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6"/>
  </p:notesMasterIdLst>
  <p:sldIdLst>
    <p:sldId id="256" r:id="rId2"/>
    <p:sldId id="257" r:id="rId3"/>
    <p:sldId id="258" r:id="rId4"/>
    <p:sldId id="259" r:id="rId5"/>
    <p:sldId id="261" r:id="rId6"/>
    <p:sldId id="262" r:id="rId7"/>
    <p:sldId id="263" r:id="rId8"/>
    <p:sldId id="260" r:id="rId9"/>
    <p:sldId id="265" r:id="rId10"/>
    <p:sldId id="266" r:id="rId11"/>
    <p:sldId id="267" r:id="rId12"/>
    <p:sldId id="268" r:id="rId13"/>
    <p:sldId id="269" r:id="rId14"/>
    <p:sldId id="270" r:id="rId1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NISHARANI" userId="9548f2434d854e82" providerId="LiveId" clId="{D6E1C903-B906-499A-9EEC-114FD94EC918}"/>
    <pc:docChg chg="modSld">
      <pc:chgData name="K NISHARANI" userId="9548f2434d854e82" providerId="LiveId" clId="{D6E1C903-B906-499A-9EEC-114FD94EC918}" dt="2024-04-29T17:32:55.996" v="1" actId="20577"/>
      <pc:docMkLst>
        <pc:docMk/>
      </pc:docMkLst>
      <pc:sldChg chg="modSp mod">
        <pc:chgData name="K NISHARANI" userId="9548f2434d854e82" providerId="LiveId" clId="{D6E1C903-B906-499A-9EEC-114FD94EC918}" dt="2024-04-29T17:32:55.996" v="1" actId="20577"/>
        <pc:sldMkLst>
          <pc:docMk/>
          <pc:sldMk cId="0" sldId="256"/>
        </pc:sldMkLst>
        <pc:spChg chg="mod">
          <ac:chgData name="K NISHARANI" userId="9548f2434d854e82" providerId="LiveId" clId="{D6E1C903-B906-499A-9EEC-114FD94EC918}" dt="2024-04-29T17:32:55.996" v="1" actId="20577"/>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81868F1-5671-4D79-9E51-C42D7853274B}" type="datetimeFigureOut">
              <a:rPr lang="en-US" smtClean="0"/>
              <a:t>9/3/2024</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51500EE-2883-407E-894D-EAAE55BCB381}" type="slidenum">
              <a:rPr lang="en-US" smtClean="0"/>
              <a:t>‹#›</a:t>
            </a:fld>
            <a:endParaRPr lang="en-US" dirty="0"/>
          </a:p>
        </p:txBody>
      </p:sp>
    </p:spTree>
    <p:extLst>
      <p:ext uri="{BB962C8B-B14F-4D97-AF65-F5344CB8AC3E}">
        <p14:creationId xmlns:p14="http://schemas.microsoft.com/office/powerpoint/2010/main" val="29407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BA6A85-175E-42ED-8EF1-987B43A90CE1}"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14009362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977022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22841548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59138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1234687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BA6A85-175E-42ED-8EF1-987B43A90CE1}" type="datetime1">
              <a:rPr lang="en-US" smtClean="0"/>
              <a:t>9/3/2024</a:t>
            </a:fld>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27855059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BA6A85-175E-42ED-8EF1-987B43A90CE1}" type="datetime1">
              <a:rPr lang="en-US" smtClean="0"/>
              <a:t>9/3/2024</a:t>
            </a:fld>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8474476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A6A85-175E-42ED-8EF1-987B43A90CE1}"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49874841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A6A85-175E-42ED-8EF1-987B43A90CE1}"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93189450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AFEF"/>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dirty="0"/>
              <a:t>Department of Computer Engineering</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DD37B6F-D6C6-40EF-939A-522F384C58C0}" type="datetime1">
              <a:rPr lang="en-US" smtClean="0"/>
              <a:t>9/3/2024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extLst>
      <p:ext uri="{BB962C8B-B14F-4D97-AF65-F5344CB8AC3E}">
        <p14:creationId xmlns:p14="http://schemas.microsoft.com/office/powerpoint/2010/main" val="187589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5BDBC-E9C1-4006-86B2-E2CA586C2129}"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7643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BA6A85-175E-42ED-8EF1-987B43A90CE1}" type="datetime1">
              <a:rPr lang="en-US" smtClean="0"/>
              <a:t>9/3/2024</a:t>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14130018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8344630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A6A85-175E-42ED-8EF1-987B43A90CE1}" type="datetime1">
              <a:rPr lang="en-US" smtClean="0"/>
              <a:t>9/3/2024</a:t>
            </a:fld>
            <a:endParaRPr lang="en-US" dirty="0"/>
          </a:p>
        </p:txBody>
      </p:sp>
      <p:sp>
        <p:nvSpPr>
          <p:cNvPr id="8" name="Footer Placeholder 7"/>
          <p:cNvSpPr>
            <a:spLocks noGrp="1"/>
          </p:cNvSpPr>
          <p:nvPr>
            <p:ph type="ftr" sz="quarter" idx="11"/>
          </p:nvPr>
        </p:nvSpPr>
        <p:spPr/>
        <p:txBody>
          <a:bodyPr/>
          <a:lstStyle/>
          <a:p>
            <a:r>
              <a:rPr lang="en-US"/>
              <a:t>Department of Computer Engineering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02741519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004E7-3162-46CE-B4C9-197E5C8DB09D}" type="datetime1">
              <a:rPr lang="en-US" smtClean="0"/>
              <a:t>9/3/2024</a:t>
            </a:fld>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55639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45534-F687-4AF7-BF98-68B9440DCD4D}" type="datetime1">
              <a:rPr lang="en-US" smtClean="0"/>
              <a:t>9/3/2024</a:t>
            </a:fld>
            <a:endParaRPr lang="en-US" dirty="0"/>
          </a:p>
        </p:txBody>
      </p:sp>
      <p:sp>
        <p:nvSpPr>
          <p:cNvPr id="3" name="Footer Placeholder 2"/>
          <p:cNvSpPr>
            <a:spLocks noGrp="1"/>
          </p:cNvSpPr>
          <p:nvPr>
            <p:ph type="ftr" sz="quarter" idx="11"/>
          </p:nvPr>
        </p:nvSpPr>
        <p:spPr/>
        <p:txBody>
          <a:bodyPr/>
          <a:lstStyle/>
          <a:p>
            <a:r>
              <a:rPr lang="en-US"/>
              <a:t>Department of Computer Engineering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95776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267471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A6A85-175E-42ED-8EF1-987B43A90CE1}" type="datetime1">
              <a:rPr lang="en-US" smtClean="0"/>
              <a:t>9/3/2024</a:t>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5336520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2BA6A85-175E-42ED-8EF1-987B43A90CE1}" type="datetime1">
              <a:rPr lang="en-US" smtClean="0"/>
              <a:t>9/3/2024</a:t>
            </a:fld>
            <a:endParaRPr lang="en-US"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Department of Computer Engineering</a:t>
            </a:r>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3672566786"/>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4509" y="1513192"/>
            <a:ext cx="7104743" cy="874598"/>
          </a:xfrm>
          <a:prstGeom prst="rect">
            <a:avLst/>
          </a:prstGeom>
        </p:spPr>
        <p:txBody>
          <a:bodyPr vert="horz" wrap="square" lIns="0" tIns="12700" rIns="0" bIns="0" rtlCol="0">
            <a:spAutoFit/>
          </a:bodyPr>
          <a:lstStyle/>
          <a:p>
            <a:pPr marL="12700" marR="5080" algn="ctr">
              <a:lnSpc>
                <a:spcPct val="100000"/>
              </a:lnSpc>
              <a:spcBef>
                <a:spcPts val="100"/>
              </a:spcBef>
            </a:pPr>
            <a:br>
              <a:rPr lang="en-US" sz="2800" dirty="0">
                <a:solidFill>
                  <a:schemeClr val="accent6">
                    <a:lumMod val="50000"/>
                  </a:schemeClr>
                </a:solidFill>
                <a:latin typeface="Times New Roman" panose="02020603050405020304" pitchFamily="18" charset="0"/>
                <a:cs typeface="Times New Roman" panose="02020603050405020304" pitchFamily="18" charset="0"/>
              </a:rPr>
            </a:br>
            <a:r>
              <a:rPr lang="en-US" sz="2800" dirty="0">
                <a:solidFill>
                  <a:schemeClr val="accent6">
                    <a:lumMod val="50000"/>
                  </a:schemeClr>
                </a:solidFill>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ONLINE CLINIC  APPOINTMENT SYSTEM </a:t>
            </a:r>
          </a:p>
        </p:txBody>
      </p:sp>
      <p:sp>
        <p:nvSpPr>
          <p:cNvPr id="9" name="Slide Number Placeholder 8"/>
          <p:cNvSpPr>
            <a:spLocks noGrp="1"/>
          </p:cNvSpPr>
          <p:nvPr>
            <p:ph type="sldNum" sz="quarter" idx="12"/>
          </p:nvPr>
        </p:nvSpPr>
        <p:spPr/>
        <p:txBody>
          <a:bodyPr/>
          <a:lstStyle/>
          <a:p>
            <a:fld id="{B6F15528-21DE-4FAA-801E-634DDDAF4B2B}" type="slidenum">
              <a:rPr lang="en-US" smtClean="0"/>
              <a:t>1</a:t>
            </a:fld>
            <a:endParaRPr lang="en-US" dirty="0"/>
          </a:p>
        </p:txBody>
      </p:sp>
      <p:sp>
        <p:nvSpPr>
          <p:cNvPr id="5" name="object 5"/>
          <p:cNvSpPr txBox="1"/>
          <p:nvPr/>
        </p:nvSpPr>
        <p:spPr>
          <a:xfrm>
            <a:off x="3106056" y="3124200"/>
            <a:ext cx="5733143" cy="1159292"/>
          </a:xfrm>
          <a:prstGeom prst="rect">
            <a:avLst/>
          </a:prstGeom>
        </p:spPr>
        <p:txBody>
          <a:bodyPr vert="horz" wrap="square" lIns="0" tIns="12700" rIns="0" bIns="0" rtlCol="0">
            <a:spAutoFit/>
          </a:bodyPr>
          <a:lstStyle/>
          <a:p>
            <a:pPr marL="12700" marR="5080">
              <a:lnSpc>
                <a:spcPct val="100000"/>
              </a:lnSpc>
              <a:spcBef>
                <a:spcPts val="100"/>
              </a:spcBef>
            </a:pPr>
            <a:r>
              <a:rPr lang="en-US" dirty="0">
                <a:latin typeface="Times New Roman" panose="02020603050405020304" pitchFamily="18" charset="0"/>
                <a:cs typeface="Times New Roman" panose="02020603050405020304" pitchFamily="18" charset="0"/>
              </a:rPr>
              <a:t>            1. JAI VISHWA   	        </a:t>
            </a:r>
            <a:r>
              <a:rPr sz="18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122A1040</a:t>
            </a:r>
            <a:r>
              <a:rPr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12700" marR="5080">
              <a:spcBef>
                <a:spcPts val="100"/>
              </a:spcBef>
            </a:pPr>
            <a:r>
              <a:rPr lang="en-US" dirty="0">
                <a:latin typeface="Times New Roman" panose="02020603050405020304" pitchFamily="18" charset="0"/>
                <a:cs typeface="Times New Roman" panose="02020603050405020304" pitchFamily="18" charset="0"/>
              </a:rPr>
              <a:t>            2. SUBASH KONAR 	(123A1055)</a:t>
            </a:r>
            <a:endParaRPr sz="1800" dirty="0">
              <a:latin typeface="Times New Roman" panose="02020603050405020304" pitchFamily="18" charset="0"/>
              <a:cs typeface="Times New Roman" panose="02020603050405020304" pitchFamily="18" charset="0"/>
            </a:endParaRPr>
          </a:p>
          <a:p>
            <a:pPr marL="12700" marR="5080" indent="682625">
              <a:lnSpc>
                <a:spcPct val="100000"/>
              </a:lnSpc>
              <a:spcBef>
                <a:spcPts val="100"/>
              </a:spcBef>
            </a:pPr>
            <a:r>
              <a:rPr lang="en-US" dirty="0">
                <a:latin typeface="Times New Roman" panose="02020603050405020304" pitchFamily="18" charset="0"/>
                <a:cs typeface="Times New Roman" panose="02020603050405020304" pitchFamily="18" charset="0"/>
              </a:rPr>
              <a:t>3. MAN MOHAN JHA 	(123A1060)</a:t>
            </a:r>
          </a:p>
          <a:p>
            <a:pPr marL="12700" marR="5080" indent="682625">
              <a:lnSpc>
                <a:spcPct val="100000"/>
              </a:lnSpc>
              <a:spcBef>
                <a:spcPts val="100"/>
              </a:spcBef>
            </a:pPr>
            <a:endParaRPr lang="en-US" dirty="0">
              <a:latin typeface="Arial Rounded MT Bold" panose="020F0704030504030204" pitchFamily="34" charset="0"/>
              <a:cs typeface="Courier New" panose="02070309020205020404"/>
            </a:endParaRPr>
          </a:p>
        </p:txBody>
      </p:sp>
      <p:sp>
        <p:nvSpPr>
          <p:cNvPr id="8" name="object 8"/>
          <p:cNvSpPr txBox="1"/>
          <p:nvPr/>
        </p:nvSpPr>
        <p:spPr>
          <a:xfrm>
            <a:off x="-5117" y="409685"/>
            <a:ext cx="9143999" cy="1146468"/>
          </a:xfrm>
          <a:prstGeom prst="rect">
            <a:avLst/>
          </a:prstGeom>
        </p:spPr>
        <p:txBody>
          <a:bodyPr vert="horz" wrap="square" lIns="0" tIns="12700" rIns="0" bIns="0" rtlCol="0">
            <a:spAutoFit/>
          </a:bodyPr>
          <a:lstStyle/>
          <a:p>
            <a:pPr marL="12700" marR="5080" indent="3810" algn="ctr">
              <a:lnSpc>
                <a:spcPct val="100000"/>
              </a:lnSpc>
              <a:spcBef>
                <a:spcPts val="100"/>
              </a:spcBef>
            </a:pPr>
            <a:r>
              <a:rPr lang="en-US" sz="2400" b="1" dirty="0">
                <a:solidFill>
                  <a:schemeClr val="accent5"/>
                </a:solidFill>
                <a:latin typeface="Times New Roman" panose="02020603050405020304" pitchFamily="18" charset="0"/>
                <a:cs typeface="Times New Roman" panose="02020603050405020304" pitchFamily="18" charset="0"/>
              </a:rPr>
              <a:t>       SIES GRADUATE SCHOOL OF TECHNOLOIGY</a:t>
            </a:r>
          </a:p>
          <a:p>
            <a:pPr marL="12700" marR="5080" indent="3810" algn="ctr">
              <a:lnSpc>
                <a:spcPct val="100000"/>
              </a:lnSpc>
              <a:spcBef>
                <a:spcPts val="100"/>
              </a:spcBef>
            </a:pPr>
            <a:endParaRPr lang="en-US" sz="2400" b="1" dirty="0">
              <a:solidFill>
                <a:schemeClr val="accent5"/>
              </a:solidFill>
              <a:latin typeface="Times New Roman" panose="02020603050405020304" pitchFamily="18" charset="0"/>
              <a:cs typeface="Times New Roman" panose="02020603050405020304" pitchFamily="18" charset="0"/>
            </a:endParaRPr>
          </a:p>
          <a:p>
            <a:pPr marL="12700" marR="5080" indent="3810" algn="ctr">
              <a:lnSpc>
                <a:spcPct val="100000"/>
              </a:lnSpc>
              <a:spcBef>
                <a:spcPts val="100"/>
              </a:spcBef>
            </a:pPr>
            <a:r>
              <a:rPr lang="en-US" sz="2400" b="1" dirty="0">
                <a:solidFill>
                  <a:schemeClr val="accent5"/>
                </a:solidFill>
                <a:latin typeface="Times New Roman" panose="02020603050405020304" pitchFamily="18" charset="0"/>
                <a:cs typeface="Times New Roman" panose="02020603050405020304" pitchFamily="18" charset="0"/>
              </a:rPr>
              <a:t>   </a:t>
            </a:r>
            <a:endParaRPr lang="en-US" sz="2000" b="1" dirty="0">
              <a:solidFill>
                <a:schemeClr val="tx2"/>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467350" y="5803094"/>
            <a:ext cx="1524000" cy="646331"/>
          </a:xfrm>
          <a:prstGeom prst="rect">
            <a:avLst/>
          </a:prstGeom>
          <a:noFill/>
        </p:spPr>
        <p:txBody>
          <a:bodyPr wrap="square" rtlCol="0">
            <a:spAutoFit/>
          </a:bodyPr>
          <a:lstStyle/>
          <a:p>
            <a:endParaRPr lang="en-US" dirty="0">
              <a:latin typeface="Arial Rounded MT Bold" panose="020F0704030504030204" pitchFamily="34" charset="0"/>
              <a:cs typeface="Courier New" panose="02070309020205020404"/>
            </a:endParaRPr>
          </a:p>
          <a:p>
            <a:endParaRPr lang="en-US" dirty="0"/>
          </a:p>
        </p:txBody>
      </p:sp>
      <p:sp>
        <p:nvSpPr>
          <p:cNvPr id="10" name="TextBox 9">
            <a:extLst>
              <a:ext uri="{FF2B5EF4-FFF2-40B4-BE49-F238E27FC236}">
                <a16:creationId xmlns:a16="http://schemas.microsoft.com/office/drawing/2014/main" id="{31D9F64B-3F8E-4CF5-0ED9-48E5D1F3A0A9}"/>
              </a:ext>
            </a:extLst>
          </p:cNvPr>
          <p:cNvSpPr txBox="1"/>
          <p:nvPr/>
        </p:nvSpPr>
        <p:spPr>
          <a:xfrm>
            <a:off x="-5118" y="867398"/>
            <a:ext cx="9143999" cy="369332"/>
          </a:xfrm>
          <a:prstGeom prst="rect">
            <a:avLst/>
          </a:prstGeom>
          <a:noFill/>
        </p:spPr>
        <p:txBody>
          <a:bodyPr wrap="square">
            <a:spAutoFit/>
          </a:bodyPr>
          <a:lstStyle/>
          <a:p>
            <a:pPr algn="ctr"/>
            <a:r>
              <a:rPr lang="en-IN" sz="1800" b="1" dirty="0">
                <a:solidFill>
                  <a:schemeClr val="tx2"/>
                </a:solidFill>
                <a:latin typeface="Times New Roman" panose="02020603050405020304" pitchFamily="18" charset="0"/>
                <a:cs typeface="Times New Roman" panose="02020603050405020304" pitchFamily="18" charset="0"/>
              </a:rPr>
              <a:t>DEPARTMENT OF  COMPUTER  ENGINEERING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3077" y="658434"/>
            <a:ext cx="6714034" cy="461665"/>
          </a:xfrm>
          <a:prstGeom prst="rect">
            <a:avLst/>
          </a:prstGeom>
          <a:noFill/>
        </p:spPr>
        <p:txBody>
          <a:bodyPr wrap="square" rtlCol="0">
            <a:spAutoFit/>
          </a:bodyPr>
          <a:lstStyle/>
          <a:p>
            <a:pPr algn="ctr"/>
            <a:r>
              <a:rPr lang="en-US" sz="2400" dirty="0">
                <a:solidFill>
                  <a:srgbClr val="00B0F0"/>
                </a:solidFill>
                <a:latin typeface="Arial Rounded MT Bold" panose="020F0704030504030204" pitchFamily="34" charset="0"/>
                <a:cs typeface="Times New Roman" panose="02020603050405020304" pitchFamily="18" charset="0"/>
              </a:rPr>
              <a:t>METHODOLOGY</a:t>
            </a:r>
          </a:p>
        </p:txBody>
      </p:sp>
      <p:sp>
        <p:nvSpPr>
          <p:cNvPr id="6" name="Content Placeholder 5"/>
          <p:cNvSpPr>
            <a:spLocks noGrp="1"/>
          </p:cNvSpPr>
          <p:nvPr>
            <p:ph sz="half" idx="2"/>
          </p:nvPr>
        </p:nvSpPr>
        <p:spPr>
          <a:xfrm>
            <a:off x="669290" y="914400"/>
            <a:ext cx="7804785" cy="4608195"/>
          </a:xfrm>
        </p:spPr>
        <p:txBody>
          <a:bodyPr wrap="square">
            <a:noAutofit/>
          </a:bodyPr>
          <a:lstStyle/>
          <a:p>
            <a:r>
              <a:rPr lang="en-US" dirty="0"/>
              <a:t>                         </a:t>
            </a:r>
          </a:p>
        </p:txBody>
      </p:sp>
      <p:sp>
        <p:nvSpPr>
          <p:cNvPr id="2" name="Footer Placeholder 1"/>
          <p:cNvSpPr>
            <a:spLocks noGrp="1"/>
          </p:cNvSpPr>
          <p:nvPr>
            <p:ph type="ftr" sz="quarter" idx="5"/>
          </p:nvPr>
        </p:nvSpPr>
        <p:spPr>
          <a:xfrm>
            <a:off x="3313740" y="6280218"/>
            <a:ext cx="2926080" cy="480060"/>
          </a:xfrm>
        </p:spPr>
        <p:txBody>
          <a:bodyPr/>
          <a:lstStyle/>
          <a:p>
            <a:r>
              <a:rPr lang="en-US" dirty="0"/>
              <a:t>Department of Computer Engineering</a:t>
            </a:r>
          </a:p>
        </p:txBody>
      </p:sp>
      <p:sp>
        <p:nvSpPr>
          <p:cNvPr id="5" name="Slide Number Placeholder 4"/>
          <p:cNvSpPr>
            <a:spLocks noGrp="1"/>
          </p:cNvSpPr>
          <p:nvPr>
            <p:ph type="sldNum" sz="quarter" idx="7"/>
          </p:nvPr>
        </p:nvSpPr>
        <p:spPr>
          <a:xfrm>
            <a:off x="6553200" y="6372013"/>
            <a:ext cx="2103120" cy="342900"/>
          </a:xfrm>
        </p:spPr>
        <p:txBody>
          <a:bodyPr/>
          <a:lstStyle/>
          <a:p>
            <a:fld id="{B6F15528-21DE-4FAA-801E-634DDDAF4B2B}" type="slidenum">
              <a:rPr lang="en-US" smtClean="0"/>
              <a:t>10</a:t>
            </a:fld>
            <a:endParaRPr lang="en-US" dirty="0"/>
          </a:p>
        </p:txBody>
      </p:sp>
      <p:sp>
        <p:nvSpPr>
          <p:cNvPr id="38" name="TextBox 37"/>
          <p:cNvSpPr txBox="1"/>
          <p:nvPr/>
        </p:nvSpPr>
        <p:spPr>
          <a:xfrm>
            <a:off x="4529682" y="1439890"/>
            <a:ext cx="45719" cy="442107"/>
          </a:xfrm>
          <a:prstGeom prst="rect">
            <a:avLst/>
          </a:prstGeom>
          <a:noFill/>
        </p:spPr>
        <p:txBody>
          <a:bodyPr wrap="square" rtlCol="0">
            <a:spAutoFit/>
          </a:bodyPr>
          <a:lstStyle/>
          <a:p>
            <a:endParaRPr lang="en-IN" dirty="0"/>
          </a:p>
        </p:txBody>
      </p:sp>
      <p:cxnSp>
        <p:nvCxnSpPr>
          <p:cNvPr id="45" name="Straight Connector 44"/>
          <p:cNvCxnSpPr>
            <a:stCxn id="3" idx="2"/>
            <a:endCxn id="3" idx="2"/>
          </p:cNvCxnSpPr>
          <p:nvPr/>
        </p:nvCxnSpPr>
        <p:spPr>
          <a:xfrm>
            <a:off x="4776787" y="19038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666999" y="1439889"/>
            <a:ext cx="4219575" cy="4338671"/>
            <a:chOff x="2666526" y="1000591"/>
            <a:chExt cx="3886200" cy="4107838"/>
          </a:xfrm>
        </p:grpSpPr>
        <p:sp>
          <p:nvSpPr>
            <p:cNvPr id="3" name="Rectangle 2"/>
            <p:cNvSpPr/>
            <p:nvPr/>
          </p:nvSpPr>
          <p:spPr>
            <a:xfrm>
              <a:off x="2666526" y="1000591"/>
              <a:ext cx="3886200" cy="4392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start</a:t>
              </a:r>
              <a:endParaRPr lang="en-IN" dirty="0"/>
            </a:p>
          </p:txBody>
        </p:sp>
        <p:sp>
          <p:nvSpPr>
            <p:cNvPr id="10" name="Rectangle 9"/>
            <p:cNvSpPr/>
            <p:nvPr/>
          </p:nvSpPr>
          <p:spPr>
            <a:xfrm>
              <a:off x="2666526" y="1891521"/>
              <a:ext cx="3846225" cy="4619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 access website</a:t>
              </a:r>
              <a:endParaRPr lang="en-IN" dirty="0"/>
            </a:p>
          </p:txBody>
        </p:sp>
        <p:sp>
          <p:nvSpPr>
            <p:cNvPr id="11" name="Rectangle 10"/>
            <p:cNvSpPr/>
            <p:nvPr/>
          </p:nvSpPr>
          <p:spPr>
            <a:xfrm>
              <a:off x="2706489" y="4612850"/>
              <a:ext cx="3806262" cy="4955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Services</a:t>
              </a:r>
              <a:endParaRPr lang="en-IN" dirty="0"/>
            </a:p>
          </p:txBody>
        </p:sp>
        <p:sp>
          <p:nvSpPr>
            <p:cNvPr id="13" name="Rectangle 12"/>
            <p:cNvSpPr/>
            <p:nvPr/>
          </p:nvSpPr>
          <p:spPr>
            <a:xfrm>
              <a:off x="2666526" y="3693675"/>
              <a:ext cx="3806262" cy="4956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Login/registration</a:t>
              </a:r>
              <a:endParaRPr lang="en-IN" dirty="0"/>
            </a:p>
          </p:txBody>
        </p:sp>
        <p:sp>
          <p:nvSpPr>
            <p:cNvPr id="14" name="Rectangle 13"/>
            <p:cNvSpPr/>
            <p:nvPr/>
          </p:nvSpPr>
          <p:spPr>
            <a:xfrm>
              <a:off x="2684455" y="2795610"/>
              <a:ext cx="3806262" cy="4675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 interface</a:t>
              </a:r>
              <a:endParaRPr lang="en-IN" dirty="0"/>
            </a:p>
          </p:txBody>
        </p:sp>
        <p:cxnSp>
          <p:nvCxnSpPr>
            <p:cNvPr id="57" name="Straight Connector 56"/>
            <p:cNvCxnSpPr/>
            <p:nvPr/>
          </p:nvCxnSpPr>
          <p:spPr>
            <a:xfrm flipH="1">
              <a:off x="4609620" y="2359327"/>
              <a:ext cx="1" cy="44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584561" y="1422379"/>
              <a:ext cx="1" cy="44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4584561" y="3248366"/>
              <a:ext cx="1" cy="44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84561" y="4189315"/>
              <a:ext cx="1" cy="44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678148" y="6099109"/>
            <a:ext cx="4241165" cy="553998"/>
          </a:xfrm>
        </p:spPr>
        <p:txBody>
          <a:bodyPr/>
          <a:lstStyle/>
          <a:p>
            <a:r>
              <a:rPr lang="en-US" dirty="0"/>
              <a:t>Department Of Computer</a:t>
            </a:r>
          </a:p>
          <a:p>
            <a:r>
              <a:rPr lang="en-US" dirty="0"/>
              <a:t> Engineering</a:t>
            </a:r>
          </a:p>
        </p:txBody>
      </p:sp>
      <p:sp>
        <p:nvSpPr>
          <p:cNvPr id="5" name="Slide Number Placeholder 4"/>
          <p:cNvSpPr>
            <a:spLocks noGrp="1"/>
          </p:cNvSpPr>
          <p:nvPr>
            <p:ph type="sldNum" sz="quarter" idx="12"/>
          </p:nvPr>
        </p:nvSpPr>
        <p:spPr>
          <a:xfrm>
            <a:off x="6583680" y="6338783"/>
            <a:ext cx="2103120" cy="342900"/>
          </a:xfrm>
        </p:spPr>
        <p:txBody>
          <a:bodyPr/>
          <a:lstStyle/>
          <a:p>
            <a:fld id="{B6F15528-21DE-4FAA-801E-634DDDAF4B2B}" type="slidenum">
              <a:rPr lang="en-IN" smtClean="0"/>
              <a:t>11</a:t>
            </a:fld>
            <a:endParaRPr lang="en-IN" dirty="0"/>
          </a:p>
        </p:txBody>
      </p:sp>
      <p:grpSp>
        <p:nvGrpSpPr>
          <p:cNvPr id="23" name="Group 22"/>
          <p:cNvGrpSpPr/>
          <p:nvPr/>
        </p:nvGrpSpPr>
        <p:grpSpPr>
          <a:xfrm>
            <a:off x="2614613" y="1309688"/>
            <a:ext cx="4087249" cy="4304157"/>
            <a:chOff x="2306918" y="623368"/>
            <a:chExt cx="3806262" cy="4304157"/>
          </a:xfrm>
        </p:grpSpPr>
        <p:sp>
          <p:nvSpPr>
            <p:cNvPr id="6" name="Rectangle 5"/>
            <p:cNvSpPr/>
            <p:nvPr/>
          </p:nvSpPr>
          <p:spPr>
            <a:xfrm>
              <a:off x="2306918" y="2572804"/>
              <a:ext cx="3806262" cy="4598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 Token Display</a:t>
              </a:r>
              <a:endParaRPr lang="en-IN" dirty="0"/>
            </a:p>
          </p:txBody>
        </p:sp>
        <p:sp>
          <p:nvSpPr>
            <p:cNvPr id="7" name="Rectangle 6"/>
            <p:cNvSpPr/>
            <p:nvPr/>
          </p:nvSpPr>
          <p:spPr>
            <a:xfrm>
              <a:off x="2306918" y="3554025"/>
              <a:ext cx="3806262" cy="4866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Token Tracking </a:t>
              </a:r>
              <a:endParaRPr lang="en-IN" dirty="0"/>
            </a:p>
          </p:txBody>
        </p:sp>
        <p:sp>
          <p:nvSpPr>
            <p:cNvPr id="8" name="Rectangle 7"/>
            <p:cNvSpPr/>
            <p:nvPr/>
          </p:nvSpPr>
          <p:spPr>
            <a:xfrm>
              <a:off x="2306918" y="4499390"/>
              <a:ext cx="3806262" cy="4281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End  </a:t>
              </a:r>
              <a:endParaRPr lang="en-IN" dirty="0"/>
            </a:p>
          </p:txBody>
        </p:sp>
        <p:sp>
          <p:nvSpPr>
            <p:cNvPr id="11" name="Rectangle 10"/>
            <p:cNvSpPr/>
            <p:nvPr/>
          </p:nvSpPr>
          <p:spPr>
            <a:xfrm>
              <a:off x="2306918" y="1593897"/>
              <a:ext cx="3806262" cy="4682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Token Generation</a:t>
              </a:r>
              <a:endParaRPr lang="en-IN" dirty="0"/>
            </a:p>
          </p:txBody>
        </p:sp>
        <p:cxnSp>
          <p:nvCxnSpPr>
            <p:cNvPr id="14" name="Straight Connector 13"/>
            <p:cNvCxnSpPr>
              <a:stCxn id="11" idx="2"/>
            </p:cNvCxnSpPr>
            <p:nvPr/>
          </p:nvCxnSpPr>
          <p:spPr>
            <a:xfrm>
              <a:off x="4210049" y="2062115"/>
              <a:ext cx="1" cy="510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p:cNvCxnSpPr>
            <p:nvPr/>
          </p:nvCxnSpPr>
          <p:spPr>
            <a:xfrm>
              <a:off x="4210049" y="3032644"/>
              <a:ext cx="1" cy="571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p:cNvCxnSpPr>
            <p:nvPr/>
          </p:nvCxnSpPr>
          <p:spPr>
            <a:xfrm>
              <a:off x="4210049" y="4040714"/>
              <a:ext cx="1" cy="5106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306918" y="623368"/>
              <a:ext cx="3806262" cy="4682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Find a doctor</a:t>
              </a:r>
            </a:p>
          </p:txBody>
        </p:sp>
        <p:cxnSp>
          <p:nvCxnSpPr>
            <p:cNvPr id="22" name="Straight Connector 21"/>
            <p:cNvCxnSpPr/>
            <p:nvPr/>
          </p:nvCxnSpPr>
          <p:spPr>
            <a:xfrm flipH="1">
              <a:off x="4210049" y="1153242"/>
              <a:ext cx="1" cy="44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441714" y="537226"/>
            <a:ext cx="6714034" cy="461665"/>
          </a:xfrm>
          <a:prstGeom prst="rect">
            <a:avLst/>
          </a:prstGeom>
          <a:noFill/>
        </p:spPr>
        <p:txBody>
          <a:bodyPr wrap="square" rtlCol="0">
            <a:spAutoFit/>
          </a:bodyPr>
          <a:lstStyle/>
          <a:p>
            <a:pPr algn="ctr"/>
            <a:r>
              <a:rPr lang="en-US" sz="2400" dirty="0">
                <a:solidFill>
                  <a:srgbClr val="00B0F0"/>
                </a:solidFill>
                <a:latin typeface="Arial Rounded MT Bold" panose="020F0704030504030204" pitchFamily="34" charset="0"/>
                <a:cs typeface="Times New Roman" panose="02020603050405020304" pitchFamily="18" charset="0"/>
              </a:rPr>
              <a:t>METHODOLOGY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2566" y="1090930"/>
            <a:ext cx="8314233" cy="641842"/>
          </a:xfrm>
          <a:prstGeom prst="rect">
            <a:avLst/>
          </a:prstGeom>
        </p:spPr>
        <p:txBody>
          <a:bodyPr vert="horz" wrap="square" lIns="0" tIns="13335" rIns="0" bIns="0" rtlCol="0">
            <a:spAutoFit/>
          </a:bodyPr>
          <a:lstStyle/>
          <a:p>
            <a:pPr marL="12065">
              <a:lnSpc>
                <a:spcPct val="100000"/>
              </a:lnSpc>
              <a:spcBef>
                <a:spcPts val="105"/>
              </a:spcBef>
              <a:buSzPct val="95000"/>
              <a:tabLst>
                <a:tab pos="240665" algn="l"/>
              </a:tabLst>
            </a:pPr>
            <a:endParaRPr lang="en-US" sz="2000" dirty="0">
              <a:latin typeface="Times New Roman" panose="02020603050405020304"/>
              <a:cs typeface="Times New Roman" panose="02020603050405020304"/>
            </a:endParaRPr>
          </a:p>
          <a:p>
            <a:pPr marL="354965" indent="-342900">
              <a:lnSpc>
                <a:spcPct val="100000"/>
              </a:lnSpc>
              <a:spcBef>
                <a:spcPts val="105"/>
              </a:spcBef>
              <a:buSzPct val="95000"/>
              <a:buFont typeface="Arial" panose="020B0604020202020204" pitchFamily="34" charset="0"/>
              <a:buChar char="•"/>
              <a:tabLst>
                <a:tab pos="240665" algn="l"/>
              </a:tabLst>
            </a:pPr>
            <a:endParaRPr lang="en-US" sz="2000" dirty="0">
              <a:latin typeface="Times New Roman" panose="02020603050405020304"/>
              <a:cs typeface="Times New Roman" panose="02020603050405020304"/>
            </a:endParaRPr>
          </a:p>
        </p:txBody>
      </p:sp>
      <p:sp>
        <p:nvSpPr>
          <p:cNvPr id="4" name="TextBox 3"/>
          <p:cNvSpPr txBox="1"/>
          <p:nvPr/>
        </p:nvSpPr>
        <p:spPr>
          <a:xfrm>
            <a:off x="921206" y="629029"/>
            <a:ext cx="6714034" cy="523220"/>
          </a:xfrm>
          <a:prstGeom prst="rect">
            <a:avLst/>
          </a:prstGeom>
          <a:noFill/>
        </p:spPr>
        <p:txBody>
          <a:bodyPr wrap="square" rtlCol="0">
            <a:spAutoFit/>
          </a:bodyPr>
          <a:lstStyle/>
          <a:p>
            <a:pPr algn="ctr"/>
            <a:r>
              <a:rPr lang="en-US" sz="2800" dirty="0">
                <a:solidFill>
                  <a:srgbClr val="00B0F0"/>
                </a:solidFill>
                <a:latin typeface="Arial Rounded MT Bold" panose="020F0704030504030204" pitchFamily="34" charset="0"/>
                <a:cs typeface="Times New Roman" panose="02020603050405020304" pitchFamily="18" charset="0"/>
              </a:rPr>
              <a:t>RESULT </a:t>
            </a:r>
          </a:p>
        </p:txBody>
      </p:sp>
      <p:sp>
        <p:nvSpPr>
          <p:cNvPr id="9" name="Text Placeholder 8"/>
          <p:cNvSpPr>
            <a:spLocks noGrp="1"/>
          </p:cNvSpPr>
          <p:nvPr>
            <p:ph idx="1"/>
          </p:nvPr>
        </p:nvSpPr>
        <p:spPr>
          <a:xfrm>
            <a:off x="1395412" y="1614150"/>
            <a:ext cx="6789057" cy="2769989"/>
          </a:xfrm>
        </p:spPr>
        <p:txBody>
          <a:bodyPr wrap="square">
            <a:normAutofit fontScale="92500" lnSpcReduction="20000"/>
          </a:bodyPr>
          <a:lstStyle/>
          <a:p>
            <a:pPr marL="342900" indent="-342900" algn="l">
              <a:buFont typeface="Wingdings" panose="05000000000000000000" pitchFamily="2" charset="2"/>
              <a:buChar char="Ø"/>
            </a:pPr>
            <a:r>
              <a:rPr lang="en-US" sz="2000" dirty="0"/>
              <a:t>Booking appointments becomes faster, so patients wait time is reduced and have a better experience.</a:t>
            </a:r>
          </a:p>
          <a:p>
            <a:pPr algn="l"/>
            <a:endParaRPr lang="en-US" sz="2000" dirty="0"/>
          </a:p>
          <a:p>
            <a:pPr marL="342900" indent="-342900" algn="l">
              <a:buFont typeface="Wingdings" panose="05000000000000000000" pitchFamily="2" charset="2"/>
              <a:buChar char="Ø"/>
            </a:pPr>
            <a:r>
              <a:rPr lang="en-US" sz="2000" dirty="0"/>
              <a:t>The website helps manage appointments well, so the clinic doesn't get too crowded.</a:t>
            </a:r>
          </a:p>
          <a:p>
            <a:pPr marL="342900" indent="-342900" algn="l">
              <a:buFont typeface="Wingdings" panose="05000000000000000000" pitchFamily="2" charset="2"/>
              <a:buChar char="Ø"/>
            </a:pPr>
            <a:endParaRPr lang="en-US" sz="2000" dirty="0"/>
          </a:p>
          <a:p>
            <a:pPr marL="342900" indent="-342900" algn="l">
              <a:buFont typeface="Wingdings" panose="05000000000000000000" pitchFamily="2" charset="2"/>
              <a:buChar char="Ø"/>
            </a:pPr>
            <a:r>
              <a:rPr lang="en-US" sz="2000" dirty="0"/>
              <a:t>The clinic can see trends and patterns in patient appointments, helping them plan better for the future.</a:t>
            </a:r>
          </a:p>
          <a:p>
            <a:pPr marL="342900" indent="-342900" algn="l">
              <a:buFont typeface="Wingdings" panose="05000000000000000000" pitchFamily="2" charset="2"/>
              <a:buChar char="Ø"/>
            </a:pPr>
            <a:endParaRPr lang="en-US" sz="2000" b="1" dirty="0"/>
          </a:p>
        </p:txBody>
      </p:sp>
      <p:sp>
        <p:nvSpPr>
          <p:cNvPr id="2" name="Footer Placeholder 1"/>
          <p:cNvSpPr>
            <a:spLocks noGrp="1"/>
          </p:cNvSpPr>
          <p:nvPr>
            <p:ph type="ftr" sz="quarter" idx="11"/>
          </p:nvPr>
        </p:nvSpPr>
        <p:spPr>
          <a:xfrm>
            <a:off x="3657600" y="6146602"/>
            <a:ext cx="2926080" cy="632460"/>
          </a:xfrm>
        </p:spPr>
        <p:txBody>
          <a:bodyPr/>
          <a:lstStyle/>
          <a:p>
            <a:r>
              <a:rPr lang="en-US" dirty="0"/>
              <a:t>Department of Computer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15439" y="762000"/>
            <a:ext cx="5913120" cy="553998"/>
          </a:xfrm>
        </p:spPr>
        <p:txBody>
          <a:bodyPr>
            <a:normAutofit fontScale="90000"/>
          </a:bodyPr>
          <a:lstStyle/>
          <a:p>
            <a:r>
              <a:rPr lang="en-US" dirty="0"/>
              <a:t>             </a:t>
            </a:r>
            <a:r>
              <a:rPr lang="en-US" dirty="0">
                <a:solidFill>
                  <a:srgbClr val="00B0F0"/>
                </a:solidFill>
              </a:rPr>
              <a:t>CONCLUSION </a:t>
            </a:r>
            <a:endParaRPr lang="en-IN" dirty="0">
              <a:solidFill>
                <a:srgbClr val="00B0F0"/>
              </a:solidFill>
            </a:endParaRPr>
          </a:p>
        </p:txBody>
      </p:sp>
      <p:sp>
        <p:nvSpPr>
          <p:cNvPr id="3" name="Text Placeholder 2"/>
          <p:cNvSpPr>
            <a:spLocks noGrp="1"/>
          </p:cNvSpPr>
          <p:nvPr>
            <p:ph idx="1"/>
          </p:nvPr>
        </p:nvSpPr>
        <p:spPr>
          <a:xfrm>
            <a:off x="1066800" y="1905000"/>
            <a:ext cx="6862763" cy="1538883"/>
          </a:xfrm>
        </p:spPr>
        <p:txBody>
          <a:bodyPr>
            <a:normAutofit fontScale="85000" lnSpcReduction="10000"/>
          </a:bodyPr>
          <a:lstStyle/>
          <a:p>
            <a:pPr algn="just"/>
            <a:r>
              <a:rPr lang="en-US" sz="2000" dirty="0"/>
              <a:t>In conclusion , the implementation of  clinic token management </a:t>
            </a:r>
          </a:p>
          <a:p>
            <a:pPr algn="just"/>
            <a:r>
              <a:rPr lang="en-US" sz="2000" dirty="0"/>
              <a:t>system can lead to significant improvement in patient experience,</a:t>
            </a:r>
          </a:p>
          <a:p>
            <a:pPr algn="just"/>
            <a:r>
              <a:rPr lang="en-US" sz="2000" dirty="0"/>
              <a:t>Staff productivity , appointment management and overall  clinic </a:t>
            </a:r>
          </a:p>
          <a:p>
            <a:pPr algn="just"/>
            <a:r>
              <a:rPr lang="en-US" sz="2000" dirty="0"/>
              <a:t>efficiency</a:t>
            </a:r>
          </a:p>
          <a:p>
            <a:pPr algn="just"/>
            <a:endParaRPr lang="en-IN" sz="2000" dirty="0"/>
          </a:p>
        </p:txBody>
      </p:sp>
      <p:sp>
        <p:nvSpPr>
          <p:cNvPr id="4" name="Footer Placeholder 3"/>
          <p:cNvSpPr>
            <a:spLocks noGrp="1"/>
          </p:cNvSpPr>
          <p:nvPr>
            <p:ph type="ftr" sz="quarter" idx="11"/>
          </p:nvPr>
        </p:nvSpPr>
        <p:spPr/>
        <p:txBody>
          <a:bodyPr/>
          <a:lstStyle/>
          <a:p>
            <a:r>
              <a:rPr lang="en-US" dirty="0"/>
              <a:t>Department of Computer Engineering</a:t>
            </a:r>
          </a:p>
        </p:txBody>
      </p:sp>
      <p:sp>
        <p:nvSpPr>
          <p:cNvPr id="5" name="Slide Number Placeholder 4"/>
          <p:cNvSpPr>
            <a:spLocks noGrp="1"/>
          </p:cNvSpPr>
          <p:nvPr>
            <p:ph type="sldNum" sz="quarter" idx="12"/>
          </p:nvPr>
        </p:nvSpPr>
        <p:spPr/>
        <p:txBody>
          <a:bodyPr/>
          <a:lstStyle/>
          <a:p>
            <a:fld id="{B6F15528-21DE-4FAA-801E-634DDDAF4B2B}" type="slidenum">
              <a:rPr lang="en-IN" smtClean="0"/>
              <a:t>13</a:t>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523" y="2528888"/>
            <a:ext cx="8314233" cy="3327193"/>
          </a:xfrm>
          <a:prstGeom prst="rect">
            <a:avLst/>
          </a:prstGeom>
        </p:spPr>
        <p:txBody>
          <a:bodyPr vert="horz" wrap="square" lIns="0" tIns="13335" rIns="0" bIns="0" rtlCol="0">
            <a:spAutoFit/>
          </a:bodyPr>
          <a:lstStyle/>
          <a:p>
            <a:pPr marL="12065" algn="ctr">
              <a:lnSpc>
                <a:spcPct val="100000"/>
              </a:lnSpc>
              <a:spcBef>
                <a:spcPts val="105"/>
              </a:spcBef>
              <a:buSzPct val="95000"/>
              <a:tabLst>
                <a:tab pos="240665" algn="l"/>
              </a:tabLst>
            </a:pPr>
            <a:r>
              <a:rPr lang="en-US" sz="7200" dirty="0">
                <a:solidFill>
                  <a:srgbClr val="00B050"/>
                </a:solidFill>
                <a:latin typeface="Times New Roman" panose="02020603050405020304"/>
                <a:cs typeface="Times New Roman" panose="02020603050405020304"/>
              </a:rPr>
              <a:t>THANK YOU  </a:t>
            </a:r>
          </a:p>
          <a:p>
            <a:pPr marL="12065" algn="ctr">
              <a:lnSpc>
                <a:spcPct val="100000"/>
              </a:lnSpc>
              <a:spcBef>
                <a:spcPts val="105"/>
              </a:spcBef>
              <a:buSzPct val="95000"/>
              <a:tabLst>
                <a:tab pos="240665" algn="l"/>
              </a:tabLst>
            </a:pPr>
            <a:endParaRPr lang="en-US" sz="7200" dirty="0">
              <a:latin typeface="Times New Roman" panose="02020603050405020304"/>
              <a:cs typeface="Times New Roman" panose="02020603050405020304"/>
            </a:endParaRPr>
          </a:p>
          <a:p>
            <a:pPr marL="12065" algn="ctr">
              <a:lnSpc>
                <a:spcPct val="100000"/>
              </a:lnSpc>
              <a:spcBef>
                <a:spcPts val="105"/>
              </a:spcBef>
              <a:buSzPct val="95000"/>
              <a:tabLst>
                <a:tab pos="240665" algn="l"/>
              </a:tabLst>
            </a:pPr>
            <a:endParaRPr lang="en-US" sz="2000" dirty="0">
              <a:latin typeface="Times New Roman" panose="02020603050405020304"/>
              <a:cs typeface="Times New Roman" panose="02020603050405020304"/>
            </a:endParaRPr>
          </a:p>
          <a:p>
            <a:pPr marL="12065" algn="ctr">
              <a:lnSpc>
                <a:spcPct val="100000"/>
              </a:lnSpc>
              <a:spcBef>
                <a:spcPts val="105"/>
              </a:spcBef>
              <a:buSzPct val="95000"/>
              <a:tabLst>
                <a:tab pos="240665" algn="l"/>
              </a:tabLst>
            </a:pPr>
            <a:endParaRPr lang="en-US" sz="2800" dirty="0">
              <a:solidFill>
                <a:srgbClr val="C00000"/>
              </a:solidFill>
              <a:latin typeface="Times New Roman" panose="02020603050405020304"/>
              <a:cs typeface="Times New Roman" panose="02020603050405020304"/>
            </a:endParaRPr>
          </a:p>
          <a:p>
            <a:pPr marL="354965" indent="-342900">
              <a:lnSpc>
                <a:spcPct val="100000"/>
              </a:lnSpc>
              <a:spcBef>
                <a:spcPts val="105"/>
              </a:spcBef>
              <a:buSzPct val="95000"/>
              <a:buFont typeface="Arial" panose="020B0604020202020204" pitchFamily="34" charset="0"/>
              <a:buChar char="•"/>
              <a:tabLst>
                <a:tab pos="240665" algn="l"/>
              </a:tabLst>
            </a:pPr>
            <a:endParaRPr lang="en-US" sz="2000" dirty="0">
              <a:latin typeface="Times New Roman" panose="02020603050405020304"/>
              <a:cs typeface="Times New Roman" panose="02020603050405020304"/>
            </a:endParaRPr>
          </a:p>
        </p:txBody>
      </p:sp>
      <p:sp>
        <p:nvSpPr>
          <p:cNvPr id="2" name="Footer Placeholder 1"/>
          <p:cNvSpPr>
            <a:spLocks noGrp="1"/>
          </p:cNvSpPr>
          <p:nvPr>
            <p:ph type="ftr" sz="quarter" idx="11"/>
          </p:nvPr>
        </p:nvSpPr>
        <p:spPr>
          <a:xfrm>
            <a:off x="3276600" y="5840730"/>
            <a:ext cx="2926080" cy="708660"/>
          </a:xfrm>
        </p:spPr>
        <p:txBody>
          <a:bodyPr/>
          <a:lstStyle/>
          <a:p>
            <a:r>
              <a:rPr lang="en-US" dirty="0"/>
              <a:t>Department of Computer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5440" y="228600"/>
            <a:ext cx="5913120" cy="553998"/>
          </a:xfrm>
        </p:spPr>
        <p:txBody>
          <a:bodyPr>
            <a:normAutofit fontScale="90000"/>
          </a:bodyPr>
          <a:lstStyle/>
          <a:p>
            <a:r>
              <a:rPr lang="en-US" dirty="0">
                <a:solidFill>
                  <a:srgbClr val="00B0F0"/>
                </a:solidFill>
              </a:rPr>
              <a:t>                </a:t>
            </a:r>
            <a:r>
              <a:rPr lang="en-US" sz="3200" dirty="0">
                <a:solidFill>
                  <a:srgbClr val="00B0F0"/>
                </a:solidFill>
              </a:rPr>
              <a:t>INDEX </a:t>
            </a:r>
            <a:endParaRPr lang="en-IN" sz="3200" dirty="0">
              <a:solidFill>
                <a:srgbClr val="00B0F0"/>
              </a:solidFill>
            </a:endParaRPr>
          </a:p>
        </p:txBody>
      </p:sp>
      <p:sp>
        <p:nvSpPr>
          <p:cNvPr id="5" name="Slide Number Placeholder 4"/>
          <p:cNvSpPr>
            <a:spLocks noGrp="1"/>
          </p:cNvSpPr>
          <p:nvPr>
            <p:ph type="sldNum" sz="quarter" idx="12"/>
          </p:nvPr>
        </p:nvSpPr>
        <p:spPr/>
        <p:txBody>
          <a:bodyPr/>
          <a:lstStyle/>
          <a:p>
            <a:fld id="{B6F15528-21DE-4FAA-801E-634DDDAF4B2B}" type="slidenum">
              <a:rPr lang="en-IN" smtClean="0"/>
              <a:t>2</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864735032"/>
              </p:ext>
            </p:extLst>
          </p:nvPr>
        </p:nvGraphicFramePr>
        <p:xfrm>
          <a:off x="1615440" y="1157646"/>
          <a:ext cx="6089357" cy="4815786"/>
        </p:xfrm>
        <a:graphic>
          <a:graphicData uri="http://schemas.openxmlformats.org/drawingml/2006/table">
            <a:tbl>
              <a:tblPr firstRow="1" bandRow="1">
                <a:tableStyleId>{2D5ABB26-0587-4C30-8999-92F81FD0307C}</a:tableStyleId>
              </a:tblPr>
              <a:tblGrid>
                <a:gridCol w="919480">
                  <a:extLst>
                    <a:ext uri="{9D8B030D-6E8A-4147-A177-3AD203B41FA5}">
                      <a16:colId xmlns:a16="http://schemas.microsoft.com/office/drawing/2014/main" val="20000"/>
                    </a:ext>
                  </a:extLst>
                </a:gridCol>
                <a:gridCol w="3036277">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52838">
                <a:tc>
                  <a:txBody>
                    <a:bodyPr/>
                    <a:lstStyle/>
                    <a:p>
                      <a:pPr algn="ctr"/>
                      <a:r>
                        <a:rPr lang="en-US" dirty="0"/>
                        <a:t> SR</a:t>
                      </a:r>
                      <a:r>
                        <a:rPr lang="en-US" baseline="0" dirty="0"/>
                        <a:t>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CONTENT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SLIDE</a:t>
                      </a:r>
                      <a:r>
                        <a:rPr lang="en-US" baseline="0" dirty="0"/>
                        <a:t>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2838">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t>INTRODUCTION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2838">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OBJECTIVES AND SCOPE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LITERATURE REVIEW</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2838">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REFERENCE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2838">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PROBLEM STATEMENT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452838">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ADVANTAGE AND DISADVANTAGES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52838">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METHODOLOGY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2838">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dirty="0"/>
                        <a:t>RESULT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2838">
                <a:tc>
                  <a:txBody>
                    <a:bodyPr/>
                    <a:lstStyle/>
                    <a:p>
                      <a:pPr algn="ctr"/>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CONCLUSION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 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2567" y="1090930"/>
            <a:ext cx="5190033" cy="5393690"/>
          </a:xfrm>
          <a:prstGeom prst="rect">
            <a:avLst/>
          </a:prstGeom>
        </p:spPr>
        <p:txBody>
          <a:bodyPr vert="horz" wrap="square" lIns="0" tIns="13335" rIns="0" bIns="0" rtlCol="0">
            <a:spAutoFit/>
          </a:bodyPr>
          <a:lstStyle/>
          <a:p>
            <a:pPr marL="355600" marR="5080" indent="-342900" algn="just">
              <a:lnSpc>
                <a:spcPct val="100000"/>
              </a:lnSpc>
              <a:spcBef>
                <a:spcPts val="105"/>
              </a:spcBef>
              <a:buFont typeface="Wingdings" panose="05000000000000000000" pitchFamily="2" charset="2"/>
              <a:buChar char="v"/>
              <a:tabLst>
                <a:tab pos="304165" algn="l"/>
              </a:tabLst>
            </a:pPr>
            <a:r>
              <a:rPr lang="en-US" sz="2000" dirty="0">
                <a:latin typeface="Times New Roman" panose="02020603050405020304"/>
                <a:cs typeface="Times New Roman" panose="02020603050405020304"/>
              </a:rPr>
              <a:t>This software is for automation small clinic token management</a:t>
            </a:r>
          </a:p>
          <a:p>
            <a:pPr marL="355600" marR="5080" indent="-342900" algn="just">
              <a:lnSpc>
                <a:spcPct val="100000"/>
              </a:lnSpc>
              <a:spcBef>
                <a:spcPts val="105"/>
              </a:spcBef>
              <a:buFont typeface="Wingdings" panose="05000000000000000000" pitchFamily="2" charset="2"/>
              <a:buChar char="v"/>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Wingdings" panose="05000000000000000000" pitchFamily="2" charset="2"/>
              <a:buChar char="v"/>
              <a:tabLst>
                <a:tab pos="304165" algn="l"/>
              </a:tabLst>
            </a:pPr>
            <a:r>
              <a:rPr lang="en-US" sz="2000" dirty="0">
                <a:latin typeface="Times New Roman" panose="02020603050405020304"/>
                <a:cs typeface="Times New Roman" panose="02020603050405020304"/>
              </a:rPr>
              <a:t>It can be used in any clinic for getting the token previously for consulting  the doctor</a:t>
            </a:r>
          </a:p>
          <a:p>
            <a:pPr marL="355600" marR="5080" indent="-342900" algn="just">
              <a:lnSpc>
                <a:spcPct val="100000"/>
              </a:lnSpc>
              <a:spcBef>
                <a:spcPts val="105"/>
              </a:spcBef>
              <a:buFont typeface="Wingdings" panose="05000000000000000000" pitchFamily="2" charset="2"/>
              <a:buChar char="v"/>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Wingdings" panose="05000000000000000000" pitchFamily="2" charset="2"/>
              <a:buChar char="v"/>
              <a:tabLst>
                <a:tab pos="304165" algn="l"/>
              </a:tabLst>
            </a:pPr>
            <a:r>
              <a:rPr lang="en-US" sz="2000" dirty="0">
                <a:latin typeface="Times New Roman" panose="02020603050405020304"/>
                <a:cs typeface="Times New Roman" panose="02020603050405020304"/>
              </a:rPr>
              <a:t>It is also store and maintain the details of patients and their visiting details accordingly.</a:t>
            </a:r>
          </a:p>
          <a:p>
            <a:pPr marL="355600" marR="5080" indent="-342900" algn="just">
              <a:lnSpc>
                <a:spcPct val="100000"/>
              </a:lnSpc>
              <a:spcBef>
                <a:spcPts val="105"/>
              </a:spcBef>
              <a:buFont typeface="Wingdings" panose="05000000000000000000" pitchFamily="2" charset="2"/>
              <a:buChar char="v"/>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Wingdings" panose="05000000000000000000" pitchFamily="2" charset="2"/>
              <a:buChar char="v"/>
              <a:tabLst>
                <a:tab pos="304165" algn="l"/>
              </a:tabLst>
            </a:pPr>
            <a:r>
              <a:rPr lang="en-US" sz="2000" dirty="0">
                <a:latin typeface="Times New Roman" panose="02020603050405020304"/>
                <a:cs typeface="Times New Roman" panose="02020603050405020304"/>
              </a:rPr>
              <a:t>It is user friendly software</a:t>
            </a:r>
          </a:p>
          <a:p>
            <a:pPr marL="355600" marR="5080" indent="-342900" algn="just">
              <a:lnSpc>
                <a:spcPct val="100000"/>
              </a:lnSpc>
              <a:spcBef>
                <a:spcPts val="105"/>
              </a:spcBef>
              <a:buFont typeface="Wingdings" panose="05000000000000000000" pitchFamily="2" charset="2"/>
              <a:buChar char="v"/>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Wingdings" panose="05000000000000000000" pitchFamily="2" charset="2"/>
              <a:buChar char="v"/>
              <a:tabLst>
                <a:tab pos="304165" algn="l"/>
              </a:tabLst>
            </a:pPr>
            <a:r>
              <a:rPr lang="en-US" sz="2000" dirty="0">
                <a:latin typeface="Times New Roman" panose="02020603050405020304"/>
                <a:cs typeface="Times New Roman" panose="02020603050405020304"/>
              </a:rPr>
              <a:t>It cover complete cycle from  patient appointment , registration ,patient history and doctor</a:t>
            </a:r>
          </a:p>
          <a:p>
            <a:pPr marL="355600" marR="5080" indent="-342900" algn="just">
              <a:lnSpc>
                <a:spcPct val="100000"/>
              </a:lnSpc>
              <a:spcBef>
                <a:spcPts val="105"/>
              </a:spcBef>
              <a:buFont typeface="Wingdings" panose="05000000000000000000" pitchFamily="2" charset="2"/>
              <a:buChar char="v"/>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Wingdings" panose="05000000000000000000" pitchFamily="2" charset="2"/>
              <a:buChar char="Ø"/>
              <a:tabLst>
                <a:tab pos="304165" algn="l"/>
              </a:tabLst>
            </a:pPr>
            <a:endParaRPr lang="en-US" sz="2000" dirty="0">
              <a:latin typeface="Times New Roman" panose="02020603050405020304"/>
              <a:cs typeface="Times New Roman" panose="02020603050405020304"/>
            </a:endParaRPr>
          </a:p>
          <a:p>
            <a:pPr marL="355600" marR="5080" indent="-342900" algn="just">
              <a:lnSpc>
                <a:spcPct val="100000"/>
              </a:lnSpc>
              <a:spcBef>
                <a:spcPts val="105"/>
              </a:spcBef>
              <a:buFont typeface="Arial" panose="020B0604020202020204" pitchFamily="34" charset="0"/>
              <a:buChar char="•"/>
              <a:tabLst>
                <a:tab pos="304165" algn="l"/>
              </a:tabLst>
            </a:pPr>
            <a:endParaRPr lang="en-US" sz="2000" dirty="0">
              <a:latin typeface="Times New Roman" panose="02020603050405020304"/>
              <a:cs typeface="Times New Roman" panose="02020603050405020304"/>
            </a:endParaRPr>
          </a:p>
        </p:txBody>
      </p:sp>
      <p:sp>
        <p:nvSpPr>
          <p:cNvPr id="5" name="TextBox 4"/>
          <p:cNvSpPr txBox="1"/>
          <p:nvPr/>
        </p:nvSpPr>
        <p:spPr>
          <a:xfrm>
            <a:off x="1172665" y="277846"/>
            <a:ext cx="6714034" cy="707886"/>
          </a:xfrm>
          <a:prstGeom prst="rect">
            <a:avLst/>
          </a:prstGeom>
          <a:noFill/>
        </p:spPr>
        <p:txBody>
          <a:bodyPr wrap="square" rtlCol="0">
            <a:spAutoFit/>
          </a:bodyPr>
          <a:lstStyle/>
          <a:p>
            <a:pPr algn="ctr"/>
            <a:r>
              <a:rPr lang="en-US" sz="2400" dirty="0">
                <a:solidFill>
                  <a:srgbClr val="00B0F0"/>
                </a:solidFill>
                <a:latin typeface="Arial Rounded MT Bold" panose="020F0704030504030204" pitchFamily="34" charset="0"/>
                <a:cs typeface="Times New Roman" panose="02020603050405020304" pitchFamily="18" charset="0"/>
              </a:rPr>
              <a:t>INTRODUCTION </a:t>
            </a:r>
          </a:p>
          <a:p>
            <a:pPr algn="ctr"/>
            <a:endParaRPr lang="en-US" sz="1600" dirty="0">
              <a:solidFill>
                <a:srgbClr val="00B0F0"/>
              </a:solidFill>
              <a:latin typeface="Arial Rounded MT Bold" panose="020F07040305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3</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865" y="762000"/>
            <a:ext cx="2865935" cy="3276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6096" y="3429000"/>
            <a:ext cx="2382897" cy="28437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8377" y="606829"/>
            <a:ext cx="6714034" cy="461665"/>
          </a:xfrm>
          <a:prstGeom prst="rect">
            <a:avLst/>
          </a:prstGeom>
          <a:noFill/>
        </p:spPr>
        <p:txBody>
          <a:bodyPr wrap="square" rtlCol="0">
            <a:spAutoFit/>
          </a:bodyPr>
          <a:lstStyle/>
          <a:p>
            <a:pPr algn="ctr"/>
            <a:r>
              <a:rPr lang="en-US" sz="2400" dirty="0">
                <a:solidFill>
                  <a:srgbClr val="00B0F0"/>
                </a:solidFill>
                <a:latin typeface="Arial Rounded MT Bold" panose="020F0704030504030204" pitchFamily="34" charset="0"/>
                <a:cs typeface="Times New Roman" panose="02020603050405020304" pitchFamily="18" charset="0"/>
              </a:rPr>
              <a:t>OBJECTIVES AND SCOPE</a:t>
            </a:r>
          </a:p>
        </p:txBody>
      </p:sp>
      <p:sp>
        <p:nvSpPr>
          <p:cNvPr id="2" name="Footer Placeholder 1"/>
          <p:cNvSpPr>
            <a:spLocks noGrp="1"/>
          </p:cNvSpPr>
          <p:nvPr>
            <p:ph type="ftr" sz="quarter" idx="11"/>
          </p:nvPr>
        </p:nvSpPr>
        <p:spPr>
          <a:xfrm>
            <a:off x="3657600" y="6149340"/>
            <a:ext cx="2926080" cy="708660"/>
          </a:xfrm>
        </p:spPr>
        <p:txBody>
          <a:bodyPr/>
          <a:lstStyle/>
          <a:p>
            <a:r>
              <a:rPr lang="en-US" dirty="0"/>
              <a:t>Department of Computer Engineering</a:t>
            </a:r>
          </a:p>
        </p:txBody>
      </p:sp>
      <p:sp>
        <p:nvSpPr>
          <p:cNvPr id="5" name="Slide Number Placeholder 4"/>
          <p:cNvSpPr>
            <a:spLocks noGrp="1"/>
          </p:cNvSpPr>
          <p:nvPr>
            <p:ph type="sldNum" sz="quarter" idx="12"/>
          </p:nvPr>
        </p:nvSpPr>
        <p:spPr>
          <a:xfrm>
            <a:off x="6583680" y="6361006"/>
            <a:ext cx="2103120" cy="342900"/>
          </a:xfrm>
        </p:spPr>
        <p:txBody>
          <a:bodyPr/>
          <a:lstStyle/>
          <a:p>
            <a:fld id="{B6F15528-21DE-4FAA-801E-634DDDAF4B2B}" type="slidenum">
              <a:rPr lang="en-US" smtClean="0"/>
              <a:t>4</a:t>
            </a:fld>
            <a:endParaRPr lang="en-US" dirty="0"/>
          </a:p>
        </p:txBody>
      </p:sp>
      <p:sp>
        <p:nvSpPr>
          <p:cNvPr id="8" name="Text Box 7"/>
          <p:cNvSpPr txBox="1"/>
          <p:nvPr/>
        </p:nvSpPr>
        <p:spPr>
          <a:xfrm>
            <a:off x="1395214" y="1422824"/>
            <a:ext cx="6629400" cy="5080846"/>
          </a:xfrm>
          <a:prstGeom prst="rect">
            <a:avLst/>
          </a:prstGeom>
          <a:noFill/>
        </p:spPr>
        <p:txBody>
          <a:bodyPr wrap="square" rtlCol="0">
            <a:noAutofit/>
          </a:bodyPr>
          <a:lstStyle/>
          <a:p>
            <a:pPr marL="287655" indent="-287655">
              <a:buFont typeface="Wingdings" panose="05000000000000000000" pitchFamily="2" charset="2"/>
              <a:buChar char="v"/>
            </a:pPr>
            <a:r>
              <a:rPr lang="en-US" sz="2000" dirty="0"/>
              <a:t>To automate the manual procedure of managing clinic activities. </a:t>
            </a:r>
          </a:p>
          <a:p>
            <a:pPr marL="287655" indent="-287655">
              <a:buFont typeface="Wingdings" panose="05000000000000000000" pitchFamily="2" charset="2"/>
              <a:buChar char="v"/>
            </a:pPr>
            <a:endParaRPr lang="en-US" sz="2000" dirty="0"/>
          </a:p>
          <a:p>
            <a:pPr marL="287655" indent="-287655">
              <a:buFont typeface="Wingdings" panose="05000000000000000000" pitchFamily="2" charset="2"/>
              <a:buChar char="v"/>
            </a:pPr>
            <a:r>
              <a:rPr lang="en-US" sz="2000" dirty="0"/>
              <a:t>To develop website for doctors to easily access and view patient treatment records.</a:t>
            </a:r>
          </a:p>
          <a:p>
            <a:endParaRPr lang="en-US" sz="2000" dirty="0"/>
          </a:p>
          <a:p>
            <a:pPr marL="342900" indent="-342900">
              <a:buFont typeface="Wingdings" panose="05000000000000000000" pitchFamily="2" charset="2"/>
              <a:buChar char="v"/>
            </a:pPr>
            <a:r>
              <a:rPr lang="en-US" sz="2000" dirty="0"/>
              <a:t>Boosts efficiency and resource management for doctors..  </a:t>
            </a:r>
          </a:p>
          <a:p>
            <a:endParaRPr lang="en-US" sz="2000" dirty="0"/>
          </a:p>
          <a:p>
            <a:pPr marL="342900" indent="-342900">
              <a:buFont typeface="Wingdings" panose="05000000000000000000" pitchFamily="2" charset="2"/>
              <a:buChar char="v"/>
            </a:pPr>
            <a:r>
              <a:rPr lang="en-US" sz="2000" dirty="0"/>
              <a:t>To reduce the crowd and congestion in clinics.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To prevent overbooking of appointments, ensuring smoother scheduling.</a:t>
            </a:r>
          </a:p>
          <a:p>
            <a:pPr marL="287655" indent="-287655">
              <a:buFont typeface="Wingdings" panose="05000000000000000000" pitchFamily="2" charset="2"/>
              <a:buChar char="v"/>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038225" y="895053"/>
            <a:ext cx="7467600" cy="5105400"/>
          </a:xfrm>
        </p:spPr>
        <p:txBody>
          <a:bodyPr>
            <a:noAutofit/>
          </a:bodyPr>
          <a:lstStyle/>
          <a:p>
            <a:r>
              <a:rPr lang="en-IN" b="1" dirty="0"/>
              <a:t>    </a:t>
            </a:r>
            <a:r>
              <a:rPr lang="en-IN" sz="1950" b="1" dirty="0"/>
              <a:t>Abstract: </a:t>
            </a:r>
          </a:p>
          <a:p>
            <a:endParaRPr lang="en-IN" sz="800" b="1" dirty="0"/>
          </a:p>
          <a:p>
            <a:pPr marL="285750" indent="-285750" algn="l">
              <a:buFont typeface="Wingdings" panose="05000000000000000000" charset="0"/>
              <a:buChar char="Ø"/>
            </a:pPr>
            <a:r>
              <a:rPr lang="en-IN" sz="1900" dirty="0"/>
              <a:t>Clinic management systems function is to arrange and organize the inherent process in the health facility to be harmonized with the patient’s demand.</a:t>
            </a:r>
          </a:p>
          <a:p>
            <a:pPr indent="0" algn="l">
              <a:buFont typeface="Wingdings" panose="05000000000000000000" charset="0"/>
              <a:buNone/>
            </a:pPr>
            <a:r>
              <a:rPr lang="en-IN" sz="1900" dirty="0"/>
              <a:t> </a:t>
            </a:r>
          </a:p>
          <a:p>
            <a:pPr marL="268288" indent="-268288" algn="l">
              <a:buFont typeface="Wingdings" panose="05000000000000000000" charset="0"/>
              <a:buChar char="Ø"/>
            </a:pPr>
            <a:r>
              <a:rPr lang="en-IN" sz="1900" dirty="0"/>
              <a:t>The user experience has been utilized to consider the critical aspect of successes of implementation related to human factor of mental model, which are utility, ease of use and efficiency.</a:t>
            </a:r>
          </a:p>
          <a:p>
            <a:pPr algn="l"/>
            <a:endParaRPr lang="en-IN" sz="1900" b="1" dirty="0"/>
          </a:p>
          <a:p>
            <a:pPr marL="285750" indent="-285750">
              <a:buFont typeface="Wingdings" panose="05000000000000000000" charset="0"/>
              <a:buChar char="Ø"/>
            </a:pPr>
            <a:r>
              <a:rPr lang="en-IN" sz="1900" dirty="0"/>
              <a:t>The process of creating solutions for serving the patients have tendency to outsourcing IS management process towards IT-related company that has function to operate database and archive service.</a:t>
            </a:r>
          </a:p>
          <a:p>
            <a:pPr marL="285750" indent="-285750">
              <a:buFont typeface="Wingdings" panose="05000000000000000000" charset="0"/>
              <a:buChar char="Ø"/>
            </a:pPr>
            <a:endParaRPr lang="en-IN" sz="1900" dirty="0"/>
          </a:p>
          <a:p>
            <a:pPr marL="285750" indent="-285750">
              <a:buFont typeface="Wingdings" panose="05000000000000000000" charset="0"/>
              <a:buChar char="Ø"/>
            </a:pPr>
            <a:r>
              <a:rPr lang="en-IN" sz="1900" dirty="0"/>
              <a:t>Clinic management system is a computerized patient record system. The main purpose of the system is to reduce the burden of doctor and nurses and improve the patient records management</a:t>
            </a:r>
            <a:endParaRPr lang="en-IN" sz="1900" b="1" dirty="0"/>
          </a:p>
          <a:p>
            <a:pPr marL="285750" indent="-285750">
              <a:buFont typeface="Wingdings" panose="05000000000000000000" charset="0"/>
              <a:buChar char="Ø"/>
            </a:pPr>
            <a:endParaRPr lang="en-IN" sz="1900" dirty="0"/>
          </a:p>
        </p:txBody>
      </p:sp>
      <p:sp>
        <p:nvSpPr>
          <p:cNvPr id="5" name="Slide Number Placeholder 4"/>
          <p:cNvSpPr>
            <a:spLocks noGrp="1"/>
          </p:cNvSpPr>
          <p:nvPr>
            <p:ph type="sldNum" sz="quarter" idx="12"/>
          </p:nvPr>
        </p:nvSpPr>
        <p:spPr/>
        <p:txBody>
          <a:bodyPr/>
          <a:lstStyle/>
          <a:p>
            <a:fld id="{B6F15528-21DE-4FAA-801E-634DDDAF4B2B}" type="slidenum">
              <a:rPr lang="en-IN" smtClean="0"/>
              <a:t>5</a:t>
            </a:fld>
            <a:endParaRPr lang="en-IN" dirty="0"/>
          </a:p>
        </p:txBody>
      </p:sp>
      <p:sp>
        <p:nvSpPr>
          <p:cNvPr id="7" name="Rectangle 6"/>
          <p:cNvSpPr/>
          <p:nvPr/>
        </p:nvSpPr>
        <p:spPr>
          <a:xfrm>
            <a:off x="1517650" y="304800"/>
            <a:ext cx="5486400" cy="461665"/>
          </a:xfrm>
          <a:prstGeom prst="rect">
            <a:avLst/>
          </a:prstGeom>
        </p:spPr>
        <p:txBody>
          <a:bodyPr wrap="square">
            <a:spAutoFit/>
          </a:bodyPr>
          <a:lstStyle/>
          <a:p>
            <a:pPr algn="ctr"/>
            <a:r>
              <a:rPr lang="en-US" sz="2400" b="1" dirty="0">
                <a:solidFill>
                  <a:srgbClr val="00B0F0"/>
                </a:solidFill>
                <a:latin typeface="Arial Rounded MT Bold" panose="020F0704030504030204" pitchFamily="34" charset="0"/>
                <a:cs typeface="Times New Roman" panose="02020603050405020304" pitchFamily="18" charset="0"/>
              </a:rPr>
              <a:t>LITERATURE </a:t>
            </a:r>
            <a:r>
              <a:rPr lang="en-US" dirty="0">
                <a:solidFill>
                  <a:srgbClr val="00B0F0"/>
                </a:solidFill>
                <a:latin typeface="Arial Rounded MT Bold" panose="020F0704030504030204" pitchFamily="34" charset="0"/>
                <a:cs typeface="Times New Roman" panose="02020603050405020304" pitchFamily="18" charset="0"/>
              </a:rPr>
              <a:t> </a:t>
            </a:r>
            <a:r>
              <a:rPr lang="en-US" sz="2400" b="1" dirty="0">
                <a:solidFill>
                  <a:srgbClr val="00B0F0"/>
                </a:solidFill>
                <a:latin typeface="Arial Rounded MT Bold" panose="020F0704030504030204" pitchFamily="34" charset="0"/>
                <a:cs typeface="Times New Roman" panose="02020603050405020304" pitchFamily="18" charset="0"/>
              </a:rPr>
              <a:t>REVIEW</a:t>
            </a:r>
            <a:endParaRPr lang="en-IN" sz="2400" b="1" dirty="0">
              <a:solidFill>
                <a:srgbClr val="00B0F0"/>
              </a:solidFill>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599"/>
            <a:ext cx="7071360" cy="88196"/>
          </a:xfrm>
        </p:spPr>
        <p:txBody>
          <a:bodyPr>
            <a:normAutofit fontScale="90000"/>
          </a:bodyPr>
          <a:lstStyle/>
          <a:p>
            <a:pPr algn="ctr"/>
            <a:r>
              <a:rPr lang="en-US" sz="2400" kern="1200" dirty="0">
                <a:solidFill>
                  <a:srgbClr val="00B0F0"/>
                </a:solidFill>
                <a:latin typeface="Arial Rounded MT Bold" panose="020F0704030504030204" pitchFamily="34" charset="0"/>
                <a:ea typeface="+mn-ea"/>
                <a:cs typeface="Times New Roman" panose="02020603050405020304" pitchFamily="18" charset="0"/>
              </a:rPr>
              <a:t>LITERATURE REVIEW</a:t>
            </a:r>
            <a:br>
              <a:rPr lang="en-US" sz="4000" dirty="0">
                <a:latin typeface="Arial Rounded MT Bold" panose="020F0704030504030204" pitchFamily="34" charset="0"/>
                <a:cs typeface="Times New Roman" panose="02020603050405020304" pitchFamily="18" charset="0"/>
              </a:rPr>
            </a:br>
            <a:endParaRPr lang="en-IN" dirty="0"/>
          </a:p>
        </p:txBody>
      </p:sp>
      <p:sp>
        <p:nvSpPr>
          <p:cNvPr id="3" name="Text Placeholder 2"/>
          <p:cNvSpPr>
            <a:spLocks noGrp="1"/>
          </p:cNvSpPr>
          <p:nvPr>
            <p:ph idx="1"/>
          </p:nvPr>
        </p:nvSpPr>
        <p:spPr>
          <a:xfrm>
            <a:off x="895826" y="945684"/>
            <a:ext cx="7352348" cy="5432256"/>
          </a:xfrm>
        </p:spPr>
        <p:txBody>
          <a:bodyPr wrap="square">
            <a:normAutofit fontScale="85000" lnSpcReduction="10000"/>
          </a:bodyPr>
          <a:lstStyle/>
          <a:p>
            <a:pPr marL="285750" indent="-285750" algn="just">
              <a:buFont typeface="Wingdings" panose="05000000000000000000" charset="0"/>
              <a:buChar char="Ø"/>
            </a:pPr>
            <a:r>
              <a:rPr lang="en-US" sz="1900" b="1" dirty="0"/>
              <a:t>Appointment Scheduling: </a:t>
            </a:r>
          </a:p>
          <a:p>
            <a:pPr marL="285750" indent="-285750" algn="just">
              <a:buFont typeface="Wingdings" panose="05000000000000000000" pitchFamily="2" charset="2"/>
              <a:buChar char="§"/>
            </a:pPr>
            <a:r>
              <a:rPr lang="en-US" sz="1900" dirty="0"/>
              <a:t>This module is designed to have two sections patient section and staff section</a:t>
            </a:r>
          </a:p>
          <a:p>
            <a:pPr marL="285750" indent="-285750" algn="just">
              <a:buFont typeface="Wingdings" panose="05000000000000000000" pitchFamily="2" charset="2"/>
              <a:buChar char="§"/>
            </a:pPr>
            <a:r>
              <a:rPr lang="en-US" sz="1900" dirty="0"/>
              <a:t> Accessible to the authorized user.</a:t>
            </a:r>
          </a:p>
          <a:p>
            <a:pPr algn="just"/>
            <a:endParaRPr lang="en-US" sz="800" dirty="0"/>
          </a:p>
          <a:p>
            <a:pPr marL="285750" indent="-285750" algn="just">
              <a:buFont typeface="Wingdings" panose="05000000000000000000" charset="0"/>
              <a:buChar char="Ø"/>
            </a:pPr>
            <a:r>
              <a:rPr lang="en-US" sz="1900" b="1" dirty="0"/>
              <a:t>Observation and Diagnosis:</a:t>
            </a:r>
          </a:p>
          <a:p>
            <a:pPr marL="285750" indent="-285750" algn="just">
              <a:buFont typeface="Wingdings" panose="05000000000000000000" pitchFamily="2" charset="2"/>
              <a:buChar char="§"/>
            </a:pPr>
            <a:r>
              <a:rPr lang="en-US" sz="1900" dirty="0"/>
              <a:t> After the appointment is confirmed</a:t>
            </a:r>
          </a:p>
          <a:p>
            <a:pPr marL="285750" indent="-285750" algn="just">
              <a:buFont typeface="Wingdings" panose="05000000000000000000" pitchFamily="2" charset="2"/>
              <a:buChar char="§"/>
            </a:pPr>
            <a:r>
              <a:rPr lang="en-US" sz="1900" dirty="0"/>
              <a:t>patient record goes to the observation</a:t>
            </a:r>
          </a:p>
          <a:p>
            <a:pPr algn="just"/>
            <a:endParaRPr lang="en-US" sz="800" dirty="0"/>
          </a:p>
          <a:p>
            <a:pPr marL="285750" indent="-285750" algn="just">
              <a:buFont typeface="Wingdings" panose="05000000000000000000" charset="0"/>
              <a:buChar char="Ø"/>
            </a:pPr>
            <a:r>
              <a:rPr lang="en-US" sz="1900" b="1" dirty="0"/>
              <a:t>Online Consultation:</a:t>
            </a:r>
          </a:p>
          <a:p>
            <a:pPr marL="285750" indent="-285750" algn="just">
              <a:buFont typeface="Wingdings" panose="05000000000000000000" pitchFamily="2" charset="2"/>
              <a:buChar char="§"/>
            </a:pPr>
            <a:r>
              <a:rPr lang="en-US" sz="1900" dirty="0"/>
              <a:t>A messaging system where both patient and doctor</a:t>
            </a:r>
          </a:p>
          <a:p>
            <a:pPr algn="just"/>
            <a:endParaRPr lang="en-US" sz="800" dirty="0"/>
          </a:p>
          <a:p>
            <a:pPr marL="285750" indent="-285750" algn="just">
              <a:buFont typeface="Wingdings" panose="05000000000000000000" charset="0"/>
              <a:buChar char="Ø"/>
            </a:pPr>
            <a:r>
              <a:rPr lang="en-US" sz="1900" b="1" dirty="0"/>
              <a:t>User Satisfaction:</a:t>
            </a:r>
            <a:r>
              <a:rPr lang="en-US" sz="1900" dirty="0"/>
              <a:t> </a:t>
            </a:r>
          </a:p>
          <a:p>
            <a:pPr marL="285750" indent="-285750" algn="just">
              <a:buFont typeface="Wingdings" panose="05000000000000000000" pitchFamily="2" charset="2"/>
              <a:buChar char="§"/>
            </a:pPr>
            <a:r>
              <a:rPr lang="en-US" sz="1900" dirty="0"/>
              <a:t>Healthcare providers and administrative staff the success of a clinic management system.</a:t>
            </a:r>
          </a:p>
          <a:p>
            <a:pPr marL="285750" indent="-285750" algn="just">
              <a:buFont typeface="Wingdings" panose="05000000000000000000" charset="0"/>
              <a:buChar char="Ø"/>
            </a:pPr>
            <a:endParaRPr lang="en-US" sz="800" dirty="0"/>
          </a:p>
          <a:p>
            <a:pPr marL="285750" indent="-285750" algn="l">
              <a:buFont typeface="Wingdings" panose="05000000000000000000" charset="0"/>
              <a:buChar char="Ø"/>
            </a:pPr>
            <a:r>
              <a:rPr lang="en-US" sz="1900" b="1" dirty="0"/>
              <a:t>Booking Appointment:</a:t>
            </a:r>
            <a:r>
              <a:rPr lang="en-US" sz="1900" dirty="0"/>
              <a:t> </a:t>
            </a:r>
          </a:p>
          <a:p>
            <a:pPr marL="285750" indent="-285750" algn="l">
              <a:buFont typeface="Wingdings" panose="05000000000000000000" pitchFamily="2" charset="2"/>
              <a:buChar char="§"/>
            </a:pPr>
            <a:r>
              <a:rPr lang="en-US" sz="1900" dirty="0"/>
              <a:t>Many different types of businesses use some type of Web-based online appointment management system</a:t>
            </a:r>
            <a:endParaRPr lang="en-US" sz="1900" b="1" dirty="0"/>
          </a:p>
          <a:p>
            <a:pPr marL="285750" indent="-285750" algn="just">
              <a:buFont typeface="Wingdings" panose="05000000000000000000" charset="0"/>
              <a:buChar char="Ø"/>
            </a:pPr>
            <a:endParaRPr lang="en-US" dirty="0"/>
          </a:p>
          <a:p>
            <a:pPr algn="just"/>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62000" y="1380182"/>
            <a:ext cx="7620000" cy="4384040"/>
          </a:xfrm>
        </p:spPr>
        <p:txBody>
          <a:bodyPr>
            <a:noAutofit/>
          </a:bodyPr>
          <a:lstStyle/>
          <a:p>
            <a:pPr marL="342900" indent="-342900" algn="l">
              <a:buFont typeface="Wingdings" panose="05000000000000000000" pitchFamily="2" charset="2"/>
              <a:buChar char="Ø"/>
            </a:pPr>
            <a:r>
              <a:rPr lang="en-US" sz="1950" b="1" dirty="0"/>
              <a:t>Registration process:</a:t>
            </a:r>
            <a:r>
              <a:rPr lang="en-US" sz="1950" dirty="0"/>
              <a:t> </a:t>
            </a:r>
          </a:p>
          <a:p>
            <a:pPr algn="l"/>
            <a:endParaRPr lang="en-US" sz="1900" dirty="0"/>
          </a:p>
          <a:p>
            <a:pPr marL="285750" indent="-285750" algn="l">
              <a:buFont typeface="Wingdings" panose="05000000000000000000" pitchFamily="2" charset="2"/>
              <a:buChar char="§"/>
            </a:pPr>
            <a:r>
              <a:rPr lang="en-US" sz="1900" dirty="0"/>
              <a:t>Clinic Registration System is developed to improve the clinic management automates the workflow that happens in the clinic.</a:t>
            </a:r>
          </a:p>
          <a:p>
            <a:pPr marL="285750" indent="-285750" algn="l">
              <a:buFont typeface="Wingdings" panose="05000000000000000000" pitchFamily="2" charset="2"/>
              <a:buChar char="§"/>
            </a:pPr>
            <a:endParaRPr lang="en-US" sz="1900" dirty="0"/>
          </a:p>
          <a:p>
            <a:pPr marL="285750" indent="-285750" algn="l">
              <a:buFont typeface="Wingdings" panose="05000000000000000000" pitchFamily="2" charset="2"/>
              <a:buChar char="§"/>
            </a:pPr>
            <a:r>
              <a:rPr lang="en-US" sz="1900" dirty="0"/>
              <a:t>This system is considering all the activities in the clinic. Patient will make registration first.</a:t>
            </a:r>
          </a:p>
          <a:p>
            <a:pPr marL="285750" indent="-285750" algn="l">
              <a:buFont typeface="Wingdings" panose="05000000000000000000" pitchFamily="2" charset="2"/>
              <a:buChar char="§"/>
            </a:pPr>
            <a:endParaRPr lang="en-US" sz="1900" dirty="0"/>
          </a:p>
          <a:p>
            <a:pPr marL="285750" indent="-285750" algn="l">
              <a:buFont typeface="Wingdings" panose="05000000000000000000" pitchFamily="2" charset="2"/>
              <a:buChar char="§"/>
            </a:pPr>
            <a:r>
              <a:rPr lang="en-US" sz="1900" dirty="0"/>
              <a:t>If the patient never registered before, patient information collected and stored in the database.</a:t>
            </a:r>
          </a:p>
          <a:p>
            <a:pPr algn="l"/>
            <a:endParaRPr lang="en-US" sz="1900" dirty="0"/>
          </a:p>
          <a:p>
            <a:pPr marL="285750" indent="-285750" algn="l">
              <a:buFont typeface="Wingdings" panose="05000000000000000000" pitchFamily="2" charset="2"/>
              <a:buChar char="§"/>
            </a:pPr>
            <a:r>
              <a:rPr lang="en-US" sz="1900" dirty="0"/>
              <a:t>However, if it is an existing patient the patient data is search-using the Registration ID or the Login ID.</a:t>
            </a:r>
            <a:endParaRPr lang="en-IN" sz="1900" dirty="0"/>
          </a:p>
        </p:txBody>
      </p:sp>
      <p:sp>
        <p:nvSpPr>
          <p:cNvPr id="4" name="Footer Placeholder 3"/>
          <p:cNvSpPr>
            <a:spLocks noGrp="1"/>
          </p:cNvSpPr>
          <p:nvPr>
            <p:ph type="ftr" sz="quarter" idx="11"/>
          </p:nvPr>
        </p:nvSpPr>
        <p:spPr/>
        <p:txBody>
          <a:bodyPr/>
          <a:lstStyle/>
          <a:p>
            <a:r>
              <a:rPr lang="en-US" dirty="0"/>
              <a:t>Department of Computer Engineering</a:t>
            </a:r>
          </a:p>
        </p:txBody>
      </p:sp>
      <p:sp>
        <p:nvSpPr>
          <p:cNvPr id="5" name="Slide Number Placeholder 4"/>
          <p:cNvSpPr>
            <a:spLocks noGrp="1"/>
          </p:cNvSpPr>
          <p:nvPr>
            <p:ph type="sldNum" sz="quarter" idx="12"/>
          </p:nvPr>
        </p:nvSpPr>
        <p:spPr/>
        <p:txBody>
          <a:bodyPr/>
          <a:lstStyle/>
          <a:p>
            <a:fld id="{B6F15528-21DE-4FAA-801E-634DDDAF4B2B}" type="slidenum">
              <a:rPr lang="en-IN" smtClean="0"/>
              <a:t>7</a:t>
            </a:fld>
            <a:endParaRPr lang="en-IN" dirty="0"/>
          </a:p>
        </p:txBody>
      </p:sp>
      <p:sp>
        <p:nvSpPr>
          <p:cNvPr id="7" name="Rectangle 6"/>
          <p:cNvSpPr/>
          <p:nvPr/>
        </p:nvSpPr>
        <p:spPr>
          <a:xfrm>
            <a:off x="1660525" y="535631"/>
            <a:ext cx="5486400" cy="461665"/>
          </a:xfrm>
          <a:prstGeom prst="rect">
            <a:avLst/>
          </a:prstGeom>
        </p:spPr>
        <p:txBody>
          <a:bodyPr wrap="square">
            <a:spAutoFit/>
          </a:bodyPr>
          <a:lstStyle/>
          <a:p>
            <a:pPr algn="ctr"/>
            <a:r>
              <a:rPr lang="en-US" sz="2400" b="1" dirty="0">
                <a:solidFill>
                  <a:srgbClr val="00B0F0"/>
                </a:solidFill>
                <a:latin typeface="Arial Rounded MT Bold" panose="020F0704030504030204" pitchFamily="34" charset="0"/>
                <a:cs typeface="Times New Roman" panose="02020603050405020304" pitchFamily="18" charset="0"/>
              </a:rPr>
              <a:t>LITERATURE </a:t>
            </a:r>
            <a:r>
              <a:rPr lang="en-US" dirty="0">
                <a:solidFill>
                  <a:srgbClr val="00B0F0"/>
                </a:solidFill>
                <a:latin typeface="Arial Rounded MT Bold" panose="020F0704030504030204" pitchFamily="34" charset="0"/>
                <a:cs typeface="Times New Roman" panose="02020603050405020304" pitchFamily="18" charset="0"/>
              </a:rPr>
              <a:t> </a:t>
            </a:r>
            <a:r>
              <a:rPr lang="en-US" sz="2400" b="1" dirty="0">
                <a:solidFill>
                  <a:srgbClr val="00B0F0"/>
                </a:solidFill>
                <a:latin typeface="Arial Rounded MT Bold" panose="020F0704030504030204" pitchFamily="34" charset="0"/>
                <a:cs typeface="Times New Roman" panose="02020603050405020304" pitchFamily="18" charset="0"/>
              </a:rPr>
              <a:t>REVIEW</a:t>
            </a:r>
            <a:endParaRPr lang="en-IN" sz="2400" b="1" dirty="0">
              <a:solidFill>
                <a:srgbClr val="00B0F0"/>
              </a:solidFill>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1252502"/>
            <a:ext cx="7024914" cy="4033874"/>
          </a:xfrm>
          <a:prstGeom prst="rect">
            <a:avLst/>
          </a:prstGeom>
        </p:spPr>
        <p:txBody>
          <a:bodyPr vert="horz" wrap="square" lIns="0" tIns="13335" rIns="0" bIns="0" rtlCol="0">
            <a:noAutofit/>
          </a:bodyPr>
          <a:lstStyle/>
          <a:p>
            <a:pPr marL="102870" algn="just">
              <a:lnSpc>
                <a:spcPct val="150000"/>
              </a:lnSpc>
              <a:spcBef>
                <a:spcPts val="105"/>
              </a:spcBef>
              <a:buSzPct val="95000"/>
              <a:tabLst>
                <a:tab pos="240665" algn="l"/>
              </a:tabLst>
            </a:pPr>
            <a:r>
              <a:rPr lang="en-US" sz="2000" b="1" dirty="0"/>
              <a:t>The healthcare industry faces challenges in efficiently managing and scheduling appointments with doctors. Patients often encounter long wait times, difficulty in finding available slots, and inefficiencies in the appointment booking process. Additionally, healthcare providers may struggle to optimize their schedules, leading to underutilization of resources and potential revenue loss. These challenges contribute to patient dissatisfaction, decreased access to timely care, and operational inefficiencies for healthcare providers.</a:t>
            </a:r>
          </a:p>
        </p:txBody>
      </p:sp>
      <p:sp>
        <p:nvSpPr>
          <p:cNvPr id="4" name="TextBox 3"/>
          <p:cNvSpPr txBox="1"/>
          <p:nvPr/>
        </p:nvSpPr>
        <p:spPr>
          <a:xfrm>
            <a:off x="1219200" y="454489"/>
            <a:ext cx="6714034" cy="460375"/>
          </a:xfrm>
          <a:prstGeom prst="rect">
            <a:avLst/>
          </a:prstGeom>
          <a:noFill/>
        </p:spPr>
        <p:txBody>
          <a:bodyPr wrap="square" rtlCol="0">
            <a:spAutoFit/>
          </a:bodyPr>
          <a:lstStyle/>
          <a:p>
            <a:pPr algn="ctr"/>
            <a:r>
              <a:rPr lang="en-US" sz="2400" dirty="0">
                <a:solidFill>
                  <a:srgbClr val="00B0F0"/>
                </a:solidFill>
                <a:latin typeface="Arial Rounded MT Bold" panose="020F0704030504030204" pitchFamily="34" charset="0"/>
                <a:cs typeface="Times New Roman" panose="02020603050405020304" pitchFamily="18" charset="0"/>
              </a:rPr>
              <a:t>PROBLEM</a:t>
            </a:r>
            <a:r>
              <a:rPr lang="en-US" sz="2400" dirty="0">
                <a:latin typeface="Arial Rounded MT Bold" panose="020F0704030504030204" pitchFamily="34" charset="0"/>
                <a:cs typeface="Times New Roman" panose="02020603050405020304" pitchFamily="18" charset="0"/>
              </a:rPr>
              <a:t> </a:t>
            </a:r>
            <a:r>
              <a:rPr lang="en-US" sz="2400" dirty="0">
                <a:solidFill>
                  <a:srgbClr val="00B0F0"/>
                </a:solidFill>
                <a:latin typeface="Arial Rounded MT Bold" panose="020F0704030504030204" pitchFamily="34" charset="0"/>
                <a:cs typeface="Times New Roman" panose="02020603050405020304" pitchFamily="18" charset="0"/>
              </a:rPr>
              <a:t>STATEMENT</a:t>
            </a:r>
          </a:p>
        </p:txBody>
      </p:sp>
      <p:sp>
        <p:nvSpPr>
          <p:cNvPr id="2" name="Footer Placeholder 1"/>
          <p:cNvSpPr>
            <a:spLocks noGrp="1"/>
          </p:cNvSpPr>
          <p:nvPr>
            <p:ph type="ftr" sz="quarter" idx="11"/>
          </p:nvPr>
        </p:nvSpPr>
        <p:spPr>
          <a:xfrm>
            <a:off x="3623733" y="6101353"/>
            <a:ext cx="2926080" cy="784860"/>
          </a:xfrm>
        </p:spPr>
        <p:txBody>
          <a:bodyPr/>
          <a:lstStyle/>
          <a:p>
            <a:r>
              <a:rPr lang="en-US" dirty="0"/>
              <a:t>Department of Computer Engineering</a:t>
            </a:r>
          </a:p>
        </p:txBody>
      </p:sp>
      <p:sp>
        <p:nvSpPr>
          <p:cNvPr id="5" name="Slide Number Placeholder 4"/>
          <p:cNvSpPr>
            <a:spLocks noGrp="1"/>
          </p:cNvSpPr>
          <p:nvPr>
            <p:ph type="sldNum" sz="quarter" idx="12"/>
          </p:nvPr>
        </p:nvSpPr>
        <p:spPr>
          <a:xfrm>
            <a:off x="6583680" y="6310207"/>
            <a:ext cx="2103120" cy="342900"/>
          </a:xfrm>
        </p:spPr>
        <p:txBody>
          <a:bodyPr/>
          <a:lstStyle/>
          <a:p>
            <a:fld id="{B6F15528-21DE-4FAA-801E-634DDDAF4B2B}"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IN" smtClean="0"/>
              <a:t>9</a:t>
            </a:fld>
            <a:endParaRPr lang="en-IN" dirty="0"/>
          </a:p>
        </p:txBody>
      </p:sp>
      <p:sp>
        <p:nvSpPr>
          <p:cNvPr id="9" name="Rectangle 8"/>
          <p:cNvSpPr/>
          <p:nvPr/>
        </p:nvSpPr>
        <p:spPr>
          <a:xfrm>
            <a:off x="68826" y="475476"/>
            <a:ext cx="8381841" cy="5693866"/>
          </a:xfrm>
          <a:prstGeom prst="rect">
            <a:avLst/>
          </a:prstGeom>
        </p:spPr>
        <p:txBody>
          <a:bodyPr wrap="square">
            <a:spAutoFit/>
          </a:bodyPr>
          <a:lstStyle/>
          <a:p>
            <a:pPr fontAlgn="base"/>
            <a:r>
              <a:rPr lang="en-US" sz="2400" b="1" dirty="0">
                <a:solidFill>
                  <a:srgbClr val="00B0F0"/>
                </a:solidFill>
              </a:rPr>
              <a:t>ADVANTAGES</a:t>
            </a:r>
          </a:p>
          <a:p>
            <a:pPr fontAlgn="base"/>
            <a:endParaRPr lang="en-US" sz="1000" dirty="0"/>
          </a:p>
          <a:p>
            <a:pPr marL="342900" indent="-342900" algn="just" fontAlgn="base">
              <a:buFont typeface="Wingdings" panose="05000000000000000000" pitchFamily="2" charset="2"/>
              <a:buChar char="Ø"/>
            </a:pPr>
            <a:r>
              <a:rPr lang="en-US" sz="2000" dirty="0"/>
              <a:t>The system automates the manual procedure of managing</a:t>
            </a:r>
          </a:p>
          <a:p>
            <a:pPr algn="just" fontAlgn="base"/>
            <a:r>
              <a:rPr lang="en-US" sz="2000" dirty="0"/>
              <a:t>       clinic activities.</a:t>
            </a:r>
            <a:endParaRPr lang="en-US" sz="800" dirty="0"/>
          </a:p>
          <a:p>
            <a:pPr algn="just" fontAlgn="base"/>
            <a:endParaRPr lang="en-US" sz="800" dirty="0"/>
          </a:p>
          <a:p>
            <a:pPr marL="342900" indent="-342900" algn="just" fontAlgn="base">
              <a:buFont typeface="Wingdings" panose="05000000000000000000" pitchFamily="2" charset="2"/>
              <a:buChar char="Ø"/>
            </a:pPr>
            <a:r>
              <a:rPr lang="en-US" sz="2000" dirty="0"/>
              <a:t> Doctors can view their patients’ treatment records and </a:t>
            </a:r>
          </a:p>
          <a:p>
            <a:pPr algn="just" fontAlgn="base"/>
            <a:r>
              <a:rPr lang="en-US" sz="2000" dirty="0"/>
              <a:t>       details easily.</a:t>
            </a:r>
          </a:p>
          <a:p>
            <a:pPr algn="just" fontAlgn="base"/>
            <a:endParaRPr lang="en-US" sz="800" dirty="0"/>
          </a:p>
          <a:p>
            <a:pPr marL="342900" indent="-342900" algn="just" fontAlgn="base">
              <a:buFont typeface="Wingdings" panose="05000000000000000000" pitchFamily="2" charset="2"/>
              <a:buChar char="Ø"/>
            </a:pPr>
            <a:r>
              <a:rPr lang="en-US" sz="2000" dirty="0"/>
              <a:t> It even generates an instant bill thus eliminates the need </a:t>
            </a:r>
          </a:p>
          <a:p>
            <a:pPr algn="just" fontAlgn="base"/>
            <a:r>
              <a:rPr lang="en-US" sz="2000" dirty="0"/>
              <a:t>       of maintaining paper records for patient stay for each day.</a:t>
            </a:r>
          </a:p>
          <a:p>
            <a:pPr algn="just" fontAlgn="base"/>
            <a:endParaRPr lang="en-US" sz="800" dirty="0"/>
          </a:p>
          <a:p>
            <a:pPr marL="342900" indent="-342900" algn="just" fontAlgn="base">
              <a:buFont typeface="Wingdings" panose="05000000000000000000" pitchFamily="2" charset="2"/>
              <a:buChar char="Ø"/>
            </a:pPr>
            <a:r>
              <a:rPr lang="en-US" sz="2000" dirty="0"/>
              <a:t> The system is convenient and flexible to be used.</a:t>
            </a:r>
          </a:p>
          <a:p>
            <a:pPr algn="just" fontAlgn="base"/>
            <a:endParaRPr lang="en-US" sz="800" dirty="0"/>
          </a:p>
          <a:p>
            <a:pPr marL="342900" indent="-342900" algn="just" fontAlgn="base">
              <a:buFont typeface="Wingdings" panose="05000000000000000000" pitchFamily="2" charset="2"/>
              <a:buChar char="Ø"/>
            </a:pPr>
            <a:r>
              <a:rPr lang="en-US" sz="2000" dirty="0"/>
              <a:t> It saves their time, efforts, money and resources.</a:t>
            </a:r>
          </a:p>
          <a:p>
            <a:pPr marL="285750" indent="-285750" algn="just" fontAlgn="base">
              <a:buFont typeface="Wingdings" panose="05000000000000000000" pitchFamily="2" charset="2"/>
              <a:buChar char="Ø"/>
            </a:pPr>
            <a:endParaRPr lang="en-US" dirty="0"/>
          </a:p>
          <a:p>
            <a:pPr fontAlgn="base"/>
            <a:r>
              <a:rPr lang="en-US" sz="2400" b="1" dirty="0">
                <a:solidFill>
                  <a:srgbClr val="00B0F0"/>
                </a:solidFill>
              </a:rPr>
              <a:t>DISADVANTAGES</a:t>
            </a:r>
          </a:p>
          <a:p>
            <a:pPr fontAlgn="base"/>
            <a:endParaRPr lang="en-US" sz="1000" dirty="0"/>
          </a:p>
          <a:p>
            <a:pPr marL="342900" indent="-342900" fontAlgn="base">
              <a:buFont typeface="Wingdings" panose="05000000000000000000" pitchFamily="2" charset="2"/>
              <a:buChar char="Ø"/>
            </a:pPr>
            <a:r>
              <a:rPr lang="en-US" sz="2000" dirty="0"/>
              <a:t>Requires large database.</a:t>
            </a:r>
          </a:p>
          <a:p>
            <a:pPr fontAlgn="base"/>
            <a:endParaRPr lang="en-US" sz="800" dirty="0"/>
          </a:p>
          <a:p>
            <a:pPr marL="342900" indent="-342900" fontAlgn="base">
              <a:buFont typeface="Wingdings" panose="05000000000000000000" pitchFamily="2" charset="2"/>
              <a:buChar char="Ø"/>
            </a:pPr>
            <a:r>
              <a:rPr lang="en-US" sz="2000" dirty="0"/>
              <a:t>The user has to manually keep updating the information</a:t>
            </a:r>
          </a:p>
          <a:p>
            <a:pPr fontAlgn="base"/>
            <a:r>
              <a:rPr lang="en-US" sz="2000" dirty="0"/>
              <a:t>      by entering the details in the system.</a:t>
            </a:r>
          </a:p>
          <a:p>
            <a:pPr marL="285750" indent="-285750" fontAlgn="base">
              <a:buFont typeface="Wingdings" panose="05000000000000000000" pitchFamily="2" charset="2"/>
              <a:buChar char="q"/>
            </a:pPr>
            <a:endParaRPr lang="en-US" dirty="0"/>
          </a:p>
        </p:txBody>
      </p:sp>
    </p:spTree>
    <p:extLst>
      <p:ext uri="{BB962C8B-B14F-4D97-AF65-F5344CB8AC3E}">
        <p14:creationId xmlns:p14="http://schemas.microsoft.com/office/powerpoint/2010/main" val="1066276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76</TotalTime>
  <Words>821</Words>
  <Application>Microsoft Office PowerPoint</Application>
  <PresentationFormat>On-screen Show (4:3)</PresentationFormat>
  <Paragraphs>170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Rounded MT Bold</vt:lpstr>
      <vt:lpstr>Calibri</vt:lpstr>
      <vt:lpstr>Calisto MT</vt:lpstr>
      <vt:lpstr>Times New Roman</vt:lpstr>
      <vt:lpstr>Trebuchet MS</vt:lpstr>
      <vt:lpstr>Wingdings</vt:lpstr>
      <vt:lpstr>Wingdings 2</vt:lpstr>
      <vt:lpstr>Slate</vt:lpstr>
      <vt:lpstr>   ONLINE CLINIC  APPOINTMENT SYSTEM </vt:lpstr>
      <vt:lpstr>                INDEX </vt:lpstr>
      <vt:lpstr>PowerPoint Presentation</vt:lpstr>
      <vt:lpstr>PowerPoint Presentation</vt:lpstr>
      <vt:lpstr>PowerPoint Presentation</vt:lpstr>
      <vt:lpstr>LITERATURE REVIEW </vt:lpstr>
      <vt:lpstr>PowerPoint Presentation</vt:lpstr>
      <vt:lpstr>PowerPoint Presentation</vt:lpstr>
      <vt:lpstr>PowerPoint Presentation</vt:lpstr>
      <vt:lpstr>PowerPoint Presentation</vt:lpstr>
      <vt:lpstr>PowerPoint Presentation</vt:lpstr>
      <vt:lpstr>PowerPoint Presentation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DOCTOR APPOINTMENT SYSTEM</dc:title>
  <dc:creator>Admin</dc:creator>
  <cp:lastModifiedBy>Subash Konar</cp:lastModifiedBy>
  <cp:revision>9</cp:revision>
  <dcterms:modified xsi:type="dcterms:W3CDTF">2024-09-03T17:19:42Z</dcterms:modified>
</cp:coreProperties>
</file>