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6" r:id="rId2"/>
    <p:sldId id="315" r:id="rId3"/>
    <p:sldId id="325" r:id="rId4"/>
    <p:sldId id="326" r:id="rId5"/>
    <p:sldId id="327" r:id="rId6"/>
    <p:sldId id="329" r:id="rId7"/>
    <p:sldId id="330" r:id="rId8"/>
    <p:sldId id="322" r:id="rId9"/>
    <p:sldId id="324" r:id="rId10"/>
    <p:sldId id="310" r:id="rId11"/>
    <p:sldId id="291" r:id="rId12"/>
    <p:sldId id="305" r:id="rId13"/>
    <p:sldId id="292" r:id="rId14"/>
    <p:sldId id="306" r:id="rId15"/>
    <p:sldId id="307" r:id="rId16"/>
    <p:sldId id="308" r:id="rId17"/>
    <p:sldId id="309" r:id="rId18"/>
    <p:sldId id="293" r:id="rId19"/>
    <p:sldId id="296" r:id="rId20"/>
    <p:sldId id="302" r:id="rId21"/>
    <p:sldId id="303" r:id="rId22"/>
    <p:sldId id="304" r:id="rId23"/>
    <p:sldId id="311" r:id="rId24"/>
    <p:sldId id="316" r:id="rId25"/>
    <p:sldId id="317" r:id="rId26"/>
    <p:sldId id="318" r:id="rId27"/>
    <p:sldId id="319" r:id="rId28"/>
    <p:sldId id="320" r:id="rId29"/>
    <p:sldId id="321" r:id="rId30"/>
    <p:sldId id="313" r:id="rId31"/>
    <p:sldId id="273" r:id="rId32"/>
    <p:sldId id="278" r:id="rId33"/>
    <p:sldId id="289" r:id="rId34"/>
    <p:sldId id="28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44FC"/>
    <a:srgbClr val="0F91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0929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0DA46-6D0C-4188-9D1C-CCE08DC7B6DD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31BBD-EA5E-4CAE-9DAB-7F2841A5B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31BBD-EA5E-4CAE-9DAB-7F2841A5B8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28600" y="3124200"/>
            <a:ext cx="8564563" cy="390525"/>
            <a:chOff x="144" y="1968"/>
            <a:chExt cx="5395" cy="246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 rot="-5400000" flipH="1" flipV="1">
              <a:off x="2794" y="-586"/>
              <a:ext cx="96" cy="5395"/>
            </a:xfrm>
            <a:custGeom>
              <a:avLst/>
              <a:gdLst/>
              <a:ahLst/>
              <a:cxnLst>
                <a:cxn ang="0">
                  <a:pos x="91" y="526"/>
                </a:cxn>
                <a:cxn ang="0">
                  <a:pos x="211" y="175"/>
                </a:cxn>
                <a:cxn ang="0">
                  <a:pos x="443" y="32"/>
                </a:cxn>
                <a:cxn ang="0">
                  <a:pos x="802" y="32"/>
                </a:cxn>
                <a:cxn ang="0">
                  <a:pos x="1206" y="10"/>
                </a:cxn>
                <a:cxn ang="0">
                  <a:pos x="1482" y="25"/>
                </a:cxn>
                <a:cxn ang="0">
                  <a:pos x="1655" y="160"/>
                </a:cxn>
                <a:cxn ang="0">
                  <a:pos x="1655" y="406"/>
                </a:cxn>
                <a:cxn ang="0">
                  <a:pos x="1572" y="736"/>
                </a:cxn>
                <a:cxn ang="0">
                  <a:pos x="1565" y="1177"/>
                </a:cxn>
                <a:cxn ang="0">
                  <a:pos x="1632" y="1581"/>
                </a:cxn>
                <a:cxn ang="0">
                  <a:pos x="1692" y="2232"/>
                </a:cxn>
                <a:cxn ang="0">
                  <a:pos x="1587" y="2830"/>
                </a:cxn>
                <a:cxn ang="0">
                  <a:pos x="1625" y="3055"/>
                </a:cxn>
                <a:cxn ang="0">
                  <a:pos x="1535" y="3234"/>
                </a:cxn>
                <a:cxn ang="0">
                  <a:pos x="1325" y="3234"/>
                </a:cxn>
                <a:cxn ang="0">
                  <a:pos x="921" y="3204"/>
                </a:cxn>
                <a:cxn ang="0">
                  <a:pos x="510" y="3249"/>
                </a:cxn>
                <a:cxn ang="0">
                  <a:pos x="136" y="3167"/>
                </a:cxn>
                <a:cxn ang="0">
                  <a:pos x="39" y="2950"/>
                </a:cxn>
                <a:cxn ang="0">
                  <a:pos x="99" y="2651"/>
                </a:cxn>
                <a:cxn ang="0">
                  <a:pos x="99" y="2232"/>
                </a:cxn>
                <a:cxn ang="0">
                  <a:pos x="9" y="1813"/>
                </a:cxn>
                <a:cxn ang="0">
                  <a:pos x="46" y="1259"/>
                </a:cxn>
                <a:cxn ang="0">
                  <a:pos x="61" y="915"/>
                </a:cxn>
                <a:cxn ang="0">
                  <a:pos x="91" y="526"/>
                </a:cxn>
              </a:cxnLst>
              <a:rect l="0" t="0" r="r" b="b"/>
              <a:pathLst>
                <a:path w="1699" h="3264">
                  <a:moveTo>
                    <a:pt x="91" y="526"/>
                  </a:moveTo>
                  <a:cubicBezTo>
                    <a:pt x="116" y="403"/>
                    <a:pt x="152" y="257"/>
                    <a:pt x="211" y="175"/>
                  </a:cubicBezTo>
                  <a:cubicBezTo>
                    <a:pt x="270" y="93"/>
                    <a:pt x="345" y="56"/>
                    <a:pt x="443" y="32"/>
                  </a:cubicBezTo>
                  <a:cubicBezTo>
                    <a:pt x="541" y="8"/>
                    <a:pt x="675" y="36"/>
                    <a:pt x="802" y="32"/>
                  </a:cubicBezTo>
                  <a:cubicBezTo>
                    <a:pt x="929" y="28"/>
                    <a:pt x="1093" y="11"/>
                    <a:pt x="1206" y="10"/>
                  </a:cubicBezTo>
                  <a:cubicBezTo>
                    <a:pt x="1319" y="9"/>
                    <a:pt x="1407" y="0"/>
                    <a:pt x="1482" y="25"/>
                  </a:cubicBezTo>
                  <a:cubicBezTo>
                    <a:pt x="1557" y="50"/>
                    <a:pt x="1626" y="97"/>
                    <a:pt x="1655" y="160"/>
                  </a:cubicBezTo>
                  <a:cubicBezTo>
                    <a:pt x="1684" y="223"/>
                    <a:pt x="1669" y="310"/>
                    <a:pt x="1655" y="406"/>
                  </a:cubicBezTo>
                  <a:cubicBezTo>
                    <a:pt x="1641" y="502"/>
                    <a:pt x="1587" y="608"/>
                    <a:pt x="1572" y="736"/>
                  </a:cubicBezTo>
                  <a:cubicBezTo>
                    <a:pt x="1557" y="864"/>
                    <a:pt x="1555" y="1036"/>
                    <a:pt x="1565" y="1177"/>
                  </a:cubicBezTo>
                  <a:cubicBezTo>
                    <a:pt x="1575" y="1318"/>
                    <a:pt x="1611" y="1405"/>
                    <a:pt x="1632" y="1581"/>
                  </a:cubicBezTo>
                  <a:cubicBezTo>
                    <a:pt x="1653" y="1757"/>
                    <a:pt x="1699" y="2024"/>
                    <a:pt x="1692" y="2232"/>
                  </a:cubicBezTo>
                  <a:cubicBezTo>
                    <a:pt x="1685" y="2440"/>
                    <a:pt x="1598" y="2693"/>
                    <a:pt x="1587" y="2830"/>
                  </a:cubicBezTo>
                  <a:cubicBezTo>
                    <a:pt x="1576" y="2967"/>
                    <a:pt x="1634" y="2988"/>
                    <a:pt x="1625" y="3055"/>
                  </a:cubicBezTo>
                  <a:cubicBezTo>
                    <a:pt x="1616" y="3122"/>
                    <a:pt x="1585" y="3204"/>
                    <a:pt x="1535" y="3234"/>
                  </a:cubicBezTo>
                  <a:cubicBezTo>
                    <a:pt x="1485" y="3264"/>
                    <a:pt x="1427" y="3239"/>
                    <a:pt x="1325" y="3234"/>
                  </a:cubicBezTo>
                  <a:cubicBezTo>
                    <a:pt x="1223" y="3229"/>
                    <a:pt x="1057" y="3202"/>
                    <a:pt x="921" y="3204"/>
                  </a:cubicBezTo>
                  <a:cubicBezTo>
                    <a:pt x="785" y="3206"/>
                    <a:pt x="641" y="3255"/>
                    <a:pt x="510" y="3249"/>
                  </a:cubicBezTo>
                  <a:cubicBezTo>
                    <a:pt x="379" y="3243"/>
                    <a:pt x="214" y="3217"/>
                    <a:pt x="136" y="3167"/>
                  </a:cubicBezTo>
                  <a:cubicBezTo>
                    <a:pt x="58" y="3117"/>
                    <a:pt x="45" y="3036"/>
                    <a:pt x="39" y="2950"/>
                  </a:cubicBezTo>
                  <a:cubicBezTo>
                    <a:pt x="33" y="2864"/>
                    <a:pt x="89" y="2771"/>
                    <a:pt x="99" y="2651"/>
                  </a:cubicBezTo>
                  <a:cubicBezTo>
                    <a:pt x="109" y="2531"/>
                    <a:pt x="114" y="2372"/>
                    <a:pt x="99" y="2232"/>
                  </a:cubicBezTo>
                  <a:cubicBezTo>
                    <a:pt x="84" y="2092"/>
                    <a:pt x="18" y="1975"/>
                    <a:pt x="9" y="1813"/>
                  </a:cubicBezTo>
                  <a:cubicBezTo>
                    <a:pt x="0" y="1651"/>
                    <a:pt x="37" y="1409"/>
                    <a:pt x="46" y="1259"/>
                  </a:cubicBezTo>
                  <a:cubicBezTo>
                    <a:pt x="55" y="1109"/>
                    <a:pt x="52" y="1036"/>
                    <a:pt x="61" y="915"/>
                  </a:cubicBezTo>
                  <a:cubicBezTo>
                    <a:pt x="70" y="794"/>
                    <a:pt x="66" y="649"/>
                    <a:pt x="91" y="52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2400" y="1968"/>
              <a:ext cx="768" cy="246"/>
              <a:chOff x="1797" y="3074"/>
              <a:chExt cx="2346" cy="655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1797" y="3075"/>
                <a:ext cx="2346" cy="654"/>
                <a:chOff x="1865" y="1811"/>
                <a:chExt cx="2346" cy="654"/>
              </a:xfrm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2051" y="2007"/>
                  <a:ext cx="2160" cy="458"/>
                </a:xfrm>
                <a:custGeom>
                  <a:avLst/>
                  <a:gdLst/>
                  <a:ahLst/>
                  <a:cxnLst>
                    <a:cxn ang="0">
                      <a:pos x="7" y="139"/>
                    </a:cxn>
                    <a:cxn ang="0">
                      <a:pos x="89" y="266"/>
                    </a:cxn>
                    <a:cxn ang="0">
                      <a:pos x="187" y="333"/>
                    </a:cxn>
                    <a:cxn ang="0">
                      <a:pos x="351" y="303"/>
                    </a:cxn>
                    <a:cxn ang="0">
                      <a:pos x="561" y="281"/>
                    </a:cxn>
                    <a:cxn ang="0">
                      <a:pos x="852" y="259"/>
                    </a:cxn>
                    <a:cxn ang="0">
                      <a:pos x="1167" y="259"/>
                    </a:cxn>
                    <a:cxn ang="0">
                      <a:pos x="1541" y="318"/>
                    </a:cxn>
                    <a:cxn ang="0">
                      <a:pos x="1758" y="401"/>
                    </a:cxn>
                    <a:cxn ang="0">
                      <a:pos x="1907" y="453"/>
                    </a:cxn>
                    <a:cxn ang="0">
                      <a:pos x="2049" y="423"/>
                    </a:cxn>
                    <a:cxn ang="0">
                      <a:pos x="2109" y="348"/>
                    </a:cxn>
                    <a:cxn ang="0">
                      <a:pos x="2109" y="251"/>
                    </a:cxn>
                    <a:cxn ang="0">
                      <a:pos x="2004" y="154"/>
                    </a:cxn>
                    <a:cxn ang="0">
                      <a:pos x="1167" y="27"/>
                    </a:cxn>
                    <a:cxn ang="0">
                      <a:pos x="336" y="4"/>
                    </a:cxn>
                    <a:cxn ang="0">
                      <a:pos x="52" y="49"/>
                    </a:cxn>
                    <a:cxn ang="0">
                      <a:pos x="7" y="139"/>
                    </a:cxn>
                  </a:cxnLst>
                  <a:rect l="0" t="0" r="r" b="b"/>
                  <a:pathLst>
                    <a:path w="2161" h="457">
                      <a:moveTo>
                        <a:pt x="7" y="139"/>
                      </a:moveTo>
                      <a:cubicBezTo>
                        <a:pt x="13" y="175"/>
                        <a:pt x="59" y="234"/>
                        <a:pt x="89" y="266"/>
                      </a:cubicBezTo>
                      <a:cubicBezTo>
                        <a:pt x="119" y="298"/>
                        <a:pt x="143" y="327"/>
                        <a:pt x="187" y="333"/>
                      </a:cubicBezTo>
                      <a:cubicBezTo>
                        <a:pt x="231" y="339"/>
                        <a:pt x="289" y="312"/>
                        <a:pt x="351" y="303"/>
                      </a:cubicBezTo>
                      <a:cubicBezTo>
                        <a:pt x="413" y="294"/>
                        <a:pt x="478" y="288"/>
                        <a:pt x="561" y="281"/>
                      </a:cubicBezTo>
                      <a:cubicBezTo>
                        <a:pt x="644" y="274"/>
                        <a:pt x="751" y="263"/>
                        <a:pt x="852" y="259"/>
                      </a:cubicBezTo>
                      <a:cubicBezTo>
                        <a:pt x="953" y="255"/>
                        <a:pt x="1052" y="249"/>
                        <a:pt x="1167" y="259"/>
                      </a:cubicBezTo>
                      <a:cubicBezTo>
                        <a:pt x="1282" y="269"/>
                        <a:pt x="1443" y="294"/>
                        <a:pt x="1541" y="318"/>
                      </a:cubicBezTo>
                      <a:cubicBezTo>
                        <a:pt x="1639" y="342"/>
                        <a:pt x="1697" y="379"/>
                        <a:pt x="1758" y="401"/>
                      </a:cubicBezTo>
                      <a:cubicBezTo>
                        <a:pt x="1819" y="423"/>
                        <a:pt x="1858" y="449"/>
                        <a:pt x="1907" y="453"/>
                      </a:cubicBezTo>
                      <a:cubicBezTo>
                        <a:pt x="1956" y="457"/>
                        <a:pt x="2015" y="440"/>
                        <a:pt x="2049" y="423"/>
                      </a:cubicBezTo>
                      <a:cubicBezTo>
                        <a:pt x="2083" y="406"/>
                        <a:pt x="2099" y="377"/>
                        <a:pt x="2109" y="348"/>
                      </a:cubicBezTo>
                      <a:cubicBezTo>
                        <a:pt x="2119" y="319"/>
                        <a:pt x="2127" y="283"/>
                        <a:pt x="2109" y="251"/>
                      </a:cubicBezTo>
                      <a:cubicBezTo>
                        <a:pt x="2091" y="219"/>
                        <a:pt x="2161" y="191"/>
                        <a:pt x="2004" y="154"/>
                      </a:cubicBezTo>
                      <a:cubicBezTo>
                        <a:pt x="1847" y="117"/>
                        <a:pt x="1445" y="52"/>
                        <a:pt x="1167" y="27"/>
                      </a:cubicBezTo>
                      <a:cubicBezTo>
                        <a:pt x="889" y="2"/>
                        <a:pt x="522" y="0"/>
                        <a:pt x="336" y="4"/>
                      </a:cubicBezTo>
                      <a:cubicBezTo>
                        <a:pt x="150" y="8"/>
                        <a:pt x="104" y="27"/>
                        <a:pt x="52" y="49"/>
                      </a:cubicBezTo>
                      <a:cubicBezTo>
                        <a:pt x="0" y="71"/>
                        <a:pt x="1" y="103"/>
                        <a:pt x="7" y="13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65" y="1810"/>
                  <a:ext cx="2340" cy="586"/>
                </a:xfrm>
                <a:custGeom>
                  <a:avLst/>
                  <a:gdLst/>
                  <a:ahLst/>
                  <a:cxnLst>
                    <a:cxn ang="0">
                      <a:pos x="506" y="441"/>
                    </a:cxn>
                    <a:cxn ang="0">
                      <a:pos x="274" y="515"/>
                    </a:cxn>
                    <a:cxn ang="0">
                      <a:pos x="72" y="486"/>
                    </a:cxn>
                    <a:cxn ang="0">
                      <a:pos x="5" y="373"/>
                    </a:cxn>
                    <a:cxn ang="0">
                      <a:pos x="43" y="224"/>
                    </a:cxn>
                    <a:cxn ang="0">
                      <a:pos x="215" y="89"/>
                    </a:cxn>
                    <a:cxn ang="0">
                      <a:pos x="476" y="52"/>
                    </a:cxn>
                    <a:cxn ang="0">
                      <a:pos x="731" y="74"/>
                    </a:cxn>
                    <a:cxn ang="0">
                      <a:pos x="1090" y="37"/>
                    </a:cxn>
                    <a:cxn ang="0">
                      <a:pos x="1367" y="7"/>
                    </a:cxn>
                    <a:cxn ang="0">
                      <a:pos x="1778" y="7"/>
                    </a:cxn>
                    <a:cxn ang="0">
                      <a:pos x="2204" y="52"/>
                    </a:cxn>
                    <a:cxn ang="0">
                      <a:pos x="2287" y="111"/>
                    </a:cxn>
                    <a:cxn ang="0">
                      <a:pos x="2332" y="246"/>
                    </a:cxn>
                    <a:cxn ang="0">
                      <a:pos x="2339" y="373"/>
                    </a:cxn>
                    <a:cxn ang="0">
                      <a:pos x="2324" y="456"/>
                    </a:cxn>
                    <a:cxn ang="0">
                      <a:pos x="2339" y="538"/>
                    </a:cxn>
                    <a:cxn ang="0">
                      <a:pos x="2309" y="583"/>
                    </a:cxn>
                    <a:cxn ang="0">
                      <a:pos x="2234" y="553"/>
                    </a:cxn>
                    <a:cxn ang="0">
                      <a:pos x="2062" y="486"/>
                    </a:cxn>
                    <a:cxn ang="0">
                      <a:pos x="1778" y="448"/>
                    </a:cxn>
                    <a:cxn ang="0">
                      <a:pos x="1613" y="448"/>
                    </a:cxn>
                    <a:cxn ang="0">
                      <a:pos x="1329" y="418"/>
                    </a:cxn>
                    <a:cxn ang="0">
                      <a:pos x="1195" y="411"/>
                    </a:cxn>
                    <a:cxn ang="0">
                      <a:pos x="895" y="426"/>
                    </a:cxn>
                    <a:cxn ang="0">
                      <a:pos x="671" y="411"/>
                    </a:cxn>
                    <a:cxn ang="0">
                      <a:pos x="506" y="441"/>
                    </a:cxn>
                  </a:cxnLst>
                  <a:rect l="0" t="0" r="r" b="b"/>
                  <a:pathLst>
                    <a:path w="2341" h="585">
                      <a:moveTo>
                        <a:pt x="506" y="441"/>
                      </a:moveTo>
                      <a:cubicBezTo>
                        <a:pt x="440" y="458"/>
                        <a:pt x="346" y="507"/>
                        <a:pt x="274" y="515"/>
                      </a:cubicBezTo>
                      <a:cubicBezTo>
                        <a:pt x="202" y="523"/>
                        <a:pt x="117" y="510"/>
                        <a:pt x="72" y="486"/>
                      </a:cubicBezTo>
                      <a:cubicBezTo>
                        <a:pt x="27" y="462"/>
                        <a:pt x="10" y="417"/>
                        <a:pt x="5" y="373"/>
                      </a:cubicBezTo>
                      <a:cubicBezTo>
                        <a:pt x="0" y="329"/>
                        <a:pt x="8" y="271"/>
                        <a:pt x="43" y="224"/>
                      </a:cubicBezTo>
                      <a:cubicBezTo>
                        <a:pt x="78" y="177"/>
                        <a:pt x="143" y="118"/>
                        <a:pt x="215" y="89"/>
                      </a:cubicBezTo>
                      <a:cubicBezTo>
                        <a:pt x="287" y="60"/>
                        <a:pt x="390" y="55"/>
                        <a:pt x="476" y="52"/>
                      </a:cubicBezTo>
                      <a:cubicBezTo>
                        <a:pt x="562" y="49"/>
                        <a:pt x="629" y="77"/>
                        <a:pt x="731" y="74"/>
                      </a:cubicBezTo>
                      <a:cubicBezTo>
                        <a:pt x="833" y="71"/>
                        <a:pt x="984" y="48"/>
                        <a:pt x="1090" y="37"/>
                      </a:cubicBezTo>
                      <a:cubicBezTo>
                        <a:pt x="1196" y="26"/>
                        <a:pt x="1252" y="12"/>
                        <a:pt x="1367" y="7"/>
                      </a:cubicBezTo>
                      <a:cubicBezTo>
                        <a:pt x="1482" y="2"/>
                        <a:pt x="1639" y="0"/>
                        <a:pt x="1778" y="7"/>
                      </a:cubicBezTo>
                      <a:cubicBezTo>
                        <a:pt x="1917" y="14"/>
                        <a:pt x="2119" y="35"/>
                        <a:pt x="2204" y="52"/>
                      </a:cubicBezTo>
                      <a:cubicBezTo>
                        <a:pt x="2289" y="69"/>
                        <a:pt x="2266" y="79"/>
                        <a:pt x="2287" y="111"/>
                      </a:cubicBezTo>
                      <a:cubicBezTo>
                        <a:pt x="2308" y="143"/>
                        <a:pt x="2323" y="202"/>
                        <a:pt x="2332" y="246"/>
                      </a:cubicBezTo>
                      <a:cubicBezTo>
                        <a:pt x="2341" y="290"/>
                        <a:pt x="2340" y="338"/>
                        <a:pt x="2339" y="373"/>
                      </a:cubicBezTo>
                      <a:cubicBezTo>
                        <a:pt x="2338" y="408"/>
                        <a:pt x="2324" y="429"/>
                        <a:pt x="2324" y="456"/>
                      </a:cubicBezTo>
                      <a:cubicBezTo>
                        <a:pt x="2324" y="483"/>
                        <a:pt x="2341" y="517"/>
                        <a:pt x="2339" y="538"/>
                      </a:cubicBezTo>
                      <a:cubicBezTo>
                        <a:pt x="2337" y="559"/>
                        <a:pt x="2326" y="581"/>
                        <a:pt x="2309" y="583"/>
                      </a:cubicBezTo>
                      <a:cubicBezTo>
                        <a:pt x="2292" y="585"/>
                        <a:pt x="2275" y="569"/>
                        <a:pt x="2234" y="553"/>
                      </a:cubicBezTo>
                      <a:cubicBezTo>
                        <a:pt x="2193" y="537"/>
                        <a:pt x="2138" y="504"/>
                        <a:pt x="2062" y="486"/>
                      </a:cubicBezTo>
                      <a:cubicBezTo>
                        <a:pt x="1986" y="468"/>
                        <a:pt x="1853" y="454"/>
                        <a:pt x="1778" y="448"/>
                      </a:cubicBezTo>
                      <a:cubicBezTo>
                        <a:pt x="1703" y="442"/>
                        <a:pt x="1688" y="453"/>
                        <a:pt x="1613" y="448"/>
                      </a:cubicBezTo>
                      <a:cubicBezTo>
                        <a:pt x="1538" y="443"/>
                        <a:pt x="1399" y="424"/>
                        <a:pt x="1329" y="418"/>
                      </a:cubicBezTo>
                      <a:cubicBezTo>
                        <a:pt x="1259" y="412"/>
                        <a:pt x="1267" y="410"/>
                        <a:pt x="1195" y="411"/>
                      </a:cubicBezTo>
                      <a:cubicBezTo>
                        <a:pt x="1123" y="412"/>
                        <a:pt x="982" y="426"/>
                        <a:pt x="895" y="426"/>
                      </a:cubicBezTo>
                      <a:cubicBezTo>
                        <a:pt x="808" y="426"/>
                        <a:pt x="738" y="410"/>
                        <a:pt x="671" y="411"/>
                      </a:cubicBezTo>
                      <a:cubicBezTo>
                        <a:pt x="604" y="412"/>
                        <a:pt x="572" y="424"/>
                        <a:pt x="506" y="4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1864" y="3173"/>
                <a:ext cx="898" cy="397"/>
              </a:xfrm>
              <a:custGeom>
                <a:avLst/>
                <a:gdLst/>
                <a:ahLst/>
                <a:cxnLst>
                  <a:cxn ang="0">
                    <a:pos x="247" y="397"/>
                  </a:cxn>
                  <a:cxn ang="0">
                    <a:pos x="239" y="269"/>
                  </a:cxn>
                  <a:cxn ang="0">
                    <a:pos x="142" y="307"/>
                  </a:cxn>
                  <a:cxn ang="0">
                    <a:pos x="0" y="299"/>
                  </a:cxn>
                  <a:cxn ang="0">
                    <a:pos x="120" y="262"/>
                  </a:cxn>
                  <a:cxn ang="0">
                    <a:pos x="224" y="202"/>
                  </a:cxn>
                  <a:cxn ang="0">
                    <a:pos x="209" y="67"/>
                  </a:cxn>
                  <a:cxn ang="0">
                    <a:pos x="232" y="0"/>
                  </a:cxn>
                  <a:cxn ang="0">
                    <a:pos x="292" y="90"/>
                  </a:cxn>
                  <a:cxn ang="0">
                    <a:pos x="314" y="187"/>
                  </a:cxn>
                  <a:cxn ang="0">
                    <a:pos x="486" y="135"/>
                  </a:cxn>
                  <a:cxn ang="0">
                    <a:pos x="651" y="112"/>
                  </a:cxn>
                  <a:cxn ang="0">
                    <a:pos x="898" y="82"/>
                  </a:cxn>
                  <a:cxn ang="0">
                    <a:pos x="748" y="150"/>
                  </a:cxn>
                  <a:cxn ang="0">
                    <a:pos x="464" y="187"/>
                  </a:cxn>
                  <a:cxn ang="0">
                    <a:pos x="314" y="232"/>
                  </a:cxn>
                  <a:cxn ang="0">
                    <a:pos x="322" y="374"/>
                  </a:cxn>
                  <a:cxn ang="0">
                    <a:pos x="247" y="397"/>
                  </a:cxn>
                </a:cxnLst>
                <a:rect l="0" t="0" r="r" b="b"/>
                <a:pathLst>
                  <a:path w="898" h="397">
                    <a:moveTo>
                      <a:pt x="247" y="397"/>
                    </a:moveTo>
                    <a:lnTo>
                      <a:pt x="239" y="269"/>
                    </a:lnTo>
                    <a:lnTo>
                      <a:pt x="142" y="307"/>
                    </a:lnTo>
                    <a:lnTo>
                      <a:pt x="0" y="299"/>
                    </a:lnTo>
                    <a:lnTo>
                      <a:pt x="120" y="262"/>
                    </a:lnTo>
                    <a:lnTo>
                      <a:pt x="224" y="202"/>
                    </a:lnTo>
                    <a:lnTo>
                      <a:pt x="209" y="67"/>
                    </a:lnTo>
                    <a:lnTo>
                      <a:pt x="232" y="0"/>
                    </a:lnTo>
                    <a:lnTo>
                      <a:pt x="292" y="90"/>
                    </a:lnTo>
                    <a:lnTo>
                      <a:pt x="314" y="187"/>
                    </a:lnTo>
                    <a:lnTo>
                      <a:pt x="486" y="135"/>
                    </a:lnTo>
                    <a:lnTo>
                      <a:pt x="651" y="112"/>
                    </a:lnTo>
                    <a:lnTo>
                      <a:pt x="898" y="82"/>
                    </a:lnTo>
                    <a:lnTo>
                      <a:pt x="748" y="150"/>
                    </a:lnTo>
                    <a:lnTo>
                      <a:pt x="464" y="187"/>
                    </a:lnTo>
                    <a:lnTo>
                      <a:pt x="314" y="232"/>
                    </a:lnTo>
                    <a:lnTo>
                      <a:pt x="322" y="374"/>
                    </a:lnTo>
                    <a:lnTo>
                      <a:pt x="247" y="397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3352" y="3074"/>
                <a:ext cx="156" cy="338"/>
              </a:xfrm>
              <a:custGeom>
                <a:avLst/>
                <a:gdLst/>
                <a:ahLst/>
                <a:cxnLst>
                  <a:cxn ang="0">
                    <a:pos x="90" y="8"/>
                  </a:cxn>
                  <a:cxn ang="0">
                    <a:pos x="157" y="195"/>
                  </a:cxn>
                  <a:cxn ang="0">
                    <a:pos x="142" y="337"/>
                  </a:cxn>
                  <a:cxn ang="0">
                    <a:pos x="0" y="0"/>
                  </a:cxn>
                  <a:cxn ang="0">
                    <a:pos x="90" y="8"/>
                  </a:cxn>
                </a:cxnLst>
                <a:rect l="0" t="0" r="r" b="b"/>
                <a:pathLst>
                  <a:path w="157" h="337">
                    <a:moveTo>
                      <a:pt x="90" y="8"/>
                    </a:moveTo>
                    <a:lnTo>
                      <a:pt x="157" y="195"/>
                    </a:lnTo>
                    <a:lnTo>
                      <a:pt x="142" y="337"/>
                    </a:lnTo>
                    <a:lnTo>
                      <a:pt x="0" y="0"/>
                    </a:lnTo>
                    <a:lnTo>
                      <a:pt x="90" y="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3306" y="3127"/>
                <a:ext cx="809" cy="397"/>
              </a:xfrm>
              <a:custGeom>
                <a:avLst/>
                <a:gdLst/>
                <a:ahLst/>
                <a:cxnLst>
                  <a:cxn ang="0">
                    <a:pos x="0" y="366"/>
                  </a:cxn>
                  <a:cxn ang="0">
                    <a:pos x="105" y="366"/>
                  </a:cxn>
                  <a:cxn ang="0">
                    <a:pos x="255" y="306"/>
                  </a:cxn>
                  <a:cxn ang="0">
                    <a:pos x="471" y="112"/>
                  </a:cxn>
                  <a:cxn ang="0">
                    <a:pos x="307" y="67"/>
                  </a:cxn>
                  <a:cxn ang="0">
                    <a:pos x="232" y="22"/>
                  </a:cxn>
                  <a:cxn ang="0">
                    <a:pos x="352" y="22"/>
                  </a:cxn>
                  <a:cxn ang="0">
                    <a:pos x="524" y="74"/>
                  </a:cxn>
                  <a:cxn ang="0">
                    <a:pos x="621" y="0"/>
                  </a:cxn>
                  <a:cxn ang="0">
                    <a:pos x="681" y="0"/>
                  </a:cxn>
                  <a:cxn ang="0">
                    <a:pos x="576" y="82"/>
                  </a:cxn>
                  <a:cxn ang="0">
                    <a:pos x="801" y="134"/>
                  </a:cxn>
                  <a:cxn ang="0">
                    <a:pos x="808" y="209"/>
                  </a:cxn>
                  <a:cxn ang="0">
                    <a:pos x="516" y="134"/>
                  </a:cxn>
                  <a:cxn ang="0">
                    <a:pos x="344" y="291"/>
                  </a:cxn>
                  <a:cxn ang="0">
                    <a:pos x="277" y="344"/>
                  </a:cxn>
                  <a:cxn ang="0">
                    <a:pos x="157" y="396"/>
                  </a:cxn>
                  <a:cxn ang="0">
                    <a:pos x="0" y="366"/>
                  </a:cxn>
                </a:cxnLst>
                <a:rect l="0" t="0" r="r" b="b"/>
                <a:pathLst>
                  <a:path w="808" h="396">
                    <a:moveTo>
                      <a:pt x="0" y="366"/>
                    </a:moveTo>
                    <a:lnTo>
                      <a:pt x="105" y="366"/>
                    </a:lnTo>
                    <a:lnTo>
                      <a:pt x="255" y="306"/>
                    </a:lnTo>
                    <a:lnTo>
                      <a:pt x="471" y="112"/>
                    </a:lnTo>
                    <a:lnTo>
                      <a:pt x="307" y="67"/>
                    </a:lnTo>
                    <a:lnTo>
                      <a:pt x="232" y="22"/>
                    </a:lnTo>
                    <a:lnTo>
                      <a:pt x="352" y="22"/>
                    </a:lnTo>
                    <a:lnTo>
                      <a:pt x="524" y="74"/>
                    </a:lnTo>
                    <a:lnTo>
                      <a:pt x="621" y="0"/>
                    </a:lnTo>
                    <a:lnTo>
                      <a:pt x="681" y="0"/>
                    </a:lnTo>
                    <a:lnTo>
                      <a:pt x="576" y="82"/>
                    </a:lnTo>
                    <a:lnTo>
                      <a:pt x="801" y="134"/>
                    </a:lnTo>
                    <a:lnTo>
                      <a:pt x="808" y="209"/>
                    </a:lnTo>
                    <a:lnTo>
                      <a:pt x="516" y="134"/>
                    </a:lnTo>
                    <a:lnTo>
                      <a:pt x="344" y="291"/>
                    </a:lnTo>
                    <a:lnTo>
                      <a:pt x="277" y="344"/>
                    </a:lnTo>
                    <a:lnTo>
                      <a:pt x="157" y="396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1416050"/>
            <a:ext cx="7772400" cy="140335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066800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D8F9B-9B3F-4FBC-BC0C-800188A3A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41E9F-5F89-466C-9BC9-FF8F496A2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950" y="547688"/>
            <a:ext cx="2147888" cy="5624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525" y="547688"/>
            <a:ext cx="6296025" cy="5624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FF858-D5FE-434A-8214-210C9810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6CC02-F316-4BC3-A6A7-DCD8766AE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D2F76-F14F-45C6-9642-92CD77149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D7AF4-75E5-4A8F-99A9-B74DDD879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0465C-B093-4A73-A452-DCE64C9BD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B2CE3-1958-4B19-8D87-06CDC4C53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B9D55-45D8-4629-AEC1-669351D77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43EE7-C593-41E0-903C-DFCDEF6A9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21AF1-C52F-4282-9516-C9D2FD039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reeform 3"/>
          <p:cNvSpPr>
            <a:spLocks/>
          </p:cNvSpPr>
          <p:nvPr/>
        </p:nvSpPr>
        <p:spPr bwMode="auto">
          <a:xfrm>
            <a:off x="-23813" y="1763713"/>
            <a:ext cx="6899276" cy="171450"/>
          </a:xfrm>
          <a:custGeom>
            <a:avLst/>
            <a:gdLst/>
            <a:ahLst/>
            <a:cxnLst>
              <a:cxn ang="0">
                <a:pos x="3477" y="10"/>
              </a:cxn>
              <a:cxn ang="0">
                <a:pos x="4057" y="17"/>
              </a:cxn>
              <a:cxn ang="0">
                <a:pos x="4293" y="30"/>
              </a:cxn>
              <a:cxn ang="0">
                <a:pos x="4293" y="50"/>
              </a:cxn>
              <a:cxn ang="0">
                <a:pos x="4329" y="73"/>
              </a:cxn>
              <a:cxn ang="0">
                <a:pos x="4305" y="89"/>
              </a:cxn>
              <a:cxn ang="0">
                <a:pos x="4082" y="99"/>
              </a:cxn>
              <a:cxn ang="0">
                <a:pos x="3675" y="99"/>
              </a:cxn>
              <a:cxn ang="0">
                <a:pos x="3129" y="94"/>
              </a:cxn>
              <a:cxn ang="0">
                <a:pos x="2401" y="94"/>
              </a:cxn>
              <a:cxn ang="0">
                <a:pos x="1733" y="98"/>
              </a:cxn>
              <a:cxn ang="0">
                <a:pos x="657" y="102"/>
              </a:cxn>
              <a:cxn ang="0">
                <a:pos x="1" y="93"/>
              </a:cxn>
              <a:cxn ang="0">
                <a:pos x="0" y="13"/>
              </a:cxn>
              <a:cxn ang="0">
                <a:pos x="657" y="12"/>
              </a:cxn>
              <a:cxn ang="0">
                <a:pos x="1349" y="7"/>
              </a:cxn>
              <a:cxn ang="0">
                <a:pos x="2265" y="9"/>
              </a:cxn>
              <a:cxn ang="0">
                <a:pos x="2834" y="8"/>
              </a:cxn>
              <a:cxn ang="0">
                <a:pos x="3477" y="10"/>
              </a:cxn>
            </a:cxnLst>
            <a:rect l="0" t="0" r="r" b="b"/>
            <a:pathLst>
              <a:path w="4346" h="108">
                <a:moveTo>
                  <a:pt x="3477" y="10"/>
                </a:moveTo>
                <a:cubicBezTo>
                  <a:pt x="3680" y="12"/>
                  <a:pt x="3921" y="14"/>
                  <a:pt x="4057" y="17"/>
                </a:cubicBezTo>
                <a:cubicBezTo>
                  <a:pt x="4192" y="20"/>
                  <a:pt x="4253" y="24"/>
                  <a:pt x="4293" y="30"/>
                </a:cubicBezTo>
                <a:cubicBezTo>
                  <a:pt x="4333" y="36"/>
                  <a:pt x="4286" y="43"/>
                  <a:pt x="4293" y="50"/>
                </a:cubicBezTo>
                <a:cubicBezTo>
                  <a:pt x="4300" y="57"/>
                  <a:pt x="4328" y="67"/>
                  <a:pt x="4329" y="73"/>
                </a:cubicBezTo>
                <a:cubicBezTo>
                  <a:pt x="4331" y="80"/>
                  <a:pt x="4346" y="85"/>
                  <a:pt x="4305" y="89"/>
                </a:cubicBezTo>
                <a:cubicBezTo>
                  <a:pt x="4263" y="93"/>
                  <a:pt x="4186" y="97"/>
                  <a:pt x="4082" y="99"/>
                </a:cubicBezTo>
                <a:cubicBezTo>
                  <a:pt x="3977" y="100"/>
                  <a:pt x="3834" y="99"/>
                  <a:pt x="3675" y="99"/>
                </a:cubicBezTo>
                <a:cubicBezTo>
                  <a:pt x="3516" y="98"/>
                  <a:pt x="3341" y="95"/>
                  <a:pt x="3129" y="94"/>
                </a:cubicBezTo>
                <a:cubicBezTo>
                  <a:pt x="2918" y="93"/>
                  <a:pt x="2634" y="94"/>
                  <a:pt x="2401" y="94"/>
                </a:cubicBezTo>
                <a:cubicBezTo>
                  <a:pt x="2168" y="95"/>
                  <a:pt x="2024" y="97"/>
                  <a:pt x="1733" y="98"/>
                </a:cubicBezTo>
                <a:cubicBezTo>
                  <a:pt x="1442" y="99"/>
                  <a:pt x="946" y="103"/>
                  <a:pt x="657" y="102"/>
                </a:cubicBezTo>
                <a:cubicBezTo>
                  <a:pt x="368" y="101"/>
                  <a:pt x="110" y="108"/>
                  <a:pt x="1" y="93"/>
                </a:cubicBezTo>
                <a:lnTo>
                  <a:pt x="0" y="13"/>
                </a:lnTo>
                <a:cubicBezTo>
                  <a:pt x="109" y="0"/>
                  <a:pt x="432" y="13"/>
                  <a:pt x="657" y="12"/>
                </a:cubicBezTo>
                <a:cubicBezTo>
                  <a:pt x="882" y="11"/>
                  <a:pt x="1082" y="7"/>
                  <a:pt x="1349" y="7"/>
                </a:cubicBezTo>
                <a:cubicBezTo>
                  <a:pt x="1617" y="6"/>
                  <a:pt x="2017" y="8"/>
                  <a:pt x="2265" y="9"/>
                </a:cubicBezTo>
                <a:cubicBezTo>
                  <a:pt x="2513" y="9"/>
                  <a:pt x="2634" y="9"/>
                  <a:pt x="2834" y="8"/>
                </a:cubicBezTo>
                <a:cubicBezTo>
                  <a:pt x="3034" y="9"/>
                  <a:pt x="3273" y="9"/>
                  <a:pt x="3477" y="1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Freeform 4"/>
          <p:cNvSpPr>
            <a:spLocks/>
          </p:cNvSpPr>
          <p:nvPr/>
        </p:nvSpPr>
        <p:spPr bwMode="auto">
          <a:xfrm>
            <a:off x="198438" y="152400"/>
            <a:ext cx="715962" cy="6400800"/>
          </a:xfrm>
          <a:custGeom>
            <a:avLst/>
            <a:gdLst/>
            <a:ahLst/>
            <a:cxnLst>
              <a:cxn ang="0">
                <a:pos x="86" y="3201"/>
              </a:cxn>
              <a:cxn ang="0">
                <a:pos x="79" y="2730"/>
              </a:cxn>
              <a:cxn ang="0">
                <a:pos x="64" y="2109"/>
              </a:cxn>
              <a:cxn ang="0">
                <a:pos x="101" y="1765"/>
              </a:cxn>
              <a:cxn ang="0">
                <a:pos x="79" y="1137"/>
              </a:cxn>
              <a:cxn ang="0">
                <a:pos x="34" y="651"/>
              </a:cxn>
              <a:cxn ang="0">
                <a:pos x="19" y="284"/>
              </a:cxn>
              <a:cxn ang="0">
                <a:pos x="49" y="45"/>
              </a:cxn>
              <a:cxn ang="0">
                <a:pos x="123" y="15"/>
              </a:cxn>
              <a:cxn ang="0">
                <a:pos x="243" y="37"/>
              </a:cxn>
              <a:cxn ang="0">
                <a:pos x="355" y="15"/>
              </a:cxn>
              <a:cxn ang="0">
                <a:pos x="512" y="7"/>
              </a:cxn>
              <a:cxn ang="0">
                <a:pos x="707" y="60"/>
              </a:cxn>
              <a:cxn ang="0">
                <a:pos x="797" y="142"/>
              </a:cxn>
              <a:cxn ang="0">
                <a:pos x="789" y="321"/>
              </a:cxn>
              <a:cxn ang="0">
                <a:pos x="804" y="658"/>
              </a:cxn>
              <a:cxn ang="0">
                <a:pos x="849" y="1047"/>
              </a:cxn>
              <a:cxn ang="0">
                <a:pos x="834" y="1586"/>
              </a:cxn>
              <a:cxn ang="0">
                <a:pos x="812" y="2199"/>
              </a:cxn>
              <a:cxn ang="0">
                <a:pos x="879" y="2812"/>
              </a:cxn>
              <a:cxn ang="0">
                <a:pos x="834" y="3329"/>
              </a:cxn>
              <a:cxn ang="0">
                <a:pos x="842" y="3957"/>
              </a:cxn>
              <a:cxn ang="0">
                <a:pos x="797" y="4054"/>
              </a:cxn>
              <a:cxn ang="0">
                <a:pos x="625" y="4084"/>
              </a:cxn>
              <a:cxn ang="0">
                <a:pos x="430" y="4039"/>
              </a:cxn>
              <a:cxn ang="0">
                <a:pos x="251" y="4069"/>
              </a:cxn>
              <a:cxn ang="0">
                <a:pos x="123" y="4114"/>
              </a:cxn>
              <a:cxn ang="0">
                <a:pos x="19" y="4062"/>
              </a:cxn>
              <a:cxn ang="0">
                <a:pos x="11" y="3875"/>
              </a:cxn>
              <a:cxn ang="0">
                <a:pos x="64" y="3598"/>
              </a:cxn>
              <a:cxn ang="0">
                <a:pos x="86" y="3201"/>
              </a:cxn>
            </a:cxnLst>
            <a:rect l="0" t="0" r="r" b="b"/>
            <a:pathLst>
              <a:path w="883" h="4115">
                <a:moveTo>
                  <a:pt x="86" y="3201"/>
                </a:moveTo>
                <a:cubicBezTo>
                  <a:pt x="89" y="3056"/>
                  <a:pt x="83" y="2912"/>
                  <a:pt x="79" y="2730"/>
                </a:cubicBezTo>
                <a:cubicBezTo>
                  <a:pt x="75" y="2548"/>
                  <a:pt x="60" y="2270"/>
                  <a:pt x="64" y="2109"/>
                </a:cubicBezTo>
                <a:cubicBezTo>
                  <a:pt x="68" y="1948"/>
                  <a:pt x="99" y="1927"/>
                  <a:pt x="101" y="1765"/>
                </a:cubicBezTo>
                <a:cubicBezTo>
                  <a:pt x="103" y="1603"/>
                  <a:pt x="90" y="1323"/>
                  <a:pt x="79" y="1137"/>
                </a:cubicBezTo>
                <a:cubicBezTo>
                  <a:pt x="68" y="951"/>
                  <a:pt x="44" y="793"/>
                  <a:pt x="34" y="651"/>
                </a:cubicBezTo>
                <a:cubicBezTo>
                  <a:pt x="24" y="509"/>
                  <a:pt x="17" y="385"/>
                  <a:pt x="19" y="284"/>
                </a:cubicBezTo>
                <a:cubicBezTo>
                  <a:pt x="21" y="183"/>
                  <a:pt x="32" y="90"/>
                  <a:pt x="49" y="45"/>
                </a:cubicBezTo>
                <a:cubicBezTo>
                  <a:pt x="66" y="0"/>
                  <a:pt x="91" y="16"/>
                  <a:pt x="123" y="15"/>
                </a:cubicBezTo>
                <a:cubicBezTo>
                  <a:pt x="155" y="14"/>
                  <a:pt x="204" y="37"/>
                  <a:pt x="243" y="37"/>
                </a:cubicBezTo>
                <a:cubicBezTo>
                  <a:pt x="282" y="37"/>
                  <a:pt x="310" y="20"/>
                  <a:pt x="355" y="15"/>
                </a:cubicBezTo>
                <a:cubicBezTo>
                  <a:pt x="400" y="10"/>
                  <a:pt x="453" y="0"/>
                  <a:pt x="512" y="7"/>
                </a:cubicBezTo>
                <a:cubicBezTo>
                  <a:pt x="571" y="14"/>
                  <a:pt x="659" y="37"/>
                  <a:pt x="707" y="60"/>
                </a:cubicBezTo>
                <a:cubicBezTo>
                  <a:pt x="755" y="83"/>
                  <a:pt x="783" y="99"/>
                  <a:pt x="797" y="142"/>
                </a:cubicBezTo>
                <a:cubicBezTo>
                  <a:pt x="811" y="185"/>
                  <a:pt x="788" y="235"/>
                  <a:pt x="789" y="321"/>
                </a:cubicBezTo>
                <a:cubicBezTo>
                  <a:pt x="790" y="407"/>
                  <a:pt x="794" y="537"/>
                  <a:pt x="804" y="658"/>
                </a:cubicBezTo>
                <a:cubicBezTo>
                  <a:pt x="814" y="779"/>
                  <a:pt x="844" y="892"/>
                  <a:pt x="849" y="1047"/>
                </a:cubicBezTo>
                <a:cubicBezTo>
                  <a:pt x="854" y="1202"/>
                  <a:pt x="840" y="1394"/>
                  <a:pt x="834" y="1586"/>
                </a:cubicBezTo>
                <a:cubicBezTo>
                  <a:pt x="828" y="1778"/>
                  <a:pt x="805" y="1995"/>
                  <a:pt x="812" y="2199"/>
                </a:cubicBezTo>
                <a:cubicBezTo>
                  <a:pt x="819" y="2403"/>
                  <a:pt x="875" y="2624"/>
                  <a:pt x="879" y="2812"/>
                </a:cubicBezTo>
                <a:cubicBezTo>
                  <a:pt x="883" y="3000"/>
                  <a:pt x="840" y="3138"/>
                  <a:pt x="834" y="3329"/>
                </a:cubicBezTo>
                <a:cubicBezTo>
                  <a:pt x="828" y="3520"/>
                  <a:pt x="848" y="3836"/>
                  <a:pt x="842" y="3957"/>
                </a:cubicBezTo>
                <a:cubicBezTo>
                  <a:pt x="836" y="4078"/>
                  <a:pt x="833" y="4033"/>
                  <a:pt x="797" y="4054"/>
                </a:cubicBezTo>
                <a:cubicBezTo>
                  <a:pt x="761" y="4075"/>
                  <a:pt x="686" y="4086"/>
                  <a:pt x="625" y="4084"/>
                </a:cubicBezTo>
                <a:cubicBezTo>
                  <a:pt x="564" y="4082"/>
                  <a:pt x="492" y="4041"/>
                  <a:pt x="430" y="4039"/>
                </a:cubicBezTo>
                <a:cubicBezTo>
                  <a:pt x="368" y="4037"/>
                  <a:pt x="302" y="4057"/>
                  <a:pt x="251" y="4069"/>
                </a:cubicBezTo>
                <a:cubicBezTo>
                  <a:pt x="200" y="4081"/>
                  <a:pt x="162" y="4115"/>
                  <a:pt x="123" y="4114"/>
                </a:cubicBezTo>
                <a:cubicBezTo>
                  <a:pt x="84" y="4113"/>
                  <a:pt x="38" y="4102"/>
                  <a:pt x="19" y="4062"/>
                </a:cubicBezTo>
                <a:cubicBezTo>
                  <a:pt x="0" y="4022"/>
                  <a:pt x="3" y="3952"/>
                  <a:pt x="11" y="3875"/>
                </a:cubicBezTo>
                <a:cubicBezTo>
                  <a:pt x="19" y="3798"/>
                  <a:pt x="51" y="3710"/>
                  <a:pt x="64" y="3598"/>
                </a:cubicBezTo>
                <a:cubicBezTo>
                  <a:pt x="77" y="3486"/>
                  <a:pt x="83" y="3346"/>
                  <a:pt x="86" y="3201"/>
                </a:cubicBezTo>
                <a:close/>
              </a:path>
            </a:pathLst>
          </a:custGeom>
          <a:solidFill>
            <a:schemeClr val="hlink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Freeform 5"/>
          <p:cNvSpPr>
            <a:spLocks/>
          </p:cNvSpPr>
          <p:nvPr/>
        </p:nvSpPr>
        <p:spPr bwMode="invGray">
          <a:xfrm>
            <a:off x="323850" y="1157288"/>
            <a:ext cx="152400" cy="914400"/>
          </a:xfrm>
          <a:custGeom>
            <a:avLst/>
            <a:gdLst/>
            <a:ahLst/>
            <a:cxnLst>
              <a:cxn ang="0">
                <a:pos x="92" y="0"/>
              </a:cxn>
              <a:cxn ang="0">
                <a:pos x="81" y="170"/>
              </a:cxn>
              <a:cxn ang="0">
                <a:pos x="51" y="362"/>
              </a:cxn>
              <a:cxn ang="0">
                <a:pos x="74" y="539"/>
              </a:cxn>
              <a:cxn ang="0">
                <a:pos x="88" y="709"/>
              </a:cxn>
              <a:cxn ang="0">
                <a:pos x="110" y="842"/>
              </a:cxn>
              <a:cxn ang="0">
                <a:pos x="81" y="768"/>
              </a:cxn>
              <a:cxn ang="0">
                <a:pos x="59" y="716"/>
              </a:cxn>
              <a:cxn ang="0">
                <a:pos x="29" y="598"/>
              </a:cxn>
              <a:cxn ang="0">
                <a:pos x="0" y="414"/>
              </a:cxn>
              <a:cxn ang="0">
                <a:pos x="22" y="251"/>
              </a:cxn>
              <a:cxn ang="0">
                <a:pos x="51" y="81"/>
              </a:cxn>
              <a:cxn ang="0">
                <a:pos x="92" y="0"/>
              </a:cxn>
            </a:cxnLst>
            <a:rect l="0" t="0" r="r" b="b"/>
            <a:pathLst>
              <a:path w="110" h="842">
                <a:moveTo>
                  <a:pt x="92" y="0"/>
                </a:moveTo>
                <a:lnTo>
                  <a:pt x="81" y="170"/>
                </a:lnTo>
                <a:lnTo>
                  <a:pt x="51" y="362"/>
                </a:lnTo>
                <a:lnTo>
                  <a:pt x="74" y="539"/>
                </a:lnTo>
                <a:lnTo>
                  <a:pt x="88" y="709"/>
                </a:lnTo>
                <a:lnTo>
                  <a:pt x="110" y="842"/>
                </a:lnTo>
                <a:lnTo>
                  <a:pt x="81" y="768"/>
                </a:lnTo>
                <a:lnTo>
                  <a:pt x="59" y="716"/>
                </a:lnTo>
                <a:lnTo>
                  <a:pt x="29" y="598"/>
                </a:lnTo>
                <a:lnTo>
                  <a:pt x="0" y="414"/>
                </a:lnTo>
                <a:lnTo>
                  <a:pt x="22" y="251"/>
                </a:lnTo>
                <a:lnTo>
                  <a:pt x="51" y="81"/>
                </a:lnTo>
                <a:lnTo>
                  <a:pt x="92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17525" y="547688"/>
            <a:ext cx="8596313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1224ED5-082B-4155-BE7C-6A1BDB72F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cio-midmarket.techtarget.com/definition/instruction" TargetMode="External"/><Relationship Id="rId2" Type="http://schemas.openxmlformats.org/officeDocument/2006/relationships/hyperlink" Target="http://searchwinit.techtarget.com/definition/compu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archwinit.techtarget.com/definition/boot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ftwarequality.techtarget.com/definition/applica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71688"/>
            <a:ext cx="7772400" cy="747712"/>
          </a:xfrm>
        </p:spPr>
        <p:txBody>
          <a:bodyPr/>
          <a:lstStyle/>
          <a:p>
            <a:pPr eaLnBrk="1" hangingPunct="1"/>
            <a:r>
              <a:rPr lang="en-US" smtClean="0"/>
              <a:t>AMBA AXI4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077913"/>
          </a:xfrm>
        </p:spPr>
        <p:txBody>
          <a:bodyPr/>
          <a:lstStyle/>
          <a:p>
            <a:pPr eaLnBrk="1" hangingPunct="1"/>
            <a:r>
              <a:rPr lang="en-US" smtClean="0"/>
              <a:t>FPGA design of AMBA AXI4 protocol for SOC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58674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Guide:s.sridhar</a:t>
            </a:r>
            <a:r>
              <a:rPr lang="en-US" sz="2000" dirty="0" smtClean="0"/>
              <a:t> </a:t>
            </a:r>
            <a:r>
              <a:rPr lang="en-US" sz="2000" dirty="0" err="1" smtClean="0"/>
              <a:t>m.tech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220663"/>
            <a:ext cx="8596313" cy="754062"/>
          </a:xfrm>
        </p:spPr>
        <p:txBody>
          <a:bodyPr/>
          <a:lstStyle/>
          <a:p>
            <a:pPr eaLnBrk="1" hangingPunct="1"/>
            <a:r>
              <a:rPr lang="en-US" smtClean="0"/>
              <a:t>Introduction</a:t>
            </a:r>
            <a:endParaRPr lang="en-CA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The AXI4 protocol is an update to AXI3 which is designed to enhance the performance and utilization of the interconnect when used by multiple masters. It includes the following enhancements:</a:t>
            </a:r>
          </a:p>
          <a:p>
            <a:r>
              <a:rPr lang="en-US" sz="2400" dirty="0" smtClean="0"/>
              <a:t>Support for burst lengths up to 256 beats </a:t>
            </a:r>
          </a:p>
          <a:p>
            <a:r>
              <a:rPr lang="en-US" sz="2400" dirty="0" smtClean="0"/>
              <a:t>Quality of Service signaling </a:t>
            </a:r>
          </a:p>
          <a:p>
            <a:r>
              <a:rPr lang="en-US" sz="2400" dirty="0" smtClean="0"/>
              <a:t>Support for multiple region interfaces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AXI Architecture</a:t>
            </a:r>
            <a:r>
              <a:rPr lang="en-US" dirty="0" smtClean="0"/>
              <a:t>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The AXI protocol is burst-based and defines the following independent transaction channels:</a:t>
            </a:r>
          </a:p>
          <a:p>
            <a:r>
              <a:rPr lang="en-US" sz="2400" dirty="0" smtClean="0"/>
              <a:t>• read address</a:t>
            </a:r>
          </a:p>
          <a:p>
            <a:r>
              <a:rPr lang="en-US" sz="2400" dirty="0" smtClean="0"/>
              <a:t>• read data</a:t>
            </a:r>
          </a:p>
          <a:p>
            <a:r>
              <a:rPr lang="en-US" sz="2400" dirty="0" smtClean="0"/>
              <a:t>• write address</a:t>
            </a:r>
          </a:p>
          <a:p>
            <a:r>
              <a:rPr lang="en-US" sz="2400" dirty="0" smtClean="0"/>
              <a:t>• write data</a:t>
            </a:r>
          </a:p>
          <a:p>
            <a:r>
              <a:rPr lang="en-US" sz="2400" dirty="0" smtClean="0"/>
              <a:t>• write response.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878686"/>
            <a:ext cx="8596313" cy="754053"/>
          </a:xfrm>
        </p:spPr>
        <p:txBody>
          <a:bodyPr/>
          <a:lstStyle/>
          <a:p>
            <a:pPr eaLnBrk="1" hangingPunct="1"/>
            <a:r>
              <a:rPr lang="en-US" dirty="0" smtClean="0"/>
              <a:t>Channel architecture of reads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1200"/>
            <a:ext cx="914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213658"/>
            <a:ext cx="8596313" cy="1415772"/>
          </a:xfrm>
        </p:spPr>
        <p:txBody>
          <a:bodyPr/>
          <a:lstStyle/>
          <a:p>
            <a:pPr eaLnBrk="1" hangingPunct="1"/>
            <a:r>
              <a:rPr lang="en-US" dirty="0" smtClean="0"/>
              <a:t>Channel architecture of writes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18269"/>
            <a:ext cx="9144000" cy="5239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Channel definition </a:t>
            </a:r>
            <a:r>
              <a:rPr lang="en-US" dirty="0" smtClean="0"/>
              <a:t>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Each of the independent channels consists of a set of information signals and </a:t>
            </a:r>
            <a:r>
              <a:rPr lang="en-US" sz="2400" b="1" dirty="0" smtClean="0"/>
              <a:t>VALID and READY signals that</a:t>
            </a:r>
          </a:p>
          <a:p>
            <a:r>
              <a:rPr lang="en-US" sz="2400" dirty="0" smtClean="0"/>
              <a:t>provide a two-way handshake mechanism.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536824"/>
            <a:ext cx="8596313" cy="769441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Read data channel </a:t>
            </a:r>
            <a:r>
              <a:rPr lang="en-US" dirty="0" smtClean="0"/>
              <a:t>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2400" b="1" dirty="0" smtClean="0"/>
          </a:p>
          <a:p>
            <a:r>
              <a:rPr lang="en-US" sz="2400" dirty="0" smtClean="0"/>
              <a:t>The read data channel carries both the read data and the read response information from the slave to the master, and includes:</a:t>
            </a:r>
          </a:p>
          <a:p>
            <a:pPr>
              <a:buNone/>
            </a:pPr>
            <a:r>
              <a:rPr lang="en-US" sz="2400" dirty="0" smtClean="0"/>
              <a:t>• the data bus, that can be 8, 16, 32, 64, 128, 256, 512, or 1024 bits wide</a:t>
            </a:r>
          </a:p>
          <a:p>
            <a:pPr>
              <a:buNone/>
            </a:pPr>
            <a:r>
              <a:rPr lang="en-US" sz="2400" dirty="0" smtClean="0"/>
              <a:t>• a read response signal indicating the completion status of the read transaction.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536824"/>
            <a:ext cx="8596313" cy="769441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Write data channel </a:t>
            </a:r>
            <a:r>
              <a:rPr lang="en-US" dirty="0" smtClean="0"/>
              <a:t>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 b="1" dirty="0" smtClean="0"/>
          </a:p>
          <a:p>
            <a:r>
              <a:rPr lang="en-US" sz="2400" dirty="0" smtClean="0"/>
              <a:t>The write data channel carries the write data from the master to the slave and includes:</a:t>
            </a:r>
          </a:p>
          <a:p>
            <a:pPr>
              <a:buNone/>
            </a:pPr>
            <a:r>
              <a:rPr lang="en-US" sz="2400" dirty="0" smtClean="0"/>
              <a:t>• the data bus, that can be 8, 16, 32, 64, 128, 256, 512, or 1024 bits wide</a:t>
            </a:r>
          </a:p>
          <a:p>
            <a:pPr>
              <a:buNone/>
            </a:pPr>
            <a:r>
              <a:rPr lang="en-US" sz="2400" dirty="0" smtClean="0"/>
              <a:t>• a byte lane strobe signal for every eight data bits, indicating which bytes of the data are valid.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536824"/>
            <a:ext cx="8596313" cy="769441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Write response channel </a:t>
            </a:r>
            <a:r>
              <a:rPr lang="en-US" dirty="0" smtClean="0"/>
              <a:t>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 b="1" dirty="0" smtClean="0"/>
          </a:p>
          <a:p>
            <a:r>
              <a:rPr lang="en-US" sz="2400" dirty="0" smtClean="0"/>
              <a:t>A slave uses the write response channel to respond to write transactions. All write transactions require completion</a:t>
            </a:r>
          </a:p>
          <a:p>
            <a:r>
              <a:rPr lang="en-US" sz="2400" dirty="0" smtClean="0"/>
              <a:t>signaling on the write response channel.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213658"/>
            <a:ext cx="8596313" cy="1415772"/>
          </a:xfrm>
        </p:spPr>
        <p:txBody>
          <a:bodyPr/>
          <a:lstStyle/>
          <a:p>
            <a:pPr eaLnBrk="1" hangingPunct="1"/>
            <a:r>
              <a:rPr lang="en-US" b="1" dirty="0" smtClean="0"/>
              <a:t>AXI components and topology </a:t>
            </a:r>
            <a:r>
              <a:rPr lang="en-US" dirty="0" smtClean="0"/>
              <a:t>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r>
              <a:rPr lang="en-US" sz="2400" dirty="0" smtClean="0"/>
              <a:t>The following terms describe AXI components:</a:t>
            </a:r>
          </a:p>
          <a:p>
            <a:r>
              <a:rPr lang="en-US" sz="2400" dirty="0" smtClean="0"/>
              <a:t>• </a:t>
            </a:r>
            <a:r>
              <a:rPr lang="en-US" sz="2400" i="1" dirty="0" smtClean="0"/>
              <a:t>Component.</a:t>
            </a:r>
          </a:p>
          <a:p>
            <a:r>
              <a:rPr lang="en-US" sz="2400" dirty="0" smtClean="0"/>
              <a:t>• </a:t>
            </a:r>
            <a:r>
              <a:rPr lang="en-US" sz="2400" i="1" dirty="0" smtClean="0"/>
              <a:t>Master component.</a:t>
            </a:r>
          </a:p>
          <a:p>
            <a:r>
              <a:rPr lang="en-US" sz="2400" dirty="0" smtClean="0"/>
              <a:t>• </a:t>
            </a:r>
            <a:r>
              <a:rPr lang="en-US" sz="2400" i="1" dirty="0" smtClean="0"/>
              <a:t>Slave component. Slave components include Memory slave components and Peripheral slave components.</a:t>
            </a:r>
          </a:p>
          <a:p>
            <a:r>
              <a:rPr lang="en-US" sz="2400" dirty="0" smtClean="0"/>
              <a:t>• </a:t>
            </a:r>
            <a:r>
              <a:rPr lang="en-US" sz="2400" i="1" dirty="0" smtClean="0"/>
              <a:t>Interconnect component.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Master component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sz="2400" dirty="0" smtClean="0"/>
              <a:t>A component that initiates transactions.</a:t>
            </a:r>
          </a:p>
          <a:p>
            <a:r>
              <a:rPr lang="en-US" sz="2400" dirty="0" smtClean="0"/>
              <a:t>It is possible that a single component can act as both a master component and as a slave component. For example,</a:t>
            </a:r>
          </a:p>
          <a:p>
            <a:r>
              <a:rPr lang="en-US" sz="2400" dirty="0" smtClean="0"/>
              <a:t>a </a:t>
            </a:r>
            <a:r>
              <a:rPr lang="en-US" sz="2400" i="1" dirty="0" smtClean="0"/>
              <a:t>Direct Memory Access (DMA) component can be a master component when it is initiating transactions to move</a:t>
            </a:r>
          </a:p>
          <a:p>
            <a:r>
              <a:rPr lang="en-US" sz="2400" dirty="0" smtClean="0"/>
              <a:t>data, and a slave component when it is being programmed.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000" dirty="0" smtClean="0"/>
              <a:t>Y11ece118019                            </a:t>
            </a:r>
            <a:r>
              <a:rPr lang="en-US" sz="2000" dirty="0" err="1" smtClean="0"/>
              <a:t>Ch.Harish</a:t>
            </a:r>
            <a:endParaRPr lang="en-US" sz="2000" dirty="0" smtClean="0"/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000" dirty="0" smtClean="0"/>
              <a:t>Y11ece118020			 </a:t>
            </a:r>
            <a:r>
              <a:rPr lang="en-US" sz="2000" dirty="0" err="1" smtClean="0"/>
              <a:t>D.Rajeswari</a:t>
            </a:r>
            <a:endParaRPr lang="en-US" sz="2000" dirty="0" smtClean="0"/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000" dirty="0" smtClean="0"/>
              <a:t>Y11ece118026			 </a:t>
            </a:r>
            <a:r>
              <a:rPr lang="en-US" sz="2000" dirty="0" err="1" smtClean="0"/>
              <a:t>E.Vasavi</a:t>
            </a:r>
            <a:endParaRPr lang="en-US" sz="2000" dirty="0" smtClean="0"/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000" dirty="0" smtClean="0"/>
              <a:t>Y11ece118027			 </a:t>
            </a:r>
            <a:r>
              <a:rPr lang="en-US" sz="2000" dirty="0" err="1" smtClean="0"/>
              <a:t>E.Subashchandra</a:t>
            </a:r>
            <a:endParaRPr lang="en-US" sz="2000" dirty="0" smtClean="0"/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000" dirty="0" smtClean="0"/>
              <a:t>Y11ece118049			 </a:t>
            </a:r>
            <a:r>
              <a:rPr lang="en-US" sz="2000" dirty="0" err="1" smtClean="0"/>
              <a:t>K.Rajeskhar</a:t>
            </a:r>
            <a:endParaRPr lang="en-US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7525" y="547688"/>
            <a:ext cx="5502275" cy="747712"/>
          </a:xfrm>
        </p:spPr>
        <p:txBody>
          <a:bodyPr/>
          <a:lstStyle/>
          <a:p>
            <a:r>
              <a:rPr lang="en-US" dirty="0" smtClean="0"/>
              <a:t>Batch members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Slave component </a:t>
            </a:r>
            <a:r>
              <a:rPr lang="en-US" dirty="0" smtClean="0"/>
              <a:t>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component that receives transactions and responds to them.</a:t>
            </a:r>
          </a:p>
          <a:p>
            <a:r>
              <a:rPr lang="en-US" sz="2400" dirty="0" smtClean="0"/>
              <a:t>It is possible that a single component can act as both a slave component and as a master component. For example,</a:t>
            </a:r>
          </a:p>
          <a:p>
            <a:r>
              <a:rPr lang="en-US" sz="2400" dirty="0" smtClean="0"/>
              <a:t>a </a:t>
            </a:r>
            <a:r>
              <a:rPr lang="en-US" sz="2400" i="1" dirty="0" smtClean="0"/>
              <a:t>Direct Memory Access (DMA) component can be a slave component when it is being programmed and a master</a:t>
            </a:r>
          </a:p>
          <a:p>
            <a:r>
              <a:rPr lang="en-US" sz="2400" dirty="0" smtClean="0"/>
              <a:t>component when it is initiating transactions to move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Interface and interconnect</a:t>
            </a:r>
            <a:r>
              <a:rPr lang="en-US" dirty="0" smtClean="0"/>
              <a:t>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typical system consists of a number of master and slave devices connected together through some form of interconnect</a:t>
            </a:r>
          </a:p>
          <a:p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574" y="3200400"/>
            <a:ext cx="8179826" cy="311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Cont...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The AXI protocol provides a single interface definition, for the interfaces:</a:t>
            </a:r>
          </a:p>
          <a:p>
            <a:r>
              <a:rPr lang="en-US" sz="2400" dirty="0" smtClean="0"/>
              <a:t>• between a master and the interconnect</a:t>
            </a:r>
          </a:p>
          <a:p>
            <a:r>
              <a:rPr lang="en-US" sz="2400" dirty="0" smtClean="0"/>
              <a:t>• between a slave and the interconnect</a:t>
            </a:r>
          </a:p>
          <a:p>
            <a:r>
              <a:rPr lang="en-US" sz="2400" dirty="0" smtClean="0"/>
              <a:t>• between a master and a slave.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213658"/>
            <a:ext cx="8596313" cy="1415772"/>
          </a:xfrm>
        </p:spPr>
        <p:txBody>
          <a:bodyPr/>
          <a:lstStyle/>
          <a:p>
            <a:pPr eaLnBrk="1" hangingPunct="1"/>
            <a:r>
              <a:rPr lang="en-US" dirty="0" smtClean="0"/>
              <a:t>AMBA AXI4 slave read/write block diagram</a:t>
            </a:r>
            <a:endParaRPr lang="en-CA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2057400"/>
            <a:ext cx="78486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CA" dirty="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152400" y="1676400"/>
            <a:ext cx="9296400" cy="5181600"/>
            <a:chOff x="255" y="2115"/>
            <a:chExt cx="11670" cy="706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100" y="2115"/>
              <a:ext cx="8085" cy="7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AXI4 slave test bench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265" y="3135"/>
              <a:ext cx="7230" cy="57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                                         </a:t>
              </a: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AXI4 slave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535" y="3435"/>
              <a:ext cx="1440" cy="51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Write/Read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Buffer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125" y="3435"/>
              <a:ext cx="2205" cy="51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365" y="3585"/>
              <a:ext cx="2610" cy="5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Pending Read address register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365" y="4605"/>
              <a:ext cx="2610" cy="5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Pending Write address register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365" y="5550"/>
              <a:ext cx="2610" cy="5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Pending Write data register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3975" y="7402"/>
              <a:ext cx="3150" cy="428"/>
            </a:xfrm>
            <a:prstGeom prst="leftRightArrow">
              <a:avLst>
                <a:gd name="adj1" fmla="val 50000"/>
                <a:gd name="adj2" fmla="val 14719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380" y="6255"/>
              <a:ext cx="1710" cy="5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Read data state machine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7380" y="7402"/>
              <a:ext cx="1710" cy="5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Write data state machine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7380" y="4680"/>
              <a:ext cx="1710" cy="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Write Address state machine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7380" y="3585"/>
              <a:ext cx="1710" cy="5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Read Address state machine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10185" y="3435"/>
              <a:ext cx="1110" cy="383"/>
            </a:xfrm>
            <a:prstGeom prst="rightArrow">
              <a:avLst>
                <a:gd name="adj1" fmla="val 50000"/>
                <a:gd name="adj2" fmla="val 724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10185" y="4807"/>
              <a:ext cx="1110" cy="383"/>
            </a:xfrm>
            <a:prstGeom prst="rightArrow">
              <a:avLst>
                <a:gd name="adj1" fmla="val 50000"/>
                <a:gd name="adj2" fmla="val 724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10185" y="6135"/>
              <a:ext cx="1110" cy="383"/>
            </a:xfrm>
            <a:prstGeom prst="rightArrow">
              <a:avLst>
                <a:gd name="adj1" fmla="val 50000"/>
                <a:gd name="adj2" fmla="val 724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10185" y="7447"/>
              <a:ext cx="1110" cy="383"/>
            </a:xfrm>
            <a:prstGeom prst="rightArrow">
              <a:avLst>
                <a:gd name="adj1" fmla="val 50000"/>
                <a:gd name="adj2" fmla="val 724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10185" y="8580"/>
              <a:ext cx="1110" cy="383"/>
            </a:xfrm>
            <a:prstGeom prst="rightArrow">
              <a:avLst>
                <a:gd name="adj1" fmla="val 50000"/>
                <a:gd name="adj2" fmla="val 724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990" y="3787"/>
              <a:ext cx="1110" cy="383"/>
            </a:xfrm>
            <a:prstGeom prst="rightArrow">
              <a:avLst>
                <a:gd name="adj1" fmla="val 50000"/>
                <a:gd name="adj2" fmla="val 724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990" y="4807"/>
              <a:ext cx="1110" cy="383"/>
            </a:xfrm>
            <a:prstGeom prst="rightArrow">
              <a:avLst>
                <a:gd name="adj1" fmla="val 50000"/>
                <a:gd name="adj2" fmla="val 724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990" y="5872"/>
              <a:ext cx="1110" cy="383"/>
            </a:xfrm>
            <a:prstGeom prst="rightArrow">
              <a:avLst>
                <a:gd name="adj1" fmla="val 50000"/>
                <a:gd name="adj2" fmla="val 724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990" y="6915"/>
              <a:ext cx="1110" cy="383"/>
            </a:xfrm>
            <a:prstGeom prst="rightArrow">
              <a:avLst>
                <a:gd name="adj1" fmla="val 50000"/>
                <a:gd name="adj2" fmla="val 724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>
              <a:off x="990" y="7964"/>
              <a:ext cx="1110" cy="383"/>
            </a:xfrm>
            <a:prstGeom prst="rightArrow">
              <a:avLst>
                <a:gd name="adj1" fmla="val 50000"/>
                <a:gd name="adj2" fmla="val 724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0335" y="2805"/>
              <a:ext cx="1590" cy="6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Read Address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channel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365" y="6345"/>
              <a:ext cx="2610" cy="10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Internal Read/Write Address and data channel signals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55" y="4177"/>
              <a:ext cx="1590" cy="6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Write Address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channel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0335" y="6817"/>
              <a:ext cx="1590" cy="6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Write address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channel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0335" y="5505"/>
              <a:ext cx="1590" cy="6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Read data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channel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55" y="3135"/>
              <a:ext cx="1590" cy="6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Read Address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channel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0335" y="4050"/>
              <a:ext cx="1590" cy="6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Write Address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channel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55" y="5280"/>
              <a:ext cx="1590" cy="6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Read data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channel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255" y="6285"/>
              <a:ext cx="1590" cy="6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Write Address channel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55" y="7402"/>
              <a:ext cx="1590" cy="6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Write response channel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0335" y="7964"/>
              <a:ext cx="1590" cy="6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Write response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channel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Cont..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The AXI4 slave consists of common read/ write buffer which stores the read/ write address and data.</a:t>
            </a:r>
          </a:p>
          <a:p>
            <a:r>
              <a:rPr lang="en-US" sz="2400" dirty="0" smtClean="0"/>
              <a:t>This is a device which can hold a certain amount of information at once. The register will fill up completely and then pass on all this information at once.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Cont..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    A buffer is a data area shared by hardware </a:t>
            </a:r>
            <a:r>
              <a:rPr lang="en-US" sz="2400" dirty="0" err="1" smtClean="0"/>
              <a:t>devicesor</a:t>
            </a:r>
            <a:r>
              <a:rPr lang="en-US" sz="2400" dirty="0" smtClean="0"/>
              <a:t> program processes that operate at different speeds or with different sets of priorities.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The buffer allows each device or process </a:t>
            </a:r>
            <a:r>
              <a:rPr lang="en-US" sz="2400" dirty="0" err="1" smtClean="0"/>
              <a:t>tooperatewithout</a:t>
            </a:r>
            <a:r>
              <a:rPr lang="en-US" sz="2400" dirty="0" smtClean="0"/>
              <a:t> being held up by the other. In order for a buffer to be effective, the size of the buffer and the algorithms for moving data into and out of the buffer need to be considered by the buffer designer.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Cont..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Pending read address register stores the remaining read addresses to be sent; pending write address register which stores the remaining write addresses to be sent and pending write data register which stores the remaining write data to be sent.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Cont..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 general, a state machine is any device that stores the status of something at a given time and can operate on input to change the status and/or cause an action or output to take place for any given change. A </a:t>
            </a:r>
            <a:r>
              <a:rPr lang="en-US" sz="2400" dirty="0" smtClean="0">
                <a:hlinkClick r:id="rId2"/>
              </a:rPr>
              <a:t>computer</a:t>
            </a:r>
            <a:r>
              <a:rPr lang="en-US" sz="2400" dirty="0" smtClean="0"/>
              <a:t> is basically a state machine and each machine </a:t>
            </a:r>
            <a:r>
              <a:rPr lang="en-US" sz="2400" dirty="0" smtClean="0">
                <a:hlinkClick r:id="rId3"/>
              </a:rPr>
              <a:t>instruction</a:t>
            </a:r>
            <a:r>
              <a:rPr lang="en-US" sz="2400" dirty="0" smtClean="0"/>
              <a:t> is input that changes one or more states and may cause other actions to take place. Each computer's data register stores a state. The read-only memory from which a </a:t>
            </a:r>
            <a:r>
              <a:rPr lang="en-US" sz="2400" dirty="0" smtClean="0">
                <a:hlinkClick r:id="rId4"/>
              </a:rPr>
              <a:t>boot</a:t>
            </a:r>
            <a:r>
              <a:rPr lang="en-US" sz="2400" dirty="0" smtClean="0"/>
              <a:t> program is loaded stores a state (the boot program itself is an initial state).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Cont..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The operating system is itself a state and each </a:t>
            </a:r>
            <a:r>
              <a:rPr lang="en-US" sz="2400" dirty="0" smtClean="0">
                <a:hlinkClick r:id="rId2"/>
              </a:rPr>
              <a:t>application</a:t>
            </a:r>
            <a:r>
              <a:rPr lang="en-US" sz="2400" dirty="0" smtClean="0"/>
              <a:t> that runs begins with some initial state that may change as it begins to handle input. Thus, at any moment in time, a computer system can be seen as a very complex set of states and each program in it as a state machine. In practice, however, state machines are used to develop and describe specific device or program interactions.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Cont..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To summarize it, a state machine can be described as:</a:t>
            </a:r>
          </a:p>
          <a:p>
            <a:r>
              <a:rPr lang="en-US" sz="2400" dirty="0" smtClean="0"/>
              <a:t>An initial state or record of something stored someplace</a:t>
            </a:r>
          </a:p>
          <a:p>
            <a:r>
              <a:rPr lang="en-US" sz="2400" dirty="0" smtClean="0"/>
              <a:t>A set of possible input events</a:t>
            </a:r>
          </a:p>
          <a:p>
            <a:r>
              <a:rPr lang="en-US" sz="2400" dirty="0" smtClean="0"/>
              <a:t>A set of new states that may result from the input</a:t>
            </a:r>
          </a:p>
          <a:p>
            <a:r>
              <a:rPr lang="en-US" sz="2400" dirty="0" smtClean="0"/>
              <a:t>A set of possible actions or output events that result from a new state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dirty="0" smtClean="0"/>
              <a:t>Purpose of the project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000" dirty="0" smtClean="0"/>
              <a:t>AXI protocol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000" dirty="0" smtClean="0"/>
              <a:t>Introduction</a:t>
            </a:r>
            <a:endParaRPr lang="en-US" sz="20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en-US" sz="2000" dirty="0" smtClean="0"/>
              <a:t>AXI architecture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000" dirty="0" smtClean="0"/>
              <a:t>AXI components and topology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000" dirty="0" smtClean="0"/>
              <a:t>Block diagram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000" dirty="0" smtClean="0"/>
              <a:t>AXI3 </a:t>
            </a:r>
            <a:r>
              <a:rPr lang="en-US" sz="2000" dirty="0" smtClean="0"/>
              <a:t>vs. </a:t>
            </a:r>
            <a:r>
              <a:rPr lang="en-US" sz="2000" dirty="0" smtClean="0"/>
              <a:t>AXI4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000" dirty="0" smtClean="0"/>
              <a:t>Hardware and Software </a:t>
            </a:r>
            <a:r>
              <a:rPr lang="en-US" sz="2000" dirty="0" smtClean="0"/>
              <a:t>specifications</a:t>
            </a:r>
            <a:endParaRPr lang="en-US" sz="20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en-US" sz="2000" dirty="0" smtClean="0"/>
              <a:t>Conclusion</a:t>
            </a:r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Font typeface="Wingdings" pitchFamily="2" charset="2"/>
              <a:buChar char="ü"/>
            </a:pPr>
            <a:endParaRPr lang="en-US" sz="2000" dirty="0" smtClean="0"/>
          </a:p>
          <a:p>
            <a:pPr eaLnBrk="1" hangingPunct="1">
              <a:buFont typeface="Wingdings" pitchFamily="2" charset="2"/>
              <a:buChar char="ü"/>
            </a:pPr>
            <a:endParaRPr lang="en-US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7525" y="547688"/>
            <a:ext cx="5502275" cy="747712"/>
          </a:xfrm>
        </p:spPr>
        <p:txBody>
          <a:bodyPr/>
          <a:lstStyle/>
          <a:p>
            <a:r>
              <a:rPr lang="en-US" dirty="0" smtClean="0"/>
              <a:t> Content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544517"/>
            <a:ext cx="8596313" cy="754053"/>
          </a:xfrm>
        </p:spPr>
        <p:txBody>
          <a:bodyPr/>
          <a:lstStyle/>
          <a:p>
            <a:pPr eaLnBrk="1" hangingPunct="1"/>
            <a:r>
              <a:rPr lang="en-US" b="1" dirty="0" smtClean="0"/>
              <a:t>AXI3 Vs AXI4</a:t>
            </a:r>
            <a:r>
              <a:rPr lang="en-US" dirty="0" smtClean="0"/>
              <a:t>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sz="2400" dirty="0" smtClean="0"/>
              <a:t>AXI3 supports burst lengths up to 16 beats only. While AXI4 supports burst lengths of up to 256 beats.</a:t>
            </a:r>
          </a:p>
          <a:p>
            <a:pPr marL="457200" indent="-457200" eaLnBrk="1" hangingPunct="1">
              <a:buNone/>
            </a:pPr>
            <a:r>
              <a:rPr lang="en-US" sz="2400" dirty="0" smtClean="0"/>
              <a:t>2. AXI3 supports write interleaving. AXI4 does NOT support write interleaving</a:t>
            </a:r>
          </a:p>
          <a:p>
            <a:pPr marL="457200" indent="-457200" eaLnBrk="1" hangingPunct="1">
              <a:buNone/>
            </a:pPr>
            <a:r>
              <a:rPr lang="en-US" sz="2400" dirty="0" smtClean="0"/>
              <a:t>3. AXI3 supports locked transfers, AXI4 does NOT support locked transfers</a:t>
            </a:r>
          </a:p>
          <a:p>
            <a:pPr marL="457200" indent="-457200" eaLnBrk="1" hangingPunct="1">
              <a:buNone/>
            </a:pPr>
            <a:r>
              <a:rPr lang="en-US" sz="2400" dirty="0" smtClean="0"/>
              <a:t>4. AXI4 supports </a:t>
            </a:r>
            <a:r>
              <a:rPr lang="en-US" sz="2400" dirty="0" err="1" smtClean="0"/>
              <a:t>QoS</a:t>
            </a:r>
            <a:r>
              <a:rPr lang="en-US" sz="2400" dirty="0" smtClean="0"/>
              <a:t>, AXI3 does NOT support </a:t>
            </a:r>
            <a:r>
              <a:rPr lang="en-US" sz="2400" dirty="0" err="1" smtClean="0"/>
              <a:t>QoS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17525" y="220663"/>
            <a:ext cx="8596313" cy="754062"/>
          </a:xfrm>
        </p:spPr>
        <p:txBody>
          <a:bodyPr/>
          <a:lstStyle/>
          <a:p>
            <a:pPr eaLnBrk="1" hangingPunct="1"/>
            <a:r>
              <a:rPr lang="en-US" smtClean="0"/>
              <a:t>Hard Ware Requirements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sz="2800" dirty="0" smtClean="0"/>
              <a:t>Cyclone </a:t>
            </a:r>
            <a:r>
              <a:rPr lang="en-US" sz="2800" b="1" dirty="0" smtClean="0"/>
              <a:t>II</a:t>
            </a:r>
            <a:r>
              <a:rPr lang="en-CA" sz="2800" dirty="0" smtClean="0"/>
              <a:t> FPGA. </a:t>
            </a:r>
          </a:p>
          <a:p>
            <a:pPr eaLnBrk="1" hangingPunct="1"/>
            <a:r>
              <a:rPr lang="en-CA" sz="2800" dirty="0" smtClean="0"/>
              <a:t> USB blaster FPGA programmer.</a:t>
            </a:r>
          </a:p>
          <a:p>
            <a:pPr eaLnBrk="1" hangingPunct="1"/>
            <a:r>
              <a:rPr lang="en-CA" sz="2800" dirty="0" smtClean="0"/>
              <a:t>FPGA board with power circuit.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547688"/>
            <a:ext cx="8596313" cy="646112"/>
          </a:xfrm>
        </p:spPr>
        <p:txBody>
          <a:bodyPr/>
          <a:lstStyle/>
          <a:p>
            <a:pPr eaLnBrk="1" hangingPunct="1"/>
            <a:r>
              <a:rPr lang="en-US" sz="3600" smtClean="0"/>
              <a:t>Software Requirement Specification</a:t>
            </a:r>
            <a:endParaRPr lang="en-CA" sz="36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sz="2800" dirty="0" err="1" smtClean="0"/>
              <a:t>Altera</a:t>
            </a:r>
            <a:r>
              <a:rPr lang="en-CA" sz="2800" dirty="0" smtClean="0"/>
              <a:t> </a:t>
            </a:r>
            <a:r>
              <a:rPr lang="en-CA" sz="2800" dirty="0" err="1" smtClean="0"/>
              <a:t>Quartus</a:t>
            </a:r>
            <a:r>
              <a:rPr lang="en-CA" sz="2800" dirty="0" smtClean="0"/>
              <a:t> II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sz="2800" dirty="0" err="1" smtClean="0"/>
              <a:t>ModelSim</a:t>
            </a:r>
            <a:r>
              <a:rPr lang="en-CA" sz="2800" dirty="0" smtClean="0"/>
              <a:t> simulator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  <a:endParaRPr lang="en-CA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71688"/>
            <a:ext cx="7772400" cy="747712"/>
          </a:xfrm>
        </p:spPr>
        <p:txBody>
          <a:bodyPr/>
          <a:lstStyle/>
          <a:p>
            <a:pPr eaLnBrk="1" hangingPunct="1"/>
            <a:r>
              <a:rPr lang="en-US" smtClean="0"/>
              <a:t>Thank you!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Purpose of the project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Ø"/>
            </a:pPr>
            <a:r>
              <a:rPr lang="en-US" sz="2400" dirty="0" smtClean="0"/>
              <a:t>    Building a generic Soc bus protocol that can be Used on any SOC.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dirty="0" smtClean="0"/>
              <a:t>    A system on a </a:t>
            </a:r>
            <a:r>
              <a:rPr lang="en-US" sz="2400" smtClean="0"/>
              <a:t>chip </a:t>
            </a:r>
            <a:r>
              <a:rPr lang="en-US" sz="2400" smtClean="0"/>
              <a:t>(SOC</a:t>
            </a:r>
            <a:r>
              <a:rPr lang="en-US" sz="2400" dirty="0" smtClean="0"/>
              <a:t>) is an integrated circuit (IC) that integrates all components of a computer or other electronic system into a single chip.</a:t>
            </a:r>
          </a:p>
          <a:p>
            <a:pPr algn="just" eaLnBrk="1" hangingPunct="1">
              <a:buFont typeface="Wingdings" pitchFamily="2" charset="2"/>
              <a:buChar char="Ø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typical SOC consists of: 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 processor core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on chip memory blocks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controller unit for </a:t>
            </a:r>
            <a:r>
              <a:rPr lang="en-US" sz="2400" dirty="0" err="1" smtClean="0"/>
              <a:t>offchip</a:t>
            </a:r>
            <a:r>
              <a:rPr lang="en-US" sz="2400" dirty="0" smtClean="0"/>
              <a:t> memories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peripherals like: Timer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External interfacing units like: USB, Ethernet, UART..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Finally A bus – To connects these blocks</a:t>
            </a:r>
          </a:p>
          <a:p>
            <a:pPr>
              <a:buNone/>
            </a:pPr>
            <a:r>
              <a:rPr lang="en-US" sz="2400" b="1" dirty="0" smtClean="0"/>
              <a:t>standard Bus Protocols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AHB, AXI3, AXI4 from ARM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Wishbone - </a:t>
            </a:r>
            <a:r>
              <a:rPr lang="en-US" sz="2400" dirty="0" err="1" smtClean="0"/>
              <a:t>OpenCore</a:t>
            </a: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err="1" smtClean="0"/>
              <a:t>Avlon</a:t>
            </a:r>
            <a:r>
              <a:rPr lang="en-US" sz="2400" dirty="0" smtClean="0"/>
              <a:t> - NIOS II Processor</a:t>
            </a:r>
          </a:p>
          <a:p>
            <a:pPr algn="just" eaLnBrk="1" hangingPunct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General Bus Requirements: 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Provide device identification mechanism by address mapping</a:t>
            </a:r>
          </a:p>
          <a:p>
            <a:r>
              <a:rPr lang="en-US" sz="2400" dirty="0" smtClean="0"/>
              <a:t>Provide Single Read/Write Channels</a:t>
            </a:r>
          </a:p>
          <a:p>
            <a:r>
              <a:rPr lang="en-US" sz="2400" dirty="0" smtClean="0"/>
              <a:t>Provide Arbitration by "Request - Grant" if required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213658"/>
            <a:ext cx="8596313" cy="1415772"/>
          </a:xfrm>
        </p:spPr>
        <p:txBody>
          <a:bodyPr/>
          <a:lstStyle/>
          <a:p>
            <a:pPr eaLnBrk="1" hangingPunct="1"/>
            <a:r>
              <a:rPr lang="en-US" dirty="0" smtClean="0"/>
              <a:t>A Good Bus Protocol Also Provides: 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/>
              <a:t>Burst Mode</a:t>
            </a:r>
          </a:p>
          <a:p>
            <a:r>
              <a:rPr lang="en-US" sz="2400" dirty="0" smtClean="0"/>
              <a:t>Device is transmitting data repeatedly without going through all the steps required to transmit each piece of data in a separate transaction.</a:t>
            </a:r>
          </a:p>
          <a:p>
            <a:pPr>
              <a:buNone/>
            </a:pPr>
            <a:r>
              <a:rPr lang="en-US" sz="2400" b="1" dirty="0" smtClean="0"/>
              <a:t>Out of Order</a:t>
            </a:r>
          </a:p>
          <a:p>
            <a:r>
              <a:rPr lang="en-US" sz="2400" dirty="0" smtClean="0"/>
              <a:t>Faster devices don't have to wait for slower devices. Are transactions that are ready need not wait for the uncompleted transaction that are pending.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544517"/>
            <a:ext cx="8596313" cy="754053"/>
          </a:xfrm>
        </p:spPr>
        <p:txBody>
          <a:bodyPr/>
          <a:lstStyle/>
          <a:p>
            <a:pPr eaLnBrk="1" hangingPunct="1"/>
            <a:r>
              <a:rPr lang="en-US" dirty="0" smtClean="0"/>
              <a:t>AXI protocol</a:t>
            </a:r>
            <a:endParaRPr lang="en-US" i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The AMBA AXI protocol supports high-performance, high-frequency system designs.</a:t>
            </a:r>
          </a:p>
          <a:p>
            <a:r>
              <a:rPr lang="en-US" sz="2400" dirty="0" smtClean="0"/>
              <a:t>The AXI protocol:</a:t>
            </a:r>
          </a:p>
          <a:p>
            <a:r>
              <a:rPr lang="en-US" sz="2400" dirty="0" smtClean="0"/>
              <a:t>• is suitable for high-bandwidth and low-latency designs</a:t>
            </a:r>
          </a:p>
          <a:p>
            <a:r>
              <a:rPr lang="en-US" sz="2400" dirty="0" smtClean="0"/>
              <a:t>• provides high-frequency operation without using complex bridges</a:t>
            </a:r>
          </a:p>
          <a:p>
            <a:r>
              <a:rPr lang="en-US" sz="2400" dirty="0" smtClean="0"/>
              <a:t>• meets the interface requirements of a wide range of components</a:t>
            </a:r>
          </a:p>
          <a:p>
            <a:r>
              <a:rPr lang="en-US" sz="2400" dirty="0" smtClean="0"/>
              <a:t>• is suitable for memory controllers with high initial access latency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AXI Protocol supports	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The key features of the AXI protocol are:</a:t>
            </a:r>
          </a:p>
          <a:p>
            <a:r>
              <a:rPr lang="en-US" sz="2400" dirty="0" smtClean="0"/>
              <a:t>• separate address/control and data phases</a:t>
            </a:r>
          </a:p>
          <a:p>
            <a:r>
              <a:rPr lang="en-US" sz="2400" dirty="0" smtClean="0"/>
              <a:t>• support for unaligned data transfers, using byte strobes</a:t>
            </a:r>
          </a:p>
          <a:p>
            <a:r>
              <a:rPr lang="en-US" sz="2400" dirty="0" smtClean="0"/>
              <a:t>• uses burst-based transactions with only the start address issued</a:t>
            </a:r>
          </a:p>
          <a:p>
            <a:r>
              <a:rPr lang="en-US" sz="2400" dirty="0" smtClean="0"/>
              <a:t>• separate read and write data channels, that can provide low-cost </a:t>
            </a:r>
            <a:r>
              <a:rPr lang="en-US" sz="2400" i="1" dirty="0" smtClean="0"/>
              <a:t>Direct Memory Access (DMA)</a:t>
            </a:r>
          </a:p>
          <a:p>
            <a:r>
              <a:rPr lang="en-US" sz="2400" dirty="0" smtClean="0"/>
              <a:t>• support for issuing multiple outstanding addresses</a:t>
            </a:r>
          </a:p>
          <a:p>
            <a:r>
              <a:rPr lang="en-US" sz="2400" dirty="0" smtClean="0"/>
              <a:t>• support for out-of-order transaction completion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ture">
  <a:themeElements>
    <a:clrScheme name="Gesture 1">
      <a:dk1>
        <a:srgbClr val="000000"/>
      </a:dk1>
      <a:lt1>
        <a:srgbClr val="FFFFFF"/>
      </a:lt1>
      <a:dk2>
        <a:srgbClr val="000000"/>
      </a:dk2>
      <a:lt2>
        <a:srgbClr val="892D5B"/>
      </a:lt2>
      <a:accent1>
        <a:srgbClr val="CC9B10"/>
      </a:accent1>
      <a:accent2>
        <a:srgbClr val="C6CB65"/>
      </a:accent2>
      <a:accent3>
        <a:srgbClr val="FFFFFF"/>
      </a:accent3>
      <a:accent4>
        <a:srgbClr val="000000"/>
      </a:accent4>
      <a:accent5>
        <a:srgbClr val="E2CBAA"/>
      </a:accent5>
      <a:accent6>
        <a:srgbClr val="B3B85B"/>
      </a:accent6>
      <a:hlink>
        <a:srgbClr val="9F83BD"/>
      </a:hlink>
      <a:folHlink>
        <a:srgbClr val="F8CB0A"/>
      </a:folHlink>
    </a:clrScheme>
    <a:fontScheme name="Gestur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Gesture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ture 2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808000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737300"/>
        </a:accent6>
        <a:hlink>
          <a:srgbClr val="CDCD2B"/>
        </a:hlink>
        <a:folHlink>
          <a:srgbClr val="ECA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ture 3">
        <a:dk1>
          <a:srgbClr val="000000"/>
        </a:dk1>
        <a:lt1>
          <a:srgbClr val="FFFFFF"/>
        </a:lt1>
        <a:dk2>
          <a:srgbClr val="333333"/>
        </a:dk2>
        <a:lt2>
          <a:srgbClr val="333333"/>
        </a:lt2>
        <a:accent1>
          <a:srgbClr val="DDDDDD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EAEAE"/>
        </a:accent6>
        <a:hlink>
          <a:srgbClr val="777777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Designs\Gesture.pot</Template>
  <TotalTime>1185</TotalTime>
  <Words>1456</Words>
  <Application>Microsoft Office PowerPoint</Application>
  <PresentationFormat>On-screen Show (4:3)</PresentationFormat>
  <Paragraphs>186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Gesture</vt:lpstr>
      <vt:lpstr>AMBA AXI4</vt:lpstr>
      <vt:lpstr>Batch members </vt:lpstr>
      <vt:lpstr> Content</vt:lpstr>
      <vt:lpstr>Purpose of the project  </vt:lpstr>
      <vt:lpstr>A typical SOC consists of:   </vt:lpstr>
      <vt:lpstr>General Bus Requirements:   </vt:lpstr>
      <vt:lpstr>A Good Bus Protocol Also Provides:   </vt:lpstr>
      <vt:lpstr>AXI protocol</vt:lpstr>
      <vt:lpstr>AXI Protocol supports  </vt:lpstr>
      <vt:lpstr>Introduction</vt:lpstr>
      <vt:lpstr>AXI Architecture </vt:lpstr>
      <vt:lpstr>Channel architecture of reads</vt:lpstr>
      <vt:lpstr>Channel architecture of writes  </vt:lpstr>
      <vt:lpstr>Channel definition   </vt:lpstr>
      <vt:lpstr>Read data channel  </vt:lpstr>
      <vt:lpstr>Write data channel  </vt:lpstr>
      <vt:lpstr>Write response channel  </vt:lpstr>
      <vt:lpstr>AXI components and topology   </vt:lpstr>
      <vt:lpstr>Master component</vt:lpstr>
      <vt:lpstr>Slave component   </vt:lpstr>
      <vt:lpstr>Interface and interconnect  </vt:lpstr>
      <vt:lpstr>Cont...  </vt:lpstr>
      <vt:lpstr>AMBA AXI4 slave read/write block diagram</vt:lpstr>
      <vt:lpstr>Cont..  </vt:lpstr>
      <vt:lpstr>Cont..  </vt:lpstr>
      <vt:lpstr>Cont..  </vt:lpstr>
      <vt:lpstr>Cont..  </vt:lpstr>
      <vt:lpstr>Cont..  </vt:lpstr>
      <vt:lpstr>Cont..  </vt:lpstr>
      <vt:lpstr>AXI3 Vs AXI4 </vt:lpstr>
      <vt:lpstr>Hard Ware Requirements</vt:lpstr>
      <vt:lpstr>Software Requirement Specification</vt:lpstr>
      <vt:lpstr>Conclusion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to VB.Net</dc:title>
  <dc:creator>janu</dc:creator>
  <cp:lastModifiedBy>janu</cp:lastModifiedBy>
  <cp:revision>144</cp:revision>
  <cp:lastPrinted>1601-01-01T00:00:00Z</cp:lastPrinted>
  <dcterms:created xsi:type="dcterms:W3CDTF">2003-08-12T20:22:22Z</dcterms:created>
  <dcterms:modified xsi:type="dcterms:W3CDTF">2014-12-25T09:56:07Z</dcterms:modified>
</cp:coreProperties>
</file>