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7" r:id="rId4"/>
    <p:sldId id="268" r:id="rId5"/>
    <p:sldId id="269" r:id="rId6"/>
    <p:sldId id="260" r:id="rId7"/>
    <p:sldId id="261" r:id="rId8"/>
    <p:sldId id="270" r:id="rId9"/>
    <p:sldId id="271" r:id="rId10"/>
    <p:sldId id="272" r:id="rId11"/>
    <p:sldId id="273" r:id="rId12"/>
    <p:sldId id="274"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9" autoAdjust="0"/>
  </p:normalViewPr>
  <p:slideViewPr>
    <p:cSldViewPr>
      <p:cViewPr varScale="1">
        <p:scale>
          <a:sx n="79" d="100"/>
          <a:sy n="79" d="100"/>
        </p:scale>
        <p:origin x="850"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9/27/2024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9/27/2024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9/27/2024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9/27/2024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9/27/2024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9/27/2024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9/27/2024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9/27/2024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9/27/2024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3mcar2024.my.canva.site/" TargetMode="External"/><Relationship Id="rId2" Type="http://schemas.openxmlformats.org/officeDocument/2006/relationships/hyperlink" Target="https://drive.google.com/drive/folders/1UILcVVyeC_7MEkqnkMp0JX2hse0BbY8n?usp=sharing" TargetMode="External"/><Relationship Id="rId1" Type="http://schemas.openxmlformats.org/officeDocument/2006/relationships/slideLayout" Target="../slideLayouts/slideLayout6.xml"/><Relationship Id="rId4" Type="http://schemas.openxmlformats.org/officeDocument/2006/relationships/hyperlink" Target="https://dev-3mcarproject.pantheonsite.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rgbClr val="FF0000"/>
                </a:solidFill>
              </a:rPr>
              <a:t>Project Title: </a:t>
            </a:r>
            <a:r>
              <a:rPr lang="en-US" dirty="0"/>
              <a:t>Crafting &amp; Compelling Website Analysis, Audit and Recommendations</a:t>
            </a:r>
          </a:p>
        </p:txBody>
      </p:sp>
      <p:sp>
        <p:nvSpPr>
          <p:cNvPr id="3" name="Subtitle 2"/>
          <p:cNvSpPr>
            <a:spLocks noGrp="1"/>
          </p:cNvSpPr>
          <p:nvPr>
            <p:ph type="subTitle" idx="1"/>
          </p:nvPr>
        </p:nvSpPr>
        <p:spPr/>
        <p:txBody>
          <a:bodyPr/>
          <a:lstStyle/>
          <a:p>
            <a:r>
              <a:rPr lang="en-US" dirty="0">
                <a:latin typeface="Consolas (Headings)"/>
              </a:rPr>
              <a:t>Name: Subash M </a:t>
            </a:r>
          </a:p>
          <a:p>
            <a:r>
              <a:rPr lang="en-US" dirty="0">
                <a:latin typeface="Consolas (Headings)"/>
              </a:rPr>
              <a:t>Batch: MBT12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7 -  Landing Page Design</a:t>
            </a:r>
          </a:p>
        </p:txBody>
      </p:sp>
      <p:sp>
        <p:nvSpPr>
          <p:cNvPr id="3" name="Rectangle 5">
            <a:extLst>
              <a:ext uri="{FF2B5EF4-FFF2-40B4-BE49-F238E27FC236}">
                <a16:creationId xmlns:a16="http://schemas.microsoft.com/office/drawing/2014/main" id="{56FD70B8-5625-0861-560B-E512A72DBAD9}"/>
              </a:ext>
            </a:extLst>
          </p:cNvPr>
          <p:cNvSpPr>
            <a:spLocks noChangeArrowheads="1"/>
          </p:cNvSpPr>
          <p:nvPr/>
        </p:nvSpPr>
        <p:spPr bwMode="auto">
          <a:xfrm>
            <a:off x="1522414" y="1279793"/>
            <a:ext cx="9972598" cy="444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Landing page: for mobile view: </a:t>
            </a:r>
            <a:r>
              <a:rPr kumimoji="0" lang="en-US" altLang="en-US" sz="1800" b="0" i="0" u="none" strike="noStrike" cap="none" normalizeH="0" baseline="0" dirty="0">
                <a:ln>
                  <a:noFill/>
                </a:ln>
                <a:solidFill>
                  <a:schemeClr val="accent1"/>
                </a:solidFill>
                <a:effectLst/>
                <a:latin typeface="Consolas (Headings)"/>
                <a:hlinkClick r:id="rId2">
                  <a:extLst>
                    <a:ext uri="{A12FA001-AC4F-418D-AE19-62706E023703}">
                      <ahyp:hlinkClr xmlns:ahyp="http://schemas.microsoft.com/office/drawing/2018/hyperlinkcolor" val="tx"/>
                    </a:ext>
                  </a:extLst>
                </a:hlinkClick>
              </a:rPr>
              <a:t>https://drive.google.com/drive/folders/1UILcVVyeC_7MEkqnkMp0JX2hse0BbY8n?usp=sharing </a:t>
            </a:r>
            <a:endParaRPr kumimoji="0" lang="en-US" altLang="en-US" sz="1800" b="0" i="0" u="none" strike="noStrike" cap="none" normalizeH="0" baseline="0" dirty="0">
              <a:ln>
                <a:noFill/>
              </a:ln>
              <a:solidFill>
                <a:schemeClr val="accent1"/>
              </a:solidFill>
              <a:effectLst/>
              <a:latin typeface="Consolas (Headings)"/>
            </a:endParaRPr>
          </a:p>
          <a:p>
            <a:pPr marR="0" lvl="0" algn="l" defTabSz="914400" rtl="0" eaLnBrk="0" fontAlgn="base" latinLnBrk="0" hangingPunct="0">
              <a:lnSpc>
                <a:spcPct val="200000"/>
              </a:lnSpc>
              <a:spcBef>
                <a:spcPct val="0"/>
              </a:spcBef>
              <a:spcAft>
                <a:spcPct val="0"/>
              </a:spcAft>
              <a:buClr>
                <a:schemeClr val="tx1"/>
              </a:buClr>
              <a:buSzTx/>
              <a:tabLst/>
            </a:pPr>
            <a:r>
              <a:rPr lang="en-US" altLang="en-US" dirty="0">
                <a:latin typeface="Consolas (Headings)"/>
              </a:rPr>
              <a:t>For desktop view: </a:t>
            </a:r>
            <a:r>
              <a:rPr lang="en-US" altLang="en-US" dirty="0">
                <a:solidFill>
                  <a:schemeClr val="accent1"/>
                </a:solidFill>
                <a:latin typeface="Consolas (Headings)"/>
                <a:hlinkClick r:id="rId3">
                  <a:extLst>
                    <a:ext uri="{A12FA001-AC4F-418D-AE19-62706E023703}">
                      <ahyp:hlinkClr xmlns:ahyp="http://schemas.microsoft.com/office/drawing/2018/hyperlinkcolor" val="tx"/>
                    </a:ext>
                  </a:extLst>
                </a:hlinkClick>
              </a:rPr>
              <a:t>https://3mcar2024.my.canva.site/</a:t>
            </a:r>
            <a:endParaRPr lang="en-US" altLang="en-US" dirty="0">
              <a:solidFill>
                <a:schemeClr val="accent1"/>
              </a:solidFill>
              <a:latin typeface="Consolas (Headings)"/>
            </a:endParaRPr>
          </a:p>
          <a:p>
            <a:pPr marR="0" lvl="0" algn="l" defTabSz="914400" rtl="0" eaLnBrk="0" fontAlgn="base" latinLnBrk="0" hangingPunct="0">
              <a:lnSpc>
                <a:spcPct val="200000"/>
              </a:lnSpc>
              <a:spcBef>
                <a:spcPct val="0"/>
              </a:spcBef>
              <a:spcAft>
                <a:spcPct val="0"/>
              </a:spcAft>
              <a:buClr>
                <a:schemeClr val="tx1"/>
              </a:buClr>
              <a:buSzTx/>
              <a:tabLst/>
            </a:pPr>
            <a:r>
              <a:rPr lang="en-US" altLang="en-US" dirty="0">
                <a:latin typeface="Consolas (Headings)"/>
              </a:rPr>
              <a:t>Website: </a:t>
            </a:r>
            <a:r>
              <a:rPr lang="en-US" altLang="en-US" dirty="0">
                <a:solidFill>
                  <a:schemeClr val="accent1"/>
                </a:solidFill>
                <a:latin typeface="Consolas (Headings)"/>
                <a:hlinkClick r:id="rId4">
                  <a:extLst>
                    <a:ext uri="{A12FA001-AC4F-418D-AE19-62706E023703}">
                      <ahyp:hlinkClr xmlns:ahyp="http://schemas.microsoft.com/office/drawing/2018/hyperlinkcolor" val="tx"/>
                    </a:ext>
                  </a:extLst>
                </a:hlinkClick>
              </a:rPr>
              <a:t>https://dev-3mcarproject.pantheonsite.io/</a:t>
            </a:r>
            <a:r>
              <a:rPr lang="en-US" altLang="en-US" dirty="0">
                <a:solidFill>
                  <a:schemeClr val="accent1"/>
                </a:solidFill>
                <a:latin typeface="Consolas (Headings)"/>
              </a:rPr>
              <a:t>  </a:t>
            </a:r>
          </a:p>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a:t>
            </a:r>
            <a:r>
              <a:rPr kumimoji="0" lang="en-US" altLang="en-US" sz="1800" b="0" i="0" u="none" strike="noStrike" cap="none" normalizeH="0" baseline="0" dirty="0">
                <a:ln>
                  <a:noFill/>
                </a:ln>
                <a:solidFill>
                  <a:srgbClr val="FF0000"/>
                </a:solidFill>
                <a:effectLst/>
                <a:latin typeface="Consolas (Headings)"/>
              </a:rPr>
              <a:t>note: </a:t>
            </a:r>
            <a:r>
              <a:rPr kumimoji="0" lang="en-US" altLang="en-US" sz="1800" b="0" i="0" u="none" strike="noStrike" cap="none" normalizeH="0" baseline="0" dirty="0">
                <a:ln>
                  <a:noFill/>
                </a:ln>
                <a:effectLst/>
                <a:latin typeface="Consolas (Headings)"/>
              </a:rPr>
              <a:t>I was not using original WordPress because of that it shows lot of error when I share the link, but I learned how to build a website using WordPress)  </a:t>
            </a:r>
          </a:p>
        </p:txBody>
      </p:sp>
    </p:spTree>
    <p:extLst>
      <p:ext uri="{BB962C8B-B14F-4D97-AF65-F5344CB8AC3E}">
        <p14:creationId xmlns:p14="http://schemas.microsoft.com/office/powerpoint/2010/main" val="279959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t>Conclusion:</a:t>
            </a:r>
          </a:p>
        </p:txBody>
      </p:sp>
      <p:sp>
        <p:nvSpPr>
          <p:cNvPr id="17" name="TextBox 16">
            <a:extLst>
              <a:ext uri="{FF2B5EF4-FFF2-40B4-BE49-F238E27FC236}">
                <a16:creationId xmlns:a16="http://schemas.microsoft.com/office/drawing/2014/main" id="{ED607EDB-11B7-97BD-DE33-4794A7000BF0}"/>
              </a:ext>
            </a:extLst>
          </p:cNvPr>
          <p:cNvSpPr txBox="1"/>
          <p:nvPr/>
        </p:nvSpPr>
        <p:spPr>
          <a:xfrm>
            <a:off x="1522414" y="1700808"/>
            <a:ext cx="9756574" cy="4479816"/>
          </a:xfrm>
          <a:prstGeom prst="rect">
            <a:avLst/>
          </a:prstGeom>
          <a:noFill/>
        </p:spPr>
        <p:txBody>
          <a:bodyPr wrap="square">
            <a:spAutoFit/>
          </a:bodyPr>
          <a:lstStyle/>
          <a:p>
            <a:pPr marL="342900" lvl="0" indent="-342900" algn="just" eaLnBrk="0" fontAlgn="base" hangingPunct="0">
              <a:lnSpc>
                <a:spcPct val="150000"/>
              </a:lnSpc>
              <a:spcAft>
                <a:spcPts val="1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The goal of this project was to create an engaging and easy-to-use online presence for 3M car care. It has effectively illustrated the fundamentals of digital marketing and website design.</a:t>
            </a:r>
            <a:endParaRPr lang="en-IN" sz="1200" kern="100" dirty="0">
              <a:effectLst/>
              <a:latin typeface="Consolas (Headings)"/>
              <a:ea typeface="Aptos" panose="020B0004020202020204" pitchFamily="34" charset="0"/>
              <a:cs typeface="Times New Roman" panose="02020603050405020304" pitchFamily="18" charset="0"/>
            </a:endParaRPr>
          </a:p>
          <a:p>
            <a:pPr marL="342900" lvl="0" indent="-342900" algn="just" eaLnBrk="0" fontAlgn="base" hangingPunct="0">
              <a:lnSpc>
                <a:spcPct val="150000"/>
              </a:lnSpc>
              <a:spcAft>
                <a:spcPts val="1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Through comprehending the foundations of digital marketing, recognizing important design concepts, and putting best practices into reality.</a:t>
            </a:r>
            <a:endParaRPr lang="en-IN" sz="1200" kern="100" dirty="0">
              <a:effectLst/>
              <a:latin typeface="Consolas (Headings)"/>
              <a:ea typeface="Aptos" panose="020B0004020202020204" pitchFamily="34" charset="0"/>
              <a:cs typeface="Times New Roman" panose="02020603050405020304" pitchFamily="18" charset="0"/>
            </a:endParaRPr>
          </a:p>
          <a:p>
            <a:pPr marL="342900" lvl="0" indent="-342900" algn="just" eaLnBrk="0" fontAlgn="base" hangingPunct="0">
              <a:lnSpc>
                <a:spcPct val="150000"/>
              </a:lnSpc>
              <a:spcAft>
                <a:spcPts val="1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To increase brand recognition and produce leads, I have created a landing page that highlights 3M cars in an efficient manner.</a:t>
            </a:r>
            <a:endParaRPr lang="en-IN" sz="1200" kern="100" dirty="0">
              <a:effectLst/>
              <a:latin typeface="Consolas (Headings)"/>
              <a:ea typeface="Aptos" panose="020B0004020202020204" pitchFamily="34" charset="0"/>
              <a:cs typeface="Times New Roman" panose="02020603050405020304" pitchFamily="18" charset="0"/>
            </a:endParaRPr>
          </a:p>
          <a:p>
            <a:pPr marL="342900" lvl="0" indent="-342900" algn="just" eaLnBrk="0" fontAlgn="base" hangingPunct="0">
              <a:lnSpc>
                <a:spcPct val="150000"/>
              </a:lnSpc>
              <a:spcAft>
                <a:spcPts val="800"/>
              </a:spcAft>
              <a:buFont typeface="Wingdings" panose="05000000000000000000" pitchFamily="2" charset="2"/>
              <a:buChar char=""/>
            </a:pPr>
            <a:r>
              <a:rPr lang="en-US" sz="1800" kern="1200" dirty="0">
                <a:effectLst/>
                <a:latin typeface="Consolas (Headings)"/>
                <a:ea typeface="Aptos" panose="020B0004020202020204" pitchFamily="34" charset="0"/>
                <a:cs typeface="Times New Roman" panose="02020603050405020304" pitchFamily="18" charset="0"/>
              </a:rPr>
              <a:t>The practical insights and design suggestions offered will support 3M auto care's ongoing enhancement and optimization of its online presence. </a:t>
            </a:r>
            <a:endParaRPr lang="en-IN" sz="1200" kern="100" dirty="0">
              <a:effectLst/>
              <a:latin typeface="Consolas (Headings)"/>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3806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FE9B31F-8DC5-9E97-3362-00A8D2DBDD80}"/>
              </a:ext>
            </a:extLst>
          </p:cNvPr>
          <p:cNvSpPr>
            <a:spLocks noGrp="1"/>
          </p:cNvSpPr>
          <p:nvPr>
            <p:ph type="title"/>
          </p:nvPr>
        </p:nvSpPr>
        <p:spPr>
          <a:xfrm>
            <a:off x="1522413" y="2996952"/>
            <a:ext cx="9143998" cy="1020762"/>
          </a:xfrm>
        </p:spPr>
        <p:txBody>
          <a:bodyPr>
            <a:normAutofit/>
          </a:bodyPr>
          <a:lstStyle/>
          <a:p>
            <a:r>
              <a:rPr lang="en-US" sz="6600" dirty="0">
                <a:solidFill>
                  <a:srgbClr val="FF0000"/>
                </a:solidFill>
              </a:rPr>
              <a:t>T</a:t>
            </a:r>
            <a:r>
              <a:rPr lang="en-US" sz="6600" dirty="0"/>
              <a:t>hank </a:t>
            </a:r>
            <a:r>
              <a:rPr lang="en-US" sz="6600" dirty="0">
                <a:solidFill>
                  <a:srgbClr val="FF0000"/>
                </a:solidFill>
              </a:rPr>
              <a:t>y</a:t>
            </a:r>
            <a:r>
              <a:rPr lang="en-US" sz="6600" dirty="0"/>
              <a:t>ou </a:t>
            </a:r>
            <a:endParaRPr lang="en-IN" sz="6600" dirty="0"/>
          </a:p>
        </p:txBody>
      </p:sp>
    </p:spTree>
    <p:extLst>
      <p:ext uri="{BB962C8B-B14F-4D97-AF65-F5344CB8AC3E}">
        <p14:creationId xmlns:p14="http://schemas.microsoft.com/office/powerpoint/2010/main" val="33687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Task 1: Company Selection</a:t>
            </a:r>
          </a:p>
        </p:txBody>
      </p:sp>
      <p:sp>
        <p:nvSpPr>
          <p:cNvPr id="14" name="Content Placeholder 13"/>
          <p:cNvSpPr>
            <a:spLocks noGrp="1"/>
          </p:cNvSpPr>
          <p:nvPr>
            <p:ph idx="1"/>
          </p:nvPr>
        </p:nvSpPr>
        <p:spPr/>
        <p:txBody>
          <a:bodyPr>
            <a:normAutofit fontScale="70000" lnSpcReduction="20000"/>
          </a:bodyPr>
          <a:lstStyle/>
          <a:p>
            <a:pPr>
              <a:lnSpc>
                <a:spcPct val="170000"/>
              </a:lnSpc>
              <a:buClr>
                <a:schemeClr val="tx1"/>
              </a:buClr>
              <a:buFont typeface="Arial" panose="020B0604020202020204" pitchFamily="34" charset="0"/>
              <a:buChar char="►"/>
            </a:pPr>
            <a:r>
              <a:rPr lang="en-US" dirty="0">
                <a:latin typeface="Consolas (Headings)"/>
              </a:rPr>
              <a:t>I selected the company “</a:t>
            </a:r>
            <a:r>
              <a:rPr lang="en-US" sz="2600" dirty="0">
                <a:solidFill>
                  <a:srgbClr val="FF0000"/>
                </a:solidFill>
                <a:latin typeface="Consolas (Headings)"/>
              </a:rPr>
              <a:t>3M INDIA</a:t>
            </a:r>
            <a:r>
              <a:rPr lang="en-US" dirty="0">
                <a:latin typeface="Consolas (Headings)"/>
              </a:rPr>
              <a:t>” for this Web Presence Project.</a:t>
            </a:r>
          </a:p>
          <a:p>
            <a:pPr marL="0" indent="0">
              <a:lnSpc>
                <a:spcPct val="170000"/>
              </a:lnSpc>
              <a:buClr>
                <a:schemeClr val="tx1"/>
              </a:buClr>
              <a:buNone/>
            </a:pPr>
            <a:r>
              <a:rPr lang="en-US" dirty="0">
                <a:latin typeface="Consolas (Headings)"/>
              </a:rPr>
              <a:t>About the company:</a:t>
            </a:r>
          </a:p>
          <a:p>
            <a:pPr algn="just">
              <a:lnSpc>
                <a:spcPct val="170000"/>
              </a:lnSpc>
              <a:buClr>
                <a:schemeClr val="tx1"/>
              </a:buClr>
              <a:buFont typeface="Arial" panose="020B0604020202020204" pitchFamily="34" charset="0"/>
              <a:buChar char="►"/>
            </a:pPr>
            <a:r>
              <a:rPr lang="en-US" dirty="0">
                <a:latin typeface="Consolas (Headings)"/>
              </a:rPr>
              <a:t>3M Car Care offers a wide range of automotive products designed to clean, protect, and repair vehicles. These include abrasives, adhesives, waxes, polishes, and cleaning products that help car enthusiasts, professionals, and DIYers maintain their vehicles. </a:t>
            </a:r>
          </a:p>
          <a:p>
            <a:pPr algn="just">
              <a:lnSpc>
                <a:spcPct val="170000"/>
              </a:lnSpc>
              <a:buClr>
                <a:schemeClr val="tx1"/>
              </a:buClr>
              <a:buFont typeface="Arial" panose="020B0604020202020204" pitchFamily="34" charset="0"/>
              <a:buChar char="►"/>
            </a:pPr>
            <a:r>
              <a:rPr lang="en-US" dirty="0">
                <a:latin typeface="Consolas (Headings)"/>
              </a:rPr>
              <a:t>The brand is known for its innovative solutions, such as headlight restoration kits, scratch removers, and high-performance tapes that help improve both the appearance and durability of cars.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Headings)"/>
              </a:rPr>
              <a:t>Task 2: Product and Service Descriptions</a:t>
            </a:r>
          </a:p>
        </p:txBody>
      </p:sp>
      <p:sp>
        <p:nvSpPr>
          <p:cNvPr id="4" name="Content Placeholder 3">
            <a:extLst>
              <a:ext uri="{FF2B5EF4-FFF2-40B4-BE49-F238E27FC236}">
                <a16:creationId xmlns:a16="http://schemas.microsoft.com/office/drawing/2014/main" id="{A2302022-22E9-92F4-9FFA-61C40E72CB3E}"/>
              </a:ext>
            </a:extLst>
          </p:cNvPr>
          <p:cNvSpPr>
            <a:spLocks noGrp="1"/>
          </p:cNvSpPr>
          <p:nvPr>
            <p:ph idx="1"/>
          </p:nvPr>
        </p:nvSpPr>
        <p:spPr>
          <a:xfrm>
            <a:off x="1488284" y="1835909"/>
            <a:ext cx="4606128" cy="4267200"/>
          </a:xfrm>
        </p:spPr>
        <p:txBody>
          <a:bodyPr>
            <a:normAutofit fontScale="77500" lnSpcReduction="20000"/>
          </a:bodyPr>
          <a:lstStyle/>
          <a:p>
            <a:pPr marL="0" indent="0">
              <a:buNone/>
            </a:pPr>
            <a:r>
              <a:rPr lang="en-US" sz="2800" dirty="0">
                <a:solidFill>
                  <a:srgbClr val="FF0000"/>
                </a:solidFill>
                <a:latin typeface="Consolas (Headings)"/>
              </a:rPr>
              <a:t>Product:</a:t>
            </a:r>
          </a:p>
          <a:p>
            <a:pPr>
              <a:lnSpc>
                <a:spcPct val="120000"/>
              </a:lnSpc>
              <a:buFont typeface="Wingdings" panose="05000000000000000000" pitchFamily="2" charset="2"/>
              <a:buChar char="Ø"/>
            </a:pPr>
            <a:r>
              <a:rPr lang="en-US" sz="2100" dirty="0">
                <a:latin typeface="Consolas (Headings)"/>
              </a:rPr>
              <a:t>3M Bondo Car Wash Shampoo</a:t>
            </a:r>
          </a:p>
          <a:p>
            <a:pPr lvl="1">
              <a:lnSpc>
                <a:spcPct val="120000"/>
              </a:lnSpc>
            </a:pPr>
            <a:r>
              <a:rPr lang="en-US" sz="2100" dirty="0">
                <a:latin typeface="Consolas (Headings)"/>
              </a:rPr>
              <a:t>Removes tough dirt and road ​grime</a:t>
            </a:r>
          </a:p>
          <a:p>
            <a:pPr>
              <a:lnSpc>
                <a:spcPct val="120000"/>
              </a:lnSpc>
              <a:buFont typeface="Wingdings" panose="05000000000000000000" pitchFamily="2" charset="2"/>
              <a:buChar char="Ø"/>
            </a:pPr>
            <a:r>
              <a:rPr lang="en-IN" sz="2100" dirty="0">
                <a:latin typeface="Consolas (Headings)"/>
              </a:rPr>
              <a:t>3M Car Cleaning Kit</a:t>
            </a:r>
          </a:p>
          <a:p>
            <a:pPr lvl="1">
              <a:lnSpc>
                <a:spcPct val="120000"/>
              </a:lnSpc>
            </a:pPr>
            <a:r>
              <a:rPr lang="en-US" sz="2100" dirty="0">
                <a:latin typeface="Consolas (Headings)"/>
              </a:rPr>
              <a:t>One kit for your car's ​appearance needs</a:t>
            </a:r>
            <a:endParaRPr lang="en-IN" sz="2100" dirty="0">
              <a:latin typeface="Consolas (Headings)"/>
            </a:endParaRPr>
          </a:p>
          <a:p>
            <a:pPr>
              <a:lnSpc>
                <a:spcPct val="120000"/>
              </a:lnSpc>
              <a:buFont typeface="Wingdings" panose="05000000000000000000" pitchFamily="2" charset="2"/>
              <a:buChar char="Ø"/>
            </a:pPr>
            <a:r>
              <a:rPr lang="en-IN" sz="2100" dirty="0">
                <a:latin typeface="Consolas (Headings)"/>
              </a:rPr>
              <a:t>3M Microfibre Detailing Cloth</a:t>
            </a:r>
          </a:p>
          <a:p>
            <a:pPr lvl="1">
              <a:lnSpc>
                <a:spcPct val="120000"/>
              </a:lnSpc>
            </a:pPr>
            <a:r>
              <a:rPr lang="en-US" sz="2100" dirty="0">
                <a:latin typeface="Consolas (Headings)"/>
              </a:rPr>
              <a:t>Remove wax or polish residue and ​fingerprints</a:t>
            </a:r>
            <a:endParaRPr lang="en-IN" sz="2100" dirty="0">
              <a:latin typeface="Consolas (Headings)"/>
            </a:endParaRPr>
          </a:p>
          <a:p>
            <a:pPr>
              <a:lnSpc>
                <a:spcPct val="120000"/>
              </a:lnSpc>
              <a:buFont typeface="Wingdings" panose="05000000000000000000" pitchFamily="2" charset="2"/>
              <a:buChar char="Ø"/>
            </a:pPr>
            <a:r>
              <a:rPr lang="pt-BR" sz="2100" dirty="0">
                <a:latin typeface="Consolas (Headings)"/>
              </a:rPr>
              <a:t>3M Premium Liquid Wax, 200 mL</a:t>
            </a:r>
          </a:p>
          <a:p>
            <a:pPr lvl="1">
              <a:lnSpc>
                <a:spcPct val="120000"/>
              </a:lnSpc>
            </a:pPr>
            <a:r>
              <a:rPr lang="en-IN" sz="2100" dirty="0">
                <a:latin typeface="Consolas (Headings)"/>
              </a:rPr>
              <a:t>Clear coat safe wax</a:t>
            </a:r>
          </a:p>
        </p:txBody>
      </p:sp>
      <p:sp>
        <p:nvSpPr>
          <p:cNvPr id="7" name="TextBox 6">
            <a:extLst>
              <a:ext uri="{FF2B5EF4-FFF2-40B4-BE49-F238E27FC236}">
                <a16:creationId xmlns:a16="http://schemas.microsoft.com/office/drawing/2014/main" id="{7113AD3A-894B-4287-1A24-2C9E9D448D3F}"/>
              </a:ext>
            </a:extLst>
          </p:cNvPr>
          <p:cNvSpPr txBox="1"/>
          <p:nvPr/>
        </p:nvSpPr>
        <p:spPr>
          <a:xfrm>
            <a:off x="6310436" y="1835909"/>
            <a:ext cx="4680520" cy="4747453"/>
          </a:xfrm>
          <a:prstGeom prst="rect">
            <a:avLst/>
          </a:prstGeom>
          <a:noFill/>
        </p:spPr>
        <p:txBody>
          <a:bodyPr wrap="square">
            <a:spAutoFit/>
          </a:bodyPr>
          <a:lstStyle/>
          <a:p>
            <a:r>
              <a:rPr lang="en-US" sz="2400" dirty="0">
                <a:solidFill>
                  <a:srgbClr val="FF0000"/>
                </a:solidFill>
                <a:latin typeface="Consolas (Headings)"/>
              </a:rPr>
              <a:t>Service:</a:t>
            </a:r>
          </a:p>
          <a:p>
            <a:endParaRPr lang="en-US" sz="1900" dirty="0">
              <a:latin typeface="Consolas (Headings)"/>
            </a:endParaRPr>
          </a:p>
          <a:p>
            <a:pPr marL="342900" indent="-342900">
              <a:lnSpc>
                <a:spcPct val="150000"/>
              </a:lnSpc>
              <a:buFont typeface="Wingdings" panose="05000000000000000000" pitchFamily="2" charset="2"/>
              <a:buChar char="ü"/>
            </a:pPr>
            <a:r>
              <a:rPr lang="en-US" sz="1900" dirty="0">
                <a:latin typeface="Consolas (Headings)"/>
              </a:rPr>
              <a:t>Diesel Fuel System Cleaner</a:t>
            </a:r>
          </a:p>
          <a:p>
            <a:pPr marL="342900" indent="-342900">
              <a:lnSpc>
                <a:spcPct val="150000"/>
              </a:lnSpc>
              <a:buFont typeface="Wingdings" panose="05000000000000000000" pitchFamily="2" charset="2"/>
              <a:buChar char="ü"/>
            </a:pPr>
            <a:r>
              <a:rPr lang="en-US" sz="1900" dirty="0">
                <a:latin typeface="Consolas (Headings)"/>
              </a:rPr>
              <a:t>Full Water wash and Vacuum</a:t>
            </a:r>
          </a:p>
          <a:p>
            <a:pPr marL="342900" indent="-342900">
              <a:lnSpc>
                <a:spcPct val="150000"/>
              </a:lnSpc>
              <a:buFont typeface="Wingdings" panose="05000000000000000000" pitchFamily="2" charset="2"/>
              <a:buChar char="ü"/>
            </a:pPr>
            <a:r>
              <a:rPr lang="en-US" sz="1900" dirty="0">
                <a:latin typeface="Consolas (Headings)"/>
              </a:rPr>
              <a:t>Wash and Wax</a:t>
            </a:r>
          </a:p>
          <a:p>
            <a:pPr marL="342900" indent="-342900">
              <a:lnSpc>
                <a:spcPct val="150000"/>
              </a:lnSpc>
              <a:buFont typeface="Wingdings" panose="05000000000000000000" pitchFamily="2" charset="2"/>
              <a:buChar char="ü"/>
            </a:pPr>
            <a:r>
              <a:rPr lang="en-US" sz="1900" dirty="0">
                <a:latin typeface="Consolas (Headings)"/>
              </a:rPr>
              <a:t>Tires &amp; Wheel Balancing​​</a:t>
            </a:r>
          </a:p>
          <a:p>
            <a:pPr marL="342900" indent="-342900">
              <a:lnSpc>
                <a:spcPct val="150000"/>
              </a:lnSpc>
              <a:buFont typeface="Wingdings" panose="05000000000000000000" pitchFamily="2" charset="2"/>
              <a:buChar char="ü"/>
            </a:pPr>
            <a:r>
              <a:rPr lang="en-US" sz="1900" dirty="0">
                <a:latin typeface="Consolas (Headings)"/>
              </a:rPr>
              <a:t>Window Film</a:t>
            </a:r>
          </a:p>
          <a:p>
            <a:pPr marL="342900" indent="-342900">
              <a:lnSpc>
                <a:spcPct val="150000"/>
              </a:lnSpc>
              <a:buFont typeface="Wingdings" panose="05000000000000000000" pitchFamily="2" charset="2"/>
              <a:buChar char="ü"/>
            </a:pPr>
            <a:r>
              <a:rPr lang="en-US" sz="1900" dirty="0">
                <a:latin typeface="Consolas (Headings)"/>
              </a:rPr>
              <a:t>Car Wraps</a:t>
            </a:r>
          </a:p>
          <a:p>
            <a:pPr marL="342900" indent="-342900">
              <a:lnSpc>
                <a:spcPct val="150000"/>
              </a:lnSpc>
              <a:buFont typeface="Wingdings" panose="05000000000000000000" pitchFamily="2" charset="2"/>
              <a:buChar char="ü"/>
            </a:pPr>
            <a:r>
              <a:rPr lang="en-US" sz="1900" dirty="0">
                <a:latin typeface="Consolas (Headings)"/>
              </a:rPr>
              <a:t>Body Repair &amp; Painting</a:t>
            </a:r>
          </a:p>
          <a:p>
            <a:endParaRPr lang="en-US" sz="2800" dirty="0">
              <a:solidFill>
                <a:srgbClr val="FF0000"/>
              </a:solidFill>
              <a:latin typeface="Consolas (Headings)"/>
            </a:endParaRPr>
          </a:p>
          <a:p>
            <a:endParaRPr lang="en-IN" sz="2800" dirty="0">
              <a:solidFill>
                <a:srgbClr val="FF0000"/>
              </a:solidFill>
              <a:latin typeface="Consolas (Headings)"/>
            </a:endParaRP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540550" cy="1020762"/>
          </a:xfrm>
        </p:spPr>
        <p:txBody>
          <a:bodyPr/>
          <a:lstStyle/>
          <a:p>
            <a:r>
              <a:rPr lang="en-US" dirty="0"/>
              <a:t>Task 3 - Website Platform Identification:</a:t>
            </a:r>
          </a:p>
        </p:txBody>
      </p:sp>
      <p:sp>
        <p:nvSpPr>
          <p:cNvPr id="5" name="Content Placeholder 4"/>
          <p:cNvSpPr>
            <a:spLocks noGrp="1"/>
          </p:cNvSpPr>
          <p:nvPr>
            <p:ph sz="half" idx="1"/>
          </p:nvPr>
        </p:nvSpPr>
        <p:spPr>
          <a:xfrm>
            <a:off x="1522413" y="1905000"/>
            <a:ext cx="9324527" cy="4267200"/>
          </a:xfrm>
        </p:spPr>
        <p:txBody>
          <a:bodyPr/>
          <a:lstStyle/>
          <a:p>
            <a:pPr marL="0" indent="0" algn="ctr">
              <a:buNone/>
            </a:pPr>
            <a:r>
              <a:rPr lang="en-US" dirty="0">
                <a:latin typeface="Consolas (Headings)"/>
              </a:rPr>
              <a:t>The website is developed on </a:t>
            </a:r>
            <a:r>
              <a:rPr lang="en-IN" sz="2800" b="0" i="0" dirty="0">
                <a:solidFill>
                  <a:srgbClr val="FF0000"/>
                </a:solidFill>
                <a:effectLst/>
                <a:latin typeface="Consolas (Headings)"/>
              </a:rPr>
              <a:t>HTML</a:t>
            </a:r>
            <a:r>
              <a:rPr lang="en-IN" sz="2800" dirty="0">
                <a:solidFill>
                  <a:srgbClr val="FF0000"/>
                </a:solidFill>
                <a:latin typeface="Consolas (Headings)"/>
              </a:rPr>
              <a:t> &amp;</a:t>
            </a:r>
            <a:r>
              <a:rPr lang="en-IN" sz="2800" b="0" i="0" dirty="0">
                <a:solidFill>
                  <a:srgbClr val="FF0000"/>
                </a:solidFill>
                <a:effectLst/>
                <a:latin typeface="Consolas (Headings)"/>
              </a:rPr>
              <a:t> JAVASCRIPT</a:t>
            </a:r>
            <a:r>
              <a:rPr lang="en-US" dirty="0">
                <a:latin typeface="Consolas (Headings)"/>
              </a:rPr>
              <a:t> identified using </a:t>
            </a:r>
            <a:r>
              <a:rPr lang="en-US" sz="2800" dirty="0">
                <a:solidFill>
                  <a:srgbClr val="FF0000"/>
                </a:solidFill>
                <a:latin typeface="Consolas (Headings)"/>
              </a:rPr>
              <a:t>BuiltWith</a:t>
            </a:r>
            <a:r>
              <a:rPr lang="en-US" dirty="0">
                <a:latin typeface="Consolas (Headings)"/>
              </a:rPr>
              <a:t>.</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4 - Responsive Design Testing</a:t>
            </a:r>
          </a:p>
        </p:txBody>
      </p:sp>
      <p:sp>
        <p:nvSpPr>
          <p:cNvPr id="6" name="Content Placeholder 5"/>
          <p:cNvSpPr>
            <a:spLocks noGrp="1"/>
          </p:cNvSpPr>
          <p:nvPr>
            <p:ph sz="half" idx="2"/>
          </p:nvPr>
        </p:nvSpPr>
        <p:spPr>
          <a:xfrm>
            <a:off x="1522414" y="1772816"/>
            <a:ext cx="9143998" cy="4267200"/>
          </a:xfrm>
        </p:spPr>
        <p:txBody>
          <a:bodyPr>
            <a:normAutofit/>
          </a:bodyPr>
          <a:lstStyle/>
          <a:p>
            <a:pPr marL="0" indent="0">
              <a:buNone/>
            </a:pPr>
            <a:r>
              <a:rPr lang="en-US" dirty="0">
                <a:latin typeface="Consolas (Headings)"/>
              </a:rPr>
              <a:t>Tools Used: Google Test (lighthouse) and pagespeed insights</a:t>
            </a:r>
          </a:p>
          <a:p>
            <a:pPr marL="0" indent="0">
              <a:buNone/>
            </a:pPr>
            <a:r>
              <a:rPr lang="en-US" dirty="0">
                <a:solidFill>
                  <a:srgbClr val="FF0000"/>
                </a:solidFill>
                <a:latin typeface="Consolas (Headings)"/>
              </a:rPr>
              <a:t>Report:</a:t>
            </a:r>
            <a:endParaRPr lang="en-US" dirty="0">
              <a:latin typeface="Consolas (Headings)"/>
            </a:endParaRPr>
          </a:p>
          <a:p>
            <a:pPr marL="0" indent="0" algn="just">
              <a:buNone/>
            </a:pPr>
            <a:r>
              <a:rPr lang="en-US" dirty="0">
                <a:latin typeface="Consolas (Headings)"/>
              </a:rPr>
              <a:t>The overall test shows a desktop score has </a:t>
            </a:r>
            <a:r>
              <a:rPr lang="en-US" dirty="0">
                <a:solidFill>
                  <a:srgbClr val="FF0000"/>
                </a:solidFill>
                <a:latin typeface="Consolas (Headings)"/>
              </a:rPr>
              <a:t>78</a:t>
            </a:r>
            <a:r>
              <a:rPr lang="en-US" dirty="0">
                <a:latin typeface="Consolas (Headings)"/>
              </a:rPr>
              <a:t> but for mobile it is very poor scores it got only </a:t>
            </a:r>
            <a:r>
              <a:rPr lang="en-US" dirty="0">
                <a:solidFill>
                  <a:srgbClr val="FF0000"/>
                </a:solidFill>
                <a:latin typeface="Consolas (Headings)"/>
              </a:rPr>
              <a:t>19</a:t>
            </a:r>
            <a:r>
              <a:rPr lang="en-US" dirty="0">
                <a:latin typeface="Consolas (Headings)"/>
              </a:rPr>
              <a:t> which shows it is not that much mobile friendly website. </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running results:</a:t>
            </a:r>
          </a:p>
        </p:txBody>
      </p:sp>
      <p:sp>
        <p:nvSpPr>
          <p:cNvPr id="5" name="Text Placeholder 4"/>
          <p:cNvSpPr>
            <a:spLocks noGrp="1"/>
          </p:cNvSpPr>
          <p:nvPr>
            <p:ph type="body" sz="quarter" idx="3"/>
          </p:nvPr>
        </p:nvSpPr>
        <p:spPr>
          <a:xfrm>
            <a:off x="6283202" y="5024065"/>
            <a:ext cx="4416552" cy="762000"/>
          </a:xfrm>
        </p:spPr>
        <p:txBody>
          <a:bodyPr/>
          <a:lstStyle/>
          <a:p>
            <a:r>
              <a:rPr lang="en-US" dirty="0">
                <a:latin typeface="Consolas (Headings)"/>
              </a:rPr>
              <a:t>Mobile</a:t>
            </a:r>
            <a:r>
              <a:rPr lang="en-US" dirty="0"/>
              <a:t> </a:t>
            </a:r>
            <a:r>
              <a:rPr lang="en-US" dirty="0">
                <a:latin typeface="Consolas (Headings)"/>
              </a:rPr>
              <a:t>testing</a:t>
            </a:r>
            <a:r>
              <a:rPr lang="en-US" dirty="0"/>
              <a:t> results </a:t>
            </a:r>
          </a:p>
        </p:txBody>
      </p:sp>
      <p:pic>
        <p:nvPicPr>
          <p:cNvPr id="14" name="Picture 13" descr="A screenshot of a computer&#10;&#10;Description automatically generated">
            <a:extLst>
              <a:ext uri="{FF2B5EF4-FFF2-40B4-BE49-F238E27FC236}">
                <a16:creationId xmlns:a16="http://schemas.microsoft.com/office/drawing/2014/main" id="{531611E7-35B8-01B4-8A6B-0F2C3C21B8D9}"/>
              </a:ext>
            </a:extLst>
          </p:cNvPr>
          <p:cNvPicPr>
            <a:picLocks noChangeAspect="1"/>
          </p:cNvPicPr>
          <p:nvPr/>
        </p:nvPicPr>
        <p:blipFill>
          <a:blip r:embed="rId2">
            <a:extLst>
              <a:ext uri="{28A0092B-C50C-407E-A947-70E740481C1C}">
                <a14:useLocalDpi xmlns:a14="http://schemas.microsoft.com/office/drawing/2010/main" val="0"/>
              </a:ext>
            </a:extLst>
          </a:blip>
          <a:srcRect l="9827" t="14291" r="5693" b="11579"/>
          <a:stretch/>
        </p:blipFill>
        <p:spPr>
          <a:xfrm>
            <a:off x="837828" y="1632575"/>
            <a:ext cx="5256584" cy="3391490"/>
          </a:xfrm>
          <a:prstGeom prst="rect">
            <a:avLst/>
          </a:prstGeom>
        </p:spPr>
      </p:pic>
      <p:sp>
        <p:nvSpPr>
          <p:cNvPr id="16" name="TextBox 15">
            <a:extLst>
              <a:ext uri="{FF2B5EF4-FFF2-40B4-BE49-F238E27FC236}">
                <a16:creationId xmlns:a16="http://schemas.microsoft.com/office/drawing/2014/main" id="{9B2F4651-0486-41EE-094F-8C09722BB491}"/>
              </a:ext>
            </a:extLst>
          </p:cNvPr>
          <p:cNvSpPr txBox="1"/>
          <p:nvPr/>
        </p:nvSpPr>
        <p:spPr>
          <a:xfrm>
            <a:off x="764888" y="5126860"/>
            <a:ext cx="5518314" cy="461665"/>
          </a:xfrm>
          <a:prstGeom prst="rect">
            <a:avLst/>
          </a:prstGeom>
          <a:noFill/>
        </p:spPr>
        <p:txBody>
          <a:bodyPr wrap="square">
            <a:spAutoFit/>
          </a:bodyPr>
          <a:lstStyle/>
          <a:p>
            <a:r>
              <a:rPr lang="en-US" sz="2400" dirty="0"/>
              <a:t>Desktop  testing </a:t>
            </a:r>
            <a:r>
              <a:rPr lang="en-US" sz="2400" dirty="0">
                <a:latin typeface="Consolas (Headings)"/>
              </a:rPr>
              <a:t>results</a:t>
            </a:r>
            <a:r>
              <a:rPr lang="en-US" sz="2400" dirty="0"/>
              <a:t> </a:t>
            </a:r>
          </a:p>
        </p:txBody>
      </p:sp>
      <p:pic>
        <p:nvPicPr>
          <p:cNvPr id="18" name="Picture 17" descr="A screenshot of a computer&#10;&#10;Description automatically generated">
            <a:extLst>
              <a:ext uri="{FF2B5EF4-FFF2-40B4-BE49-F238E27FC236}">
                <a16:creationId xmlns:a16="http://schemas.microsoft.com/office/drawing/2014/main" id="{BE6A848F-3269-6D58-0CE1-ECC72BC7FDEB}"/>
              </a:ext>
            </a:extLst>
          </p:cNvPr>
          <p:cNvPicPr>
            <a:picLocks noChangeAspect="1"/>
          </p:cNvPicPr>
          <p:nvPr/>
        </p:nvPicPr>
        <p:blipFill>
          <a:blip r:embed="rId3">
            <a:extLst>
              <a:ext uri="{28A0092B-C50C-407E-A947-70E740481C1C}">
                <a14:useLocalDpi xmlns:a14="http://schemas.microsoft.com/office/drawing/2010/main" val="0"/>
              </a:ext>
            </a:extLst>
          </a:blip>
          <a:srcRect l="29912" t="14291" r="9444" b="3993"/>
          <a:stretch/>
        </p:blipFill>
        <p:spPr>
          <a:xfrm>
            <a:off x="6310436" y="1617357"/>
            <a:ext cx="5040561" cy="3406708"/>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5 - Website Mistakes Identification</a:t>
            </a:r>
          </a:p>
        </p:txBody>
      </p:sp>
      <p:sp>
        <p:nvSpPr>
          <p:cNvPr id="8" name="TextBox 7">
            <a:extLst>
              <a:ext uri="{FF2B5EF4-FFF2-40B4-BE49-F238E27FC236}">
                <a16:creationId xmlns:a16="http://schemas.microsoft.com/office/drawing/2014/main" id="{113A074D-F1D9-80D0-D5AE-6F1E2250EA86}"/>
              </a:ext>
            </a:extLst>
          </p:cNvPr>
          <p:cNvSpPr txBox="1"/>
          <p:nvPr/>
        </p:nvSpPr>
        <p:spPr>
          <a:xfrm>
            <a:off x="1522414" y="1772816"/>
            <a:ext cx="9252518" cy="4431983"/>
          </a:xfrm>
          <a:prstGeom prst="rect">
            <a:avLst/>
          </a:prstGeom>
          <a:noFill/>
        </p:spPr>
        <p:txBody>
          <a:bodyPr wrap="square">
            <a:spAutoFit/>
          </a:bodyPr>
          <a:lstStyle/>
          <a:p>
            <a:r>
              <a:rPr lang="en-US" sz="2000" dirty="0">
                <a:latin typeface="Consolas (Headings)"/>
              </a:rPr>
              <a:t>Suggestions to </a:t>
            </a:r>
            <a:r>
              <a:rPr lang="en-US" sz="2000" dirty="0">
                <a:solidFill>
                  <a:srgbClr val="FF0000"/>
                </a:solidFill>
                <a:latin typeface="Consolas (Headings)"/>
              </a:rPr>
              <a:t>3M</a:t>
            </a:r>
            <a:r>
              <a:rPr lang="en-US" sz="2000" dirty="0">
                <a:latin typeface="Consolas (Headings)"/>
              </a:rPr>
              <a:t>  Website:</a:t>
            </a:r>
          </a:p>
          <a:p>
            <a:endParaRPr lang="en-US" dirty="0">
              <a:latin typeface="Consolas (Headings)"/>
            </a:endParaRPr>
          </a:p>
          <a:p>
            <a:pPr marL="285750" indent="-285750">
              <a:lnSpc>
                <a:spcPct val="150000"/>
              </a:lnSpc>
              <a:buFont typeface="Arial" panose="020B0604020202020204" pitchFamily="34" charset="0"/>
              <a:buChar char="•"/>
            </a:pPr>
            <a:r>
              <a:rPr lang="en-US" sz="2000" dirty="0">
                <a:latin typeface="Consolas (Headings)"/>
              </a:rPr>
              <a:t>Improve  website for mobile friendly because of mostly people search thing using mobile only</a:t>
            </a:r>
          </a:p>
          <a:p>
            <a:pPr marL="285750" indent="-285750">
              <a:lnSpc>
                <a:spcPct val="150000"/>
              </a:lnSpc>
              <a:buFont typeface="Arial" panose="020B0604020202020204" pitchFamily="34" charset="0"/>
              <a:buChar char="•"/>
            </a:pPr>
            <a:r>
              <a:rPr lang="en-US" sz="2000" dirty="0">
                <a:latin typeface="Consolas (Headings)"/>
              </a:rPr>
              <a:t>improve the about us page for clear information</a:t>
            </a:r>
          </a:p>
          <a:p>
            <a:pPr marL="285750" indent="-285750">
              <a:lnSpc>
                <a:spcPct val="150000"/>
              </a:lnSpc>
              <a:buFont typeface="Arial" panose="020B0604020202020204" pitchFamily="34" charset="0"/>
              <a:buChar char="•"/>
            </a:pPr>
            <a:r>
              <a:rPr lang="en-US" sz="2000" dirty="0">
                <a:latin typeface="Consolas (Headings)"/>
              </a:rPr>
              <a:t>Improve image quality </a:t>
            </a:r>
          </a:p>
          <a:p>
            <a:pPr marL="285750" indent="-285750">
              <a:lnSpc>
                <a:spcPct val="150000"/>
              </a:lnSpc>
              <a:buFont typeface="Arial" panose="020B0604020202020204" pitchFamily="34" charset="0"/>
              <a:buChar char="•"/>
            </a:pPr>
            <a:r>
              <a:rPr lang="en-US" sz="2000" dirty="0">
                <a:latin typeface="Consolas (Headings)"/>
              </a:rPr>
              <a:t>Links do not have a discernible name </a:t>
            </a:r>
          </a:p>
          <a:p>
            <a:pPr marL="285750" indent="-285750">
              <a:lnSpc>
                <a:spcPct val="150000"/>
              </a:lnSpc>
              <a:buFont typeface="Arial" panose="020B0604020202020204" pitchFamily="34" charset="0"/>
              <a:buChar char="•"/>
            </a:pPr>
            <a:r>
              <a:rPr lang="en-US" sz="2000" dirty="0">
                <a:latin typeface="Consolas (Headings)"/>
              </a:rPr>
              <a:t>Improve Background and foreground colors because do not have a sufficient contrast ratio.</a:t>
            </a:r>
          </a:p>
          <a:p>
            <a:endParaRPr lang="en-US" dirty="0">
              <a:latin typeface="Consolas (Headings)"/>
            </a:endParaRPr>
          </a:p>
          <a:p>
            <a:pPr marL="285750" indent="-285750">
              <a:buFont typeface="Arial" panose="020B0604020202020204" pitchFamily="34" charset="0"/>
              <a:buChar char="•"/>
            </a:pPr>
            <a:endParaRPr lang="en-US" dirty="0">
              <a:latin typeface="Consolas (Headings)"/>
            </a:endParaRP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6 - Website Best Practices List</a:t>
            </a:r>
          </a:p>
        </p:txBody>
      </p:sp>
      <p:sp>
        <p:nvSpPr>
          <p:cNvPr id="7" name="Rectangle 5">
            <a:extLst>
              <a:ext uri="{FF2B5EF4-FFF2-40B4-BE49-F238E27FC236}">
                <a16:creationId xmlns:a16="http://schemas.microsoft.com/office/drawing/2014/main" id="{15A33EDF-6D82-EE47-DA8C-B2AEA44B3D6D}"/>
              </a:ext>
            </a:extLst>
          </p:cNvPr>
          <p:cNvSpPr>
            <a:spLocks noChangeArrowheads="1"/>
          </p:cNvSpPr>
          <p:nvPr/>
        </p:nvSpPr>
        <p:spPr bwMode="auto">
          <a:xfrm>
            <a:off x="1522414" y="2284327"/>
            <a:ext cx="7438255" cy="2289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Put the user's experience first with simple navigation.</a:t>
            </a:r>
          </a:p>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Put </a:t>
            </a:r>
            <a:r>
              <a:rPr kumimoji="0" lang="en-US" altLang="en-US" sz="2000" b="0" i="0" u="none" strike="noStrike" cap="none" normalizeH="0" baseline="0" dirty="0">
                <a:ln>
                  <a:noFill/>
                </a:ln>
                <a:effectLst/>
                <a:latin typeface="Consolas (Headings)"/>
              </a:rPr>
              <a:t>mobile-first</a:t>
            </a:r>
            <a:r>
              <a:rPr kumimoji="0" lang="en-US" altLang="en-US" sz="1800" b="0" i="0" u="none" strike="noStrike" cap="none" normalizeH="0" baseline="0" dirty="0">
                <a:ln>
                  <a:noFill/>
                </a:ln>
                <a:effectLst/>
                <a:latin typeface="Consolas (Headings)"/>
              </a:rPr>
              <a:t> design concepts into practice.</a:t>
            </a:r>
          </a:p>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Keep your branding constant across the website.</a:t>
            </a:r>
          </a:p>
          <a:p>
            <a:pPr marL="285750" marR="0" lvl="0" indent="-285750" algn="l" defTabSz="914400" rtl="0" eaLnBrk="0" fontAlgn="base" latinLnBrk="0" hangingPunct="0">
              <a:lnSpc>
                <a:spcPct val="200000"/>
              </a:lnSpc>
              <a:spcBef>
                <a:spcPct val="0"/>
              </a:spcBef>
              <a:spcAft>
                <a:spcPct val="0"/>
              </a:spcAft>
              <a:buClr>
                <a:schemeClr val="tx1"/>
              </a:buClr>
              <a:buSzTx/>
              <a:buFont typeface="Wingdings" panose="05000000000000000000" pitchFamily="2" charset="2"/>
              <a:buChar char="ü"/>
              <a:tabLst/>
            </a:pPr>
            <a:r>
              <a:rPr kumimoji="0" lang="en-US" altLang="en-US" sz="1800" b="0" i="0" u="none" strike="noStrike" cap="none" normalizeH="0" baseline="0" dirty="0">
                <a:ln>
                  <a:noFill/>
                </a:ln>
                <a:effectLst/>
                <a:latin typeface="Consolas (Headings)"/>
              </a:rPr>
              <a:t>Make multimedia and photos load more quickly.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4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7 -  Landing Page Design</a:t>
            </a:r>
          </a:p>
        </p:txBody>
      </p:sp>
      <p:sp>
        <p:nvSpPr>
          <p:cNvPr id="4" name="Rectangle 5">
            <a:extLst>
              <a:ext uri="{FF2B5EF4-FFF2-40B4-BE49-F238E27FC236}">
                <a16:creationId xmlns:a16="http://schemas.microsoft.com/office/drawing/2014/main" id="{01D21A8C-C5F1-25F8-73CB-68D595C750F7}"/>
              </a:ext>
            </a:extLst>
          </p:cNvPr>
          <p:cNvSpPr>
            <a:spLocks noChangeArrowheads="1"/>
          </p:cNvSpPr>
          <p:nvPr/>
        </p:nvSpPr>
        <p:spPr bwMode="auto">
          <a:xfrm>
            <a:off x="1522414" y="1556792"/>
            <a:ext cx="6931706" cy="389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Objective: </a:t>
            </a:r>
            <a:r>
              <a:rPr lang="en-US" altLang="en-US" dirty="0">
                <a:latin typeface="Consolas (Headings)"/>
              </a:rPr>
              <a:t>showing that best car care company </a:t>
            </a:r>
          </a:p>
          <a:p>
            <a:pPr marR="0" lvl="0" algn="l" defTabSz="914400" rtl="0" eaLnBrk="0" fontAlgn="base" latinLnBrk="0" hangingPunct="0">
              <a:lnSpc>
                <a:spcPct val="200000"/>
              </a:lnSpc>
              <a:spcBef>
                <a:spcPct val="0"/>
              </a:spcBef>
              <a:spcAft>
                <a:spcPct val="0"/>
              </a:spcAft>
              <a:buClr>
                <a:schemeClr val="tx1"/>
              </a:buClr>
              <a:buSzTx/>
              <a:tabLst/>
            </a:pPr>
            <a:r>
              <a:rPr kumimoji="0" lang="en-US" altLang="en-US" sz="1800" b="0" i="0" u="none" strike="noStrike" cap="none" normalizeH="0" baseline="0" dirty="0">
                <a:ln>
                  <a:noFill/>
                </a:ln>
                <a:effectLst/>
                <a:latin typeface="Consolas (Headings)"/>
              </a:rPr>
              <a:t>Design Features:</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lang="en-US" altLang="en-US" dirty="0">
                <a:latin typeface="Consolas (Headings)"/>
              </a:rPr>
              <a:t>A clear view of 3M company. </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kumimoji="0" lang="en-US" altLang="en-US" sz="1800" b="0" i="0" u="none" strike="noStrike" cap="none" normalizeH="0" baseline="0" dirty="0">
                <a:ln>
                  <a:noFill/>
                </a:ln>
                <a:effectLst/>
                <a:latin typeface="Consolas (Headings)"/>
              </a:rPr>
              <a:t>Basic web build</a:t>
            </a:r>
            <a:r>
              <a:rPr lang="en-US" altLang="en-US" dirty="0">
                <a:latin typeface="Consolas (Headings)"/>
              </a:rPr>
              <a:t>ing only for car cares. </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kumimoji="0" lang="en-US" altLang="en-US" sz="1800" b="0" i="0" u="none" strike="noStrike" cap="none" normalizeH="0" baseline="0" dirty="0">
                <a:ln>
                  <a:noFill/>
                </a:ln>
                <a:effectLst/>
                <a:latin typeface="Consolas (Headings)"/>
              </a:rPr>
              <a:t>Showcasing car care products with nassery details. </a:t>
            </a:r>
          </a:p>
          <a:p>
            <a:pPr marL="285750" marR="0" lvl="0" indent="-285750" algn="just" defTabSz="914400" rtl="0" eaLnBrk="0" fontAlgn="base" latinLnBrk="0" hangingPunct="0">
              <a:lnSpc>
                <a:spcPct val="200000"/>
              </a:lnSpc>
              <a:spcBef>
                <a:spcPct val="0"/>
              </a:spcBef>
              <a:spcAft>
                <a:spcPct val="0"/>
              </a:spcAft>
              <a:buClr>
                <a:schemeClr val="tx1"/>
              </a:buClr>
              <a:buSzTx/>
              <a:buFont typeface="Arial" panose="020B0604020202020204" pitchFamily="34" charset="0"/>
              <a:buChar char="•"/>
              <a:tabLst/>
            </a:pPr>
            <a:r>
              <a:rPr lang="en-US" altLang="en-US" dirty="0">
                <a:latin typeface="Consolas (Headings)"/>
              </a:rPr>
              <a:t>Showing what they can do in car care. </a:t>
            </a:r>
            <a:endParaRPr kumimoji="0" lang="en-US" altLang="en-US" sz="1800" b="0" i="0" u="none" strike="noStrike" cap="none" normalizeH="0" baseline="0" dirty="0">
              <a:ln>
                <a:noFill/>
              </a:ln>
              <a:effectLst/>
              <a:latin typeface="Consolas (Headings)"/>
            </a:endParaRPr>
          </a:p>
          <a:p>
            <a:pPr marR="0" lvl="0" algn="l" defTabSz="914400" rtl="0" eaLnBrk="0" fontAlgn="base" latinLnBrk="0" hangingPunct="0">
              <a:lnSpc>
                <a:spcPct val="200000"/>
              </a:lnSpc>
              <a:spcBef>
                <a:spcPct val="0"/>
              </a:spcBef>
              <a:spcAft>
                <a:spcPct val="0"/>
              </a:spcAft>
              <a:buClr>
                <a:schemeClr val="tx1"/>
              </a:buClr>
              <a:buSzTx/>
              <a:tabLst/>
            </a:pPr>
            <a:endParaRPr kumimoji="0" lang="en-US" altLang="en-US" sz="1800" b="0" i="0" u="none" strike="noStrike" cap="none" normalizeH="0" baseline="0" dirty="0">
              <a:ln>
                <a:noFill/>
              </a:ln>
              <a:effectLst/>
              <a:latin typeface="Consolas (Headings)"/>
            </a:endParaRPr>
          </a:p>
        </p:txBody>
      </p:sp>
    </p:spTree>
    <p:extLst>
      <p:ext uri="{BB962C8B-B14F-4D97-AF65-F5344CB8AC3E}">
        <p14:creationId xmlns:p14="http://schemas.microsoft.com/office/powerpoint/2010/main" val="223285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1614</TotalTime>
  <Words>618</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Consolas (Headings)</vt:lpstr>
      <vt:lpstr>Corbel</vt:lpstr>
      <vt:lpstr>Wingdings</vt:lpstr>
      <vt:lpstr>Chalkboard 16x9</vt:lpstr>
      <vt:lpstr>Project Title: Crafting &amp; Compelling Website Analysis, Audit and Recommendations</vt:lpstr>
      <vt:lpstr>Task 1: Company Selection</vt:lpstr>
      <vt:lpstr>Task 2: Product and Service Descriptions</vt:lpstr>
      <vt:lpstr>Task 3 - Website Platform Identification:</vt:lpstr>
      <vt:lpstr>Task 4 - Responsive Design Testing</vt:lpstr>
      <vt:lpstr>Test running results:</vt:lpstr>
      <vt:lpstr>Task 5 - Website Mistakes Identification</vt:lpstr>
      <vt:lpstr>Task 6 - Website Best Practices List</vt:lpstr>
      <vt:lpstr>Task 7 -  Landing Page Design</vt:lpstr>
      <vt:lpstr>Task 7 -  Landing Page Design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dc:creator>
  <cp:lastModifiedBy>RaJESH ....</cp:lastModifiedBy>
  <cp:revision>4</cp:revision>
  <dcterms:created xsi:type="dcterms:W3CDTF">2024-09-27T06:11:51Z</dcterms:created>
  <dcterms:modified xsi:type="dcterms:W3CDTF">2024-09-28T09:06:17Z</dcterms:modified>
</cp:coreProperties>
</file>