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5" y="2067305"/>
            <a:ext cx="2599690" cy="397510"/>
          </a:xfrm>
          <a:prstGeom prst="rect"/>
        </p:spPr>
        <p:txBody>
          <a:bodyPr bIns="0" lIns="0" rIns="0" rtlCol="0" tIns="16510" vert="horz" wrap="square">
            <a:spAutoFit/>
          </a:bodyPr>
          <a:p>
            <a:pPr marL="12700">
              <a:lnSpc>
                <a:spcPct val="100000"/>
              </a:lnSpc>
              <a:spcBef>
                <a:spcPts val="130"/>
              </a:spcBef>
            </a:pPr>
            <a:r>
              <a:rPr dirty="0" sz="3200" lang="en-US">
                <a:latin typeface="Trebuchet MS"/>
                <a:cs typeface="Trebuchet MS"/>
              </a:rPr>
              <a:t>S</a:t>
            </a:r>
            <a:r>
              <a:rPr dirty="0" sz="3200" lang="en-US">
                <a:latin typeface="Trebuchet MS"/>
                <a:cs typeface="Trebuchet MS"/>
              </a:rPr>
              <a:t>u</a:t>
            </a:r>
            <a:r>
              <a:rPr dirty="0" sz="3200" lang="en-US">
                <a:latin typeface="Trebuchet MS"/>
                <a:cs typeface="Trebuchet MS"/>
              </a:rPr>
              <a:t>b</a:t>
            </a:r>
            <a:r>
              <a:rPr dirty="0" sz="3200" lang="en-US">
                <a:latin typeface="Trebuchet MS"/>
                <a:cs typeface="Trebuchet MS"/>
              </a:rPr>
              <a:t>a</a:t>
            </a:r>
            <a:r>
              <a:rPr dirty="0" sz="3200" lang="en-US">
                <a:latin typeface="Trebuchet MS"/>
                <a:cs typeface="Trebuchet MS"/>
              </a:rPr>
              <a:t>s</a:t>
            </a:r>
            <a:r>
              <a:rPr dirty="0" sz="3200" lang="en-US">
                <a:latin typeface="Trebuchet MS"/>
                <a:cs typeface="Trebuchet MS"/>
              </a:rPr>
              <a:t>h</a:t>
            </a:r>
            <a:r>
              <a:rPr dirty="0" sz="3200" lang="en-US">
                <a:latin typeface="Trebuchet MS"/>
                <a:cs typeface="Trebuchet MS"/>
              </a:rPr>
              <a:t>i</a:t>
            </a:r>
            <a:r>
              <a:rPr dirty="0" sz="3200" lang="en-US">
                <a:latin typeface="Trebuchet MS"/>
                <a:cs typeface="Trebuchet MS"/>
              </a:rPr>
              <a:t>n</a:t>
            </a:r>
            <a:r>
              <a:rPr dirty="0" sz="3200" lang="en-US">
                <a:latin typeface="Trebuchet MS"/>
                <a:cs typeface="Trebuchet MS"/>
              </a:rPr>
              <a:t>i</a:t>
            </a:r>
            <a:r>
              <a:rPr dirty="0" sz="3200" lang="en-US">
                <a:latin typeface="Trebuchet MS"/>
                <a:cs typeface="Trebuchet MS"/>
              </a:rPr>
              <a:t> </a:t>
            </a:r>
            <a:r>
              <a:rPr dirty="0" sz="3200" lang="en-US">
                <a:latin typeface="Trebuchet MS"/>
                <a:cs typeface="Trebuchet MS"/>
              </a:rPr>
              <a:t>K</a:t>
            </a:r>
            <a:r>
              <a:rPr dirty="0" sz="3200" lang="en-US">
                <a:latin typeface="Trebuchet MS"/>
                <a:cs typeface="Trebuchet MS"/>
              </a:rPr>
              <a:t> </a:t>
            </a:r>
            <a:r>
              <a:rPr dirty="0" sz="3200" lang="en-US">
                <a:latin typeface="Trebuchet MS"/>
                <a:cs typeface="Trebuchet MS"/>
              </a:rPr>
              <a:t>B</a:t>
            </a:r>
            <a:endParaRPr dirty="0" sz="3200">
              <a:latin typeface="Trebuchet MS"/>
              <a:cs typeface="Trebuchet MS"/>
            </a:endParaRPr>
          </a:p>
        </p:txBody>
      </p:sp>
      <p:sp>
        <p:nvSpPr>
          <p:cNvPr id="1048601" name="object 8"/>
          <p:cNvSpPr txBox="1"/>
          <p:nvPr/>
        </p:nvSpPr>
        <p:spPr>
          <a:xfrm>
            <a:off x="6484620" y="2821622"/>
            <a:ext cx="2278380" cy="304800"/>
          </a:xfrm>
          <a:prstGeom prst="rect"/>
        </p:spPr>
        <p:txBody>
          <a:bodyPr bIns="0" lIns="0" rIns="0" rtlCol="0" tIns="12700" vert="horz" wrap="square">
            <a:spAutoFit/>
          </a:bodyPr>
          <a:p>
            <a:pPr marL="12700">
              <a:lnSpc>
                <a:spcPct val="100000"/>
              </a:lnSpc>
              <a:spcBef>
                <a:spcPts val="100"/>
              </a:spcBef>
            </a:pPr>
            <a:r>
              <a:rPr b="1" sz="2400" lang="en-IN">
                <a:solidFill>
                  <a:srgbClr val="2D936B"/>
                </a:solidFill>
                <a:latin typeface="Trebuchet MS"/>
                <a:cs typeface="Trebuchet MS"/>
              </a:rPr>
              <a:t>71772117</a:t>
            </a:r>
            <a:r>
              <a:rPr b="1" sz="2400" lang="en-US">
                <a:solidFill>
                  <a:srgbClr val="2D936B"/>
                </a:solidFill>
                <a:latin typeface="Trebuchet MS"/>
                <a:cs typeface="Trebuchet MS"/>
              </a:rPr>
              <a:t>5</a:t>
            </a:r>
            <a:r>
              <a:rPr b="1" sz="2400" lang="en-US">
                <a:solidFill>
                  <a:srgbClr val="2D936B"/>
                </a:solidFill>
                <a:latin typeface="Trebuchet MS"/>
                <a:cs typeface="Trebuchet MS"/>
              </a:rPr>
              <a:t>0</a:t>
            </a:r>
            <a:r>
              <a:rPr b="1" sz="2400" lang="en-US">
                <a:solidFill>
                  <a:srgbClr val="2D936B"/>
                </a:solidFill>
                <a:latin typeface="Trebuchet MS"/>
                <a:cs typeface="Trebuchet MS"/>
              </a:rPr>
              <a:t>3</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339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03" name="object 11"/>
          <p:cNvSpPr txBox="1">
            <a:spLocks noGrp="1"/>
          </p:cNvSpPr>
          <p:nvPr>
            <p:ph type="sldNum" sz="quarter" idx="7"/>
          </p:nvPr>
        </p:nvSpPr>
        <p:spPr>
          <a:xfrm>
            <a:off x="11277218" y="6473337"/>
            <a:ext cx="241300" cy="1339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304800" y="219869"/>
            <a:ext cx="9764395" cy="1122362"/>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8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81" name="object 8"/>
          <p:cNvSpPr txBox="1"/>
          <p:nvPr/>
        </p:nvSpPr>
        <p:spPr>
          <a:xfrm>
            <a:off x="584604" y="5715000"/>
            <a:ext cx="5739996" cy="632224"/>
          </a:xfrm>
          <a:prstGeom prst="rect"/>
        </p:spPr>
        <p:txBody>
          <a:bodyPr bIns="0" lIns="0" rIns="0" rtlCol="0" tIns="16510" vert="horz" wrap="square">
            <a:spAutoFit/>
          </a:bodyPr>
          <a:p>
            <a:pPr marL="12700">
              <a:lnSpc>
                <a:spcPct val="100000"/>
              </a:lnSpc>
              <a:spcBef>
                <a:spcPts val="130"/>
              </a:spcBef>
            </a:pPr>
            <a:r>
              <a:rPr dirty="0" sz="2000" lang="en-IN" u="sng">
                <a:solidFill>
                  <a:srgbClr val="006FC0"/>
                </a:solidFill>
                <a:uFill>
                  <a:solidFill>
                    <a:srgbClr val="006FC0"/>
                  </a:solidFill>
                </a:uFill>
                <a:latin typeface="Trebuchet MS"/>
                <a:cs typeface="Trebuchet MS"/>
              </a:rPr>
              <a:t>https://colab.research.google.com/drive/1AXrT7iE-pL357vUciCckyPOEzFARzRuz?usp=sharing</a:t>
            </a:r>
            <a:endParaRPr dirty="0" sz="2000">
              <a:latin typeface="Trebuchet MS"/>
              <a:cs typeface="Trebuchet MS"/>
            </a:endParaRPr>
          </a:p>
        </p:txBody>
      </p:sp>
      <p:sp>
        <p:nvSpPr>
          <p:cNvPr id="1048682" name="TextBox 9"/>
          <p:cNvSpPr txBox="1"/>
          <p:nvPr/>
        </p:nvSpPr>
        <p:spPr>
          <a:xfrm>
            <a:off x="1143001" y="1507807"/>
            <a:ext cx="6400800" cy="3139321"/>
          </a:xfrm>
          <a:prstGeom prst="rect"/>
          <a:noFill/>
        </p:spPr>
        <p:txBody>
          <a:bodyPr rtlCol="0" wrap="square">
            <a:spAutoFit/>
          </a:bodyPr>
          <a:p>
            <a:r>
              <a:rPr dirty="0" lang="en-US">
                <a:latin typeface="Trebuchet MS" panose="020B0603020202020204" pitchFamily="34" charset="0"/>
              </a:rPr>
              <a:t>Enter your line: Determined to help (our input)</a:t>
            </a:r>
          </a:p>
          <a:p>
            <a:endParaRPr dirty="0" lang="en-US">
              <a:latin typeface="Trebuchet MS" panose="020B0603020202020204" pitchFamily="34" charset="0"/>
            </a:endParaRPr>
          </a:p>
          <a:p>
            <a:r>
              <a:rPr dirty="0" lang="en-US">
                <a:latin typeface="Trebuchet MS" panose="020B0603020202020204" pitchFamily="34" charset="0"/>
              </a:rPr>
              <a:t>[‘Determined ’, ‘to’, ‘help’] (takes the last three words of our input)</a:t>
            </a:r>
          </a:p>
          <a:p>
            <a:endParaRPr dirty="0" lang="en-US">
              <a:latin typeface="Trebuchet MS" panose="020B0603020202020204" pitchFamily="34" charset="0"/>
            </a:endParaRPr>
          </a:p>
          <a:p>
            <a:r>
              <a:rPr dirty="0" lang="en-US">
                <a:latin typeface="Trebuchet MS" panose="020B0603020202020204" pitchFamily="34" charset="0"/>
              </a:rPr>
              <a:t>lily (return a next word)</a:t>
            </a:r>
          </a:p>
          <a:p>
            <a:endParaRPr dirty="0" lang="en-US">
              <a:latin typeface="Trebuchet MS" panose="020B0603020202020204" pitchFamily="34" charset="0"/>
            </a:endParaRPr>
          </a:p>
          <a:p>
            <a:endParaRPr dirty="0" lang="en-US">
              <a:latin typeface="Trebuchet MS" panose="020B0603020202020204" pitchFamily="34" charset="0"/>
            </a:endParaRPr>
          </a:p>
          <a:p>
            <a:endParaRPr dirty="0" lang="en-US">
              <a:latin typeface="Trebuchet MS" panose="020B0603020202020204" pitchFamily="34" charset="0"/>
            </a:endParaRPr>
          </a:p>
          <a:p>
            <a:endParaRPr dirty="0" lang="en-US">
              <a:latin typeface="Trebuchet MS" panose="020B0603020202020204" pitchFamily="34" charset="0"/>
            </a:endParaRPr>
          </a:p>
          <a:p>
            <a:endParaRPr dirty="0" lang="en-IN">
              <a:latin typeface="Trebuchet MS" panose="020B0603020202020204" pitchFamily="34" charset="0"/>
            </a:endParaRPr>
          </a:p>
        </p:txBody>
      </p:sp>
      <p:pic>
        <p:nvPicPr>
          <p:cNvPr id="2097168" name="Picture 35"/>
          <p:cNvPicPr>
            <a:picLocks noChangeAspect="1"/>
          </p:cNvPicPr>
          <p:nvPr/>
        </p:nvPicPr>
        <p:blipFill>
          <a:blip xmlns:r="http://schemas.openxmlformats.org/officeDocument/2006/relationships" r:embed="rId2"/>
          <a:stretch>
            <a:fillRect/>
          </a:stretch>
        </p:blipFill>
        <p:spPr>
          <a:xfrm>
            <a:off x="1569639" y="3429000"/>
            <a:ext cx="5516961" cy="230134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2"/>
          <p:cNvSpPr/>
          <p:nvPr/>
        </p:nvSpPr>
        <p:spPr>
          <a:xfrm>
            <a:off x="0" y="0"/>
            <a:ext cx="12192000" cy="70866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558165" y="385444"/>
            <a:ext cx="9764395" cy="968692"/>
          </a:xfrm>
          <a:prstGeom prst="rect"/>
        </p:spPr>
        <p:txBody>
          <a:bodyPr bIns="0" lIns="0" rIns="0" rtlCol="0" tIns="460692" vert="horz" wrap="square">
            <a:spAutoFit/>
          </a:bodyPr>
          <a:p>
            <a:pPr marL="193675">
              <a:lnSpc>
                <a:spcPct val="100000"/>
              </a:lnSpc>
              <a:spcBef>
                <a:spcPts val="130"/>
              </a:spcBef>
            </a:pPr>
            <a:r>
              <a:rPr dirty="0" sz="4250"/>
              <a:t>PROJECT</a:t>
            </a:r>
            <a:r>
              <a:rPr dirty="0" sz="4250" spc="-90"/>
              <a:t> </a:t>
            </a:r>
            <a:r>
              <a:rPr dirty="0" sz="4250" spc="-10"/>
              <a:t>TITLE</a:t>
            </a:r>
            <a:endParaRPr dirty="0" sz="42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1798955" cy="1339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24" name="object 22"/>
          <p:cNvSpPr txBox="1">
            <a:spLocks noGrp="1"/>
          </p:cNvSpPr>
          <p:nvPr>
            <p:ph type="sldNum" sz="quarter" idx="7"/>
          </p:nvPr>
        </p:nvSpPr>
        <p:spPr>
          <a:xfrm>
            <a:off x="11277218" y="6473337"/>
            <a:ext cx="241300" cy="1339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5" name="TextBox 22"/>
          <p:cNvSpPr txBox="1"/>
          <p:nvPr/>
        </p:nvSpPr>
        <p:spPr>
          <a:xfrm>
            <a:off x="1447800" y="2819399"/>
            <a:ext cx="7146394" cy="1158241"/>
          </a:xfrm>
          <a:prstGeom prst="rect"/>
          <a:noFill/>
        </p:spPr>
        <p:txBody>
          <a:bodyPr rtlCol="0" wrap="square">
            <a:spAutoFit/>
          </a:bodyPr>
          <a:p>
            <a:pPr algn="ctr"/>
            <a:r>
              <a:rPr b="1" dirty="0" sz="4400" i="0" lang="en-US">
                <a:solidFill>
                  <a:schemeClr val="tx2">
                    <a:lumMod val="75000"/>
                  </a:schemeClr>
                </a:solidFill>
                <a:effectLst/>
                <a:latin typeface="Trebuchet MS" panose="020B0603020202020204" pitchFamily="34" charset="0"/>
              </a:rPr>
              <a:t>LSTM-based Next Word Prediction in NLP</a:t>
            </a:r>
            <a:endParaRPr dirty="0" sz="4400" lang="en-IN">
              <a:solidFill>
                <a:schemeClr val="tx2">
                  <a:lumMod val="75000"/>
                </a:schemeClr>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26" name="object 2"/>
          <p:cNvSpPr/>
          <p:nvPr/>
        </p:nvSpPr>
        <p:spPr>
          <a:xfrm>
            <a:off x="-33451"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58165" y="385444"/>
            <a:ext cx="9764395" cy="6574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1" name="object 22"/>
          <p:cNvSpPr txBox="1">
            <a:spLocks noGrp="1"/>
          </p:cNvSpPr>
          <p:nvPr>
            <p:ph type="sldNum" sz="quarter" idx="7"/>
          </p:nvPr>
        </p:nvSpPr>
        <p:spPr>
          <a:xfrm>
            <a:off x="11277218" y="6473337"/>
            <a:ext cx="241300" cy="1339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2" name="TextBox 26"/>
          <p:cNvSpPr txBox="1"/>
          <p:nvPr/>
        </p:nvSpPr>
        <p:spPr>
          <a:xfrm>
            <a:off x="2376489" y="1507806"/>
            <a:ext cx="5853111" cy="3228340"/>
          </a:xfrm>
          <a:prstGeom prst="rect"/>
          <a:noFill/>
        </p:spPr>
        <p:txBody>
          <a:bodyPr rtlCol="0" wrap="square">
            <a:spAutoFit/>
          </a:bodyPr>
          <a:p>
            <a:pPr indent="-457200" marL="457200">
              <a:buFont typeface="Wingdings" panose="05000000000000000000" pitchFamily="2" charset="2"/>
              <a:buChar char="q"/>
            </a:pPr>
            <a:r>
              <a:rPr dirty="0" sz="2000" lang="en-IN" spc="-10">
                <a:latin typeface="Trebuchet MS" panose="020B0603020202020204" pitchFamily="34" charset="0"/>
              </a:rPr>
              <a:t>PROBLEM </a:t>
            </a:r>
            <a:r>
              <a:rPr dirty="0" sz="2000" lang="en-IN" spc="-75">
                <a:latin typeface="Trebuchet MS" panose="020B0603020202020204" pitchFamily="34" charset="0"/>
              </a:rPr>
              <a:t>STATEMENT</a:t>
            </a:r>
          </a:p>
          <a:p>
            <a:endParaRPr dirty="0" sz="2000" lang="en-IN" spc="-75">
              <a:latin typeface="Trebuchet MS" panose="020B0603020202020204" pitchFamily="34" charset="0"/>
            </a:endParaRPr>
          </a:p>
          <a:p>
            <a:pPr indent="-457200" marL="457200">
              <a:buFont typeface="Wingdings" panose="05000000000000000000" pitchFamily="2" charset="2"/>
              <a:buChar char="q"/>
            </a:pPr>
            <a:r>
              <a:rPr dirty="0" sz="2000" lang="en-IN" spc="-10">
                <a:latin typeface="Trebuchet MS" panose="020B0603020202020204" pitchFamily="34" charset="0"/>
              </a:rPr>
              <a:t>PROJECT OVERVIEW</a:t>
            </a:r>
          </a:p>
          <a:p>
            <a:endParaRPr dirty="0" sz="2000" lang="en-IN" spc="-10">
              <a:latin typeface="Trebuchet MS" panose="020B0603020202020204" pitchFamily="34" charset="0"/>
            </a:endParaRPr>
          </a:p>
          <a:p>
            <a:pPr indent="-457200" marL="457200">
              <a:buFont typeface="Wingdings" panose="05000000000000000000" pitchFamily="2" charset="2"/>
              <a:buChar char="q"/>
            </a:pPr>
            <a:r>
              <a:rPr dirty="0" sz="2000" lang="en-US">
                <a:latin typeface="Trebuchet MS" panose="020B0603020202020204" pitchFamily="34" charset="0"/>
              </a:rPr>
              <a:t>WHO</a:t>
            </a:r>
            <a:r>
              <a:rPr dirty="0" sz="2000" lang="en-US" spc="-245">
                <a:latin typeface="Trebuchet MS" panose="020B0603020202020204" pitchFamily="34" charset="0"/>
              </a:rPr>
              <a:t> </a:t>
            </a:r>
            <a:r>
              <a:rPr dirty="0" sz="2000" lang="en-US">
                <a:latin typeface="Trebuchet MS" panose="020B0603020202020204" pitchFamily="34" charset="0"/>
              </a:rPr>
              <a:t>ARE</a:t>
            </a:r>
            <a:r>
              <a:rPr dirty="0" sz="2000" lang="en-US" spc="-70">
                <a:latin typeface="Trebuchet MS" panose="020B0603020202020204" pitchFamily="34" charset="0"/>
              </a:rPr>
              <a:t> </a:t>
            </a:r>
            <a:r>
              <a:rPr dirty="0" sz="2000" lang="en-US">
                <a:latin typeface="Trebuchet MS" panose="020B0603020202020204" pitchFamily="34" charset="0"/>
              </a:rPr>
              <a:t>THE</a:t>
            </a:r>
            <a:r>
              <a:rPr dirty="0" sz="2000" lang="en-US" spc="-55">
                <a:latin typeface="Trebuchet MS" panose="020B0603020202020204" pitchFamily="34" charset="0"/>
              </a:rPr>
              <a:t> </a:t>
            </a:r>
            <a:r>
              <a:rPr dirty="0" sz="2000" lang="en-US">
                <a:latin typeface="Trebuchet MS" panose="020B0603020202020204" pitchFamily="34" charset="0"/>
              </a:rPr>
              <a:t>END</a:t>
            </a:r>
            <a:r>
              <a:rPr dirty="0" sz="2000" lang="en-US" spc="-70">
                <a:latin typeface="Trebuchet MS" panose="020B0603020202020204" pitchFamily="34" charset="0"/>
              </a:rPr>
              <a:t> </a:t>
            </a:r>
            <a:r>
              <a:rPr dirty="0" sz="2000" lang="en-US" spc="-10">
                <a:latin typeface="Trebuchet MS" panose="020B0603020202020204" pitchFamily="34" charset="0"/>
              </a:rPr>
              <a:t>USERS?</a:t>
            </a:r>
          </a:p>
          <a:p>
            <a:endParaRPr dirty="0" sz="2000" lang="en-US" spc="-10">
              <a:latin typeface="Trebuchet MS" panose="020B0603020202020204" pitchFamily="34" charset="0"/>
            </a:endParaRPr>
          </a:p>
          <a:p>
            <a:pPr indent="-457200" marL="457200">
              <a:buFont typeface="Wingdings" panose="05000000000000000000" pitchFamily="2" charset="2"/>
              <a:buChar char="q"/>
            </a:pPr>
            <a:r>
              <a:rPr dirty="0" sz="2000" lang="en-US">
                <a:latin typeface="Trebuchet MS" panose="020B0603020202020204" pitchFamily="34" charset="0"/>
              </a:rPr>
              <a:t>YOUR</a:t>
            </a:r>
            <a:r>
              <a:rPr dirty="0" sz="2000" lang="en-US" spc="-95">
                <a:latin typeface="Trebuchet MS" panose="020B0603020202020204" pitchFamily="34" charset="0"/>
              </a:rPr>
              <a:t> </a:t>
            </a:r>
            <a:r>
              <a:rPr dirty="0" sz="2000" lang="en-US" spc="-10">
                <a:latin typeface="Trebuchet MS" panose="020B0603020202020204" pitchFamily="34" charset="0"/>
              </a:rPr>
              <a:t>SOLUTION</a:t>
            </a:r>
            <a:r>
              <a:rPr dirty="0" sz="2000" lang="en-US" spc="-345">
                <a:latin typeface="Trebuchet MS" panose="020B0603020202020204" pitchFamily="34" charset="0"/>
              </a:rPr>
              <a:t> </a:t>
            </a:r>
            <a:r>
              <a:rPr dirty="0" sz="2000" lang="en-US">
                <a:latin typeface="Trebuchet MS" panose="020B0603020202020204" pitchFamily="34" charset="0"/>
              </a:rPr>
              <a:t>AND</a:t>
            </a:r>
            <a:r>
              <a:rPr dirty="0" sz="2000" lang="en-US" spc="-20">
                <a:latin typeface="Trebuchet MS" panose="020B0603020202020204" pitchFamily="34" charset="0"/>
              </a:rPr>
              <a:t> </a:t>
            </a:r>
            <a:r>
              <a:rPr dirty="0" sz="2000" lang="en-US">
                <a:latin typeface="Trebuchet MS" panose="020B0603020202020204" pitchFamily="34" charset="0"/>
              </a:rPr>
              <a:t>ITS </a:t>
            </a:r>
            <a:r>
              <a:rPr dirty="0" sz="2000" lang="en-US" spc="-20">
                <a:latin typeface="Trebuchet MS" panose="020B0603020202020204" pitchFamily="34" charset="0"/>
              </a:rPr>
              <a:t>VALUE</a:t>
            </a:r>
            <a:r>
              <a:rPr dirty="0" sz="2000" lang="en-US" spc="-120">
                <a:latin typeface="Trebuchet MS" panose="020B0603020202020204" pitchFamily="34" charset="0"/>
              </a:rPr>
              <a:t> </a:t>
            </a:r>
            <a:r>
              <a:rPr dirty="0" sz="2000" lang="en-US" spc="-10">
                <a:latin typeface="Trebuchet MS" panose="020B0603020202020204" pitchFamily="34" charset="0"/>
              </a:rPr>
              <a:t>PROPOSITION</a:t>
            </a:r>
          </a:p>
          <a:p>
            <a:endParaRPr dirty="0" sz="2000" lang="en-US" spc="-10">
              <a:latin typeface="Trebuchet MS" panose="020B0603020202020204" pitchFamily="34" charset="0"/>
            </a:endParaRPr>
          </a:p>
          <a:p>
            <a:pPr indent="-457200" marL="457200">
              <a:buFont typeface="Wingdings" panose="05000000000000000000" pitchFamily="2" charset="2"/>
              <a:buChar char="q"/>
            </a:pPr>
            <a:r>
              <a:rPr dirty="0" sz="2000" lang="en-US">
                <a:latin typeface="Trebuchet MS" panose="020B0603020202020204" pitchFamily="34" charset="0"/>
              </a:rPr>
              <a:t>THE</a:t>
            </a:r>
            <a:r>
              <a:rPr dirty="0" sz="2000" lang="en-US" spc="20">
                <a:latin typeface="Trebuchet MS" panose="020B0603020202020204" pitchFamily="34" charset="0"/>
              </a:rPr>
              <a:t> </a:t>
            </a:r>
            <a:r>
              <a:rPr dirty="0" sz="2000" lang="en-US">
                <a:latin typeface="Trebuchet MS" panose="020B0603020202020204" pitchFamily="34" charset="0"/>
              </a:rPr>
              <a:t>WOW</a:t>
            </a:r>
            <a:r>
              <a:rPr dirty="0" sz="2000" lang="en-US" spc="90">
                <a:latin typeface="Trebuchet MS" panose="020B0603020202020204" pitchFamily="34" charset="0"/>
              </a:rPr>
              <a:t> </a:t>
            </a:r>
            <a:r>
              <a:rPr dirty="0" sz="2000" lang="en-US">
                <a:latin typeface="Trebuchet MS" panose="020B0603020202020204" pitchFamily="34" charset="0"/>
              </a:rPr>
              <a:t>IN YOUR </a:t>
            </a:r>
            <a:r>
              <a:rPr dirty="0" sz="2000" lang="en-US" spc="-10">
                <a:latin typeface="Trebuchet MS" panose="020B0603020202020204" pitchFamily="34" charset="0"/>
              </a:rPr>
              <a:t>SOLUTION</a:t>
            </a:r>
          </a:p>
          <a:p>
            <a:endParaRPr dirty="0" sz="2000" lang="en-US" spc="-10">
              <a:latin typeface="Trebuchet MS" panose="020B0603020202020204" pitchFamily="34" charset="0"/>
            </a:endParaRPr>
          </a:p>
          <a:p>
            <a:pPr indent="-457200" marL="457200">
              <a:buFont typeface="Wingdings" panose="05000000000000000000" pitchFamily="2" charset="2"/>
              <a:buChar char="q"/>
            </a:pPr>
            <a:r>
              <a:rPr dirty="0" sz="2000" lang="en-IN" spc="-10">
                <a:latin typeface="Trebuchet MS" panose="020B0603020202020204" pitchFamily="34" charset="0"/>
              </a:rPr>
              <a:t>MODELLING</a:t>
            </a:r>
          </a:p>
          <a:p>
            <a:endParaRPr dirty="0" sz="2000" lang="en-IN" spc="-10">
              <a:latin typeface="Trebuchet MS" panose="020B0603020202020204" pitchFamily="34" charset="0"/>
            </a:endParaRPr>
          </a:p>
          <a:p>
            <a:pPr indent="-457200" marL="457200">
              <a:buFont typeface="Wingdings" panose="05000000000000000000" pitchFamily="2" charset="2"/>
              <a:buChar char="q"/>
            </a:pPr>
            <a:r>
              <a:rPr dirty="0" sz="2000" lang="en-IN" spc="-60">
                <a:latin typeface="Trebuchet MS" panose="020B0603020202020204" pitchFamily="34" charset="0"/>
              </a:rPr>
              <a:t>RESULTS</a:t>
            </a:r>
            <a:endParaRPr dirty="0" sz="2000" lang="en-IN">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8800"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9"/>
          <p:cNvSpPr txBox="1"/>
          <p:nvPr/>
        </p:nvSpPr>
        <p:spPr>
          <a:xfrm>
            <a:off x="739775" y="6473337"/>
            <a:ext cx="1798955" cy="1339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47" name="object 10"/>
          <p:cNvSpPr txBox="1">
            <a:spLocks noGrp="1"/>
          </p:cNvSpPr>
          <p:nvPr>
            <p:ph type="sldNum" sz="quarter" idx="7"/>
          </p:nvPr>
        </p:nvSpPr>
        <p:spPr>
          <a:xfrm>
            <a:off x="11277218" y="6473337"/>
            <a:ext cx="241300" cy="1339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8" name="TextBox 10"/>
          <p:cNvSpPr txBox="1"/>
          <p:nvPr/>
        </p:nvSpPr>
        <p:spPr>
          <a:xfrm>
            <a:off x="1066800" y="1874581"/>
            <a:ext cx="6924675" cy="2504441"/>
          </a:xfrm>
          <a:prstGeom prst="rect"/>
          <a:noFill/>
        </p:spPr>
        <p:txBody>
          <a:bodyPr rtlCol="0" wrap="square">
            <a:spAutoFit/>
          </a:bodyPr>
          <a:p>
            <a:pPr indent="-342900" marL="342900">
              <a:buFont typeface="Wingdings" panose="05000000000000000000" pitchFamily="2" charset="2"/>
              <a:buChar char="q"/>
            </a:pPr>
            <a:r>
              <a:rPr dirty="0" sz="2000" lang="en-US">
                <a:latin typeface="Trebuchet MS" panose="020B0603020202020204" pitchFamily="34" charset="0"/>
              </a:rPr>
              <a:t>Developing an LSTM-based model for predicting the next word in a sequence in NLP is vital for text generation, machine translation, and speech recognition. </a:t>
            </a:r>
          </a:p>
          <a:p>
            <a:endParaRPr dirty="0" sz="2000" lang="en-US">
              <a:latin typeface="Trebuchet MS" panose="020B0603020202020204" pitchFamily="34" charset="0"/>
            </a:endParaRPr>
          </a:p>
          <a:p>
            <a:pPr indent="-342900" marL="342900">
              <a:buFont typeface="Wingdings" panose="05000000000000000000" pitchFamily="2" charset="2"/>
              <a:buChar char="q"/>
            </a:pPr>
            <a:r>
              <a:rPr dirty="0" sz="2000" lang="en-US">
                <a:latin typeface="Trebuchet MS" panose="020B0603020202020204" pitchFamily="34" charset="0"/>
              </a:rPr>
              <a:t>Traditional methods often fail to capture long-term dependencies and contextual nuances accurately. </a:t>
            </a:r>
          </a:p>
          <a:p>
            <a:endParaRPr dirty="0" sz="2000" lang="en-US">
              <a:latin typeface="Trebuchet MS" panose="020B0603020202020204" pitchFamily="34" charset="0"/>
            </a:endParaRPr>
          </a:p>
          <a:p>
            <a:pPr indent="-342900" marL="342900">
              <a:buFont typeface="Wingdings" panose="05000000000000000000" pitchFamily="2" charset="2"/>
              <a:buChar char="q"/>
            </a:pPr>
            <a:r>
              <a:rPr dirty="0" sz="2000" lang="en-US">
                <a:latin typeface="Trebuchet MS" panose="020B0603020202020204" pitchFamily="34" charset="0"/>
              </a:rPr>
              <a:t>Leveraging LSTM's ability to capture such dependencies, the model aims to predict the next word in a sentence accurately, enhancing various NLP applications.</a:t>
            </a:r>
            <a:endParaRPr dirty="0" sz="2000" lang="en-IN">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4785" cy="5245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9"/>
          <p:cNvSpPr txBox="1"/>
          <p:nvPr/>
        </p:nvSpPr>
        <p:spPr>
          <a:xfrm>
            <a:off x="739775" y="6473337"/>
            <a:ext cx="1798955" cy="1339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53" name="object 10"/>
          <p:cNvSpPr txBox="1">
            <a:spLocks noGrp="1"/>
          </p:cNvSpPr>
          <p:nvPr>
            <p:ph type="sldNum" sz="quarter" idx="7"/>
          </p:nvPr>
        </p:nvSpPr>
        <p:spPr>
          <a:xfrm>
            <a:off x="11277218" y="6473337"/>
            <a:ext cx="241300" cy="1339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4" name="TextBox 10"/>
          <p:cNvSpPr txBox="1"/>
          <p:nvPr/>
        </p:nvSpPr>
        <p:spPr>
          <a:xfrm>
            <a:off x="676275" y="2286000"/>
            <a:ext cx="8162925" cy="2263141"/>
          </a:xfrm>
          <a:prstGeom prst="rect"/>
          <a:noFill/>
        </p:spPr>
        <p:txBody>
          <a:bodyPr rtlCol="0" wrap="square">
            <a:spAutoFit/>
          </a:bodyPr>
          <a:p>
            <a:pPr indent="-342900" marL="342900">
              <a:buFont typeface="Wingdings" panose="05000000000000000000" pitchFamily="2" charset="2"/>
              <a:buChar char="q"/>
            </a:pPr>
            <a:r>
              <a:rPr dirty="0" sz="2000" lang="en-US">
                <a:latin typeface="Trebuchet MS" panose="020B0603020202020204" pitchFamily="34" charset="0"/>
              </a:rPr>
              <a:t>This project aims to build an LSTM-based model for predicting the next word in a sequence, addressing a critical challenge in Natural Language Processing (NLP). </a:t>
            </a:r>
          </a:p>
          <a:p>
            <a:pPr indent="-342900" marL="342900">
              <a:buFont typeface="Wingdings" panose="05000000000000000000" pitchFamily="2" charset="2"/>
              <a:buChar char="q"/>
            </a:pPr>
            <a:r>
              <a:rPr dirty="0" sz="2000" lang="en-US">
                <a:latin typeface="Trebuchet MS" panose="020B0603020202020204" pitchFamily="34" charset="0"/>
              </a:rPr>
              <a:t>By leveraging LSTM's ability to capture long-term dependencies, the model aims to enhance accuracy in text generation, machine translation, and speech recognition tasks. </a:t>
            </a:r>
          </a:p>
          <a:p>
            <a:pPr indent="-342900" marL="342900">
              <a:buFont typeface="Wingdings" panose="05000000000000000000" pitchFamily="2" charset="2"/>
              <a:buChar char="q"/>
            </a:pPr>
            <a:r>
              <a:rPr dirty="0" sz="2000" lang="en-US">
                <a:latin typeface="Trebuchet MS" panose="020B0603020202020204" pitchFamily="34" charset="0"/>
              </a:rPr>
              <a:t>Key components include data acquisition, LSTM model construction, training, evaluation, and deployment. </a:t>
            </a:r>
          </a:p>
          <a:p>
            <a:pPr indent="-342900" marL="342900">
              <a:buFont typeface="Wingdings" panose="05000000000000000000" pitchFamily="2" charset="2"/>
              <a:buChar char="q"/>
            </a:pPr>
            <a:r>
              <a:rPr dirty="0" sz="2000" lang="en-US">
                <a:latin typeface="Trebuchet MS" panose="020B0603020202020204" pitchFamily="34" charset="0"/>
              </a:rPr>
              <a:t>Successful completion will lead to a robust prediction system, revolutionizing various NLP applications and advancing language understanding technologies.</a:t>
            </a:r>
            <a:endParaRPr dirty="0" sz="2000" lang="en-IN">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558165" y="385444"/>
            <a:ext cx="9764395" cy="9038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7"/>
          <p:cNvSpPr txBox="1"/>
          <p:nvPr/>
        </p:nvSpPr>
        <p:spPr>
          <a:xfrm>
            <a:off x="739775" y="6473337"/>
            <a:ext cx="1798955" cy="1339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59" name="object 8"/>
          <p:cNvSpPr txBox="1">
            <a:spLocks noGrp="1"/>
          </p:cNvSpPr>
          <p:nvPr>
            <p:ph type="sldNum" sz="quarter" idx="7"/>
          </p:nvPr>
        </p:nvSpPr>
        <p:spPr>
          <a:xfrm>
            <a:off x="11277218" y="6473337"/>
            <a:ext cx="241300" cy="1339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60" name="TextBox 8"/>
          <p:cNvSpPr txBox="1"/>
          <p:nvPr/>
        </p:nvSpPr>
        <p:spPr>
          <a:xfrm>
            <a:off x="558165" y="2133600"/>
            <a:ext cx="8128635" cy="2987040"/>
          </a:xfrm>
          <a:prstGeom prst="rect"/>
          <a:noFill/>
        </p:spPr>
        <p:txBody>
          <a:bodyPr rtlCol="0" wrap="square">
            <a:spAutoFit/>
          </a:bodyPr>
          <a:p>
            <a:r>
              <a:rPr b="0" dirty="0" sz="2000" i="0" lang="en-US">
                <a:solidFill>
                  <a:srgbClr val="0D0D0D"/>
                </a:solidFill>
                <a:effectLst/>
                <a:latin typeface="Trebuchet MS" panose="020B0603020202020204" pitchFamily="34" charset="0"/>
              </a:rPr>
              <a:t>The end users of the LSTM-based next word prediction model in Natural Language Processing (NLP) can vary depending on the deployment context and application. Some potential end users include:</a:t>
            </a:r>
          </a:p>
          <a:p>
            <a:endParaRPr b="0" dirty="0" sz="2000" i="0" lang="en-US">
              <a:solidFill>
                <a:srgbClr val="0D0D0D"/>
              </a:solidFill>
              <a:effectLst/>
              <a:latin typeface="Trebuchet MS" panose="020B0603020202020204" pitchFamily="34" charset="0"/>
            </a:endParaRPr>
          </a:p>
          <a:p>
            <a:pPr algn="l" indent="-285750" marL="285750">
              <a:buFont typeface="Wingdings" panose="05000000000000000000" pitchFamily="2" charset="2"/>
              <a:buChar char="q"/>
            </a:pPr>
            <a:r>
              <a:rPr b="1" dirty="0" sz="2000" i="0" lang="en-IN">
                <a:solidFill>
                  <a:srgbClr val="0D0D0D"/>
                </a:solidFill>
                <a:effectLst/>
                <a:latin typeface="Trebuchet MS" panose="020B0603020202020204" pitchFamily="34" charset="0"/>
              </a:rPr>
              <a:t>Content Creators and Writers</a:t>
            </a:r>
            <a:endParaRPr dirty="0" sz="2000" lang="en-US">
              <a:solidFill>
                <a:srgbClr val="0D0D0D"/>
              </a:solidFill>
              <a:latin typeface="Trebuchet MS" panose="020B0603020202020204" pitchFamily="34" charset="0"/>
            </a:endParaRPr>
          </a:p>
          <a:p>
            <a:pPr algn="l" indent="-285750" marL="285750">
              <a:buFont typeface="Wingdings" panose="05000000000000000000" pitchFamily="2" charset="2"/>
              <a:buChar char="q"/>
            </a:pPr>
            <a:r>
              <a:rPr b="1" dirty="0" sz="2000" i="0" lang="en-IN">
                <a:solidFill>
                  <a:srgbClr val="0D0D0D"/>
                </a:solidFill>
                <a:effectLst/>
                <a:latin typeface="Trebuchet MS" panose="020B0603020202020204" pitchFamily="34" charset="0"/>
              </a:rPr>
              <a:t>Language Learners</a:t>
            </a:r>
            <a:endParaRPr b="1" dirty="0" sz="2000" i="0" lang="en-US">
              <a:solidFill>
                <a:srgbClr val="0D0D0D"/>
              </a:solidFill>
              <a:effectLst/>
              <a:latin typeface="Trebuchet MS" panose="020B0603020202020204" pitchFamily="34" charset="0"/>
            </a:endParaRPr>
          </a:p>
          <a:p>
            <a:pPr algn="l" indent="-285750" marL="285750">
              <a:buFont typeface="Wingdings" panose="05000000000000000000" pitchFamily="2" charset="2"/>
              <a:buChar char="q"/>
            </a:pPr>
            <a:r>
              <a:rPr b="1" dirty="0" sz="2000" i="0" lang="en-IN">
                <a:solidFill>
                  <a:srgbClr val="0D0D0D"/>
                </a:solidFill>
                <a:effectLst/>
                <a:latin typeface="Trebuchet MS" panose="020B0603020202020204" pitchFamily="34" charset="0"/>
              </a:rPr>
              <a:t>Translation Services</a:t>
            </a:r>
            <a:endParaRPr b="1" dirty="0" sz="2000" lang="en-US">
              <a:solidFill>
                <a:srgbClr val="0D0D0D"/>
              </a:solidFill>
              <a:latin typeface="Trebuchet MS" panose="020B0603020202020204" pitchFamily="34" charset="0"/>
            </a:endParaRPr>
          </a:p>
          <a:p>
            <a:pPr algn="l" indent="-285750" marL="285750">
              <a:buFont typeface="Wingdings" panose="05000000000000000000" pitchFamily="2" charset="2"/>
              <a:buChar char="q"/>
            </a:pPr>
            <a:r>
              <a:rPr b="1" dirty="0" sz="2000" i="0" lang="en-IN">
                <a:solidFill>
                  <a:srgbClr val="0D0D0D"/>
                </a:solidFill>
                <a:effectLst/>
                <a:latin typeface="Trebuchet MS" panose="020B0603020202020204" pitchFamily="34" charset="0"/>
              </a:rPr>
              <a:t>Virtual Assistants and Chatbots</a:t>
            </a:r>
            <a:endParaRPr b="1" dirty="0" sz="2000" i="0" lang="en-US">
              <a:solidFill>
                <a:srgbClr val="0D0D0D"/>
              </a:solidFill>
              <a:effectLst/>
              <a:latin typeface="Trebuchet MS" panose="020B0603020202020204" pitchFamily="34" charset="0"/>
            </a:endParaRPr>
          </a:p>
          <a:p>
            <a:pPr algn="l" indent="-285750" marL="285750">
              <a:buFont typeface="Wingdings" panose="05000000000000000000" pitchFamily="2" charset="2"/>
              <a:buChar char="q"/>
            </a:pPr>
            <a:r>
              <a:rPr b="1" dirty="0" sz="2000" i="0" lang="en-IN">
                <a:solidFill>
                  <a:srgbClr val="0D0D0D"/>
                </a:solidFill>
                <a:effectLst/>
                <a:latin typeface="Trebuchet MS" panose="020B0603020202020204" pitchFamily="34" charset="0"/>
              </a:rPr>
              <a:t>Accessibility Tools</a:t>
            </a:r>
            <a:endParaRPr b="1" dirty="0" sz="2000" lang="en-US">
              <a:solidFill>
                <a:srgbClr val="0D0D0D"/>
              </a:solidFill>
              <a:latin typeface="Trebuchet MS" panose="020B0603020202020204" pitchFamily="34" charset="0"/>
            </a:endParaRPr>
          </a:p>
          <a:p>
            <a:pPr algn="l" indent="-285750" marL="285750">
              <a:buFont typeface="Wingdings" panose="05000000000000000000" pitchFamily="2" charset="2"/>
              <a:buChar char="q"/>
            </a:pPr>
            <a:r>
              <a:rPr b="1" dirty="0" sz="2000" i="0" lang="en-IN">
                <a:solidFill>
                  <a:srgbClr val="0D0D0D"/>
                </a:solidFill>
                <a:effectLst/>
                <a:latin typeface="Trebuchet MS" panose="020B0603020202020204" pitchFamily="34" charset="0"/>
              </a:rPr>
              <a:t>Educational Institutions</a:t>
            </a:r>
            <a:endParaRPr b="1" dirty="0" sz="2000" i="0" lang="en-US">
              <a:solidFill>
                <a:srgbClr val="0D0D0D"/>
              </a:solidFill>
              <a:effectLst/>
              <a:latin typeface="Trebuchet MS" panose="020B0603020202020204" pitchFamily="34" charset="0"/>
            </a:endParaRPr>
          </a:p>
          <a:p>
            <a:pPr algn="l" indent="-285750" marL="285750">
              <a:buFont typeface="Wingdings" panose="05000000000000000000" pitchFamily="2" charset="2"/>
              <a:buChar char="q"/>
            </a:pPr>
            <a:r>
              <a:rPr b="1" dirty="0" sz="2000" i="0" lang="en-IN">
                <a:solidFill>
                  <a:srgbClr val="0D0D0D"/>
                </a:solidFill>
                <a:effectLst/>
                <a:latin typeface="Trebuchet MS" panose="020B0603020202020204" pitchFamily="34" charset="0"/>
              </a:rPr>
              <a:t>Researchers and Developers</a:t>
            </a:r>
            <a:endParaRPr b="0" dirty="0" sz="2000" i="0" lang="en-US">
              <a:solidFill>
                <a:srgbClr val="0D0D0D"/>
              </a:solidFill>
              <a:effectLst/>
              <a:latin typeface="Trebuchet MS" panose="020B0603020202020204" pitchFamily="34" charset="0"/>
            </a:endParaRPr>
          </a:p>
          <a:p>
            <a:endParaRPr dirty="0" sz="2000" lang="en-IN">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6"/>
          <p:cNvSpPr txBox="1">
            <a:spLocks noGrp="1"/>
          </p:cNvSpPr>
          <p:nvPr>
            <p:ph type="title"/>
          </p:nvPr>
        </p:nvSpPr>
        <p:spPr>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3"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4" name="TextBox 9"/>
          <p:cNvSpPr txBox="1"/>
          <p:nvPr/>
        </p:nvSpPr>
        <p:spPr>
          <a:xfrm>
            <a:off x="2971800" y="1828800"/>
            <a:ext cx="7391399" cy="4247317"/>
          </a:xfrm>
          <a:prstGeom prst="rect"/>
          <a:noFill/>
        </p:spPr>
        <p:txBody>
          <a:bodyPr rtlCol="0" wrap="square">
            <a:spAutoFit/>
          </a:bodyPr>
          <a:p>
            <a:r>
              <a:rPr dirty="0" lang="en-US">
                <a:solidFill>
                  <a:schemeClr val="accent1">
                    <a:lumMod val="50000"/>
                  </a:schemeClr>
                </a:solidFill>
                <a:latin typeface="Trebuchet MS" panose="020B0603020202020204" pitchFamily="34" charset="0"/>
              </a:rPr>
              <a:t>Solution: LSTM-Based Next Word Prediction Model in NLP</a:t>
            </a:r>
          </a:p>
          <a:p>
            <a:endParaRPr dirty="0" lang="en-US">
              <a:latin typeface="Trebuchet MS" panose="020B0603020202020204" pitchFamily="34" charset="0"/>
            </a:endParaRPr>
          </a:p>
          <a:p>
            <a:pPr indent="-285750" marL="285750">
              <a:buFont typeface="Wingdings" panose="05000000000000000000" pitchFamily="2" charset="2"/>
              <a:buChar char="q"/>
            </a:pPr>
            <a:r>
              <a:rPr dirty="0" lang="en-US">
                <a:latin typeface="Trebuchet MS" panose="020B0603020202020204" pitchFamily="34" charset="0"/>
              </a:rPr>
              <a:t>Our solution utilizes cutting-edge Long Short-Term Memory (LSTM) architecture to accurately predict the next word in a sequence, addressing critical challenges in Natural Language Processing (NLP).</a:t>
            </a:r>
          </a:p>
          <a:p>
            <a:endParaRPr dirty="0" lang="en-US">
              <a:latin typeface="Trebuchet MS" panose="020B0603020202020204" pitchFamily="34" charset="0"/>
            </a:endParaRPr>
          </a:p>
          <a:p>
            <a:pPr indent="-285750" marL="285750">
              <a:buFont typeface="Wingdings" panose="05000000000000000000" pitchFamily="2" charset="2"/>
              <a:buChar char="q"/>
            </a:pPr>
            <a:r>
              <a:rPr dirty="0" lang="en-US">
                <a:latin typeface="Trebuchet MS" panose="020B0603020202020204" pitchFamily="34" charset="0"/>
              </a:rPr>
              <a:t>Its contextual understanding ensures coherent and relevant predictions, improving user experience across various applications.</a:t>
            </a:r>
          </a:p>
          <a:p>
            <a:endParaRPr dirty="0" lang="en-US">
              <a:latin typeface="Trebuchet MS" panose="020B0603020202020204" pitchFamily="34" charset="0"/>
            </a:endParaRPr>
          </a:p>
          <a:p>
            <a:pPr indent="-285750" marL="285750">
              <a:buFont typeface="Wingdings" panose="05000000000000000000" pitchFamily="2" charset="2"/>
              <a:buChar char="q"/>
            </a:pPr>
            <a:r>
              <a:rPr dirty="0" lang="en-US">
                <a:latin typeface="Trebuchet MS" panose="020B0603020202020204" pitchFamily="34" charset="0"/>
              </a:rPr>
              <a:t> With streamlined workflows and increased efficiency, our model saves time and effort for users, while its versatility allows adaptation to diverse domains and languages, making it indispensable for writers, language learners, and professionals alike.</a:t>
            </a:r>
            <a:endParaRPr dirty="0" lang="en-IN">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59055" y="3886200"/>
            <a:ext cx="2150745" cy="2768747"/>
          </a:xfrm>
          <a:prstGeom prst="rect"/>
        </p:spPr>
      </p:pic>
      <p:sp>
        <p:nvSpPr>
          <p:cNvPr id="1048667" name="object 7"/>
          <p:cNvSpPr txBox="1">
            <a:spLocks noGrp="1"/>
          </p:cNvSpPr>
          <p:nvPr>
            <p:ph type="title"/>
          </p:nvPr>
        </p:nvSpPr>
        <p:spPr>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9" name="TextBox 8"/>
          <p:cNvSpPr txBox="1"/>
          <p:nvPr/>
        </p:nvSpPr>
        <p:spPr>
          <a:xfrm>
            <a:off x="2209800" y="1507806"/>
            <a:ext cx="7848600" cy="4801314"/>
          </a:xfrm>
          <a:prstGeom prst="rect"/>
          <a:noFill/>
        </p:spPr>
        <p:txBody>
          <a:bodyPr rtlCol="0" wrap="square">
            <a:spAutoFit/>
          </a:bodyPr>
          <a:p>
            <a:pPr indent="-285750" marL="285750">
              <a:buFont typeface="Wingdings" panose="05000000000000000000" pitchFamily="2" charset="2"/>
              <a:buChar char="q"/>
            </a:pPr>
            <a:r>
              <a:rPr dirty="0" lang="en-US">
                <a:latin typeface="Trebuchet MS" panose="020B0603020202020204" pitchFamily="34" charset="0"/>
              </a:rPr>
              <a:t>Our LSTM-based next word prediction model is not just another NLP solution—it's a game-changer. </a:t>
            </a:r>
          </a:p>
          <a:p>
            <a:pPr indent="-285750" marL="285750">
              <a:buFont typeface="Wingdings" panose="05000000000000000000" pitchFamily="2" charset="2"/>
              <a:buChar char="q"/>
            </a:pPr>
            <a:endParaRPr dirty="0" lang="en-US">
              <a:latin typeface="Trebuchet MS" panose="020B0603020202020204" pitchFamily="34" charset="0"/>
            </a:endParaRPr>
          </a:p>
          <a:p>
            <a:pPr indent="-285750" marL="285750">
              <a:buFont typeface="Wingdings" panose="05000000000000000000" pitchFamily="2" charset="2"/>
              <a:buChar char="q"/>
            </a:pPr>
            <a:r>
              <a:rPr dirty="0" lang="en-US">
                <a:latin typeface="Trebuchet MS" panose="020B0603020202020204" pitchFamily="34" charset="0"/>
              </a:rPr>
              <a:t>By seamlessly integrating cutting-edge technology with advanced linguistic understanding, our model revolutionizes the way we interact with language. </a:t>
            </a:r>
          </a:p>
          <a:p>
            <a:pPr indent="-285750" marL="285750">
              <a:buFont typeface="Wingdings" panose="05000000000000000000" pitchFamily="2" charset="2"/>
              <a:buChar char="q"/>
            </a:pPr>
            <a:endParaRPr dirty="0" lang="en-US">
              <a:latin typeface="Trebuchet MS" panose="020B0603020202020204" pitchFamily="34" charset="0"/>
            </a:endParaRPr>
          </a:p>
          <a:p>
            <a:pPr indent="-285750" marL="285750">
              <a:buFont typeface="Wingdings" panose="05000000000000000000" pitchFamily="2" charset="2"/>
              <a:buChar char="q"/>
            </a:pPr>
            <a:r>
              <a:rPr dirty="0" lang="en-US">
                <a:latin typeface="Trebuchet MS" panose="020B0603020202020204" pitchFamily="34" charset="0"/>
              </a:rPr>
              <a:t>Its ability to accurately predict the next word in a sequence, even in complex contexts, leaves users in awe. </a:t>
            </a:r>
          </a:p>
          <a:p>
            <a:pPr indent="-285750" marL="285750">
              <a:buFont typeface="Wingdings" panose="05000000000000000000" pitchFamily="2" charset="2"/>
              <a:buChar char="q"/>
            </a:pPr>
            <a:endParaRPr dirty="0" lang="en-US">
              <a:latin typeface="Trebuchet MS" panose="020B0603020202020204" pitchFamily="34" charset="0"/>
            </a:endParaRPr>
          </a:p>
          <a:p>
            <a:pPr indent="-285750" marL="285750">
              <a:buFont typeface="Wingdings" panose="05000000000000000000" pitchFamily="2" charset="2"/>
              <a:buChar char="q"/>
            </a:pPr>
            <a:r>
              <a:rPr dirty="0" lang="en-US">
                <a:latin typeface="Trebuchet MS" panose="020B0603020202020204" pitchFamily="34" charset="0"/>
              </a:rPr>
              <a:t>With unparalleled accuracy, efficiency, and versatility, our solution sets a new standard in NLP, empowering users to communicate effortlessly and unlock new possibilities in text generation, translation, and beyond. </a:t>
            </a:r>
          </a:p>
          <a:p>
            <a:pPr indent="-285750" marL="285750">
              <a:buFont typeface="Wingdings" panose="05000000000000000000" pitchFamily="2" charset="2"/>
              <a:buChar char="q"/>
            </a:pPr>
            <a:endParaRPr dirty="0" lang="en-US">
              <a:latin typeface="Trebuchet MS" panose="020B0603020202020204" pitchFamily="34" charset="0"/>
            </a:endParaRPr>
          </a:p>
          <a:p>
            <a:pPr indent="-285750" marL="285750">
              <a:buFont typeface="Wingdings" panose="05000000000000000000" pitchFamily="2" charset="2"/>
              <a:buChar char="q"/>
            </a:pPr>
            <a:r>
              <a:rPr dirty="0" lang="en-US">
                <a:latin typeface="Trebuchet MS" panose="020B0603020202020204" pitchFamily="34" charset="0"/>
              </a:rPr>
              <a:t>Experience the wow of next-level language processing with our LSTM-based model—it's more than just impressive; it's transformative.</a:t>
            </a:r>
            <a:endParaRPr dirty="0" lang="en-IN">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73"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74" name="TextBox 9"/>
          <p:cNvSpPr txBox="1"/>
          <p:nvPr/>
        </p:nvSpPr>
        <p:spPr>
          <a:xfrm>
            <a:off x="673482" y="1371600"/>
            <a:ext cx="8680068" cy="4247317"/>
          </a:xfrm>
          <a:prstGeom prst="rect"/>
          <a:noFill/>
        </p:spPr>
        <p:txBody>
          <a:bodyPr rtlCol="0" wrap="square">
            <a:spAutoFit/>
          </a:bodyPr>
          <a:p>
            <a:pPr indent="-285750" marL="285750">
              <a:buFont typeface="Wingdings" panose="05000000000000000000" pitchFamily="2" charset="2"/>
              <a:buChar char="q"/>
            </a:pPr>
            <a:r>
              <a:rPr dirty="0" lang="en-US">
                <a:solidFill>
                  <a:schemeClr val="accent1">
                    <a:lumMod val="50000"/>
                  </a:schemeClr>
                </a:solidFill>
                <a:latin typeface="Trebuchet MS" panose="020B0603020202020204" pitchFamily="34" charset="0"/>
              </a:rPr>
              <a:t>Model Design:</a:t>
            </a:r>
            <a:endParaRPr dirty="0" lang="en-US">
              <a:latin typeface="Trebuchet MS" panose="020B0603020202020204" pitchFamily="34" charset="0"/>
            </a:endParaRPr>
          </a:p>
          <a:p>
            <a:r>
              <a:rPr dirty="0" lang="en-US">
                <a:latin typeface="Trebuchet MS" panose="020B0603020202020204" pitchFamily="34" charset="0"/>
              </a:rPr>
              <a:t>       We define the architecture of our LSTM-based neural network. We create a Sequential model using </a:t>
            </a:r>
            <a:r>
              <a:rPr dirty="0" lang="en-US" err="1">
                <a:latin typeface="Trebuchet MS" panose="020B0603020202020204" pitchFamily="34" charset="0"/>
              </a:rPr>
              <a:t>Keras</a:t>
            </a:r>
            <a:r>
              <a:rPr dirty="0" lang="en-US">
                <a:latin typeface="Trebuchet MS" panose="020B0603020202020204" pitchFamily="34" charset="0"/>
              </a:rPr>
              <a:t>, adding an Embedding layer to convert input sequences into dense vectors of fixed size.</a:t>
            </a:r>
          </a:p>
          <a:p>
            <a:endParaRPr dirty="0" lang="en-US">
              <a:latin typeface="Trebuchet MS" panose="020B0603020202020204" pitchFamily="34" charset="0"/>
            </a:endParaRPr>
          </a:p>
          <a:p>
            <a:pPr indent="-285750" marL="285750">
              <a:buFont typeface="Wingdings" panose="05000000000000000000" pitchFamily="2" charset="2"/>
              <a:buChar char="q"/>
            </a:pPr>
            <a:r>
              <a:rPr dirty="0" lang="en-US">
                <a:solidFill>
                  <a:schemeClr val="accent1">
                    <a:lumMod val="50000"/>
                  </a:schemeClr>
                </a:solidFill>
                <a:latin typeface="Trebuchet MS" panose="020B0603020202020204" pitchFamily="34" charset="0"/>
              </a:rPr>
              <a:t>Training the Model:</a:t>
            </a:r>
          </a:p>
          <a:p>
            <a:r>
              <a:rPr dirty="0" lang="en-US">
                <a:latin typeface="Trebuchet MS" panose="020B0603020202020204" pitchFamily="34" charset="0"/>
              </a:rPr>
              <a:t>       Next, we train the model on our training data (`</a:t>
            </a:r>
            <a:r>
              <a:rPr dirty="0" lang="en-US" err="1">
                <a:latin typeface="Trebuchet MS" panose="020B0603020202020204" pitchFamily="34" charset="0"/>
              </a:rPr>
              <a:t>X_train</a:t>
            </a:r>
            <a:r>
              <a:rPr dirty="0" lang="en-US">
                <a:latin typeface="Trebuchet MS" panose="020B0603020202020204" pitchFamily="34" charset="0"/>
              </a:rPr>
              <a:t>`, `</a:t>
            </a:r>
            <a:r>
              <a:rPr dirty="0" lang="en-US" err="1">
                <a:latin typeface="Trebuchet MS" panose="020B0603020202020204" pitchFamily="34" charset="0"/>
              </a:rPr>
              <a:t>y_train</a:t>
            </a:r>
            <a:r>
              <a:rPr dirty="0" lang="en-US">
                <a:latin typeface="Trebuchet MS" panose="020B0603020202020204" pitchFamily="34" charset="0"/>
              </a:rPr>
              <a:t>`) for a specified number of epochs and batch size. We also validate the model's performance on a validation set (`</a:t>
            </a:r>
            <a:r>
              <a:rPr dirty="0" lang="en-US" err="1">
                <a:latin typeface="Trebuchet MS" panose="020B0603020202020204" pitchFamily="34" charset="0"/>
              </a:rPr>
              <a:t>X_val</a:t>
            </a:r>
            <a:r>
              <a:rPr dirty="0" lang="en-US">
                <a:latin typeface="Trebuchet MS" panose="020B0603020202020204" pitchFamily="34" charset="0"/>
              </a:rPr>
              <a:t>`, `</a:t>
            </a:r>
            <a:r>
              <a:rPr dirty="0" lang="en-US" err="1">
                <a:latin typeface="Trebuchet MS" panose="020B0603020202020204" pitchFamily="34" charset="0"/>
              </a:rPr>
              <a:t>y_val</a:t>
            </a:r>
            <a:r>
              <a:rPr dirty="0" lang="en-US">
                <a:latin typeface="Trebuchet MS" panose="020B0603020202020204" pitchFamily="34" charset="0"/>
              </a:rPr>
              <a:t>`) during training to monitor its progress. </a:t>
            </a:r>
          </a:p>
          <a:p>
            <a:pPr indent="-285750" marL="285750">
              <a:buFont typeface="Wingdings" panose="05000000000000000000" pitchFamily="2" charset="2"/>
              <a:buChar char="q"/>
            </a:pPr>
            <a:endParaRPr dirty="0" lang="en-US">
              <a:latin typeface="Trebuchet MS" panose="020B0603020202020204" pitchFamily="34" charset="0"/>
            </a:endParaRPr>
          </a:p>
          <a:p>
            <a:pPr indent="-285750" marL="285750">
              <a:buFont typeface="Wingdings" panose="05000000000000000000" pitchFamily="2" charset="2"/>
              <a:buChar char="q"/>
            </a:pPr>
            <a:r>
              <a:rPr dirty="0" lang="en-US">
                <a:solidFill>
                  <a:schemeClr val="accent1">
                    <a:lumMod val="50000"/>
                  </a:schemeClr>
                </a:solidFill>
                <a:latin typeface="Trebuchet MS" panose="020B0603020202020204" pitchFamily="34" charset="0"/>
              </a:rPr>
              <a:t>Prediction:</a:t>
            </a:r>
            <a:endParaRPr dirty="0" lang="en-US">
              <a:latin typeface="Trebuchet MS" panose="020B0603020202020204" pitchFamily="34" charset="0"/>
            </a:endParaRPr>
          </a:p>
          <a:p>
            <a:r>
              <a:rPr dirty="0" lang="en-US">
                <a:latin typeface="Trebuchet MS" panose="020B0603020202020204" pitchFamily="34" charset="0"/>
              </a:rPr>
              <a:t>             To predict the next word in a sequence, we define a function `</a:t>
            </a:r>
            <a:r>
              <a:rPr dirty="0" lang="en-US" err="1">
                <a:latin typeface="Trebuchet MS" panose="020B0603020202020204" pitchFamily="34" charset="0"/>
              </a:rPr>
              <a:t>predict_next_word</a:t>
            </a:r>
            <a:r>
              <a:rPr dirty="0" lang="en-US">
                <a:latin typeface="Trebuchet MS" panose="020B0603020202020204" pitchFamily="34" charset="0"/>
              </a:rPr>
              <a:t>` that takes a trained model, tokenizer, and input sequence as inputs. </a:t>
            </a:r>
            <a:endParaRPr dirty="0" lang="en-IN">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keerthana R</dc:creator>
  <cp:lastModifiedBy>keerthana R</cp:lastModifiedBy>
  <dcterms:created xsi:type="dcterms:W3CDTF">2024-04-02T19:37:04Z</dcterms:created>
  <dcterms:modified xsi:type="dcterms:W3CDTF">2024-04-04T13:00:53Z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b8c84a5968164d63ba15f6957095ed17</vt:lpwstr>
  </property>
</Properties>
</file>