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60" r:id="rId4"/>
    <p:sldId id="258" r:id="rId5"/>
    <p:sldId id="261" r:id="rId6"/>
    <p:sldId id="262" r:id="rId7"/>
    <p:sldId id="291" r:id="rId8"/>
    <p:sldId id="263" r:id="rId9"/>
    <p:sldId id="267" r:id="rId10"/>
    <p:sldId id="292" r:id="rId11"/>
    <p:sldId id="283" r:id="rId12"/>
    <p:sldId id="286" r:id="rId13"/>
    <p:sldId id="276" r:id="rId14"/>
    <p:sldId id="277"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73199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60482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4284488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8713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98233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1E22A61-5015-46E9-8902-82ECD90974DD}"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27648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1E22A61-5015-46E9-8902-82ECD90974DD}"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81594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410193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23579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01496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89384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10311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E22A61-5015-46E9-8902-82ECD90974DD}"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3486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E22A61-5015-46E9-8902-82ECD90974DD}"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69590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1E22A61-5015-46E9-8902-82ECD90974DD}"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97697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60959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04069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E22A61-5015-46E9-8902-82ECD90974DD}" type="datetimeFigureOut">
              <a:rPr lang="en-IN" smtClean="0"/>
              <a:t>12-03-2024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4AC53B9-E6BB-4ABF-9390-0A7A84DDF6AC}" type="slidenum">
              <a:rPr lang="en-IN" smtClean="0"/>
              <a:t>‹#›</a:t>
            </a:fld>
            <a:endParaRPr lang="en-IN"/>
          </a:p>
        </p:txBody>
      </p:sp>
    </p:spTree>
    <p:extLst>
      <p:ext uri="{BB962C8B-B14F-4D97-AF65-F5344CB8AC3E}">
        <p14:creationId xmlns:p14="http://schemas.microsoft.com/office/powerpoint/2010/main" val="192468301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tri.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55352C0-CC7A-09DB-FF2C-88BF3C78AAE5}"/>
              </a:ext>
            </a:extLst>
          </p:cNvPr>
          <p:cNvSpPr>
            <a:spLocks noGrp="1"/>
          </p:cNvSpPr>
          <p:nvPr>
            <p:ph type="subTitle" idx="1"/>
          </p:nvPr>
        </p:nvSpPr>
        <p:spPr>
          <a:xfrm>
            <a:off x="8363414" y="4522528"/>
            <a:ext cx="2988527" cy="1075384"/>
          </a:xfrm>
        </p:spPr>
        <p:txBody>
          <a:bodyPr>
            <a:normAutofit fontScale="92500" lnSpcReduction="20000"/>
          </a:bodyPr>
          <a:lstStyle/>
          <a:p>
            <a:r>
              <a:rPr lang="en-AU" sz="2900" cap="none" dirty="0">
                <a:solidFill>
                  <a:schemeClr val="tx1"/>
                </a:solidFill>
                <a:latin typeface="Times New Roman" panose="02020603050405020304" pitchFamily="18" charset="0"/>
                <a:cs typeface="Times New Roman" panose="02020603050405020304" pitchFamily="18" charset="0"/>
              </a:rPr>
              <a:t>Presented By,</a:t>
            </a:r>
          </a:p>
          <a:p>
            <a:r>
              <a:rPr lang="en-AU" sz="2900" cap="none" dirty="0" smtClean="0">
                <a:solidFill>
                  <a:schemeClr val="tx1"/>
                </a:solidFill>
                <a:latin typeface="Times New Roman" panose="02020603050405020304" pitchFamily="18" charset="0"/>
                <a:cs typeface="Times New Roman" panose="02020603050405020304" pitchFamily="18" charset="0"/>
              </a:rPr>
              <a:t>K. SUBASHINI</a:t>
            </a:r>
            <a:endParaRPr lang="en-AU" sz="2900" cap="none" dirty="0">
              <a:solidFill>
                <a:schemeClr val="tx1"/>
              </a:solidFill>
              <a:latin typeface="Times New Roman" panose="02020603050405020304" pitchFamily="18" charset="0"/>
              <a:cs typeface="Times New Roman" panose="02020603050405020304" pitchFamily="18" charset="0"/>
            </a:endParaRPr>
          </a:p>
          <a:p>
            <a:endParaRPr lang="en-AU" dirty="0">
              <a:solidFill>
                <a:srgbClr val="00206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F8E3DF74-4155-9973-16B5-374A1212E7E8}"/>
              </a:ext>
            </a:extLst>
          </p:cNvPr>
          <p:cNvSpPr txBox="1">
            <a:spLocks/>
          </p:cNvSpPr>
          <p:nvPr/>
        </p:nvSpPr>
        <p:spPr>
          <a:xfrm>
            <a:off x="975360" y="1763697"/>
            <a:ext cx="10241280" cy="125170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b="1" dirty="0">
                <a:solidFill>
                  <a:srgbClr val="FF0000"/>
                </a:solidFill>
              </a:rPr>
              <a:t>Forensic Scanner Identification Using Machine Learning</a:t>
            </a:r>
            <a:endParaRPr lang="en-IN" sz="4000" b="1"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endParaRPr>
          </a:p>
        </p:txBody>
      </p:sp>
      <p:sp>
        <p:nvSpPr>
          <p:cNvPr id="7" name="Subtitle 2">
            <a:extLst>
              <a:ext uri="{FF2B5EF4-FFF2-40B4-BE49-F238E27FC236}">
                <a16:creationId xmlns="" xmlns:a16="http://schemas.microsoft.com/office/drawing/2014/main" id="{2F8C8A1F-DA83-1606-54F3-9319E9C0705F}"/>
              </a:ext>
            </a:extLst>
          </p:cNvPr>
          <p:cNvSpPr txBox="1">
            <a:spLocks/>
          </p:cNvSpPr>
          <p:nvPr/>
        </p:nvSpPr>
        <p:spPr>
          <a:xfrm>
            <a:off x="1337359" y="4409289"/>
            <a:ext cx="5939203" cy="173892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AU" cap="none" dirty="0">
                <a:solidFill>
                  <a:schemeClr val="tx1"/>
                </a:solidFill>
                <a:latin typeface="Times New Roman" panose="02020603050405020304" pitchFamily="18" charset="0"/>
                <a:cs typeface="Times New Roman" panose="02020603050405020304" pitchFamily="18" charset="0"/>
              </a:rPr>
              <a:t>Guided by, </a:t>
            </a:r>
          </a:p>
          <a:p>
            <a:r>
              <a:rPr lang="en-IN" dirty="0" err="1" smtClean="0"/>
              <a:t>Dr.</a:t>
            </a:r>
            <a:r>
              <a:rPr lang="en-IN" dirty="0" smtClean="0"/>
              <a:t> </a:t>
            </a:r>
            <a:r>
              <a:rPr lang="en-IN" dirty="0"/>
              <a:t>S. PUNITHA., M.Sc., M.Phil., Ph.D</a:t>
            </a:r>
            <a:r>
              <a:rPr lang="en-IN" dirty="0" smtClean="0"/>
              <a:t>.,</a:t>
            </a:r>
            <a:endParaRPr lang="en-AU" cap="none" dirty="0">
              <a:solidFill>
                <a:schemeClr val="tx1"/>
              </a:solidFill>
              <a:latin typeface="Times New Roman" panose="02020603050405020304" pitchFamily="18" charset="0"/>
              <a:cs typeface="Times New Roman" panose="02020603050405020304" pitchFamily="18" charset="0"/>
            </a:endParaRPr>
          </a:p>
          <a:p>
            <a:r>
              <a:rPr lang="en-GB" dirty="0"/>
              <a:t>Assistant Professor </a:t>
            </a:r>
            <a:endParaRPr lang="en-GB" dirty="0" smtClean="0"/>
          </a:p>
          <a:p>
            <a:r>
              <a:rPr lang="en-GB" dirty="0" smtClean="0"/>
              <a:t>Department </a:t>
            </a:r>
            <a:r>
              <a:rPr lang="en-GB" dirty="0"/>
              <a:t>of Computer Science</a:t>
            </a:r>
            <a:endParaRPr lang="en-AU" cap="none"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93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097280" y="811369"/>
            <a:ext cx="10058400" cy="837127"/>
          </a:xfrm>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PROPOSED MODEL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rcRect/>
          <a:stretch>
            <a:fillRect/>
          </a:stretch>
        </p:blipFill>
        <p:spPr bwMode="auto">
          <a:xfrm>
            <a:off x="2230120" y="1845944"/>
            <a:ext cx="7035800" cy="3701415"/>
          </a:xfrm>
          <a:prstGeom prst="rect">
            <a:avLst/>
          </a:prstGeom>
          <a:noFill/>
          <a:ln w="9525">
            <a:noFill/>
            <a:miter lim="800000"/>
            <a:headEnd/>
            <a:tailEnd/>
          </a:ln>
        </p:spPr>
      </p:pic>
    </p:spTree>
    <p:extLst>
      <p:ext uri="{BB962C8B-B14F-4D97-AF65-F5344CB8AC3E}">
        <p14:creationId xmlns:p14="http://schemas.microsoft.com/office/powerpoint/2010/main" val="10814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703580" y="563499"/>
            <a:ext cx="10058400" cy="647115"/>
          </a:xfrm>
        </p:spPr>
        <p:txBody>
          <a:bodyPr>
            <a:norm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945640" y="1757362"/>
            <a:ext cx="7574280" cy="4531678"/>
          </a:xfrm>
          <a:prstGeom prst="rect">
            <a:avLst/>
          </a:prstGeom>
        </p:spPr>
      </p:pic>
    </p:spTree>
    <p:extLst>
      <p:ext uri="{BB962C8B-B14F-4D97-AF65-F5344CB8AC3E}">
        <p14:creationId xmlns:p14="http://schemas.microsoft.com/office/powerpoint/2010/main" val="280337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901700" y="0"/>
            <a:ext cx="10058400" cy="2065771"/>
          </a:xfrm>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301240" y="1757362"/>
            <a:ext cx="7259320" cy="4562158"/>
          </a:xfrm>
          <a:prstGeom prst="rect">
            <a:avLst/>
          </a:prstGeom>
        </p:spPr>
      </p:pic>
    </p:spTree>
    <p:extLst>
      <p:ext uri="{BB962C8B-B14F-4D97-AF65-F5344CB8AC3E}">
        <p14:creationId xmlns:p14="http://schemas.microsoft.com/office/powerpoint/2010/main" val="261086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564" y="335181"/>
            <a:ext cx="10364451" cy="1596177"/>
          </a:xfrm>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sz="quarter" idx="13"/>
          </p:nvPr>
        </p:nvSpPr>
        <p:spPr/>
        <p:txBody>
          <a:bodyPr>
            <a:noAutofit/>
          </a:bodyPr>
          <a:lstStyle/>
          <a:p>
            <a:pPr algn="just"/>
            <a:r>
              <a:rPr lang="en-US" cap="none" dirty="0" smtClean="0">
                <a:latin typeface="Times New Roman" panose="02020603050405020304" pitchFamily="18" charset="0"/>
                <a:cs typeface="Times New Roman" panose="02020603050405020304" pitchFamily="18" charset="0"/>
              </a:rPr>
              <a:t>In this paper we investigate the use of deep-learning methods to address scanner model classification and localization. </a:t>
            </a:r>
          </a:p>
          <a:p>
            <a:pPr algn="just"/>
            <a:r>
              <a:rPr lang="en-US" cap="none" dirty="0" smtClean="0">
                <a:latin typeface="Times New Roman" panose="02020603050405020304" pitchFamily="18" charset="0"/>
                <a:cs typeface="Times New Roman" panose="02020603050405020304" pitchFamily="18" charset="0"/>
              </a:rPr>
              <a:t> These experimental results indicate that our reliability map provides a way to detect forgeries in scanned images. </a:t>
            </a:r>
          </a:p>
          <a:p>
            <a:pPr algn="just"/>
            <a:r>
              <a:rPr lang="en-US" cap="none" dirty="0" smtClean="0">
                <a:latin typeface="Times New Roman" panose="02020603050405020304" pitchFamily="18" charset="0"/>
                <a:cs typeface="Times New Roman" panose="02020603050405020304" pitchFamily="18" charset="0"/>
              </a:rPr>
              <a:t>Further work will be devoted to: a) improve the neural network architecture in the proposed system, b) detect other types of forgeries using the proposed system and c) evaluate the performance of the proposed system on scanned documents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63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US" dirty="0" smtClean="0">
                <a:solidFill>
                  <a:srgbClr val="FF0000"/>
                </a:solidFill>
              </a:rPr>
              <a:t>REFERENCES</a:t>
            </a:r>
            <a:endParaRPr lang="en-US" dirty="0">
              <a:solidFill>
                <a:srgbClr val="FF0000"/>
              </a:solidFill>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p:txBody>
          <a:bodyPr>
            <a:normAutofit fontScale="25000" lnSpcReduction="20000"/>
          </a:bodyPr>
          <a:lstStyle/>
          <a:p>
            <a:pPr lvl="0"/>
            <a:r>
              <a:rPr lang="en-US" sz="8000" cap="none" dirty="0" smtClean="0">
                <a:latin typeface="Times New Roman" panose="02020603050405020304" pitchFamily="18" charset="0"/>
                <a:cs typeface="Times New Roman" panose="02020603050405020304" pitchFamily="18" charset="0"/>
              </a:rPr>
              <a:t>Python crash course.</a:t>
            </a:r>
            <a:endParaRPr lang="en-IN" sz="8000" cap="none" dirty="0" smtClean="0">
              <a:latin typeface="Times New Roman" panose="02020603050405020304" pitchFamily="18" charset="0"/>
              <a:cs typeface="Times New Roman" panose="02020603050405020304" pitchFamily="18" charset="0"/>
            </a:endParaRPr>
          </a:p>
          <a:p>
            <a:pPr lvl="0"/>
            <a:r>
              <a:rPr lang="en-US" sz="8000" cap="none" dirty="0" smtClean="0">
                <a:latin typeface="Times New Roman" panose="02020603050405020304" pitchFamily="18" charset="0"/>
                <a:cs typeface="Times New Roman" panose="02020603050405020304" pitchFamily="18" charset="0"/>
              </a:rPr>
              <a:t>Head-first python, 2nd edition.</a:t>
            </a:r>
            <a:endParaRPr lang="en-IN" sz="8000" cap="none" dirty="0" smtClean="0">
              <a:latin typeface="Times New Roman" panose="02020603050405020304" pitchFamily="18" charset="0"/>
              <a:cs typeface="Times New Roman" panose="02020603050405020304" pitchFamily="18" charset="0"/>
            </a:endParaRPr>
          </a:p>
          <a:p>
            <a:pPr lvl="0"/>
            <a:r>
              <a:rPr lang="en-US" sz="8000" cap="none" dirty="0" smtClean="0">
                <a:latin typeface="Times New Roman" panose="02020603050405020304" pitchFamily="18" charset="0"/>
                <a:cs typeface="Times New Roman" panose="02020603050405020304" pitchFamily="18" charset="0"/>
              </a:rPr>
              <a:t>Invent your own computer games with python, 4th edition.</a:t>
            </a:r>
            <a:endParaRPr lang="en-IN" sz="8000" cap="none" dirty="0" smtClean="0">
              <a:latin typeface="Times New Roman" panose="02020603050405020304" pitchFamily="18" charset="0"/>
              <a:cs typeface="Times New Roman" panose="02020603050405020304" pitchFamily="18" charset="0"/>
            </a:endParaRPr>
          </a:p>
          <a:p>
            <a:pPr lvl="0"/>
            <a:r>
              <a:rPr lang="en-US" sz="8000" cap="none" dirty="0" smtClean="0">
                <a:latin typeface="Times New Roman" panose="02020603050405020304" pitchFamily="18" charset="0"/>
                <a:cs typeface="Times New Roman" panose="02020603050405020304" pitchFamily="18" charset="0"/>
              </a:rPr>
              <a:t>Think python: how to think like a computer scientist, 2nd edition.</a:t>
            </a:r>
            <a:endParaRPr lang="en-IN" sz="8000" cap="none" dirty="0" smtClean="0">
              <a:latin typeface="Times New Roman" panose="02020603050405020304" pitchFamily="18" charset="0"/>
              <a:cs typeface="Times New Roman" panose="02020603050405020304" pitchFamily="18" charset="0"/>
            </a:endParaRPr>
          </a:p>
          <a:p>
            <a:pPr lvl="0"/>
            <a:r>
              <a:rPr lang="en-US" sz="8000" cap="none" dirty="0" smtClean="0">
                <a:latin typeface="Times New Roman" panose="02020603050405020304" pitchFamily="18" charset="0"/>
                <a:cs typeface="Times New Roman" panose="02020603050405020304" pitchFamily="18" charset="0"/>
              </a:rPr>
              <a:t>Effective computation in physics: field guide to research with python.</a:t>
            </a:r>
            <a:endParaRPr lang="en-IN" sz="8000" cap="none" dirty="0" smtClean="0">
              <a:latin typeface="Times New Roman" panose="02020603050405020304" pitchFamily="18" charset="0"/>
              <a:cs typeface="Times New Roman" panose="02020603050405020304" pitchFamily="18" charset="0"/>
            </a:endParaRPr>
          </a:p>
          <a:p>
            <a:pPr lvl="0"/>
            <a:r>
              <a:rPr lang="en-US" sz="8000" cap="none" dirty="0" smtClean="0">
                <a:latin typeface="Times New Roman" panose="02020603050405020304" pitchFamily="18" charset="0"/>
                <a:cs typeface="Times New Roman" panose="02020603050405020304" pitchFamily="18" charset="0"/>
              </a:rPr>
              <a:t>Learn python 3 the hard way.</a:t>
            </a:r>
            <a:endParaRPr lang="en-IN" sz="8000" cap="none" dirty="0" smtClean="0">
              <a:latin typeface="Times New Roman" panose="02020603050405020304" pitchFamily="18" charset="0"/>
              <a:cs typeface="Times New Roman" panose="02020603050405020304" pitchFamily="18" charset="0"/>
            </a:endParaRPr>
          </a:p>
          <a:p>
            <a:pPr lvl="0"/>
            <a:r>
              <a:rPr lang="en-US" sz="8000" cap="none" dirty="0" smtClean="0">
                <a:latin typeface="Times New Roman" panose="02020603050405020304" pitchFamily="18" charset="0"/>
                <a:cs typeface="Times New Roman" panose="02020603050405020304" pitchFamily="18" charset="0"/>
              </a:rPr>
              <a:t>Real python course, part 1.</a:t>
            </a:r>
            <a:endParaRPr lang="en-IN" sz="8000" cap="none" dirty="0" smtClean="0">
              <a:latin typeface="Times New Roman" panose="02020603050405020304" pitchFamily="18" charset="0"/>
              <a:cs typeface="Times New Roman" panose="02020603050405020304" pitchFamily="18" charset="0"/>
            </a:endParaRPr>
          </a:p>
          <a:p>
            <a:pPr marL="0" indent="0">
              <a:buNone/>
            </a:pPr>
            <a:r>
              <a:rPr lang="en-US" sz="8000" cap="none" dirty="0" smtClean="0">
                <a:latin typeface="Times New Roman" panose="02020603050405020304" pitchFamily="18" charset="0"/>
                <a:cs typeface="Times New Roman" panose="02020603050405020304" pitchFamily="18" charset="0"/>
              </a:rPr>
              <a:t> </a:t>
            </a:r>
            <a:endParaRPr lang="en-IN" sz="8000" cap="none"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70871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72744"/>
            <a:ext cx="10364452" cy="1390918"/>
          </a:xfrm>
        </p:spPr>
        <p:txBody>
          <a:bodyPr>
            <a:normAutofit/>
          </a:bodyPr>
          <a:lstStyle/>
          <a:p>
            <a:r>
              <a:rPr lang="en-GB" sz="8000" dirty="0" smtClean="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44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p:txBody>
          <a:bodyPr>
            <a:normAutofit/>
          </a:bodyPr>
          <a:lstStyle/>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Literature Survey</a:t>
            </a: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Existing system  </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Proposed </a:t>
            </a:r>
            <a:r>
              <a:rPr lang="en-AU" b="1" dirty="0">
                <a:latin typeface="Times New Roman" panose="02020603050405020304" pitchFamily="18" charset="0"/>
                <a:cs typeface="Times New Roman" panose="02020603050405020304" pitchFamily="18" charset="0"/>
              </a:rPr>
              <a:t>system</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a:t>
            </a:r>
          </a:p>
          <a:p>
            <a:pPr>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29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097280" y="286604"/>
            <a:ext cx="10058400" cy="951182"/>
          </a:xfrm>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ABSTRACT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a:xfrm>
            <a:off x="1117600" y="1788160"/>
            <a:ext cx="10058400" cy="4497494"/>
          </a:xfrm>
        </p:spPr>
        <p:txBody>
          <a:bodyPr>
            <a:noAutofit/>
          </a:bodyPr>
          <a:lstStyle/>
          <a:p>
            <a:pPr algn="just"/>
            <a:r>
              <a:rPr lang="en-US" sz="2400" cap="none" dirty="0" smtClean="0">
                <a:latin typeface="Times New Roman" panose="02020603050405020304" pitchFamily="18" charset="0"/>
                <a:cs typeface="Times New Roman" panose="02020603050405020304" pitchFamily="18" charset="0"/>
              </a:rPr>
              <a:t>Digital image authentication, source identification and tamper detection are important for forensic image analysis. </a:t>
            </a:r>
          </a:p>
          <a:p>
            <a:pPr algn="just"/>
            <a:r>
              <a:rPr lang="en-US" sz="2400" cap="none" dirty="0" smtClean="0">
                <a:latin typeface="Times New Roman" panose="02020603050405020304" pitchFamily="18" charset="0"/>
                <a:cs typeface="Times New Roman" panose="02020603050405020304" pitchFamily="18" charset="0"/>
              </a:rPr>
              <a:t>The proposed system uses deep-learning to automatically learn the intrinsic features from various scanned images. </a:t>
            </a:r>
          </a:p>
          <a:p>
            <a:pPr algn="just"/>
            <a:r>
              <a:rPr lang="en-US" sz="2400" cap="none" dirty="0" smtClean="0">
                <a:latin typeface="Times New Roman" panose="02020603050405020304" pitchFamily="18" charset="0"/>
                <a:cs typeface="Times New Roman" panose="02020603050405020304" pitchFamily="18" charset="0"/>
              </a:rPr>
              <a:t>Our experimental results show that high accuracy can be achieved for source scanner identification. </a:t>
            </a:r>
          </a:p>
          <a:p>
            <a:pPr algn="just"/>
            <a:r>
              <a:rPr lang="en-US" sz="2400" cap="none" dirty="0" smtClean="0">
                <a:latin typeface="Times New Roman" panose="02020603050405020304" pitchFamily="18" charset="0"/>
                <a:cs typeface="Times New Roman" panose="02020603050405020304" pitchFamily="18" charset="0"/>
              </a:rPr>
              <a:t>The proposed system can also generate a reliability map that indicates the manipulated regions in an scanned image</a:t>
            </a:r>
            <a:endParaRPr lang="en-AU" sz="24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47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a:xfrm>
            <a:off x="914400" y="1954968"/>
            <a:ext cx="10363826" cy="3424107"/>
          </a:xfrm>
        </p:spPr>
        <p:txBody>
          <a:bodyPr>
            <a:noAutofit/>
          </a:bodyPr>
          <a:lstStyle/>
          <a:p>
            <a:pPr algn="just"/>
            <a:r>
              <a:rPr lang="en-US" sz="2400" cap="none" dirty="0" smtClean="0">
                <a:latin typeface="Times New Roman" panose="02020603050405020304" pitchFamily="18" charset="0"/>
                <a:cs typeface="Times New Roman" panose="02020603050405020304" pitchFamily="18" charset="0"/>
              </a:rPr>
              <a:t>With powerful image editing tools such as </a:t>
            </a:r>
            <a:r>
              <a:rPr lang="en-US" sz="2400" cap="none" dirty="0" err="1" smtClean="0">
                <a:latin typeface="Times New Roman" panose="02020603050405020304" pitchFamily="18" charset="0"/>
                <a:cs typeface="Times New Roman" panose="02020603050405020304" pitchFamily="18" charset="0"/>
              </a:rPr>
              <a:t>photoshop</a:t>
            </a:r>
            <a:r>
              <a:rPr lang="en-US" sz="2400" cap="none" dirty="0" smtClean="0">
                <a:latin typeface="Times New Roman" panose="02020603050405020304" pitchFamily="18" charset="0"/>
                <a:cs typeface="Times New Roman" panose="02020603050405020304" pitchFamily="18" charset="0"/>
              </a:rPr>
              <a:t> and GIMP being easily accessible, image manipulation has become very easy. </a:t>
            </a:r>
          </a:p>
          <a:p>
            <a:pPr algn="just"/>
            <a:r>
              <a:rPr lang="en-US" sz="2400" cap="none" dirty="0" smtClean="0">
                <a:latin typeface="Times New Roman" panose="02020603050405020304" pitchFamily="18" charset="0"/>
                <a:cs typeface="Times New Roman" panose="02020603050405020304" pitchFamily="18" charset="0"/>
              </a:rPr>
              <a:t>Hence, developing forensic tools to determine the origin or verify the authenticity of a digital image is important. </a:t>
            </a:r>
          </a:p>
          <a:p>
            <a:pPr algn="just"/>
            <a:r>
              <a:rPr lang="en-US" sz="2400" cap="none" dirty="0" smtClean="0">
                <a:latin typeface="Times New Roman" panose="02020603050405020304" pitchFamily="18" charset="0"/>
                <a:cs typeface="Times New Roman" panose="02020603050405020304" pitchFamily="18" charset="0"/>
              </a:rPr>
              <a:t>These tools provide an indication as to whether an image is modified and the region where the modification has occurred.</a:t>
            </a:r>
          </a:p>
          <a:p>
            <a:pPr algn="just"/>
            <a:r>
              <a:rPr lang="en-US" sz="2400" cap="none" dirty="0" smtClean="0">
                <a:latin typeface="Times New Roman" panose="02020603050405020304" pitchFamily="18" charset="0"/>
                <a:cs typeface="Times New Roman" panose="02020603050405020304" pitchFamily="18" charset="0"/>
              </a:rPr>
              <a:t> A number of methods have been developed for digital image forensics. </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8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097280" y="457200"/>
            <a:ext cx="10058400" cy="836341"/>
          </a:xfrm>
        </p:spPr>
        <p:txBody>
          <a:bodyPr>
            <a:normAutofit/>
          </a:bodyPr>
          <a:lstStyle/>
          <a:p>
            <a:pPr algn="ctr"/>
            <a:r>
              <a:rPr lang="en-AU" dirty="0">
                <a:solidFill>
                  <a:srgbClr val="FF0000"/>
                </a:solidFill>
                <a:latin typeface="Times New Roman" panose="02020603050405020304" pitchFamily="18" charset="0"/>
                <a:cs typeface="Times New Roman" panose="02020603050405020304" pitchFamily="18" charset="0"/>
              </a:rPr>
              <a:t>EXISTING SYSTEM </a:t>
            </a:r>
            <a:endParaRPr lang="en-AU"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a:xfrm>
            <a:off x="1097280" y="1817649"/>
            <a:ext cx="10058400" cy="4051445"/>
          </a:xfrm>
        </p:spPr>
        <p:txBody>
          <a:bodyPr>
            <a:normAutofit/>
          </a:bodyPr>
          <a:lstStyle/>
          <a:p>
            <a:pPr marL="0" indent="0" algn="just">
              <a:buNone/>
            </a:pPr>
            <a:r>
              <a:rPr lang="en-US" sz="2400" cap="none" dirty="0" smtClean="0">
                <a:latin typeface="Times New Roman" panose="02020603050405020304" pitchFamily="18" charset="0"/>
                <a:cs typeface="Times New Roman" panose="02020603050405020304" pitchFamily="18" charset="0"/>
              </a:rPr>
              <a:t>	Due to the increasing availability and functionality of image editing tools, many forensic techniques such as digital image authentication, source identification and tamper detection are important for forensic image analysis. </a:t>
            </a:r>
          </a:p>
          <a:p>
            <a:pPr marL="0" indent="0" algn="just">
              <a:buNone/>
            </a:pPr>
            <a:endParaRPr lang="en-US" sz="2400" cap="none" dirty="0" smtClean="0">
              <a:latin typeface="Times New Roman" panose="02020603050405020304" pitchFamily="18" charset="0"/>
              <a:cs typeface="Times New Roman" panose="02020603050405020304" pitchFamily="18" charset="0"/>
            </a:endParaRPr>
          </a:p>
          <a:p>
            <a:pPr marL="0" indent="0" algn="just">
              <a:buNone/>
            </a:pPr>
            <a:r>
              <a:rPr lang="en-US" sz="2400" b="1" cap="none" dirty="0" smtClean="0">
                <a:latin typeface="Times New Roman" panose="02020603050405020304" pitchFamily="18" charset="0"/>
                <a:cs typeface="Times New Roman" panose="02020603050405020304" pitchFamily="18" charset="0"/>
              </a:rPr>
              <a:t>Disadvantages:</a:t>
            </a:r>
            <a:endParaRPr lang="en-US" sz="2400" cap="none" dirty="0" smtClean="0">
              <a:latin typeface="Times New Roman" panose="02020603050405020304" pitchFamily="18" charset="0"/>
              <a:cs typeface="Times New Roman" panose="02020603050405020304" pitchFamily="18" charset="0"/>
            </a:endParaRPr>
          </a:p>
          <a:p>
            <a:pPr marL="0" indent="0" algn="just">
              <a:buNone/>
            </a:pPr>
            <a:r>
              <a:rPr lang="en-US" sz="2400" cap="none" dirty="0" smtClean="0">
                <a:latin typeface="Times New Roman" panose="02020603050405020304" pitchFamily="18" charset="0"/>
                <a:cs typeface="Times New Roman" panose="02020603050405020304" pitchFamily="18" charset="0"/>
              </a:rPr>
              <a:t>	Low accuracy compared to proposed system</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4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Proposed System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a:xfrm>
            <a:off x="913775" y="2214694"/>
            <a:ext cx="10363826" cy="4469441"/>
          </a:xfrm>
        </p:spPr>
        <p:txBody>
          <a:bodyPr>
            <a:noAutofit/>
          </a:bodyPr>
          <a:lstStyle/>
          <a:p>
            <a:pPr marL="0" indent="0" algn="just">
              <a:buNone/>
            </a:pPr>
            <a:r>
              <a:rPr lang="en-US" sz="2400" b="1" cap="none" dirty="0" smtClean="0">
                <a:latin typeface="Times New Roman" panose="02020603050405020304" pitchFamily="18" charset="0"/>
                <a:cs typeface="Times New Roman" panose="02020603050405020304" pitchFamily="18" charset="0"/>
              </a:rPr>
              <a:t>Proposed system:</a:t>
            </a:r>
            <a:endParaRPr lang="en-US" sz="2400" cap="none" dirty="0" smtClean="0">
              <a:latin typeface="Times New Roman" panose="02020603050405020304" pitchFamily="18" charset="0"/>
              <a:cs typeface="Times New Roman" panose="02020603050405020304" pitchFamily="18" charset="0"/>
            </a:endParaRPr>
          </a:p>
          <a:p>
            <a:pPr marL="0" indent="0" algn="just">
              <a:buNone/>
            </a:pPr>
            <a:r>
              <a:rPr lang="en-US" sz="2400" cap="none" dirty="0" smtClean="0">
                <a:latin typeface="Times New Roman" panose="02020603050405020304" pitchFamily="18" charset="0"/>
                <a:cs typeface="Times New Roman" panose="02020603050405020304" pitchFamily="18" charset="0"/>
              </a:rPr>
              <a:t>	The proposed system uses deep-learning to automatically learn the intrinsic features from various scanned images. </a:t>
            </a:r>
          </a:p>
          <a:p>
            <a:pPr marL="0" indent="0" algn="just">
              <a:buNone/>
            </a:pPr>
            <a:r>
              <a:rPr lang="en-US" sz="2400" b="1" cap="none" dirty="0" smtClean="0">
                <a:latin typeface="Times New Roman" panose="02020603050405020304" pitchFamily="18" charset="0"/>
                <a:cs typeface="Times New Roman" panose="02020603050405020304" pitchFamily="18" charset="0"/>
              </a:rPr>
              <a:t> </a:t>
            </a:r>
            <a:endParaRPr lang="en-US" sz="2400" cap="none" dirty="0" smtClean="0">
              <a:latin typeface="Times New Roman" panose="02020603050405020304" pitchFamily="18" charset="0"/>
              <a:cs typeface="Times New Roman" panose="02020603050405020304" pitchFamily="18" charset="0"/>
            </a:endParaRPr>
          </a:p>
          <a:p>
            <a:pPr marL="0" indent="0" algn="just">
              <a:buNone/>
            </a:pPr>
            <a:r>
              <a:rPr lang="en-US" dirty="0"/>
              <a:t>Advantages:</a:t>
            </a:r>
          </a:p>
          <a:p>
            <a:pPr algn="just"/>
            <a:r>
              <a:rPr lang="en-US" dirty="0"/>
              <a:t>High accuracy</a:t>
            </a:r>
          </a:p>
          <a:p>
            <a:pPr algn="just"/>
            <a:r>
              <a:rPr lang="en-US" dirty="0"/>
              <a:t>Low cost</a:t>
            </a:r>
          </a:p>
          <a:p>
            <a:pPr algn="just"/>
            <a:r>
              <a:rPr lang="en-US" dirty="0"/>
              <a:t>Less time taking</a:t>
            </a:r>
            <a:endParaRPr lang="en-US" dirty="0"/>
          </a:p>
        </p:txBody>
      </p:sp>
    </p:spTree>
    <p:extLst>
      <p:ext uri="{BB962C8B-B14F-4D97-AF65-F5344CB8AC3E}">
        <p14:creationId xmlns:p14="http://schemas.microsoft.com/office/powerpoint/2010/main" val="244777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197110" y="0"/>
            <a:ext cx="10364451" cy="1596177"/>
          </a:xfrm>
        </p:spPr>
        <p:txBody>
          <a:bodyPr/>
          <a:lstStyle/>
          <a:p>
            <a:pPr algn="ctr"/>
            <a:r>
              <a:rPr lang="en-AU" dirty="0" smtClean="0">
                <a:solidFill>
                  <a:srgbClr val="FF0000"/>
                </a:solidFill>
                <a:latin typeface="Times New Roman" panose="02020603050405020304" pitchFamily="18" charset="0"/>
                <a:cs typeface="Times New Roman" panose="02020603050405020304" pitchFamily="18" charset="0"/>
              </a:rPr>
              <a:t>Modules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a:xfrm>
            <a:off x="1042563" y="1299962"/>
            <a:ext cx="10363826" cy="5558038"/>
          </a:xfrm>
        </p:spPr>
        <p:txBody>
          <a:bodyPr>
            <a:noAutofit/>
          </a:bodyPr>
          <a:lstStyle/>
          <a:p>
            <a:pPr marL="0" indent="0" algn="just">
              <a:buNone/>
            </a:pPr>
            <a:r>
              <a:rPr lang="en-US" sz="2400" b="1" cap="none" dirty="0" smtClean="0">
                <a:latin typeface="Times New Roman" panose="02020603050405020304" pitchFamily="18" charset="0"/>
                <a:cs typeface="Times New Roman" panose="02020603050405020304" pitchFamily="18" charset="0"/>
              </a:rPr>
              <a:t>Load dataset:</a:t>
            </a:r>
            <a:endParaRPr lang="en-US" sz="2400" cap="none" dirty="0" smtClean="0">
              <a:latin typeface="Times New Roman" panose="02020603050405020304" pitchFamily="18" charset="0"/>
              <a:cs typeface="Times New Roman" panose="02020603050405020304" pitchFamily="18" charset="0"/>
            </a:endParaRPr>
          </a:p>
          <a:p>
            <a:pPr algn="just"/>
            <a:r>
              <a:rPr lang="en-US" cap="none" dirty="0" smtClean="0">
                <a:latin typeface="Times New Roman" panose="02020603050405020304" pitchFamily="18" charset="0"/>
                <a:cs typeface="Times New Roman" panose="02020603050405020304" pitchFamily="18" charset="0"/>
              </a:rPr>
              <a:t>Load data set using pandas </a:t>
            </a:r>
            <a:r>
              <a:rPr lang="en-US" cap="none" dirty="0" err="1" smtClean="0">
                <a:latin typeface="Times New Roman" panose="02020603050405020304" pitchFamily="18" charset="0"/>
                <a:cs typeface="Times New Roman" panose="02020603050405020304" pitchFamily="18" charset="0"/>
              </a:rPr>
              <a:t>read_csv</a:t>
            </a:r>
            <a:r>
              <a:rPr lang="en-US" cap="none" dirty="0" smtClean="0">
                <a:latin typeface="Times New Roman" panose="02020603050405020304" pitchFamily="18" charset="0"/>
                <a:cs typeface="Times New Roman" panose="02020603050405020304" pitchFamily="18" charset="0"/>
              </a:rPr>
              <a:t>() method.</a:t>
            </a:r>
            <a:r>
              <a:rPr lang="en-US" b="1" cap="none" dirty="0" smtClean="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marL="0" indent="0" algn="just">
              <a:buNone/>
            </a:pPr>
            <a:r>
              <a:rPr lang="en-US" sz="2400" b="1" cap="none" dirty="0" smtClean="0">
                <a:latin typeface="Times New Roman" panose="02020603050405020304" pitchFamily="18" charset="0"/>
                <a:cs typeface="Times New Roman" panose="02020603050405020304" pitchFamily="18" charset="0"/>
              </a:rPr>
              <a:t>Split data set:</a:t>
            </a:r>
            <a:endParaRPr lang="en-US" sz="2400" cap="none" dirty="0" smtClean="0">
              <a:latin typeface="Times New Roman" panose="02020603050405020304" pitchFamily="18" charset="0"/>
              <a:cs typeface="Times New Roman" panose="02020603050405020304" pitchFamily="18" charset="0"/>
            </a:endParaRPr>
          </a:p>
          <a:p>
            <a:pPr algn="just"/>
            <a:r>
              <a:rPr lang="en-US" cap="none" dirty="0" smtClean="0">
                <a:latin typeface="Times New Roman" panose="02020603050405020304" pitchFamily="18" charset="0"/>
                <a:cs typeface="Times New Roman" panose="02020603050405020304" pitchFamily="18" charset="0"/>
              </a:rPr>
              <a:t>Split the data set to two types. One is train data test and another one is test data set. </a:t>
            </a:r>
          </a:p>
          <a:p>
            <a:pPr marL="0" indent="0" algn="just">
              <a:buNone/>
            </a:pPr>
            <a:r>
              <a:rPr lang="en-US" sz="2400" b="1" cap="none" dirty="0" smtClean="0">
                <a:latin typeface="Times New Roman" panose="02020603050405020304" pitchFamily="18" charset="0"/>
                <a:cs typeface="Times New Roman" panose="02020603050405020304" pitchFamily="18" charset="0"/>
              </a:rPr>
              <a:t>Train data set:</a:t>
            </a:r>
            <a:endParaRPr lang="en-US" sz="2400" cap="none" dirty="0" smtClean="0">
              <a:latin typeface="Times New Roman" panose="02020603050405020304" pitchFamily="18" charset="0"/>
              <a:cs typeface="Times New Roman" panose="02020603050405020304" pitchFamily="18" charset="0"/>
            </a:endParaRPr>
          </a:p>
          <a:p>
            <a:pPr algn="just"/>
            <a:r>
              <a:rPr lang="en-US" cap="none" dirty="0" smtClean="0">
                <a:latin typeface="Times New Roman" panose="02020603050405020304" pitchFamily="18" charset="0"/>
                <a:cs typeface="Times New Roman" panose="02020603050405020304" pitchFamily="18" charset="0"/>
              </a:rPr>
              <a:t>Train data set will train our data set using fit method.</a:t>
            </a:r>
            <a:r>
              <a:rPr lang="en-US" b="1" cap="none" dirty="0" smtClean="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marL="0" indent="0" algn="just">
              <a:buNone/>
            </a:pPr>
            <a:r>
              <a:rPr lang="en-US" sz="2400" b="1" cap="none" dirty="0" smtClean="0">
                <a:latin typeface="Times New Roman" panose="02020603050405020304" pitchFamily="18" charset="0"/>
                <a:cs typeface="Times New Roman" panose="02020603050405020304" pitchFamily="18" charset="0"/>
              </a:rPr>
              <a:t>Test data set:</a:t>
            </a:r>
            <a:endParaRPr lang="en-US" sz="2400" cap="none" dirty="0" smtClean="0">
              <a:latin typeface="Times New Roman" panose="02020603050405020304" pitchFamily="18" charset="0"/>
              <a:cs typeface="Times New Roman" panose="02020603050405020304" pitchFamily="18" charset="0"/>
            </a:endParaRPr>
          </a:p>
          <a:p>
            <a:pPr algn="just"/>
            <a:r>
              <a:rPr lang="en-US" cap="none" dirty="0" smtClean="0">
                <a:latin typeface="Times New Roman" panose="02020603050405020304" pitchFamily="18" charset="0"/>
                <a:cs typeface="Times New Roman" panose="02020603050405020304" pitchFamily="18" charset="0"/>
              </a:rPr>
              <a:t>Test data set will test the data set using algorithm.</a:t>
            </a:r>
            <a:r>
              <a:rPr lang="en-US" b="1" cap="none" dirty="0" smtClean="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marL="0" indent="0" algn="just">
              <a:buNone/>
            </a:pPr>
            <a:r>
              <a:rPr lang="en-US" sz="2400" b="1" cap="none" dirty="0" smtClean="0">
                <a:latin typeface="Times New Roman" panose="02020603050405020304" pitchFamily="18" charset="0"/>
                <a:cs typeface="Times New Roman" panose="02020603050405020304" pitchFamily="18" charset="0"/>
              </a:rPr>
              <a:t>Predict data set:</a:t>
            </a:r>
            <a:endParaRPr lang="en-US" sz="2400" cap="none" dirty="0" smtClean="0">
              <a:latin typeface="Times New Roman" panose="02020603050405020304" pitchFamily="18" charset="0"/>
              <a:cs typeface="Times New Roman" panose="02020603050405020304" pitchFamily="18" charset="0"/>
            </a:endParaRPr>
          </a:p>
          <a:p>
            <a:pPr algn="just"/>
            <a:r>
              <a:rPr lang="en-US" cap="none" dirty="0" smtClean="0">
                <a:latin typeface="Times New Roman" panose="02020603050405020304" pitchFamily="18" charset="0"/>
                <a:cs typeface="Times New Roman" panose="02020603050405020304" pitchFamily="18" charset="0"/>
              </a:rPr>
              <a:t>Predict() method will predict the results.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91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081200" y="399576"/>
            <a:ext cx="10364451" cy="1596177"/>
          </a:xfrm>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Software Requirements Specifications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sz="quarter" idx="13"/>
          </p:nvPr>
        </p:nvSpPr>
        <p:spPr>
          <a:xfrm>
            <a:off x="1081200" y="1995753"/>
            <a:ext cx="10058400" cy="4023360"/>
          </a:xfrm>
        </p:spPr>
        <p:txBody>
          <a:bodyPr>
            <a:normAutofit fontScale="70000" lnSpcReduction="20000"/>
          </a:bodyPr>
          <a:lstStyle/>
          <a:p>
            <a:pPr>
              <a:buFont typeface="Wingdings" panose="05000000000000000000" pitchFamily="2" charset="2"/>
              <a:buChar char="v"/>
            </a:pPr>
            <a:r>
              <a:rPr lang="en-AU" sz="2800" b="1" dirty="0">
                <a:latin typeface="Times New Roman" panose="02020603050405020304" pitchFamily="18" charset="0"/>
                <a:cs typeface="Times New Roman" panose="02020603050405020304" pitchFamily="18" charset="0"/>
              </a:rPr>
              <a:t>Hardware requirement</a:t>
            </a:r>
          </a:p>
          <a:p>
            <a:pPr>
              <a:buFont typeface="Wingdings" panose="05000000000000000000" pitchFamily="2" charset="2"/>
              <a:buChar char="v"/>
            </a:pPr>
            <a:endParaRPr lang="en-AU"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Memory - 8GB RAM</a:t>
            </a:r>
          </a:p>
          <a:p>
            <a:pPr marL="0" indent="0">
              <a:buNone/>
            </a:pPr>
            <a:r>
              <a:rPr lang="en-US" sz="2400" dirty="0">
                <a:latin typeface="Times New Roman" panose="02020603050405020304" pitchFamily="18" charset="0"/>
                <a:cs typeface="Times New Roman" panose="02020603050405020304" pitchFamily="18" charset="0"/>
              </a:rPr>
              <a:t>Intel I5 Core Processor</a:t>
            </a:r>
          </a:p>
          <a:p>
            <a:pPr marL="0" indent="0">
              <a:buNone/>
            </a:pPr>
            <a:r>
              <a:rPr lang="en-US" sz="2400" dirty="0" smtClean="0">
                <a:latin typeface="Times New Roman" panose="02020603050405020304" pitchFamily="18" charset="0"/>
                <a:cs typeface="Times New Roman" panose="02020603050405020304" pitchFamily="18" charset="0"/>
              </a:rPr>
              <a:t>Hard Disk : 250 Gb</a:t>
            </a:r>
          </a:p>
          <a:p>
            <a:pPr>
              <a:buFont typeface="Wingdings" panose="05000000000000000000" pitchFamily="2" charset="2"/>
              <a:buChar char="v"/>
            </a:pP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sz="3100" b="1" dirty="0">
                <a:latin typeface="Times New Roman" panose="02020603050405020304" pitchFamily="18" charset="0"/>
                <a:cs typeface="Times New Roman" panose="02020603050405020304" pitchFamily="18" charset="0"/>
              </a:rPr>
              <a:t>Software requirement </a:t>
            </a:r>
          </a:p>
          <a:p>
            <a:pPr>
              <a:buFont typeface="Wingdings" panose="05000000000000000000" pitchFamily="2" charset="2"/>
              <a:buChar char="v"/>
            </a:pPr>
            <a:endParaRPr lang="en-AU" b="1"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Operating System: windows, </a:t>
            </a:r>
            <a:r>
              <a:rPr lang="en-US" sz="2600" dirty="0" err="1">
                <a:latin typeface="Times New Roman" panose="02020603050405020304" pitchFamily="18" charset="0"/>
                <a:cs typeface="Times New Roman" panose="02020603050405020304" pitchFamily="18" charset="0"/>
              </a:rPr>
              <a:t>linux</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Python </a:t>
            </a:r>
            <a:r>
              <a:rPr lang="en-US" sz="2600" dirty="0" smtClean="0">
                <a:latin typeface="Times New Roman" panose="02020603050405020304" pitchFamily="18" charset="0"/>
                <a:cs typeface="Times New Roman" panose="02020603050405020304" pitchFamily="18" charset="0"/>
              </a:rPr>
              <a:t>11.4</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174554" y="215768"/>
            <a:ext cx="10058400" cy="1793335"/>
          </a:xfrm>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PROPOSED MODEL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4376102" y="2134552"/>
            <a:ext cx="3439795" cy="4234815"/>
          </a:xfrm>
          <a:prstGeom prst="rect">
            <a:avLst/>
          </a:prstGeom>
          <a:noFill/>
          <a:ln w="9525">
            <a:noFill/>
            <a:miter lim="800000"/>
            <a:headEnd/>
            <a:tailEnd/>
          </a:ln>
        </p:spPr>
      </p:pic>
    </p:spTree>
    <p:extLst>
      <p:ext uri="{BB962C8B-B14F-4D97-AF65-F5344CB8AC3E}">
        <p14:creationId xmlns:p14="http://schemas.microsoft.com/office/powerpoint/2010/main" val="38942173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315</TotalTime>
  <Words>391</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Tw Cen MT</vt:lpstr>
      <vt:lpstr>Wingdings</vt:lpstr>
      <vt:lpstr>Droplet</vt:lpstr>
      <vt:lpstr>PowerPoint Presentation</vt:lpstr>
      <vt:lpstr>CONTENTS</vt:lpstr>
      <vt:lpstr>ABSTRACT</vt:lpstr>
      <vt:lpstr>INTRODUCTION</vt:lpstr>
      <vt:lpstr>EXISTING SYSTEM </vt:lpstr>
      <vt:lpstr>Proposed System</vt:lpstr>
      <vt:lpstr>Modules</vt:lpstr>
      <vt:lpstr>Software Requirements Specifications  </vt:lpstr>
      <vt:lpstr>PROPOSED MODEL DIAGRAM</vt:lpstr>
      <vt:lpstr>PROPOSED MODEL DIAGRAM</vt:lpstr>
      <vt:lpstr>OUTPUT SCREENS</vt:lpstr>
      <vt:lpstr>OUTPUT SCREENS</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Aurora's Technological &amp; Research Institute Parvathapur, Uppal, Medipally (M), Medchal (D).Hyderabad - 500098</dc:title>
  <dc:creator>Saravanan Matheswaran</dc:creator>
  <cp:lastModifiedBy>LIVEWIRE</cp:lastModifiedBy>
  <cp:revision>90</cp:revision>
  <dcterms:created xsi:type="dcterms:W3CDTF">2022-10-15T04:54:16Z</dcterms:created>
  <dcterms:modified xsi:type="dcterms:W3CDTF">2024-03-12T09:58:18Z</dcterms:modified>
</cp:coreProperties>
</file>