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2" r:id="rId15"/>
    <p:sldId id="275" r:id="rId16"/>
    <p:sldId id="273" r:id="rId17"/>
    <p:sldId id="264" r:id="rId18"/>
  </p:sldIdLst>
  <p:sldSz cx="12192000" cy="6858000"/>
  <p:notesSz cx="7772400" cy="10058400"/>
  <p:defaultTextStyle>
    <a:lvl1pPr marL="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WenQuanYi Micro Hei" charset="0"/>
        <a:sym typeface="Arial" panose="020B0604020202020204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WenQuanYi Micro Hei" charset="0"/>
        <a:sym typeface="Arial" panose="020B0604020202020204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WenQuanYi Micro Hei" charset="0"/>
        <a:sym typeface="Arial" panose="020B0604020202020204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WenQuanYi Micro Hei" charset="0"/>
        <a:sym typeface="Arial" panose="020B0604020202020204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anose="020B0604020202020204" pitchFamily="34" charset="0"/>
        <a:ea typeface="WenQuanYi Micro Hei" charset="0"/>
        <a:sym typeface="Arial" panose="020B0604020202020204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3627" autoAdjust="0"/>
  </p:normalViewPr>
  <p:slideViewPr>
    <p:cSldViewPr showGuides="1">
      <p:cViewPr varScale="1">
        <p:scale>
          <a:sx n="70" d="100"/>
          <a:sy n="70" d="100"/>
        </p:scale>
        <p:origin x="75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7"/>
            <a:ext cx="6702425" cy="37703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/>
          </a:p>
        </p:txBody>
      </p:sp>
      <p:sp>
        <p:nvSpPr>
          <p:cNvPr id="1048783" name="Rectangle 2"/>
          <p:cNvSpPr>
            <a:spLocks noGrp="1"/>
          </p:cNvSpPr>
          <p:nvPr>
            <p:ph type="body" idx="10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/>
            <a:endParaRPr lang="en-US" altLang="en-US"/>
          </a:p>
        </p:txBody>
      </p:sp>
      <p:sp>
        <p:nvSpPr>
          <p:cNvPr id="1048784" name="Rectangle 3"/>
          <p:cNvSpPr>
            <a:spLocks noGrp="1"/>
          </p:cNvSpPr>
          <p:nvPr>
            <p:ph type="hdr" idx="20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785" name="Rectangle 4"/>
          <p:cNvSpPr>
            <a:spLocks noGrp="1"/>
          </p:cNvSpPr>
          <p:nvPr>
            <p:ph type="dt" idx="3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786" name="Rectangle 5"/>
          <p:cNvSpPr>
            <a:spLocks noGrp="1"/>
          </p:cNvSpPr>
          <p:nvPr>
            <p:ph type="ftr" idx="40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787" name="Rectangle 6"/>
          <p:cNvSpPr>
            <a:spLocks noGrp="1"/>
          </p:cNvSpPr>
          <p:nvPr>
            <p:ph type="sldNum" idx="50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‹#›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5185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anose="02020603050405020304" pitchFamily="18" charset="0"/>
      <a:buNone/>
      <a:defRPr sz="1200" b="0" i="0" u="none" baseline="0">
        <a:solidFill>
          <a:srgbClr val="000000"/>
        </a:solidFill>
        <a:latin typeface="Times New Roman" panose="02020603050405020304" pitchFamily="18" charset="0"/>
        <a:sym typeface="Arial" panose="020B0604020202020204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8" charset="0"/>
      <a:buNone/>
      <a:defRPr sz="1200" b="0" i="0" u="none" baseline="0">
        <a:solidFill>
          <a:srgbClr val="000000"/>
        </a:solidFill>
        <a:latin typeface="Times New Roman" panose="02020603050405020304" pitchFamily="18" charset="0"/>
        <a:sym typeface="Arial" panose="020B0604020202020204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8" charset="0"/>
      <a:buNone/>
      <a:defRPr sz="1200" b="0" i="0" u="none" baseline="0">
        <a:solidFill>
          <a:srgbClr val="000000"/>
        </a:solidFill>
        <a:latin typeface="Times New Roman" panose="02020603050405020304" pitchFamily="18" charset="0"/>
        <a:sym typeface="Arial" panose="020B0604020202020204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8" charset="0"/>
      <a:buNone/>
      <a:defRPr sz="1200" b="0" i="0" u="none" baseline="0">
        <a:solidFill>
          <a:srgbClr val="000000"/>
        </a:solidFill>
        <a:latin typeface="Times New Roman" panose="02020603050405020304" pitchFamily="18" charset="0"/>
        <a:sym typeface="Arial" panose="020B0604020202020204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anose="02020603050405020304" pitchFamily="18" charset="0"/>
      <a:buNone/>
      <a:defRPr sz="1200" b="0" i="0" u="none" baseline="0">
        <a:solidFill>
          <a:srgbClr val="000000"/>
        </a:solidFill>
        <a:latin typeface="Times New Roman" panose="02020603050405020304" pitchFamily="18" charset="0"/>
        <a:sym typeface="Arial" panose="020B0604020202020204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3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40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33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2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2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05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3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32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3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32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99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3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3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37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59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593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8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4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45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25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26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49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1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15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76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0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0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5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58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589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43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21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22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70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1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1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65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</a:rPr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</a:endParaRPr>
          </a:p>
        </p:txBody>
      </p:sp>
      <p:sp>
        <p:nvSpPr>
          <p:cNvPr id="104862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2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80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9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97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17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04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34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56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57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584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79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0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93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88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2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53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81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08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66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71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75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61" name="Rectangle 5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583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7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4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49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1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02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71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59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78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21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81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09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45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54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6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67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63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26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33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00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35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7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40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713" name="Rectangle 4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628" name="Rectangle 2"/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629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48630" name="Rectangle 4"/>
          <p:cNvSpPr>
            <a:spLocks noGrp="1"/>
          </p:cNvSpPr>
          <p:nvPr>
            <p:ph type="sldNum" idx="2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  <p:sp>
        <p:nvSpPr>
          <p:cNvPr id="1048631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8578" name="Rectangle 3"/>
          <p:cNvSpPr>
            <a:spLocks noGrp="1"/>
          </p:cNvSpPr>
          <p:nvPr>
            <p:ph type="dt" idx="10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579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48580" name="Rectangle 5"/>
          <p:cNvSpPr>
            <a:spLocks noGrp="1"/>
          </p:cNvSpPr>
          <p:nvPr>
            <p:ph type="sldNum" idx="2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2/7/20</a:t>
            </a:r>
          </a:p>
        </p:txBody>
      </p:sp>
      <p:sp>
        <p:nvSpPr>
          <p:cNvPr id="1048595" name="Text Box 2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48596" name="Rectangle 3"/>
          <p:cNvSpPr>
            <a:spLocks noGrp="1"/>
          </p:cNvSpPr>
          <p:nvPr>
            <p:ph type="sldNum" idx="10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anose="020F0502020204030204" pitchFamily="34" charset="0"/>
                <a:ea typeface="DejaVu Sans" charset="0"/>
              </a:rPr>
              <a:t>‹#›</a:t>
            </a:fld>
            <a:endParaRPr lang="en-US" altLang="en-US" sz="1200">
              <a:solidFill>
                <a:srgbClr val="8B8B8B"/>
              </a:solidFill>
              <a:latin typeface="Calibri" panose="020F0502020204030204" pitchFamily="34" charset="0"/>
              <a:ea typeface="DejaVu Sans" charset="0"/>
            </a:endParaRPr>
          </a:p>
        </p:txBody>
      </p:sp>
      <p:sp>
        <p:nvSpPr>
          <p:cNvPr id="1048597" name="Rectangle 4"/>
          <p:cNvSpPr>
            <a:spLocks noGrp="1"/>
          </p:cNvSpPr>
          <p:nvPr>
            <p:ph type="title" idx="20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598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1"/>
          <p:cNvSpPr>
            <a:spLocks noGrp="1"/>
          </p:cNvSpPr>
          <p:nvPr>
            <p:ph type="subTitle" idx="4294967295"/>
          </p:nvPr>
        </p:nvSpPr>
        <p:spPr>
          <a:xfrm>
            <a:off x="2095500" y="3857809"/>
            <a:ext cx="7816850" cy="12033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None/>
              <a:defRPr sz="3200">
                <a:solidFill>
                  <a:srgbClr val="000000"/>
                </a:solidFill>
              </a:defRPr>
            </a:lvl1pPr>
            <a:lvl2pPr marL="457200" algn="ctr">
              <a:buNone/>
            </a:lvl2pPr>
            <a:lvl3pPr marL="914400" algn="ctr">
              <a:buNone/>
            </a:lvl3pPr>
            <a:lvl4pPr marL="1371600" algn="ctr">
              <a:buNone/>
            </a:lvl4pPr>
            <a:lvl5pPr marL="1828800" algn="ctr">
              <a:buNone/>
            </a:lvl5pPr>
          </a:lstStyle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PRESENTED BY:</a:t>
            </a:r>
            <a:endParaRPr lang="zh-CN" altLang="en-US" dirty="0"/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SUBASH R</a:t>
            </a:r>
            <a:endParaRPr lang="en-US" altLang="en-US" sz="18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-2303811720521052</a:t>
            </a:r>
            <a:endParaRPr lang="en-US" altLang="en-US" sz="18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r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					</a:t>
            </a: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r" eaLnBrk="1" hangingPunct="1">
              <a:lnSpc>
                <a:spcPct val="170000"/>
              </a:lnSpc>
              <a:spcBef>
                <a:spcPts val="360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0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0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0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36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097160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7" name="Rectangle 4"/>
          <p:cNvSpPr/>
          <p:nvPr/>
        </p:nvSpPr>
        <p:spPr>
          <a:xfrm>
            <a:off x="1898650" y="214312"/>
            <a:ext cx="8437562" cy="3010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>
                <a:solidFill>
                  <a:srgbClr val="FF0066"/>
                </a:solidFill>
                <a:ea typeface="Arial" panose="020B0604020202020204" pitchFamily="34" charset="0"/>
              </a:rPr>
              <a:t>K.RAMAKRISHNAN COLLEGE OF TECHNOLOGY</a:t>
            </a: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>
                <a:solidFill>
                  <a:srgbClr val="FF0066"/>
                </a:solidFill>
                <a:ea typeface="Arial" panose="020B0604020202020204" pitchFamily="34" charset="0"/>
              </a:rPr>
              <a:t>(AUTONOMOUS), TRICHY</a:t>
            </a:r>
            <a:br>
              <a:rPr lang="en-US" altLang="en-US" sz="2000" b="1">
                <a:solidFill>
                  <a:srgbClr val="FF0066"/>
                </a:solidFill>
                <a:ea typeface="Arial" panose="020B0604020202020204" pitchFamily="34" charset="0"/>
              </a:rPr>
            </a:br>
            <a:endParaRPr lang="en-US" altLang="en-US" sz="2000" b="1">
              <a:solidFill>
                <a:srgbClr val="FF0066"/>
              </a:solidFill>
              <a:ea typeface="Arial" panose="020B0604020202020204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>
              <a:solidFill>
                <a:srgbClr val="FF0066"/>
              </a:solidFill>
              <a:ea typeface="Arial" panose="020B0604020202020204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>
                <a:solidFill>
                  <a:srgbClr val="FF0066"/>
                </a:solidFill>
                <a:ea typeface="Arial" panose="020B0604020202020204" pitchFamily="34" charset="0"/>
              </a:rPr>
              <a:t>HASH TABLE-BASED SPELL CHECKER</a:t>
            </a:r>
            <a:endParaRPr lang="zh-CN" altLang="en-US"/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>
              <a:solidFill>
                <a:srgbClr val="FF0066"/>
              </a:solidFill>
              <a:ea typeface="Arial" panose="020B0604020202020204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>
              <a:solidFill>
                <a:srgbClr val="FF0066"/>
              </a:solidFill>
              <a:ea typeface="Arial" panose="020B0604020202020204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>
                <a:solidFill>
                  <a:srgbClr val="0000FF"/>
                </a:solidFill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61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Source Code</a:t>
            </a:r>
            <a:endParaRPr lang="zh-CN" altLang="en-US" dirty="0"/>
          </a:p>
        </p:txBody>
      </p:sp>
      <p:sp>
        <p:nvSpPr>
          <p:cNvPr id="1048624" name="Content Placeholder 3"/>
          <p:cNvSpPr>
            <a:spLocks noGrp="1"/>
          </p:cNvSpPr>
          <p:nvPr>
            <p:ph idx="1"/>
          </p:nvPr>
        </p:nvSpPr>
        <p:spPr>
          <a:xfrm>
            <a:off x="335280" y="177260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#include &lt;stdio.h&gt;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#include &lt;stdlib.h&gt;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#include &lt;string.h&gt;</a:t>
            </a:r>
          </a:p>
          <a:p>
            <a:pPr marL="0" indent="0">
              <a:lnSpc>
                <a:spcPct val="0"/>
              </a:lnSpc>
              <a:buNone/>
            </a:pPr>
            <a:endParaRPr lang="en-I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#define TABLE_SIZE 100</a:t>
            </a:r>
          </a:p>
          <a:p>
            <a:pPr marL="0" indent="0">
              <a:lnSpc>
                <a:spcPct val="0"/>
              </a:lnSpc>
              <a:buNone/>
            </a:pPr>
            <a:endParaRPr lang="en-I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// Node structure for linked list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typedef struct Node {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char word[50];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struct Node* next;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} Node;</a:t>
            </a:r>
          </a:p>
          <a:p>
            <a:pPr marL="0" indent="0">
              <a:lnSpc>
                <a:spcPct val="0"/>
              </a:lnSpc>
              <a:buNone/>
            </a:pPr>
            <a:endParaRPr lang="en-I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// Hash table structure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typedef struct {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Node* table[TABLE_SIZE];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} HashTable;</a:t>
            </a:r>
          </a:p>
          <a:p>
            <a:pPr marL="0" indent="0">
              <a:lnSpc>
                <a:spcPct val="0"/>
              </a:lnSpc>
              <a:buNone/>
            </a:pPr>
            <a:endParaRPr lang="en-I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// Function to initialize the hash table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void initHashTable(HashTable* ht) {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for (int i = 0; i &lt; TABLE_SIZE; i++) {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    ht-&gt;table[i] = NULL;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   }</a:t>
            </a:r>
          </a:p>
          <a:p>
            <a:pPr marL="0" indent="0">
              <a:lnSpc>
                <a:spcPct val="0"/>
              </a:lnSpc>
              <a:buNone/>
            </a:pPr>
            <a:r>
              <a:rPr lang="en-I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2097160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375910" y="1557020"/>
            <a:ext cx="4064000" cy="507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/>
              <a:t>// Function to compute hash value</a:t>
            </a:r>
          </a:p>
          <a:p>
            <a:pPr>
              <a:lnSpc>
                <a:spcPct val="80000"/>
              </a:lnSpc>
            </a:pPr>
            <a:r>
              <a:rPr lang="en-US" sz="1400"/>
              <a:t>int hash(char* word) {</a:t>
            </a:r>
          </a:p>
          <a:p>
            <a:pPr>
              <a:lnSpc>
                <a:spcPct val="80000"/>
              </a:lnSpc>
            </a:pPr>
            <a:r>
              <a:rPr lang="en-US" sz="1400"/>
              <a:t>    int hashValue = 0;</a:t>
            </a:r>
          </a:p>
          <a:p>
            <a:pPr>
              <a:lnSpc>
                <a:spcPct val="80000"/>
              </a:lnSpc>
            </a:pPr>
            <a:r>
              <a:rPr lang="en-US" sz="1400"/>
              <a:t>    for (int i = 0; word[i] != '\0'; i++) {</a:t>
            </a:r>
          </a:p>
          <a:p>
            <a:pPr>
              <a:lnSpc>
                <a:spcPct val="80000"/>
              </a:lnSpc>
            </a:pPr>
            <a:r>
              <a:rPr lang="en-US" sz="1400"/>
              <a:t>        hashValue += word[i];</a:t>
            </a:r>
          </a:p>
          <a:p>
            <a:pPr>
              <a:lnSpc>
                <a:spcPct val="80000"/>
              </a:lnSpc>
            </a:pPr>
            <a:r>
              <a:rPr lang="en-US" sz="1400"/>
              <a:t>    }</a:t>
            </a:r>
          </a:p>
          <a:p>
            <a:pPr>
              <a:lnSpc>
                <a:spcPct val="80000"/>
              </a:lnSpc>
            </a:pPr>
            <a:r>
              <a:rPr lang="en-US" sz="1400"/>
              <a:t>    return hashValue % TABLE_SIZE;</a:t>
            </a:r>
          </a:p>
          <a:p>
            <a:pPr>
              <a:lnSpc>
                <a:spcPct val="80000"/>
              </a:lnSpc>
            </a:pPr>
            <a:r>
              <a:rPr lang="en-US" sz="1400"/>
              <a:t>}</a:t>
            </a:r>
          </a:p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1400"/>
              <a:t>// Function to insert a word into the hash table</a:t>
            </a:r>
          </a:p>
          <a:p>
            <a:pPr>
              <a:lnSpc>
                <a:spcPct val="80000"/>
              </a:lnSpc>
            </a:pPr>
            <a:r>
              <a:rPr lang="en-US" sz="1400"/>
              <a:t>void insert(HashTable* ht, char* word) {</a:t>
            </a:r>
          </a:p>
          <a:p>
            <a:pPr>
              <a:lnSpc>
                <a:spcPct val="80000"/>
              </a:lnSpc>
            </a:pPr>
            <a:r>
              <a:rPr lang="en-US" sz="1400"/>
              <a:t>    int index = hash(word);</a:t>
            </a:r>
          </a:p>
          <a:p>
            <a:pPr>
              <a:lnSpc>
                <a:spcPct val="80000"/>
              </a:lnSpc>
            </a:pPr>
            <a:r>
              <a:rPr lang="en-US" sz="1400"/>
              <a:t>    Node* newNode = (Node*)malloc(sizeof(Node));</a:t>
            </a:r>
          </a:p>
          <a:p>
            <a:pPr>
              <a:lnSpc>
                <a:spcPct val="80000"/>
              </a:lnSpc>
            </a:pPr>
            <a:r>
              <a:rPr lang="en-US" sz="1400"/>
              <a:t>    if (newNode == NULL) {</a:t>
            </a:r>
          </a:p>
          <a:p>
            <a:pPr>
              <a:lnSpc>
                <a:spcPct val="80000"/>
              </a:lnSpc>
            </a:pPr>
            <a:r>
              <a:rPr lang="en-US" sz="1400"/>
              <a:t>        printf("Memory allocation failed!\n");</a:t>
            </a:r>
          </a:p>
          <a:p>
            <a:pPr>
              <a:lnSpc>
                <a:spcPct val="80000"/>
              </a:lnSpc>
            </a:pPr>
            <a:r>
              <a:rPr lang="en-US" sz="1400"/>
              <a:t>        return;</a:t>
            </a:r>
          </a:p>
          <a:p>
            <a:pPr>
              <a:lnSpc>
                <a:spcPct val="80000"/>
              </a:lnSpc>
            </a:pPr>
            <a:r>
              <a:rPr lang="en-US" sz="1400"/>
              <a:t>    }</a:t>
            </a:r>
          </a:p>
          <a:p>
            <a:pPr>
              <a:lnSpc>
                <a:spcPct val="80000"/>
              </a:lnSpc>
            </a:pPr>
            <a:r>
              <a:rPr lang="en-US" sz="1400"/>
              <a:t>    strcpy(newNode-&gt;word, word);</a:t>
            </a:r>
          </a:p>
          <a:p>
            <a:pPr>
              <a:lnSpc>
                <a:spcPct val="80000"/>
              </a:lnSpc>
            </a:pPr>
            <a:r>
              <a:rPr lang="en-US" sz="1400"/>
              <a:t>    newNode-&gt;next = ht-&gt;table[index];</a:t>
            </a:r>
          </a:p>
          <a:p>
            <a:pPr>
              <a:lnSpc>
                <a:spcPct val="80000"/>
              </a:lnSpc>
            </a:pPr>
            <a:r>
              <a:rPr lang="en-US" sz="1400"/>
              <a:t>    ht-&gt;table[index] = newNode;</a:t>
            </a:r>
          </a:p>
          <a:p>
            <a:pPr>
              <a:lnSpc>
                <a:spcPct val="80000"/>
              </a:lnSpc>
            </a:pPr>
            <a:r>
              <a:rPr lang="en-US" sz="1400"/>
              <a:t>}</a:t>
            </a:r>
          </a:p>
          <a:p>
            <a:pPr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1400"/>
              <a:t>// Function to check if a word is in the hash table</a:t>
            </a:r>
          </a:p>
          <a:p>
            <a:pPr>
              <a:lnSpc>
                <a:spcPct val="80000"/>
              </a:lnSpc>
            </a:pPr>
            <a:r>
              <a:rPr lang="en-US" sz="1400"/>
              <a:t>int check(HashTable* ht, char* word) {</a:t>
            </a:r>
          </a:p>
          <a:p>
            <a:pPr>
              <a:lnSpc>
                <a:spcPct val="80000"/>
              </a:lnSpc>
            </a:pPr>
            <a:r>
              <a:rPr lang="en-US" sz="1400"/>
              <a:t>    int index = hash(word);</a:t>
            </a:r>
          </a:p>
          <a:p>
            <a:pPr>
              <a:lnSpc>
                <a:spcPct val="80000"/>
              </a:lnSpc>
            </a:pPr>
            <a:r>
              <a:rPr lang="en-US" sz="1400"/>
              <a:t>    Node* current = ht-&gt;table[index];</a:t>
            </a:r>
          </a:p>
          <a:p>
            <a:pPr>
              <a:lnSpc>
                <a:spcPct val="80000"/>
              </a:lnSpc>
            </a:pPr>
            <a:r>
              <a:rPr lang="en-US" sz="1400"/>
              <a:t>    while (current != NULL) {</a:t>
            </a:r>
          </a:p>
          <a:p>
            <a:pPr>
              <a:lnSpc>
                <a:spcPct val="80000"/>
              </a:lnSpc>
            </a:pPr>
            <a:r>
              <a:rPr lang="en-US" sz="1400"/>
              <a:t>        if (strcmp(current-&gt;word, word) == 0) {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Source Code</a:t>
            </a:r>
            <a:endParaRPr lang="zh-CN" altLang="en-US" dirty="0"/>
          </a:p>
        </p:txBody>
      </p:sp>
      <p:sp>
        <p:nvSpPr>
          <p:cNvPr id="1048624" name="Content Placeholder 3"/>
          <p:cNvSpPr>
            <a:spLocks noGrp="1"/>
          </p:cNvSpPr>
          <p:nvPr>
            <p:ph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60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6023992" y="1340768"/>
            <a:ext cx="0" cy="525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844824"/>
            <a:ext cx="6093724" cy="388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  return 1; // Word found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current = current-&gt;next;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return 0; // Word not found</a:t>
            </a:r>
          </a:p>
          <a:p>
            <a:pPr>
              <a:lnSpc>
                <a:spcPct val="60000"/>
              </a:lnSpc>
            </a:pPr>
            <a:r>
              <a:rPr lang="en-IN" sz="1400" dirty="0"/>
              <a:t>}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int main() {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HashTable ht;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initHashTable(&amp;ht);</a:t>
            </a:r>
          </a:p>
          <a:p>
            <a:pPr>
              <a:lnSpc>
                <a:spcPct val="100000"/>
              </a:lnSpc>
            </a:pPr>
            <a:endParaRPr lang="en-IN" sz="1400" dirty="0"/>
          </a:p>
          <a:p>
            <a:pPr>
              <a:lnSpc>
                <a:spcPct val="100000"/>
              </a:lnSpc>
            </a:pPr>
            <a:r>
              <a:rPr lang="en-IN" sz="1400" dirty="0"/>
              <a:t>    // Input words into the hash table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printf("Enter words to insert into the hash table (type 'done' to stop):\n");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char word[50];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while (1) {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    scanf("%s", word);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    if (strcmp(word, "done") == 0) {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        break;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    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700808"/>
            <a:ext cx="5669201" cy="264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/>
              <a:t>insert(&amp;ht, word);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    // Spell checking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printf("Enter a word to check if it's in the hash table: ");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scanf("%s", word);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if (check(&amp;ht, word)) {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    printf("The word '%s' is spelled correctly!\n", word);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} else {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    printf("The word '%s' is misspelled!\n", word);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    return 0;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}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Screenshot </a:t>
            </a:r>
            <a:endParaRPr lang="zh-CN" altLang="en-US" dirty="0"/>
          </a:p>
        </p:txBody>
      </p:sp>
      <p:sp>
        <p:nvSpPr>
          <p:cNvPr id="1048629" name="Content Placeholder 3"/>
          <p:cNvSpPr>
            <a:spLocks noGrp="1"/>
          </p:cNvSpPr>
          <p:nvPr>
            <p:ph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62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5" r="239" b="6015"/>
          <a:stretch>
            <a:fillRect/>
          </a:stretch>
        </p:blipFill>
        <p:spPr>
          <a:xfrm>
            <a:off x="551180" y="1556385"/>
            <a:ext cx="11379200" cy="52603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Screenshot </a:t>
            </a:r>
            <a:endParaRPr lang="zh-CN" altLang="en-US" dirty="0"/>
          </a:p>
        </p:txBody>
      </p:sp>
      <p:sp>
        <p:nvSpPr>
          <p:cNvPr id="1048629" name="Content Placeholder 3"/>
          <p:cNvSpPr>
            <a:spLocks noGrp="1"/>
          </p:cNvSpPr>
          <p:nvPr>
            <p:ph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62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70" y="1628775"/>
            <a:ext cx="8159750" cy="48488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Conclusion and Future Enhancement</a:t>
            </a:r>
            <a:endParaRPr lang="zh-CN" altLang="en-US" dirty="0"/>
          </a:p>
        </p:txBody>
      </p:sp>
      <p:sp>
        <p:nvSpPr>
          <p:cNvPr id="1048634" name="Content Placeholder 3"/>
          <p:cNvSpPr>
            <a:spLocks noGrp="1"/>
          </p:cNvSpPr>
          <p:nvPr>
            <p:ph idx="1"/>
          </p:nvPr>
        </p:nvSpPr>
        <p:spPr>
          <a:xfrm>
            <a:off x="623392" y="1412776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Conclusion: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This program provides a simple yet effective spell checking mechanism using a hash table. It efficiently stores words and allows for quick lookups. However, it has limitations such as not handling collisions effectively and lacking advanced features like suggestions for misspelled words.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600" b="1" dirty="0">
                <a:latin typeface="Arial" panose="020B0604020202020204" pitchFamily="34" charset="0"/>
                <a:ea typeface="Arial" panose="020B0604020202020204" pitchFamily="34" charset="0"/>
              </a:rPr>
              <a:t>Future Enhancements:</a:t>
            </a:r>
          </a:p>
          <a:p>
            <a:pPr lvl="0">
              <a:lnSpc>
                <a:spcPct val="200000"/>
              </a:lnSpc>
              <a:buAutoNum type="arabicPeriod"/>
            </a:pPr>
            <a:r>
              <a:rPr lang="en-US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Collision Resolution: Implementing a more robust collision resolution technique such as chaining or open addressing would improve the hash table's performance.</a:t>
            </a:r>
          </a:p>
          <a:p>
            <a:pPr lvl="0">
              <a:lnSpc>
                <a:spcPct val="200000"/>
              </a:lnSpc>
              <a:buAutoNum type="arabicPeriod"/>
            </a:pPr>
            <a:r>
              <a:rPr lang="en-US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2. Suggestions for Misspelled Words : Enhancing the program to provide suggestions for misspelled words based on similar words in the dictionary.</a:t>
            </a:r>
            <a:endParaRPr lang="en-IN" alt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4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anose="020B0604020202020204" pitchFamily="34" charset="0"/>
                <a:ea typeface="Arial" panose="020B0604020202020204" pitchFamily="34" charset="0"/>
              </a:rPr>
              <a:t>PRESENTATION OVERVIEW</a:t>
            </a:r>
          </a:p>
        </p:txBody>
      </p:sp>
      <p:sp>
        <p:nvSpPr>
          <p:cNvPr id="1048642" name="Text Box 2"/>
          <p:cNvSpPr txBox="1"/>
          <p:nvPr/>
        </p:nvSpPr>
        <p:spPr>
          <a:xfrm>
            <a:off x="831850" y="1557337"/>
            <a:ext cx="10520362" cy="47513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Problem Identification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Objective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Proposed system 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Block diagram of proposed system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Data structures used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>
                <a:latin typeface="Arial" panose="020B0604020202020204" pitchFamily="34" charset="0"/>
                <a:ea typeface="Arial" panose="020B0604020202020204" pitchFamily="34" charset="0"/>
              </a:rPr>
              <a:t>Modules</a:t>
            </a:r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 Description </a:t>
            </a:r>
            <a:endParaRPr lang="zh-CN" altLang="en-US" sz="1400" dirty="0"/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 Implementation </a:t>
            </a:r>
            <a:endParaRPr lang="zh-CN" altLang="en-US" sz="1400" dirty="0"/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Source Code</a:t>
            </a:r>
            <a:endParaRPr lang="zh-CN" altLang="en-US" sz="1400" dirty="0"/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Screenshot </a:t>
            </a:r>
            <a:endParaRPr lang="zh-CN" altLang="en-US" sz="1400" dirty="0"/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1400" b="1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Conclusion and Future Enhancement</a:t>
            </a:r>
            <a:endParaRPr lang="zh-CN" altLang="en-US" sz="1400" dirty="0"/>
          </a:p>
          <a:p>
            <a:pPr marL="342900" lvl="0" indent="-340995" algn="just" eaLnBrk="1" hangingPunct="1">
              <a:lnSpc>
                <a:spcPct val="200000"/>
              </a:lnSpc>
              <a:spcBef>
                <a:spcPts val="325"/>
              </a:spcBef>
              <a:buFont typeface="Wingdings" panose="05000000000000000000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14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97162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ea typeface="DejaVu Sans" charset="0"/>
              </a:rPr>
              <a:t>2/7/20</a:t>
            </a:r>
          </a:p>
        </p:txBody>
      </p:sp>
      <p:sp>
        <p:nvSpPr>
          <p:cNvPr id="1048647" name="Rectangle 1"/>
          <p:cNvSpPr>
            <a:spLocks noGrp="1"/>
          </p:cNvSpPr>
          <p:nvPr>
            <p:ph type="title" idx="4294967295"/>
          </p:nvPr>
        </p:nvSpPr>
        <p:spPr>
          <a:xfrm>
            <a:off x="2159000" y="304800"/>
            <a:ext cx="7608887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PROBLEM IDENTIFICATION</a:t>
            </a:r>
          </a:p>
        </p:txBody>
      </p:sp>
      <p:pic>
        <p:nvPicPr>
          <p:cNvPr id="2097164" name="Picture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Picture 5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Text Box 1048647"/>
          <p:cNvSpPr txBox="1"/>
          <p:nvPr/>
        </p:nvSpPr>
        <p:spPr>
          <a:xfrm rot="21600000">
            <a:off x="1014217" y="1447799"/>
            <a:ext cx="9321995" cy="13614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Frequently Misspelled Words
Many people struggle with spelling common words correctly, leading to embarrassing errors in their written work.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49" name="Text Box 1048648"/>
          <p:cNvSpPr txBox="1"/>
          <p:nvPr/>
        </p:nvSpPr>
        <p:spPr>
          <a:xfrm>
            <a:off x="1014217" y="3178492"/>
            <a:ext cx="10270812" cy="1361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Consistency Issues
Inconsistent spelling across a document can make it appear unprofessional and detract from the overall quality of the writing.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650" name="Text Box 1048649"/>
          <p:cNvSpPr txBox="1"/>
          <p:nvPr/>
        </p:nvSpPr>
        <p:spPr>
          <a:xfrm>
            <a:off x="1014216" y="4767420"/>
            <a:ext cx="9131049" cy="1361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Time-Consuming Proofreading
Manually checking for spelling mistakes is a tedious and time-consuming process, especially for longer documents.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 </a:t>
            </a:r>
          </a:p>
        </p:txBody>
      </p:sp>
      <p:sp>
        <p:nvSpPr>
          <p:cNvPr id="1048617" name="Rectangle 1"/>
          <p:cNvSpPr/>
          <p:nvPr/>
        </p:nvSpPr>
        <p:spPr>
          <a:xfrm>
            <a:off x="911223" y="2957137"/>
            <a:ext cx="10579100" cy="1259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zh-CN" altLang="en-US"/>
          </a:p>
        </p:txBody>
      </p:sp>
      <p:pic>
        <p:nvPicPr>
          <p:cNvPr id="2097158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8" name="Text 5"/>
          <p:cNvSpPr/>
          <p:nvPr/>
        </p:nvSpPr>
        <p:spPr>
          <a:xfrm>
            <a:off x="1080809" y="162484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Efficient Word Lookup</a:t>
            </a:r>
            <a:endParaRPr lang="en-US" sz="2185" dirty="0"/>
          </a:p>
          <a:p>
            <a:pPr marL="0" indent="0">
              <a:lnSpc>
                <a:spcPts val="2735"/>
              </a:lnSpc>
              <a:buNone/>
            </a:pPr>
            <a:r>
              <a:rPr lang="en-US" sz="2185" dirty="0"/>
              <a:t>        </a:t>
            </a:r>
          </a:p>
        </p:txBody>
      </p:sp>
      <p:sp>
        <p:nvSpPr>
          <p:cNvPr id="1048619" name="Text 6"/>
          <p:cNvSpPr/>
          <p:nvPr/>
        </p:nvSpPr>
        <p:spPr>
          <a:xfrm>
            <a:off x="1710734" y="1972026"/>
            <a:ext cx="8897122" cy="2116966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Leverage the speed and performance of hash tables to quickly look up and validate words.</a:t>
            </a:r>
            <a:endParaRPr lang="en-US" sz="1750" dirty="0"/>
          </a:p>
        </p:txBody>
      </p:sp>
      <p:sp>
        <p:nvSpPr>
          <p:cNvPr id="1048620" name="Text 9"/>
          <p:cNvSpPr/>
          <p:nvPr/>
        </p:nvSpPr>
        <p:spPr>
          <a:xfrm>
            <a:off x="1080808" y="285691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Accurate Suggestions</a:t>
            </a:r>
            <a:endParaRPr lang="en-US" sz="2185" dirty="0"/>
          </a:p>
          <a:p>
            <a:pPr marL="0" indent="0">
              <a:lnSpc>
                <a:spcPts val="2735"/>
              </a:lnSpc>
              <a:buNone/>
            </a:pPr>
            <a:endParaRPr lang="en-US" sz="2185" dirty="0"/>
          </a:p>
        </p:txBody>
      </p:sp>
      <p:sp>
        <p:nvSpPr>
          <p:cNvPr id="1048621" name="Text 10"/>
          <p:cNvSpPr/>
          <p:nvPr/>
        </p:nvSpPr>
        <p:spPr>
          <a:xfrm>
            <a:off x="2303985" y="3428999"/>
            <a:ext cx="7793574" cy="1450183"/>
          </a:xfrm>
          <a:prstGeom prst="rect">
            <a:avLst/>
          </a:prstGeom>
          <a:noFill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users with relevant spelling suggestions for misspelled words.</a:t>
            </a:r>
            <a:endParaRPr lang="en-US" sz="1750" dirty="0"/>
          </a:p>
        </p:txBody>
      </p:sp>
      <p:sp>
        <p:nvSpPr>
          <p:cNvPr id="1048622" name="Text 13"/>
          <p:cNvSpPr/>
          <p:nvPr/>
        </p:nvSpPr>
        <p:spPr>
          <a:xfrm>
            <a:off x="1080809" y="3980496"/>
            <a:ext cx="2990612" cy="347186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Customizable Dictionary</a:t>
            </a:r>
            <a:endParaRPr lang="en-US" sz="2185" dirty="0"/>
          </a:p>
        </p:txBody>
      </p:sp>
      <p:sp>
        <p:nvSpPr>
          <p:cNvPr id="1048623" name="Text 14"/>
          <p:cNvSpPr/>
          <p:nvPr/>
        </p:nvSpPr>
        <p:spPr>
          <a:xfrm>
            <a:off x="2023569" y="4523779"/>
            <a:ext cx="8584287" cy="355402"/>
          </a:xfrm>
          <a:prstGeom prst="rect">
            <a:avLst/>
          </a:prstGeom>
          <a:noFill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Allow users to add or remove words from the dictionary to suit their needs.</a:t>
            </a:r>
            <a:endParaRPr lang="en-US" sz="175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2514600" y="304800"/>
            <a:ext cx="6934200" cy="110599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anose="020B060402020202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sz="3200" b="1">
                <a:solidFill>
                  <a:srgbClr val="0000FF"/>
                </a:solidFill>
                <a:ea typeface="Arial" panose="020B0604020202020204" pitchFamily="34" charset="0"/>
              </a:rPr>
              <a:t>PROPOSED SYSTEM </a:t>
            </a:r>
          </a:p>
          <a:p>
            <a:pPr lvl="0" algn="ctr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sz="3200" b="1">
                <a:solidFill>
                  <a:srgbClr val="FF0000"/>
                </a:solidFill>
                <a:ea typeface="Arial" panose="020B0604020202020204" pitchFamily="34" charset="0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ea typeface="Arial" panose="020B0604020202020204" pitchFamily="34" charset="0"/>
              </a:rPr>
              <a:t>BLOCK   DIAGRAM </a:t>
            </a:r>
          </a:p>
        </p:txBody>
      </p:sp>
      <p:pic>
        <p:nvPicPr>
          <p:cNvPr id="2097156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79" y="1484784"/>
            <a:ext cx="9208770" cy="479979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STRUCTURES USED</a:t>
            </a:r>
          </a:p>
        </p:txBody>
      </p:sp>
      <p:pic>
        <p:nvPicPr>
          <p:cNvPr id="2097154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4" name="Text Box 1048793"/>
          <p:cNvSpPr txBox="1"/>
          <p:nvPr/>
        </p:nvSpPr>
        <p:spPr>
          <a:xfrm>
            <a:off x="1340878" y="1664799"/>
            <a:ext cx="9190421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       A spell checker implemented using data structures like hash tables </a:t>
            </a:r>
            <a:r>
              <a:rPr lang="en-US" sz="2800" dirty="0" smtClean="0">
                <a:solidFill>
                  <a:srgbClr val="000000"/>
                </a:solidFill>
              </a:rPr>
              <a:t>can </a:t>
            </a:r>
            <a:r>
              <a:rPr lang="en-US" sz="2800" dirty="0">
                <a:solidFill>
                  <a:srgbClr val="000000"/>
                </a:solidFill>
              </a:rPr>
              <a:t>efficiently store and check the correctness of words in a dictionary. These data structures enable fast lookups and comparisons, crucial for spell checking large text files or user input.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ADVANTAGES OF PROPOSED SYSTEM</a:t>
            </a:r>
          </a:p>
        </p:txBody>
      </p:sp>
      <p:pic>
        <p:nvPicPr>
          <p:cNvPr id="2097152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0" name="Text Box 1048789"/>
          <p:cNvSpPr txBox="1"/>
          <p:nvPr/>
        </p:nvSpPr>
        <p:spPr>
          <a:xfrm>
            <a:off x="1292733" y="1778698"/>
            <a:ext cx="10288079" cy="1361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Accuracy
Accurately identifies and corrects a wide range of common spelling errors, ensuring flawless written communication.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91" name="Text Box 1048790"/>
          <p:cNvSpPr txBox="1"/>
          <p:nvPr/>
        </p:nvSpPr>
        <p:spPr>
          <a:xfrm>
            <a:off x="1292733" y="3293202"/>
            <a:ext cx="9399076" cy="1361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Efficiency
Streamlines the proofreading process, saving time and effort by automating the detection and correction of spelling mistakes.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92" name="Text Box 1048791"/>
          <p:cNvSpPr txBox="1"/>
          <p:nvPr/>
        </p:nvSpPr>
        <p:spPr>
          <a:xfrm>
            <a:off x="1365249" y="4807709"/>
            <a:ext cx="9588682" cy="1361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Consistency
Maintains consistent spelling across documents and within an organization, improving the overall quality and readability of written content.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Module Description </a:t>
            </a:r>
            <a:endParaRPr lang="zh-CN" altLang="en-US" dirty="0"/>
          </a:p>
        </p:txBody>
      </p:sp>
      <p:sp>
        <p:nvSpPr>
          <p:cNvPr id="1048619" name="Content Placeholder 3"/>
          <p:cNvSpPr>
            <a:spLocks noGrp="1"/>
          </p:cNvSpPr>
          <p:nvPr>
            <p:ph idx="1"/>
          </p:nvPr>
        </p:nvSpPr>
        <p:spPr>
          <a:xfrm>
            <a:off x="623392" y="980728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This program implements a basic spell checker using a hash table data structure. It consists of several </a:t>
            </a:r>
            <a:r>
              <a:rPr lang="en-US" altLang="en-US" sz="2000" dirty="0" smtClean="0">
                <a:latin typeface="Arial" panose="020B0604020202020204" pitchFamily="34" charset="0"/>
                <a:ea typeface="Arial" panose="020B0604020202020204" pitchFamily="34" charset="0"/>
              </a:rPr>
              <a:t>modules:1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. Node Structure: Defines a structure for each word in the hash table, containing the word itself and a pointer to the next node.2. Hash Table Structure: Defines the hash table structure, which is an array of pointers to nodes.3. Hash Function: Computes the hash value for a given word.4. Initialize Hash Table: Initializes a new hash table.5. Insert Word: Inserts a word into the hash table.6. Check Word: Checks if a word exists in the hash table.7. Free Hash Table: Frees memory allocated for the hash table.</a:t>
            </a:r>
            <a:endParaRPr lang="en-IN" alt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58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defRPr sz="4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>
                <a:solidFill>
                  <a:srgbClr val="FF00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Module Implementation </a:t>
            </a:r>
            <a:endParaRPr lang="zh-CN" altLang="en-US"/>
          </a:p>
        </p:txBody>
      </p:sp>
      <p:sp>
        <p:nvSpPr>
          <p:cNvPr id="1048614" name="Content Placeholder 3"/>
          <p:cNvSpPr>
            <a:spLocks noGrp="1"/>
          </p:cNvSpPr>
          <p:nvPr>
            <p:ph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sym typeface="Arial" panose="020B0604020202020204" pitchFamily="34" charset="0"/>
              </a:defRPr>
            </a:lvl5pPr>
          </a:lstStyle>
          <a:p>
            <a:pPr lv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alt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ea typeface="Arial" panose="020B0604020202020204" pitchFamily="34" charset="0"/>
              </a:rPr>
              <a:t>The hash function calculates the hash value for a word by iterating over each character and updating the hash value using a multiplication and addition operation</a:t>
            </a:r>
            <a:r>
              <a:rPr lang="en-US" altLang="en-US" sz="1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Memory is dynamically allocated for the hash table and nodes</a:t>
            </a:r>
            <a:r>
              <a:rPr lang="en-US" altLang="en-US" sz="18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  <a:ea typeface="Arial" panose="020B0604020202020204" pitchFamily="34" charset="0"/>
              </a:rPr>
              <a:t>Words are inserted into the hash table by calculating </a:t>
            </a:r>
            <a:endParaRPr lang="en-I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1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  <p:pic>
        <p:nvPicPr>
          <p:cNvPr id="2097156" name="Picture 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Picture 5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943</Words>
  <Application>Microsoft Office PowerPoint</Application>
  <PresentationFormat>Widescreen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DejaVu Sans</vt:lpstr>
      <vt:lpstr>Kanit</vt:lpstr>
      <vt:lpstr>Martel Sans</vt:lpstr>
      <vt:lpstr>Times New Roman</vt:lpstr>
      <vt:lpstr>WenQuanYi Micro Hei</vt:lpstr>
      <vt:lpstr>Wingdings</vt:lpstr>
      <vt:lpstr>Office 主题</vt:lpstr>
      <vt:lpstr>Office 主题</vt:lpstr>
      <vt:lpstr>Office 主题</vt:lpstr>
      <vt:lpstr>PowerPoint Presentation</vt:lpstr>
      <vt:lpstr>PRESENTATION OVERVIEW</vt:lpstr>
      <vt:lpstr>PROBLEM IDENTIFICATION</vt:lpstr>
      <vt:lpstr>OBJECTIVE </vt:lpstr>
      <vt:lpstr>PowerPoint Presentation</vt:lpstr>
      <vt:lpstr>DATA STRUCTURES USED</vt:lpstr>
      <vt:lpstr>ADVANTAGES OF PROPOSED SYSTEM</vt:lpstr>
      <vt:lpstr>Module Description </vt:lpstr>
      <vt:lpstr>Module Implementation </vt:lpstr>
      <vt:lpstr>Source Code</vt:lpstr>
      <vt:lpstr>Source Code</vt:lpstr>
      <vt:lpstr>Screenshot </vt:lpstr>
      <vt:lpstr>Screenshot </vt:lpstr>
      <vt:lpstr>Conclusion and Future Enhancement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RAGAVA</cp:lastModifiedBy>
  <cp:revision>6</cp:revision>
  <dcterms:created xsi:type="dcterms:W3CDTF">2024-06-14T06:21:00Z</dcterms:created>
  <dcterms:modified xsi:type="dcterms:W3CDTF">2024-06-15T19:39:04Z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yperlinksChanged">
    <vt:bool>false</vt:bool>
  </property>
  <property fmtid="{D5CDD505-2E9C-101B-9397-08002B2CF9AE}" pid="3" name="LinksUpToDate">
    <vt:bool>false</vt:bool>
  </property>
  <property fmtid="{D5CDD505-2E9C-101B-9397-08002B2CF9AE}" pid="4" name="ScaleCrop">
    <vt:bool>false</vt:bool>
  </property>
  <property fmtid="{D5CDD505-2E9C-101B-9397-08002B2CF9AE}" pid="5" name="ShareDoc">
    <vt:bool>false</vt:bool>
  </property>
  <property fmtid="{D5CDD505-2E9C-101B-9397-08002B2CF9AE}" pid="6" name="ICV">
    <vt:lpwstr>9A48723614714AE1A4684D5D11EDE071_13</vt:lpwstr>
  </property>
  <property fmtid="{D5CDD505-2E9C-101B-9397-08002B2CF9AE}" pid="7" name="KSOProductBuildVer">
    <vt:lpwstr>1033-12.2.0.13472</vt:lpwstr>
  </property>
</Properties>
</file>