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p:scale>
          <a:sx n="99" d="100"/>
          <a:sy n="99" d="100"/>
        </p:scale>
        <p:origin x="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776EF8-1E00-4FC8-A359-79CC2F9130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289972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76EF8-1E00-4FC8-A359-79CC2F9130D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15082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776EF8-1E00-4FC8-A359-79CC2F9130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114124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776EF8-1E00-4FC8-A359-79CC2F9130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65E11-2CD1-4D9F-863F-495E0B0A169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8635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76EF8-1E00-4FC8-A359-79CC2F9130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479142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776EF8-1E00-4FC8-A359-79CC2F9130DF}" type="datetimeFigureOut">
              <a:rPr lang="en-IN" smtClean="0"/>
              <a:t>27-09-2023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1929937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776EF8-1E00-4FC8-A359-79CC2F9130DF}" type="datetimeFigureOut">
              <a:rPr lang="en-IN" smtClean="0"/>
              <a:t>27-09-2023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1110428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76EF8-1E00-4FC8-A359-79CC2F9130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3034183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76EF8-1E00-4FC8-A359-79CC2F9130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219680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776EF8-1E00-4FC8-A359-79CC2F9130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428607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76EF8-1E00-4FC8-A359-79CC2F9130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51487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776EF8-1E00-4FC8-A359-79CC2F9130D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247446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776EF8-1E00-4FC8-A359-79CC2F9130DF}"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270592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5776EF8-1E00-4FC8-A359-79CC2F9130DF}" type="datetimeFigureOut">
              <a:rPr lang="en-IN" smtClean="0"/>
              <a:t>27-09-2023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105394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5776EF8-1E00-4FC8-A359-79CC2F9130DF}" type="datetimeFigureOut">
              <a:rPr lang="en-IN" smtClean="0"/>
              <a:t>27-09-2023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247422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5776EF8-1E00-4FC8-A359-79CC2F9130DF}" type="datetimeFigureOut">
              <a:rPr lang="en-IN" smtClean="0"/>
              <a:t>27-09-2023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71618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76EF8-1E00-4FC8-A359-79CC2F9130D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65E11-2CD1-4D9F-863F-495E0B0A1694}" type="slidenum">
              <a:rPr lang="en-IN" smtClean="0"/>
              <a:t>‹#›</a:t>
            </a:fld>
            <a:endParaRPr lang="en-IN"/>
          </a:p>
        </p:txBody>
      </p:sp>
    </p:spTree>
    <p:extLst>
      <p:ext uri="{BB962C8B-B14F-4D97-AF65-F5344CB8AC3E}">
        <p14:creationId xmlns:p14="http://schemas.microsoft.com/office/powerpoint/2010/main" val="123574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5776EF8-1E00-4FC8-A359-79CC2F9130DF}" type="datetimeFigureOut">
              <a:rPr lang="en-IN" smtClean="0"/>
              <a:t>27-09-2023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CE65E11-2CD1-4D9F-863F-495E0B0A1694}" type="slidenum">
              <a:rPr lang="en-IN" smtClean="0"/>
              <a:t>‹#›</a:t>
            </a:fld>
            <a:endParaRPr lang="en-IN"/>
          </a:p>
        </p:txBody>
      </p:sp>
    </p:spTree>
    <p:extLst>
      <p:ext uri="{BB962C8B-B14F-4D97-AF65-F5344CB8AC3E}">
        <p14:creationId xmlns:p14="http://schemas.microsoft.com/office/powerpoint/2010/main" val="11294148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F9D8-7789-5730-28DB-5F6C9C6B232F}"/>
              </a:ext>
            </a:extLst>
          </p:cNvPr>
          <p:cNvSpPr>
            <a:spLocks noGrp="1"/>
          </p:cNvSpPr>
          <p:nvPr>
            <p:ph type="ctrTitle"/>
          </p:nvPr>
        </p:nvSpPr>
        <p:spPr>
          <a:xfrm>
            <a:off x="1617865" y="-1131465"/>
            <a:ext cx="9144000" cy="2387600"/>
          </a:xfrm>
        </p:spPr>
        <p:txBody>
          <a:bodyPr/>
          <a:lstStyle/>
          <a:p>
            <a:r>
              <a:rPr lang="en-IN" sz="4400" dirty="0">
                <a:latin typeface="Bahnschrift Condensed" panose="020B0502040204020203" pitchFamily="34" charset="0"/>
              </a:rPr>
              <a:t>JKK MUNIRAJAH COLLEGE OF TECHNOLOGY</a:t>
            </a:r>
          </a:p>
        </p:txBody>
      </p:sp>
      <p:sp>
        <p:nvSpPr>
          <p:cNvPr id="3" name="Subtitle 2">
            <a:extLst>
              <a:ext uri="{FF2B5EF4-FFF2-40B4-BE49-F238E27FC236}">
                <a16:creationId xmlns:a16="http://schemas.microsoft.com/office/drawing/2014/main" id="{3ABBE5A2-36DB-6848-9301-9EA03F52CF7C}"/>
              </a:ext>
            </a:extLst>
          </p:cNvPr>
          <p:cNvSpPr>
            <a:spLocks noGrp="1"/>
          </p:cNvSpPr>
          <p:nvPr>
            <p:ph type="subTitle" idx="1"/>
          </p:nvPr>
        </p:nvSpPr>
        <p:spPr>
          <a:xfrm>
            <a:off x="1617865" y="1944975"/>
            <a:ext cx="10263086" cy="1484025"/>
          </a:xfrm>
        </p:spPr>
        <p:txBody>
          <a:bodyPr>
            <a:noAutofit/>
          </a:bodyPr>
          <a:lstStyle/>
          <a:p>
            <a:r>
              <a:rPr lang="en-IN" sz="3200" dirty="0">
                <a:latin typeface="Bahnschrift Light Condensed" panose="020B0502040204020203" pitchFamily="34" charset="0"/>
              </a:rPr>
              <a:t>DEPARTENMENT OF ELECTRONICS AND COMMUNICATION ENGINEERING</a:t>
            </a:r>
          </a:p>
          <a:p>
            <a:endParaRPr lang="en-IN" sz="3200" dirty="0">
              <a:latin typeface="Bahnschrift Light Condensed" panose="020B0502040204020203" pitchFamily="34" charset="0"/>
            </a:endParaRPr>
          </a:p>
          <a:p>
            <a:r>
              <a:rPr lang="en-IN" sz="2800" dirty="0">
                <a:latin typeface="Bahnschrift Light Condensed" panose="020B0502040204020203" pitchFamily="34" charset="0"/>
              </a:rPr>
              <a:t>                           IBM PROJECT’ INTERNET OF THINGS</a:t>
            </a:r>
          </a:p>
          <a:p>
            <a:r>
              <a:rPr lang="en-IN" sz="2800" dirty="0">
                <a:latin typeface="Bahnschrift Light Condensed" panose="020B0502040204020203" pitchFamily="34" charset="0"/>
              </a:rPr>
              <a:t>                                             PHASE-1</a:t>
            </a:r>
          </a:p>
        </p:txBody>
      </p:sp>
    </p:spTree>
    <p:extLst>
      <p:ext uri="{BB962C8B-B14F-4D97-AF65-F5344CB8AC3E}">
        <p14:creationId xmlns:p14="http://schemas.microsoft.com/office/powerpoint/2010/main" val="17622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6494-21EC-D883-514A-9052F4903B64}"/>
              </a:ext>
            </a:extLst>
          </p:cNvPr>
          <p:cNvSpPr>
            <a:spLocks noGrp="1"/>
          </p:cNvSpPr>
          <p:nvPr>
            <p:ph type="ctrTitle"/>
          </p:nvPr>
        </p:nvSpPr>
        <p:spPr>
          <a:xfrm>
            <a:off x="2593298" y="-514780"/>
            <a:ext cx="10432211" cy="1431056"/>
          </a:xfrm>
        </p:spPr>
        <p:txBody>
          <a:bodyPr>
            <a:normAutofit/>
          </a:bodyPr>
          <a:lstStyle/>
          <a:p>
            <a:r>
              <a:rPr lang="en-IN" sz="4400" dirty="0">
                <a:latin typeface="Bahnschrift Condensed" panose="020B0502040204020203" pitchFamily="34" charset="0"/>
              </a:rPr>
              <a:t>AIR QUALITY MONITORING</a:t>
            </a:r>
          </a:p>
        </p:txBody>
      </p:sp>
      <p:sp>
        <p:nvSpPr>
          <p:cNvPr id="3" name="Subtitle 2">
            <a:extLst>
              <a:ext uri="{FF2B5EF4-FFF2-40B4-BE49-F238E27FC236}">
                <a16:creationId xmlns:a16="http://schemas.microsoft.com/office/drawing/2014/main" id="{AC32987C-2333-D1A6-DE47-DD4EC92A5205}"/>
              </a:ext>
            </a:extLst>
          </p:cNvPr>
          <p:cNvSpPr>
            <a:spLocks noGrp="1"/>
          </p:cNvSpPr>
          <p:nvPr>
            <p:ph type="subTitle" idx="1"/>
          </p:nvPr>
        </p:nvSpPr>
        <p:spPr>
          <a:xfrm>
            <a:off x="3760152" y="1198525"/>
            <a:ext cx="9144000" cy="2376068"/>
          </a:xfrm>
        </p:spPr>
        <p:txBody>
          <a:bodyPr>
            <a:normAutofit fontScale="25000" lnSpcReduction="20000"/>
          </a:bodyPr>
          <a:lstStyle/>
          <a:p>
            <a:r>
              <a:rPr lang="en-IN" sz="8000" dirty="0">
                <a:latin typeface="Bahnschrift Condensed" panose="020B0502040204020203" pitchFamily="34" charset="0"/>
              </a:rPr>
              <a:t>TEAM MEMBERS</a:t>
            </a:r>
          </a:p>
          <a:p>
            <a:endParaRPr lang="en-IN" sz="8000" dirty="0">
              <a:latin typeface="Bahnschrift Condensed" panose="020B0502040204020203" pitchFamily="34" charset="0"/>
            </a:endParaRPr>
          </a:p>
          <a:p>
            <a:r>
              <a:rPr lang="en-IN" sz="8000" dirty="0">
                <a:latin typeface="Bahnschrift Condensed" panose="020B0502040204020203" pitchFamily="34" charset="0"/>
              </a:rPr>
              <a:t>RANJITH.B[TEAM LEADER]</a:t>
            </a:r>
          </a:p>
          <a:p>
            <a:r>
              <a:rPr lang="en-IN" sz="8000" dirty="0">
                <a:latin typeface="Bahnschrift Condensed" panose="020B0502040204020203" pitchFamily="34" charset="0"/>
              </a:rPr>
              <a:t>SATHASIVAN.R</a:t>
            </a:r>
          </a:p>
          <a:p>
            <a:r>
              <a:rPr lang="en-IN" sz="8000" dirty="0">
                <a:latin typeface="Bahnschrift Condensed" panose="020B0502040204020203" pitchFamily="34" charset="0"/>
              </a:rPr>
              <a:t>SUBASH.K</a:t>
            </a:r>
          </a:p>
          <a:p>
            <a:r>
              <a:rPr lang="en-IN" sz="8000" dirty="0">
                <a:latin typeface="Bahnschrift Condensed" panose="020B0502040204020203" pitchFamily="34" charset="0"/>
              </a:rPr>
              <a:t>SAKTHISIVAN.K</a:t>
            </a:r>
          </a:p>
          <a:p>
            <a:r>
              <a:rPr lang="en-IN" sz="8000" dirty="0">
                <a:latin typeface="Bahnschrift Condensed" panose="020B0502040204020203" pitchFamily="34" charset="0"/>
              </a:rPr>
              <a:t>SANTHIYA.Y</a:t>
            </a:r>
          </a:p>
          <a:p>
            <a:r>
              <a:rPr lang="en-IN" sz="8000" dirty="0">
                <a:latin typeface="Bahnschrift Condensed" panose="020B0502040204020203" pitchFamily="34" charset="0"/>
              </a:rPr>
              <a:t>VENEESWARI.M</a:t>
            </a:r>
          </a:p>
          <a:p>
            <a:endParaRPr lang="en-IN" dirty="0"/>
          </a:p>
        </p:txBody>
      </p:sp>
    </p:spTree>
    <p:extLst>
      <p:ext uri="{BB962C8B-B14F-4D97-AF65-F5344CB8AC3E}">
        <p14:creationId xmlns:p14="http://schemas.microsoft.com/office/powerpoint/2010/main" val="353760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2BE23-8CB1-5499-995D-CB3D77E289C3}"/>
              </a:ext>
            </a:extLst>
          </p:cNvPr>
          <p:cNvSpPr>
            <a:spLocks noGrp="1"/>
          </p:cNvSpPr>
          <p:nvPr>
            <p:ph type="ctrTitle"/>
          </p:nvPr>
        </p:nvSpPr>
        <p:spPr>
          <a:xfrm>
            <a:off x="525780" y="307023"/>
            <a:ext cx="10340340" cy="935037"/>
          </a:xfrm>
        </p:spPr>
        <p:txBody>
          <a:bodyPr>
            <a:normAutofit/>
          </a:bodyPr>
          <a:lstStyle/>
          <a:p>
            <a:r>
              <a:rPr lang="en-IN" sz="4400" dirty="0">
                <a:latin typeface="Bahnschrift Condensed" panose="020B0502040204020203" pitchFamily="34" charset="0"/>
              </a:rPr>
              <a:t>Project Definition and planning</a:t>
            </a:r>
          </a:p>
        </p:txBody>
      </p:sp>
      <p:sp>
        <p:nvSpPr>
          <p:cNvPr id="3" name="Subtitle 2">
            <a:extLst>
              <a:ext uri="{FF2B5EF4-FFF2-40B4-BE49-F238E27FC236}">
                <a16:creationId xmlns:a16="http://schemas.microsoft.com/office/drawing/2014/main" id="{FBD1B3E8-DC02-6EA2-94FB-2C20347BA743}"/>
              </a:ext>
            </a:extLst>
          </p:cNvPr>
          <p:cNvSpPr>
            <a:spLocks noGrp="1"/>
          </p:cNvSpPr>
          <p:nvPr>
            <p:ph type="subTitle" idx="1"/>
          </p:nvPr>
        </p:nvSpPr>
        <p:spPr>
          <a:xfrm>
            <a:off x="525780" y="2009458"/>
            <a:ext cx="10866120" cy="3675062"/>
          </a:xfrm>
        </p:spPr>
        <p:txBody>
          <a:bodyPr/>
          <a:lstStyle/>
          <a:p>
            <a:r>
              <a:rPr lang="en-US" b="0" i="0" dirty="0">
                <a:solidFill>
                  <a:srgbClr val="202124"/>
                </a:solidFill>
                <a:effectLst/>
                <a:latin typeface="Google Sans"/>
              </a:rPr>
              <a:t>.</a:t>
            </a:r>
            <a:endParaRPr lang="en-IN" dirty="0"/>
          </a:p>
        </p:txBody>
      </p:sp>
      <p:sp>
        <p:nvSpPr>
          <p:cNvPr id="5" name="TextBox 4">
            <a:extLst>
              <a:ext uri="{FF2B5EF4-FFF2-40B4-BE49-F238E27FC236}">
                <a16:creationId xmlns:a16="http://schemas.microsoft.com/office/drawing/2014/main" id="{0C095999-5D83-5131-0CD1-428F10674BF7}"/>
              </a:ext>
            </a:extLst>
          </p:cNvPr>
          <p:cNvSpPr txBox="1"/>
          <p:nvPr/>
        </p:nvSpPr>
        <p:spPr>
          <a:xfrm>
            <a:off x="960120" y="1630680"/>
            <a:ext cx="10157460" cy="2862322"/>
          </a:xfrm>
          <a:prstGeom prst="rect">
            <a:avLst/>
          </a:prstGeom>
          <a:noFill/>
        </p:spPr>
        <p:txBody>
          <a:bodyPr wrap="square">
            <a:spAutoFit/>
          </a:bodyPr>
          <a:lstStyle/>
          <a:p>
            <a:pPr algn="l" fontAlgn="base"/>
            <a:r>
              <a:rPr lang="en-US" sz="2000" b="0" i="0" dirty="0">
                <a:effectLst/>
                <a:latin typeface="Gill Sans MT" panose="020B0502020104020203" pitchFamily="34" charset="0"/>
              </a:rPr>
              <a:t>Once pollutants are emitted into the air, they are influenced by weather conditions. Weather all around the world is extremely variable. Only studying air pollution is not adequate to estimate air quality. Also, air pollution is very complicated in terms of pollutants and their effects on buildings and roads.</a:t>
            </a:r>
          </a:p>
          <a:p>
            <a:pPr algn="l" fontAlgn="base"/>
            <a:endParaRPr lang="en-US" sz="2000" dirty="0">
              <a:latin typeface="Gill Sans MT" panose="020B0502020104020203" pitchFamily="34" charset="0"/>
            </a:endParaRPr>
          </a:p>
          <a:p>
            <a:pPr algn="l" fontAlgn="base"/>
            <a:endParaRPr lang="en-US" sz="2000" b="0" i="0" dirty="0">
              <a:effectLst/>
              <a:latin typeface="Gill Sans MT" panose="020B0502020104020203" pitchFamily="34" charset="0"/>
            </a:endParaRPr>
          </a:p>
          <a:p>
            <a:pPr algn="l" fontAlgn="base"/>
            <a:r>
              <a:rPr lang="en-US" sz="2000" b="0" i="0" dirty="0">
                <a:effectLst/>
                <a:latin typeface="Gill Sans MT" panose="020B0502020104020203" pitchFamily="34" charset="0"/>
              </a:rPr>
              <a:t>This is where air quality monitoring comes into the picture. We can utilize air emissions monitoring to measure the types and concentrations of pollutants, enabling us to further analyze and interpret the data. We can use this information to take actions based on trends.</a:t>
            </a:r>
          </a:p>
        </p:txBody>
      </p:sp>
      <p:sp>
        <p:nvSpPr>
          <p:cNvPr id="6" name="Star: 5 Points 5">
            <a:extLst>
              <a:ext uri="{FF2B5EF4-FFF2-40B4-BE49-F238E27FC236}">
                <a16:creationId xmlns:a16="http://schemas.microsoft.com/office/drawing/2014/main" id="{86BD602B-3899-DCD5-7805-B5A2B7DC179E}"/>
              </a:ext>
            </a:extLst>
          </p:cNvPr>
          <p:cNvSpPr/>
          <p:nvPr/>
        </p:nvSpPr>
        <p:spPr>
          <a:xfrm>
            <a:off x="811530" y="1731328"/>
            <a:ext cx="137160" cy="16764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F85D29CB-18E1-45CE-C623-9628ADF3BF83}"/>
              </a:ext>
            </a:extLst>
          </p:cNvPr>
          <p:cNvSpPr/>
          <p:nvPr/>
        </p:nvSpPr>
        <p:spPr>
          <a:xfrm>
            <a:off x="815986" y="3561045"/>
            <a:ext cx="160020" cy="16901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227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3226-E8BF-3E70-8E60-6E2392DDA04E}"/>
              </a:ext>
            </a:extLst>
          </p:cNvPr>
          <p:cNvSpPr>
            <a:spLocks noGrp="1"/>
          </p:cNvSpPr>
          <p:nvPr>
            <p:ph type="ctrTitle"/>
          </p:nvPr>
        </p:nvSpPr>
        <p:spPr>
          <a:xfrm>
            <a:off x="247650" y="685800"/>
            <a:ext cx="11925300" cy="1569720"/>
          </a:xfrm>
        </p:spPr>
        <p:txBody>
          <a:bodyPr>
            <a:normAutofit fontScale="90000"/>
          </a:bodyPr>
          <a:lstStyle/>
          <a:p>
            <a:r>
              <a:rPr lang="en-US" sz="4900" b="1" i="0" u="none" strike="noStrike" dirty="0">
                <a:effectLst/>
                <a:latin typeface="Bahnschrift Condensed" panose="020B0502040204020203" pitchFamily="34" charset="0"/>
              </a:rPr>
              <a:t>Air Quality Monitoring or Testing Procedure</a:t>
            </a:r>
            <a:br>
              <a:rPr lang="en-US" b="1" i="0" u="none" strike="noStrike" dirty="0">
                <a:effectLst/>
                <a:latin typeface="Hind" panose="02000000000000000000" pitchFamily="2" charset="0"/>
              </a:rPr>
            </a:br>
            <a:endParaRPr lang="en-IN" dirty="0"/>
          </a:p>
        </p:txBody>
      </p:sp>
      <p:sp>
        <p:nvSpPr>
          <p:cNvPr id="3" name="Subtitle 2">
            <a:extLst>
              <a:ext uri="{FF2B5EF4-FFF2-40B4-BE49-F238E27FC236}">
                <a16:creationId xmlns:a16="http://schemas.microsoft.com/office/drawing/2014/main" id="{014B273F-66E4-7A86-0B78-3FFDB9F540C0}"/>
              </a:ext>
            </a:extLst>
          </p:cNvPr>
          <p:cNvSpPr>
            <a:spLocks noGrp="1"/>
          </p:cNvSpPr>
          <p:nvPr>
            <p:ph type="subTitle" idx="1"/>
          </p:nvPr>
        </p:nvSpPr>
        <p:spPr>
          <a:xfrm>
            <a:off x="378707" y="1866900"/>
            <a:ext cx="11330940" cy="2193656"/>
          </a:xfrm>
        </p:spPr>
        <p:txBody>
          <a:bodyPr>
            <a:normAutofit/>
          </a:bodyPr>
          <a:lstStyle/>
          <a:p>
            <a:pPr algn="l" fontAlgn="base"/>
            <a:r>
              <a:rPr lang="en-US" b="0" i="0" dirty="0">
                <a:solidFill>
                  <a:srgbClr val="727888"/>
                </a:solidFill>
                <a:effectLst/>
                <a:latin typeface="Hind" panose="02000000000000000000" pitchFamily="2" charset="0"/>
              </a:rPr>
              <a:t> </a:t>
            </a:r>
            <a:r>
              <a:rPr lang="en-US" sz="2000" b="0" i="0" dirty="0">
                <a:effectLst/>
                <a:latin typeface="Gill Sans MT Condensed" panose="020B0506020104020203" pitchFamily="34" charset="0"/>
              </a:rPr>
              <a:t>Before starting air monitoring or air testing on-site there is some background information required of the sources/emissions, health and demographic information, meteorological data, topographical information and previous air quality monitoring information. It helps to decide whether to increase or decrease monitoring locations based on previous readings.</a:t>
            </a:r>
          </a:p>
          <a:p>
            <a:pPr algn="l" fontAlgn="base"/>
            <a:endParaRPr lang="en-US" sz="2000" b="0" i="0" dirty="0">
              <a:effectLst/>
              <a:latin typeface="Gill Sans MT Condensed" panose="020B0506020104020203" pitchFamily="34" charset="0"/>
            </a:endParaRPr>
          </a:p>
          <a:p>
            <a:pPr algn="l" fontAlgn="base"/>
            <a:r>
              <a:rPr lang="en-US" sz="2000" b="0" i="0" dirty="0">
                <a:effectLst/>
                <a:latin typeface="Gill Sans MT Condensed" panose="020B0506020104020203" pitchFamily="34" charset="0"/>
              </a:rPr>
              <a:t> Air quality testing and monitoring are done in areas where pollution problem exists and it is expected e.g. Companies Premises, Industrial area, traffic intersection</a:t>
            </a:r>
            <a:r>
              <a:rPr lang="en-US" sz="2000" b="0" i="0" dirty="0">
                <a:solidFill>
                  <a:srgbClr val="727888"/>
                </a:solidFill>
                <a:effectLst/>
                <a:latin typeface="Gill Sans MT Condensed" panose="020B0506020104020203" pitchFamily="34" charset="0"/>
              </a:rPr>
              <a:t>.</a:t>
            </a:r>
          </a:p>
          <a:p>
            <a:endParaRPr lang="en-IN" dirty="0"/>
          </a:p>
        </p:txBody>
      </p:sp>
      <p:sp>
        <p:nvSpPr>
          <p:cNvPr id="4" name="Star: 5 Points 3">
            <a:extLst>
              <a:ext uri="{FF2B5EF4-FFF2-40B4-BE49-F238E27FC236}">
                <a16:creationId xmlns:a16="http://schemas.microsoft.com/office/drawing/2014/main" id="{A9B9ABE7-150B-B2CF-7CEB-782ACCD938A6}"/>
              </a:ext>
            </a:extLst>
          </p:cNvPr>
          <p:cNvSpPr/>
          <p:nvPr/>
        </p:nvSpPr>
        <p:spPr>
          <a:xfrm>
            <a:off x="247650" y="1958340"/>
            <a:ext cx="205740" cy="16764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5 Points 4">
            <a:extLst>
              <a:ext uri="{FF2B5EF4-FFF2-40B4-BE49-F238E27FC236}">
                <a16:creationId xmlns:a16="http://schemas.microsoft.com/office/drawing/2014/main" id="{F310C858-5701-CEED-4BD7-911564B847C9}"/>
              </a:ext>
            </a:extLst>
          </p:cNvPr>
          <p:cNvSpPr/>
          <p:nvPr/>
        </p:nvSpPr>
        <p:spPr>
          <a:xfrm>
            <a:off x="247650" y="3451860"/>
            <a:ext cx="205740" cy="16764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204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7A57-531A-8A08-7E93-F847914224F7}"/>
              </a:ext>
            </a:extLst>
          </p:cNvPr>
          <p:cNvSpPr>
            <a:spLocks noGrp="1"/>
          </p:cNvSpPr>
          <p:nvPr>
            <p:ph type="ctrTitle"/>
          </p:nvPr>
        </p:nvSpPr>
        <p:spPr>
          <a:xfrm>
            <a:off x="247586" y="918920"/>
            <a:ext cx="11490960" cy="1425844"/>
          </a:xfrm>
        </p:spPr>
        <p:txBody>
          <a:bodyPr>
            <a:normAutofit fontScale="90000"/>
          </a:bodyPr>
          <a:lstStyle/>
          <a:p>
            <a:r>
              <a:rPr lang="en-US" sz="4400" b="1" i="0" u="none" strike="noStrike" dirty="0">
                <a:effectLst/>
                <a:latin typeface="Bahnschrift Condensed" panose="020B0502040204020203" pitchFamily="34" charset="0"/>
              </a:rPr>
              <a:t>Types of Air Pollution Monitoring &amp; Testing</a:t>
            </a:r>
            <a:br>
              <a:rPr lang="en-US" b="1" i="0" u="none" strike="noStrike" dirty="0">
                <a:effectLst/>
                <a:latin typeface="Hind" panose="02000000000000000000" pitchFamily="2" charset="0"/>
              </a:rPr>
            </a:br>
            <a:endParaRPr lang="en-IN" dirty="0"/>
          </a:p>
        </p:txBody>
      </p:sp>
      <p:sp>
        <p:nvSpPr>
          <p:cNvPr id="3" name="Subtitle 2">
            <a:extLst>
              <a:ext uri="{FF2B5EF4-FFF2-40B4-BE49-F238E27FC236}">
                <a16:creationId xmlns:a16="http://schemas.microsoft.com/office/drawing/2014/main" id="{31D7EC2F-8B52-5852-033B-5FB95A04C40D}"/>
              </a:ext>
            </a:extLst>
          </p:cNvPr>
          <p:cNvSpPr>
            <a:spLocks noGrp="1"/>
          </p:cNvSpPr>
          <p:nvPr>
            <p:ph type="subTitle" idx="1"/>
          </p:nvPr>
        </p:nvSpPr>
        <p:spPr>
          <a:xfrm>
            <a:off x="453454" y="2125955"/>
            <a:ext cx="10789920" cy="2882582"/>
          </a:xfrm>
        </p:spPr>
        <p:txBody>
          <a:bodyPr>
            <a:normAutofit/>
          </a:bodyPr>
          <a:lstStyle/>
          <a:p>
            <a:pPr algn="l" fontAlgn="base"/>
            <a:r>
              <a:rPr lang="en-US" sz="2000" dirty="0">
                <a:latin typeface="Gill Sans MT" panose="020B0502020104020203" pitchFamily="34" charset="0"/>
              </a:rPr>
              <a:t>I</a:t>
            </a:r>
            <a:r>
              <a:rPr lang="en-US" sz="2000" b="0" i="0" dirty="0">
                <a:effectLst/>
                <a:latin typeface="Gill Sans MT" panose="020B0502020104020203" pitchFamily="34" charset="0"/>
              </a:rPr>
              <a:t>t can be divided into three parts:</a:t>
            </a:r>
          </a:p>
          <a:p>
            <a:pPr algn="l" fontAlgn="base">
              <a:buFont typeface="Arial" panose="020B0604020202020204" pitchFamily="34" charset="0"/>
              <a:buChar char="•"/>
            </a:pPr>
            <a:r>
              <a:rPr lang="en-US" sz="2000" b="0" i="0" dirty="0">
                <a:effectLst/>
                <a:latin typeface="Gill Sans MT" panose="020B0502020104020203" pitchFamily="34" charset="0"/>
              </a:rPr>
              <a:t>Ambient air quality monitoring &amp; Testing</a:t>
            </a:r>
          </a:p>
          <a:p>
            <a:pPr algn="l" fontAlgn="base">
              <a:buFont typeface="Arial" panose="020B0604020202020204" pitchFamily="34" charset="0"/>
              <a:buChar char="•"/>
            </a:pPr>
            <a:r>
              <a:rPr lang="en-US" sz="2000" b="0" i="0" dirty="0">
                <a:effectLst/>
                <a:latin typeface="Gill Sans MT" panose="020B0502020104020203" pitchFamily="34" charset="0"/>
              </a:rPr>
              <a:t>Indoor air quality monitoring &amp; testing</a:t>
            </a:r>
          </a:p>
          <a:p>
            <a:pPr algn="l" fontAlgn="base">
              <a:buFont typeface="Arial" panose="020B0604020202020204" pitchFamily="34" charset="0"/>
              <a:buChar char="•"/>
            </a:pPr>
            <a:r>
              <a:rPr lang="en-US" sz="2000" b="0" i="0" dirty="0">
                <a:effectLst/>
                <a:latin typeface="Gill Sans MT" panose="020B0502020104020203" pitchFamily="34" charset="0"/>
              </a:rPr>
              <a:t>Stack emission monitoring &amp; testing</a:t>
            </a:r>
          </a:p>
          <a:p>
            <a:pPr algn="l" fontAlgn="base"/>
            <a:r>
              <a:rPr lang="en-US" sz="2000" b="0" i="0" dirty="0">
                <a:effectLst/>
                <a:latin typeface="Gill Sans MT" panose="020B0502020104020203" pitchFamily="34" charset="0"/>
              </a:rPr>
              <a:t>There is also Industrial air quality testing available which includes ambient and indoor air quality monitoring for Industrial premises.</a:t>
            </a:r>
          </a:p>
          <a:p>
            <a:endParaRPr lang="en-IN" dirty="0"/>
          </a:p>
        </p:txBody>
      </p:sp>
    </p:spTree>
    <p:extLst>
      <p:ext uri="{BB962C8B-B14F-4D97-AF65-F5344CB8AC3E}">
        <p14:creationId xmlns:p14="http://schemas.microsoft.com/office/powerpoint/2010/main" val="54883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A0CE-2946-96B0-6446-054B0FABCD04}"/>
              </a:ext>
            </a:extLst>
          </p:cNvPr>
          <p:cNvSpPr>
            <a:spLocks noGrp="1"/>
          </p:cNvSpPr>
          <p:nvPr>
            <p:ph type="ctrTitle"/>
          </p:nvPr>
        </p:nvSpPr>
        <p:spPr>
          <a:xfrm>
            <a:off x="579636" y="486517"/>
            <a:ext cx="10797540" cy="1782305"/>
          </a:xfrm>
        </p:spPr>
        <p:txBody>
          <a:bodyPr>
            <a:normAutofit fontScale="90000"/>
          </a:bodyPr>
          <a:lstStyle/>
          <a:p>
            <a:r>
              <a:rPr lang="en-IN" sz="4400" b="1" i="0" u="none" strike="noStrike" dirty="0">
                <a:solidFill>
                  <a:schemeClr val="tx1"/>
                </a:solidFill>
                <a:effectLst/>
                <a:latin typeface="Bahnschrift Condensed" panose="020B0502040204020203" pitchFamily="34" charset="0"/>
              </a:rPr>
              <a:t>Air Quality Assessment</a:t>
            </a:r>
            <a:br>
              <a:rPr lang="en-IN" b="1" i="0" u="none" strike="noStrike" dirty="0">
                <a:solidFill>
                  <a:srgbClr val="000000"/>
                </a:solidFill>
                <a:effectLst/>
                <a:latin typeface="Hind" panose="02000000000000000000" pitchFamily="2" charset="0"/>
              </a:rPr>
            </a:br>
            <a:endParaRPr lang="en-IN" dirty="0"/>
          </a:p>
        </p:txBody>
      </p:sp>
      <p:sp>
        <p:nvSpPr>
          <p:cNvPr id="3" name="Subtitle 2">
            <a:extLst>
              <a:ext uri="{FF2B5EF4-FFF2-40B4-BE49-F238E27FC236}">
                <a16:creationId xmlns:a16="http://schemas.microsoft.com/office/drawing/2014/main" id="{59349967-570A-941D-4E08-18CA72041991}"/>
              </a:ext>
            </a:extLst>
          </p:cNvPr>
          <p:cNvSpPr>
            <a:spLocks noGrp="1"/>
          </p:cNvSpPr>
          <p:nvPr>
            <p:ph type="subTitle" idx="1"/>
          </p:nvPr>
        </p:nvSpPr>
        <p:spPr>
          <a:xfrm>
            <a:off x="661673" y="1998999"/>
            <a:ext cx="10269048" cy="1782305"/>
          </a:xfrm>
        </p:spPr>
        <p:txBody>
          <a:bodyPr>
            <a:normAutofit lnSpcReduction="10000"/>
          </a:bodyPr>
          <a:lstStyle/>
          <a:p>
            <a:r>
              <a:rPr lang="en-US" sz="2000" b="0" i="0" dirty="0">
                <a:effectLst/>
                <a:latin typeface="Gill Sans MT" panose="020B0502020104020203" pitchFamily="34" charset="0"/>
              </a:rPr>
              <a:t>Air quality impact assessment is an method to measure the relative concentration of atmospheric pollutants at given time and location. An air quality specialist conducts air quality assessment to measure various parameters such as humidity, temperature, noise, lighting, etc. Employers can conduct air quality assessment in office premises for the health of their employees</a:t>
            </a:r>
            <a:endParaRPr lang="en-IN" sz="2000" dirty="0">
              <a:latin typeface="Gill Sans MT" panose="020B0502020104020203" pitchFamily="34" charset="0"/>
            </a:endParaRPr>
          </a:p>
        </p:txBody>
      </p:sp>
    </p:spTree>
    <p:extLst>
      <p:ext uri="{BB962C8B-B14F-4D97-AF65-F5344CB8AC3E}">
        <p14:creationId xmlns:p14="http://schemas.microsoft.com/office/powerpoint/2010/main" val="83158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F7CBE7-41AE-ADAF-0F72-A7AA1E351E88}"/>
              </a:ext>
            </a:extLst>
          </p:cNvPr>
          <p:cNvSpPr>
            <a:spLocks noGrp="1"/>
          </p:cNvSpPr>
          <p:nvPr>
            <p:ph type="ctrTitle"/>
          </p:nvPr>
        </p:nvSpPr>
        <p:spPr>
          <a:xfrm>
            <a:off x="98197" y="-18403"/>
            <a:ext cx="10397706" cy="1163637"/>
          </a:xfrm>
        </p:spPr>
        <p:txBody>
          <a:bodyPr>
            <a:normAutofit/>
          </a:bodyPr>
          <a:lstStyle/>
          <a:p>
            <a:r>
              <a:rPr lang="en-IN" sz="4400" dirty="0">
                <a:latin typeface="Bahnschrift Light Condensed" panose="020B0502040204020203" pitchFamily="34" charset="0"/>
              </a:rPr>
              <a:t>Monitoring and Maintenance</a:t>
            </a:r>
          </a:p>
        </p:txBody>
      </p:sp>
      <p:sp>
        <p:nvSpPr>
          <p:cNvPr id="7" name="Subtitle 6">
            <a:extLst>
              <a:ext uri="{FF2B5EF4-FFF2-40B4-BE49-F238E27FC236}">
                <a16:creationId xmlns:a16="http://schemas.microsoft.com/office/drawing/2014/main" id="{9D1690BD-830F-B2F8-5B1D-1B796CB9CDD2}"/>
              </a:ext>
            </a:extLst>
          </p:cNvPr>
          <p:cNvSpPr>
            <a:spLocks noGrp="1"/>
          </p:cNvSpPr>
          <p:nvPr>
            <p:ph type="subTitle" idx="1"/>
          </p:nvPr>
        </p:nvSpPr>
        <p:spPr>
          <a:xfrm>
            <a:off x="1123649" y="1803120"/>
            <a:ext cx="9144000" cy="1655762"/>
          </a:xfrm>
        </p:spPr>
        <p:txBody>
          <a:bodyPr>
            <a:normAutofit fontScale="92500" lnSpcReduction="10000"/>
          </a:bodyPr>
          <a:lstStyle/>
          <a:p>
            <a:r>
              <a:rPr lang="en-US" sz="2000" b="0" i="0" dirty="0">
                <a:solidFill>
                  <a:schemeClr val="tx1"/>
                </a:solidFill>
                <a:effectLst/>
                <a:latin typeface="Gill Sans MT" panose="020B0502020104020203" pitchFamily="34" charset="0"/>
              </a:rPr>
              <a:t>Air quality monitoring refers to continuous measurement of specific air pollutants also known as “criteria air pollutants”. Obtained air pollution data together with natural background/trace gas monitoring and stationary source emission monitoring helps to define what kind of air pollution people are exposed to</a:t>
            </a:r>
            <a:r>
              <a:rPr lang="en-US" b="0" i="0" dirty="0">
                <a:solidFill>
                  <a:schemeClr val="tx1"/>
                </a:solidFill>
                <a:effectLst/>
                <a:latin typeface="Google Sans"/>
              </a:rPr>
              <a:t>.</a:t>
            </a:r>
            <a:endParaRPr lang="en-IN" dirty="0">
              <a:solidFill>
                <a:schemeClr val="tx1"/>
              </a:solidFill>
            </a:endParaRPr>
          </a:p>
        </p:txBody>
      </p:sp>
    </p:spTree>
    <p:extLst>
      <p:ext uri="{BB962C8B-B14F-4D97-AF65-F5344CB8AC3E}">
        <p14:creationId xmlns:p14="http://schemas.microsoft.com/office/powerpoint/2010/main" val="3554836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F35187-663A-1DC3-2BE4-78794384CDD0}"/>
              </a:ext>
            </a:extLst>
          </p:cNvPr>
          <p:cNvSpPr>
            <a:spLocks noGrp="1"/>
          </p:cNvSpPr>
          <p:nvPr>
            <p:ph type="ctrTitle"/>
          </p:nvPr>
        </p:nvSpPr>
        <p:spPr>
          <a:xfrm>
            <a:off x="1809103" y="274320"/>
            <a:ext cx="7929257" cy="1033780"/>
          </a:xfrm>
        </p:spPr>
        <p:txBody>
          <a:bodyPr/>
          <a:lstStyle/>
          <a:p>
            <a:r>
              <a:rPr lang="en-IN" sz="6000" dirty="0">
                <a:latin typeface="Bahnschrift Light Condensed" panose="020B0502040204020203" pitchFamily="34" charset="0"/>
              </a:rPr>
              <a:t>Documentation and Reporting</a:t>
            </a:r>
            <a:endParaRPr lang="en-IN" dirty="0"/>
          </a:p>
        </p:txBody>
      </p:sp>
      <p:sp>
        <p:nvSpPr>
          <p:cNvPr id="7" name="Subtitle 6">
            <a:extLst>
              <a:ext uri="{FF2B5EF4-FFF2-40B4-BE49-F238E27FC236}">
                <a16:creationId xmlns:a16="http://schemas.microsoft.com/office/drawing/2014/main" id="{D866BDDC-B195-84DC-AAF6-7F590D88599C}"/>
              </a:ext>
            </a:extLst>
          </p:cNvPr>
          <p:cNvSpPr>
            <a:spLocks noGrp="1"/>
          </p:cNvSpPr>
          <p:nvPr>
            <p:ph type="subTitle" idx="1"/>
          </p:nvPr>
        </p:nvSpPr>
        <p:spPr>
          <a:xfrm>
            <a:off x="-2673667" y="1773238"/>
            <a:ext cx="9144000" cy="1655762"/>
          </a:xfrm>
        </p:spPr>
        <p:txBody>
          <a:bodyPr>
            <a:normAutofit/>
          </a:bodyPr>
          <a:lstStyle/>
          <a:p>
            <a:r>
              <a:rPr lang="en-IN" sz="2000" dirty="0">
                <a:latin typeface="Gill Sans MT" panose="020B0502020104020203" pitchFamily="34" charset="0"/>
              </a:rPr>
              <a:t>IT is used in</a:t>
            </a:r>
          </a:p>
        </p:txBody>
      </p:sp>
      <p:sp>
        <p:nvSpPr>
          <p:cNvPr id="11" name="TextBox 10">
            <a:extLst>
              <a:ext uri="{FF2B5EF4-FFF2-40B4-BE49-F238E27FC236}">
                <a16:creationId xmlns:a16="http://schemas.microsoft.com/office/drawing/2014/main" id="{23AE1E14-6BF5-2161-A27D-CE343F93BE29}"/>
              </a:ext>
            </a:extLst>
          </p:cNvPr>
          <p:cNvSpPr txBox="1"/>
          <p:nvPr/>
        </p:nvSpPr>
        <p:spPr>
          <a:xfrm>
            <a:off x="3008948" y="2197715"/>
            <a:ext cx="6922770" cy="369332"/>
          </a:xfrm>
          <a:prstGeom prst="rect">
            <a:avLst/>
          </a:prstGeom>
          <a:noFill/>
        </p:spPr>
        <p:txBody>
          <a:bodyPr wrap="square">
            <a:spAutoFit/>
          </a:bodyPr>
          <a:lstStyle/>
          <a:p>
            <a:r>
              <a:rPr lang="en-IN" sz="1800" dirty="0">
                <a:latin typeface="Bahnschrift Condensed" panose="020B0502040204020203" pitchFamily="34" charset="0"/>
              </a:rPr>
              <a:t>Project Definition and planning .</a:t>
            </a:r>
            <a:endParaRPr lang="en-IN" dirty="0"/>
          </a:p>
        </p:txBody>
      </p:sp>
      <p:sp>
        <p:nvSpPr>
          <p:cNvPr id="13" name="TextBox 12">
            <a:extLst>
              <a:ext uri="{FF2B5EF4-FFF2-40B4-BE49-F238E27FC236}">
                <a16:creationId xmlns:a16="http://schemas.microsoft.com/office/drawing/2014/main" id="{051B2E15-3960-3910-184C-2DCF8402E2C9}"/>
              </a:ext>
            </a:extLst>
          </p:cNvPr>
          <p:cNvSpPr txBox="1"/>
          <p:nvPr/>
        </p:nvSpPr>
        <p:spPr>
          <a:xfrm>
            <a:off x="5514975" y="2197715"/>
            <a:ext cx="7021830" cy="369332"/>
          </a:xfrm>
          <a:prstGeom prst="rect">
            <a:avLst/>
          </a:prstGeom>
          <a:noFill/>
        </p:spPr>
        <p:txBody>
          <a:bodyPr wrap="square">
            <a:spAutoFit/>
          </a:bodyPr>
          <a:lstStyle/>
          <a:p>
            <a:r>
              <a:rPr lang="en-US" sz="1800" b="1" i="0" u="none" strike="noStrike" dirty="0">
                <a:effectLst/>
                <a:latin typeface="Bahnschrift Condensed" panose="020B0502040204020203" pitchFamily="34" charset="0"/>
              </a:rPr>
              <a:t>Air Quality Monitoring or Testing Procedure</a:t>
            </a:r>
            <a:endParaRPr lang="en-IN" dirty="0"/>
          </a:p>
        </p:txBody>
      </p:sp>
      <p:sp>
        <p:nvSpPr>
          <p:cNvPr id="15" name="TextBox 14">
            <a:extLst>
              <a:ext uri="{FF2B5EF4-FFF2-40B4-BE49-F238E27FC236}">
                <a16:creationId xmlns:a16="http://schemas.microsoft.com/office/drawing/2014/main" id="{1ED06158-6CBC-46E7-7E01-CC4A137CF724}"/>
              </a:ext>
            </a:extLst>
          </p:cNvPr>
          <p:cNvSpPr txBox="1"/>
          <p:nvPr/>
        </p:nvSpPr>
        <p:spPr>
          <a:xfrm>
            <a:off x="1634490" y="2628707"/>
            <a:ext cx="7391400" cy="646331"/>
          </a:xfrm>
          <a:prstGeom prst="rect">
            <a:avLst/>
          </a:prstGeom>
          <a:noFill/>
        </p:spPr>
        <p:txBody>
          <a:bodyPr wrap="square">
            <a:spAutoFit/>
          </a:bodyPr>
          <a:lstStyle/>
          <a:p>
            <a:r>
              <a:rPr lang="en-US" sz="1800" b="1" i="0" u="none" strike="noStrike" dirty="0">
                <a:effectLst/>
                <a:latin typeface="Bahnschrift Condensed" panose="020B0502040204020203" pitchFamily="34" charset="0"/>
              </a:rPr>
              <a:t>                             Types of Air Pollution Monitoring &amp; Testing </a:t>
            </a:r>
            <a:r>
              <a:rPr lang="en-US" sz="1800" b="1" i="0" u="none" strike="noStrike" dirty="0">
                <a:solidFill>
                  <a:srgbClr val="41424E"/>
                </a:solidFill>
                <a:effectLst/>
                <a:latin typeface="Bahnschrift Condensed" panose="020B0502040204020203" pitchFamily="34" charset="0"/>
              </a:rPr>
              <a:t>.</a:t>
            </a:r>
            <a:br>
              <a:rPr lang="en-US" b="1" i="0" u="none" strike="noStrike" dirty="0">
                <a:solidFill>
                  <a:srgbClr val="41424E"/>
                </a:solidFill>
                <a:effectLst/>
                <a:latin typeface="Hind" panose="02000000000000000000" pitchFamily="2" charset="0"/>
              </a:rPr>
            </a:br>
            <a:endParaRPr lang="en-IN" dirty="0"/>
          </a:p>
        </p:txBody>
      </p:sp>
      <p:sp>
        <p:nvSpPr>
          <p:cNvPr id="17" name="TextBox 16">
            <a:extLst>
              <a:ext uri="{FF2B5EF4-FFF2-40B4-BE49-F238E27FC236}">
                <a16:creationId xmlns:a16="http://schemas.microsoft.com/office/drawing/2014/main" id="{19AFC248-3F76-E634-03D3-893F95FA6628}"/>
              </a:ext>
            </a:extLst>
          </p:cNvPr>
          <p:cNvSpPr txBox="1"/>
          <p:nvPr/>
        </p:nvSpPr>
        <p:spPr>
          <a:xfrm>
            <a:off x="6409808" y="2582540"/>
            <a:ext cx="7391400" cy="369332"/>
          </a:xfrm>
          <a:prstGeom prst="rect">
            <a:avLst/>
          </a:prstGeom>
          <a:noFill/>
        </p:spPr>
        <p:txBody>
          <a:bodyPr wrap="square">
            <a:spAutoFit/>
          </a:bodyPr>
          <a:lstStyle/>
          <a:p>
            <a:r>
              <a:rPr lang="en-IN" sz="1800" b="1" i="0" u="none" strike="noStrike" dirty="0">
                <a:effectLst/>
                <a:latin typeface="Bahnschrift Condensed" panose="020B0502040204020203" pitchFamily="34" charset="0"/>
              </a:rPr>
              <a:t>Air Quality Assessment</a:t>
            </a:r>
            <a:endParaRPr lang="en-IN" dirty="0"/>
          </a:p>
        </p:txBody>
      </p:sp>
    </p:spTree>
    <p:extLst>
      <p:ext uri="{BB962C8B-B14F-4D97-AF65-F5344CB8AC3E}">
        <p14:creationId xmlns:p14="http://schemas.microsoft.com/office/powerpoint/2010/main" val="2970529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TotalTime>
  <Words>447</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Bahnschrift Condensed</vt:lpstr>
      <vt:lpstr>Bahnschrift Light Condensed</vt:lpstr>
      <vt:lpstr>Century Gothic</vt:lpstr>
      <vt:lpstr>Gill Sans MT</vt:lpstr>
      <vt:lpstr>Gill Sans MT Condensed</vt:lpstr>
      <vt:lpstr>Google Sans</vt:lpstr>
      <vt:lpstr>Hind</vt:lpstr>
      <vt:lpstr>Wingdings 3</vt:lpstr>
      <vt:lpstr>Ion</vt:lpstr>
      <vt:lpstr>JKK MUNIRAJAH COLLEGE OF TECHNOLOGY</vt:lpstr>
      <vt:lpstr>AIR QUALITY MONITORING</vt:lpstr>
      <vt:lpstr>Project Definition and planning</vt:lpstr>
      <vt:lpstr>Air Quality Monitoring or Testing Procedure </vt:lpstr>
      <vt:lpstr>Types of Air Pollution Monitoring &amp; Testing </vt:lpstr>
      <vt:lpstr>Air Quality Assessment </vt:lpstr>
      <vt:lpstr>Monitoring and Maintenance</vt:lpstr>
      <vt:lpstr>Documentation and Reporting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JKK MUNIRAJAH COLLEGE OF TECHNOLOGY</dc:title>
  <dc:creator>Bambavasan V</dc:creator>
  <cp:lastModifiedBy>Bambavasan V</cp:lastModifiedBy>
  <cp:revision>1</cp:revision>
  <dcterms:created xsi:type="dcterms:W3CDTF">2023-09-27T10:02:33Z</dcterms:created>
  <dcterms:modified xsi:type="dcterms:W3CDTF">2023-09-27T10:32:36Z</dcterms:modified>
</cp:coreProperties>
</file>