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84" r:id="rId25"/>
    <p:sldId id="286" r:id="rId26"/>
    <p:sldId id="287" r:id="rId27"/>
    <p:sldId id="285" r:id="rId28"/>
    <p:sldId id="278" r:id="rId29"/>
    <p:sldId id="279" r:id="rId30"/>
    <p:sldId id="281" r:id="rId31"/>
    <p:sldId id="282" r:id="rId32"/>
  </p:sldIdLst>
  <p:sldSz cx="12192000" cy="6858000"/>
  <p:notesSz cx="6858000" cy="9144000"/>
  <p:embeddedFontLst>
    <p:embeddedFont>
      <p:font typeface="Century Gothic" panose="020B0502020202020204" pitchFamily="34" charset="0"/>
      <p:regular r:id="rId34"/>
      <p:bold r:id="rId35"/>
      <p:italic r:id="rId36"/>
      <p:boldItalic r:id="rId37"/>
    </p:embeddedFont>
    <p:embeddedFont>
      <p:font typeface="Lato" panose="020F0502020204030203" pitchFamily="34" charset="0"/>
      <p:regular r:id="rId38"/>
      <p:bold r:id="rId39"/>
      <p:italic r:id="rId40"/>
      <p:boldItalic r:id="rId41"/>
    </p:embeddedFont>
    <p:embeddedFont>
      <p:font typeface="Noto Sans Symbols" pitchFamily="2"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nZv6LXfW4z4JLnWSa8nIfpxrl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2FA20D-0763-48B5-A929-EEC321FD69F2}">
  <a:tblStyle styleId="{462FA20D-0763-48B5-A929-EEC321FD69F2}"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2FA"/>
          </a:solidFill>
        </a:fill>
      </a:tcStyle>
    </a:wholeTbl>
    <a:band1H>
      <a:tcTxStyle/>
      <a:tcStyle>
        <a:tcBdr/>
        <a:fill>
          <a:solidFill>
            <a:srgbClr val="CCE5F5"/>
          </a:solidFill>
        </a:fill>
      </a:tcStyle>
    </a:band1H>
    <a:band2H>
      <a:tcTxStyle/>
      <a:tcStyle>
        <a:tcBdr/>
      </a:tcStyle>
    </a:band2H>
    <a:band1V>
      <a:tcTxStyle/>
      <a:tcStyle>
        <a:tcBdr/>
        <a:fill>
          <a:solidFill>
            <a:srgbClr val="CCE5F5"/>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2"/>
          </a:solidFill>
        </a:fill>
      </a:tcStyle>
    </a:lastCol>
    <a:firstCol>
      <a:tcTxStyle b="on" i="off">
        <a:font>
          <a:latin typeface="Century Gothic"/>
          <a:ea typeface="Century Gothic"/>
          <a:cs typeface="Century Gothic"/>
        </a:font>
        <a:schemeClr val="lt1"/>
      </a:tcTxStyle>
      <a:tcStyle>
        <a:tcBdr/>
        <a:fill>
          <a:solidFill>
            <a:schemeClr val="accent2"/>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7ED00A01-34FC-4FD3-BA34-02A5F2E828F2}" styleName="Table_1">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7E7"/>
          </a:solidFill>
        </a:fill>
      </a:tcStyle>
    </a:wholeTbl>
    <a:band1H>
      <a:tcTxStyle/>
      <a:tcStyle>
        <a:tcBdr/>
        <a:fill>
          <a:solidFill>
            <a:srgbClr val="CCCCCC"/>
          </a:solidFill>
        </a:fill>
      </a:tcStyle>
    </a:band1H>
    <a:band2H>
      <a:tcTxStyle/>
      <a:tcStyle>
        <a:tcBdr/>
      </a:tcStyle>
    </a:band2H>
    <a:band1V>
      <a:tcTxStyle/>
      <a:tcStyle>
        <a:tcBdr/>
        <a:fill>
          <a:solidFill>
            <a:srgbClr val="CCCCCC"/>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9"/>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9"/>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9"/>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38"/>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8"/>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39"/>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9"/>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39"/>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3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9"/>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9"/>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39"/>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39"/>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40"/>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0"/>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4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41"/>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4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4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4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41"/>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41"/>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42"/>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2"/>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42"/>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4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4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42"/>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2"/>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3"/>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4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4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44"/>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4"/>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4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31"/>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1"/>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5" name="Google Shape;55;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3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2" name="Google Shape;62;p32"/>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3" name="Google Shape;63;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3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3"/>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0" name="Google Shape;70;p33"/>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1" name="Google Shape;71;p33"/>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2" name="Google Shape;72;p33"/>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3" name="Google Shape;73;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3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36"/>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6"/>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36"/>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37"/>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7"/>
          <p:cNvSpPr>
            <a:spLocks noGrp="1"/>
          </p:cNvSpPr>
          <p:nvPr>
            <p:ph type="pic" idx="2"/>
          </p:nvPr>
        </p:nvSpPr>
        <p:spPr>
          <a:xfrm>
            <a:off x="2589212" y="634965"/>
            <a:ext cx="8915400" cy="3854970"/>
          </a:xfrm>
          <a:prstGeom prst="rect">
            <a:avLst/>
          </a:prstGeom>
          <a:noFill/>
          <a:ln>
            <a:noFill/>
          </a:ln>
        </p:spPr>
      </p:sp>
      <p:sp>
        <p:nvSpPr>
          <p:cNvPr id="99" name="Google Shape;99;p37"/>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5"/>
        <p:cNvGrpSpPr/>
        <p:nvPr/>
      </p:nvGrpSpPr>
      <p:grpSpPr>
        <a:xfrm>
          <a:off x="0" y="0"/>
          <a:ext cx="0" cy="0"/>
          <a:chOff x="0" y="0"/>
          <a:chExt cx="0" cy="0"/>
        </a:xfrm>
      </p:grpSpPr>
      <p:grpSp>
        <p:nvGrpSpPr>
          <p:cNvPr id="6" name="Google Shape;6;p28"/>
          <p:cNvGrpSpPr/>
          <p:nvPr/>
        </p:nvGrpSpPr>
        <p:grpSpPr>
          <a:xfrm>
            <a:off x="1" y="228600"/>
            <a:ext cx="2851516" cy="6638628"/>
            <a:chOff x="2487613" y="285750"/>
            <a:chExt cx="2428875" cy="5654676"/>
          </a:xfrm>
        </p:grpSpPr>
        <p:sp>
          <p:nvSpPr>
            <p:cNvPr id="7" name="Google Shape;7;p28"/>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8"/>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8"/>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8"/>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8"/>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8"/>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8"/>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8"/>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8"/>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8"/>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8"/>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8"/>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8"/>
          <p:cNvGrpSpPr/>
          <p:nvPr/>
        </p:nvGrpSpPr>
        <p:grpSpPr>
          <a:xfrm>
            <a:off x="27221" y="157"/>
            <a:ext cx="2356674" cy="6853096"/>
            <a:chOff x="6627813" y="195610"/>
            <a:chExt cx="1952625" cy="5678141"/>
          </a:xfrm>
        </p:grpSpPr>
        <p:sp>
          <p:nvSpPr>
            <p:cNvPr id="20" name="Google Shape;20;p28"/>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8"/>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8"/>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8"/>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8"/>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8"/>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8"/>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8"/>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8"/>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8"/>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8"/>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8"/>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8"/>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28"/>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1"/>
          <p:cNvSpPr txBox="1">
            <a:spLocks noGrp="1"/>
          </p:cNvSpPr>
          <p:nvPr>
            <p:ph type="subTitle" idx="1"/>
          </p:nvPr>
        </p:nvSpPr>
        <p:spPr>
          <a:xfrm>
            <a:off x="1519311" y="3380278"/>
            <a:ext cx="3573196" cy="226028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solidFill>
                  <a:schemeClr val="dk1"/>
                </a:solidFill>
                <a:latin typeface="Lato"/>
                <a:ea typeface="Lato"/>
                <a:cs typeface="Lato"/>
                <a:sym typeface="Lato"/>
              </a:rPr>
              <a:t>              Presented By:</a:t>
            </a:r>
            <a:endParaRPr/>
          </a:p>
          <a:p>
            <a:pPr marL="0" lvl="0" indent="0" algn="l" rtl="0">
              <a:spcBef>
                <a:spcPts val="1000"/>
              </a:spcBef>
              <a:spcAft>
                <a:spcPts val="0"/>
              </a:spcAft>
              <a:buSzPts val="1800"/>
              <a:buNone/>
            </a:pPr>
            <a:r>
              <a:rPr lang="en-US">
                <a:solidFill>
                  <a:schemeClr val="dk1"/>
                </a:solidFill>
                <a:latin typeface="Lato"/>
                <a:ea typeface="Lato"/>
                <a:cs typeface="Lato"/>
                <a:sym typeface="Lato"/>
              </a:rPr>
              <a:t>Subash kr. Shah (2018000119)</a:t>
            </a:r>
            <a:endParaRPr/>
          </a:p>
          <a:p>
            <a:pPr marL="0" lvl="0" indent="0" algn="l" rtl="0">
              <a:spcBef>
                <a:spcPts val="1000"/>
              </a:spcBef>
              <a:spcAft>
                <a:spcPts val="0"/>
              </a:spcAft>
              <a:buSzPts val="1800"/>
              <a:buNone/>
            </a:pPr>
            <a:r>
              <a:rPr lang="en-US">
                <a:solidFill>
                  <a:schemeClr val="dk1"/>
                </a:solidFill>
                <a:latin typeface="Lato"/>
                <a:ea typeface="Lato"/>
                <a:cs typeface="Lato"/>
                <a:sym typeface="Lato"/>
              </a:rPr>
              <a:t>Kartikeya (2018007496)</a:t>
            </a:r>
            <a:endParaRPr/>
          </a:p>
          <a:p>
            <a:pPr marL="0" lvl="0" indent="0" algn="l" rtl="0">
              <a:spcBef>
                <a:spcPts val="1000"/>
              </a:spcBef>
              <a:spcAft>
                <a:spcPts val="0"/>
              </a:spcAft>
              <a:buSzPts val="1800"/>
              <a:buNone/>
            </a:pPr>
            <a:r>
              <a:rPr lang="en-US">
                <a:solidFill>
                  <a:schemeClr val="dk1"/>
                </a:solidFill>
                <a:latin typeface="Lato"/>
                <a:ea typeface="Lato"/>
                <a:cs typeface="Lato"/>
                <a:sym typeface="Lato"/>
              </a:rPr>
              <a:t>Agrima Yadav (2018006287)</a:t>
            </a:r>
            <a:endParaRPr/>
          </a:p>
          <a:p>
            <a:pPr marL="0" lvl="0" indent="0" algn="l" rtl="0">
              <a:spcBef>
                <a:spcPts val="1000"/>
              </a:spcBef>
              <a:spcAft>
                <a:spcPts val="0"/>
              </a:spcAft>
              <a:buSzPts val="1800"/>
              <a:buNone/>
            </a:pPr>
            <a:r>
              <a:rPr lang="en-US">
                <a:solidFill>
                  <a:schemeClr val="dk1"/>
                </a:solidFill>
                <a:latin typeface="Lato"/>
                <a:ea typeface="Lato"/>
                <a:cs typeface="Lato"/>
                <a:sym typeface="Lato"/>
              </a:rPr>
              <a:t>Nikhil Gupta (2019006638)</a:t>
            </a:r>
            <a:endParaRPr/>
          </a:p>
        </p:txBody>
      </p:sp>
      <p:pic>
        <p:nvPicPr>
          <p:cNvPr id="165" name="Google Shape;165;p1"/>
          <p:cNvPicPr preferRelativeResize="0"/>
          <p:nvPr/>
        </p:nvPicPr>
        <p:blipFill rotWithShape="1">
          <a:blip r:embed="rId3">
            <a:alphaModFix/>
          </a:blip>
          <a:srcRect/>
          <a:stretch/>
        </p:blipFill>
        <p:spPr>
          <a:xfrm>
            <a:off x="3892647" y="447669"/>
            <a:ext cx="4406705" cy="1108997"/>
          </a:xfrm>
          <a:prstGeom prst="rect">
            <a:avLst/>
          </a:prstGeom>
          <a:noFill/>
          <a:ln>
            <a:noFill/>
          </a:ln>
        </p:spPr>
      </p:pic>
      <p:sp>
        <p:nvSpPr>
          <p:cNvPr id="166" name="Google Shape;166;p1"/>
          <p:cNvSpPr txBox="1"/>
          <p:nvPr/>
        </p:nvSpPr>
        <p:spPr>
          <a:xfrm>
            <a:off x="3516923" y="1707605"/>
            <a:ext cx="581958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Lato"/>
                <a:ea typeface="Lato"/>
                <a:cs typeface="Lato"/>
                <a:sym typeface="Lato"/>
              </a:rPr>
              <a:t>B.Tech Project Evaluation-2, VIIIth Sem</a:t>
            </a:r>
            <a:endParaRPr/>
          </a:p>
        </p:txBody>
      </p:sp>
      <p:sp>
        <p:nvSpPr>
          <p:cNvPr id="167" name="Google Shape;167;p1"/>
          <p:cNvSpPr txBox="1"/>
          <p:nvPr/>
        </p:nvSpPr>
        <p:spPr>
          <a:xfrm>
            <a:off x="2495444" y="2269360"/>
            <a:ext cx="720109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Lato"/>
                <a:ea typeface="Lato"/>
                <a:cs typeface="Lato"/>
                <a:sym typeface="Lato"/>
              </a:rPr>
              <a:t> LANE AND VEHICLE DETECTION USING HOUGH TRANSFORM AND YOLOv3</a:t>
            </a:r>
            <a:endParaRPr sz="2400" b="1" i="0" u="none" strike="noStrike" cap="none">
              <a:solidFill>
                <a:schemeClr val="dk1"/>
              </a:solidFill>
              <a:latin typeface="Lato"/>
              <a:ea typeface="Lato"/>
              <a:cs typeface="Lato"/>
              <a:sym typeface="Lato"/>
            </a:endParaRPr>
          </a:p>
        </p:txBody>
      </p:sp>
      <p:sp>
        <p:nvSpPr>
          <p:cNvPr id="168" name="Google Shape;168;p1"/>
          <p:cNvSpPr txBox="1"/>
          <p:nvPr/>
        </p:nvSpPr>
        <p:spPr>
          <a:xfrm>
            <a:off x="7432429" y="3429000"/>
            <a:ext cx="3240260" cy="22602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1"/>
              </a:buClr>
              <a:buSzPts val="1800"/>
              <a:buFont typeface="Noto Sans Symbols"/>
              <a:buNone/>
            </a:pPr>
            <a:r>
              <a:rPr lang="en-US" sz="1800" b="0" i="0" u="none" strike="noStrike" cap="none" dirty="0">
                <a:solidFill>
                  <a:schemeClr val="dk1"/>
                </a:solidFill>
                <a:latin typeface="Lato"/>
                <a:ea typeface="Lato"/>
                <a:cs typeface="Lato"/>
                <a:sym typeface="Lato"/>
              </a:rPr>
              <a:t>Under the Supervision of:-</a:t>
            </a:r>
            <a:endParaRPr dirty="0"/>
          </a:p>
          <a:p>
            <a:pPr marL="0" marR="0" lvl="0" indent="0" rtl="0">
              <a:spcBef>
                <a:spcPts val="1000"/>
              </a:spcBef>
              <a:spcAft>
                <a:spcPts val="0"/>
              </a:spcAft>
              <a:buClr>
                <a:schemeClr val="accent1"/>
              </a:buClr>
              <a:buSzPts val="1800"/>
              <a:buFont typeface="Noto Sans Symbols"/>
              <a:buNone/>
            </a:pPr>
            <a:r>
              <a:rPr lang="en-US" sz="1800" b="0" i="0" u="none" strike="noStrike" cap="none" dirty="0">
                <a:solidFill>
                  <a:schemeClr val="dk1"/>
                </a:solidFill>
                <a:latin typeface="Lato"/>
                <a:ea typeface="Lato"/>
                <a:cs typeface="Lato"/>
                <a:sym typeface="Lato"/>
              </a:rPr>
              <a:t>            Mr. Sunil Kumar</a:t>
            </a:r>
          </a:p>
          <a:p>
            <a:pPr marL="0" marR="0" lvl="0" indent="0" algn="ctr" rtl="0">
              <a:spcBef>
                <a:spcPts val="1000"/>
              </a:spcBef>
              <a:spcAft>
                <a:spcPts val="0"/>
              </a:spcAft>
              <a:buClr>
                <a:schemeClr val="accent1"/>
              </a:buClr>
              <a:buSzPts val="1800"/>
              <a:buFont typeface="Noto Sans Symbols"/>
              <a:buNone/>
            </a:pPr>
            <a:r>
              <a:rPr lang="en-US" sz="1800" dirty="0">
                <a:solidFill>
                  <a:schemeClr val="dk1"/>
                </a:solidFill>
                <a:latin typeface="Lato"/>
                <a:sym typeface="Lato"/>
              </a:rPr>
              <a:t>Assistant Professor CSE</a:t>
            </a:r>
            <a:endParaRPr dirty="0"/>
          </a:p>
          <a:p>
            <a:pPr marL="0" marR="0" lvl="0" indent="0" algn="ctr" rtl="0">
              <a:spcBef>
                <a:spcPts val="1000"/>
              </a:spcBef>
              <a:spcAft>
                <a:spcPts val="0"/>
              </a:spcAft>
              <a:buClr>
                <a:schemeClr val="accent1"/>
              </a:buClr>
              <a:buSzPts val="1800"/>
              <a:buFont typeface="Noto Sans Symbols"/>
              <a:buNone/>
            </a:pPr>
            <a:r>
              <a:rPr lang="en-US" sz="1800" b="0" i="0" u="none" strike="noStrike" cap="none" dirty="0">
                <a:solidFill>
                  <a:schemeClr val="dk1"/>
                </a:solidFill>
                <a:latin typeface="Lato"/>
                <a:ea typeface="Lato"/>
                <a:cs typeface="Lato"/>
                <a:sym typeface="Lato"/>
              </a:rPr>
              <a:t>Sharda University, Gr.Noida</a:t>
            </a:r>
            <a:endParaRPr dirty="0"/>
          </a:p>
          <a:p>
            <a:pPr marL="0" marR="0" lvl="0" indent="0" algn="l" rtl="0">
              <a:spcBef>
                <a:spcPts val="1000"/>
              </a:spcBef>
              <a:spcAft>
                <a:spcPts val="0"/>
              </a:spcAft>
              <a:buClr>
                <a:schemeClr val="accent1"/>
              </a:buClr>
              <a:buSzPts val="1800"/>
              <a:buFont typeface="Noto Sans Symbols"/>
              <a:buNone/>
            </a:pPr>
            <a:endParaRPr sz="1800" b="0" i="0" u="none" strike="noStrike" cap="none" dirty="0">
              <a:solidFill>
                <a:schemeClr val="dk1"/>
              </a:solidFill>
              <a:latin typeface="Lato"/>
              <a:ea typeface="Lato"/>
              <a:cs typeface="Lato"/>
              <a:sym typeface="Lato"/>
            </a:endParaRPr>
          </a:p>
        </p:txBody>
      </p:sp>
      <p:sp>
        <p:nvSpPr>
          <p:cNvPr id="169" name="Google Shape;169;p1"/>
          <p:cNvSpPr txBox="1"/>
          <p:nvPr/>
        </p:nvSpPr>
        <p:spPr>
          <a:xfrm>
            <a:off x="2312176" y="5653920"/>
            <a:ext cx="7567636"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Lato"/>
                <a:ea typeface="Lato"/>
                <a:cs typeface="Lato"/>
                <a:sym typeface="Lato"/>
              </a:rPr>
              <a:t>DEPARTMENT OF COMPUTER SCIENCE &amp; ENGINEERING</a:t>
            </a:r>
            <a:endParaRPr/>
          </a:p>
          <a:p>
            <a:pPr marL="0" marR="0" lvl="0" indent="0" algn="ctr" rtl="0">
              <a:spcBef>
                <a:spcPts val="0"/>
              </a:spcBef>
              <a:spcAft>
                <a:spcPts val="0"/>
              </a:spcAft>
              <a:buNone/>
            </a:pPr>
            <a:r>
              <a:rPr lang="en-US" sz="1800" b="0" i="0" u="none" strike="noStrike" cap="none">
                <a:solidFill>
                  <a:schemeClr val="dk1"/>
                </a:solidFill>
                <a:latin typeface="Lato"/>
                <a:ea typeface="Lato"/>
                <a:cs typeface="Lato"/>
                <a:sym typeface="Lato"/>
              </a:rPr>
              <a:t>SCHOOL OF ENGINEERING AND TECHNOLOGY</a:t>
            </a:r>
            <a:endParaRPr/>
          </a:p>
          <a:p>
            <a:pPr marL="0" marR="0" lvl="0" indent="0" algn="ctr" rtl="0">
              <a:spcBef>
                <a:spcPts val="0"/>
              </a:spcBef>
              <a:spcAft>
                <a:spcPts val="0"/>
              </a:spcAft>
              <a:buNone/>
            </a:pPr>
            <a:r>
              <a:rPr lang="en-US" sz="1800" b="0" i="0" u="none" strike="noStrike" cap="none">
                <a:solidFill>
                  <a:schemeClr val="dk1"/>
                </a:solidFill>
                <a:latin typeface="Lato"/>
                <a:ea typeface="Lato"/>
                <a:cs typeface="Lato"/>
                <a:sym typeface="Lato"/>
              </a:rPr>
              <a:t>Feb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pic>
        <p:nvPicPr>
          <p:cNvPr id="222" name="Google Shape;222;p10"/>
          <p:cNvPicPr preferRelativeResize="0"/>
          <p:nvPr/>
        </p:nvPicPr>
        <p:blipFill rotWithShape="1">
          <a:blip r:embed="rId3">
            <a:alphaModFix/>
          </a:blip>
          <a:srcRect/>
          <a:stretch/>
        </p:blipFill>
        <p:spPr>
          <a:xfrm>
            <a:off x="2279160" y="1618513"/>
            <a:ext cx="7633680" cy="4942200"/>
          </a:xfrm>
          <a:prstGeom prst="rect">
            <a:avLst/>
          </a:prstGeom>
          <a:noFill/>
          <a:ln>
            <a:noFill/>
          </a:ln>
        </p:spPr>
      </p:pic>
      <p:sp>
        <p:nvSpPr>
          <p:cNvPr id="223" name="Google Shape;223;p10"/>
          <p:cNvSpPr txBox="1">
            <a:spLocks noGrp="1"/>
          </p:cNvSpPr>
          <p:nvPr>
            <p:ph type="ctrTitle"/>
          </p:nvPr>
        </p:nvSpPr>
        <p:spPr>
          <a:xfrm>
            <a:off x="3906924" y="520502"/>
            <a:ext cx="4378152" cy="63304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168DBA"/>
              </a:buClr>
              <a:buSzPts val="3600"/>
              <a:buFont typeface="Century Gothic"/>
              <a:buNone/>
            </a:pPr>
            <a:r>
              <a:rPr lang="en-US" sz="3600" dirty="0"/>
              <a:t>Vehicle Detection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1"/>
          <p:cNvSpPr txBox="1">
            <a:spLocks noGrp="1"/>
          </p:cNvSpPr>
          <p:nvPr>
            <p:ph type="title"/>
          </p:nvPr>
        </p:nvSpPr>
        <p:spPr>
          <a:xfrm>
            <a:off x="2128691" y="666313"/>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sz="3600"/>
              <a:t>YOLOv3 for Object Detection</a:t>
            </a:r>
            <a:endParaRPr/>
          </a:p>
        </p:txBody>
      </p:sp>
      <p:sp>
        <p:nvSpPr>
          <p:cNvPr id="229" name="Google Shape;229;p11"/>
          <p:cNvSpPr txBox="1">
            <a:spLocks noGrp="1"/>
          </p:cNvSpPr>
          <p:nvPr>
            <p:ph type="body" idx="1"/>
          </p:nvPr>
        </p:nvSpPr>
        <p:spPr>
          <a:xfrm>
            <a:off x="2128691" y="1947203"/>
            <a:ext cx="8915400" cy="3777622"/>
          </a:xfrm>
          <a:prstGeom prst="rect">
            <a:avLst/>
          </a:prstGeom>
          <a:noFill/>
          <a:ln>
            <a:noFill/>
          </a:ln>
        </p:spPr>
        <p:txBody>
          <a:bodyPr spcFirstLastPara="1" wrap="square" lIns="91425" tIns="45700" rIns="91425" bIns="45700" anchor="t" anchorCtr="0">
            <a:normAutofit fontScale="92500"/>
          </a:bodyPr>
          <a:lstStyle/>
          <a:p>
            <a:pPr marL="342900" indent="-342900" algn="just">
              <a:spcBef>
                <a:spcPts val="0"/>
              </a:spcBef>
              <a:buFont typeface="+mj-lt"/>
              <a:buAutoNum type="arabicPeriod"/>
            </a:pPr>
            <a:r>
              <a:rPr lang="en-US" dirty="0">
                <a:solidFill>
                  <a:schemeClr val="tx1"/>
                </a:solidFill>
                <a:latin typeface="Arial"/>
                <a:cs typeface="Arial"/>
                <a:sym typeface="Arial"/>
              </a:rPr>
              <a:t>YOLO is an algorithm that uses neural networks to provide real-time object detection. This algorithm is popular because of its speed and accuracy. It has been used in various applications to detect traffic signals, people, parking meters, and animals.</a:t>
            </a:r>
            <a:endParaRPr dirty="0">
              <a:solidFill>
                <a:schemeClr val="tx1"/>
              </a:solidFill>
              <a:latin typeface="Arial"/>
              <a:cs typeface="Arial"/>
            </a:endParaRPr>
          </a:p>
          <a:p>
            <a:pPr marL="342900" indent="-342900" algn="just">
              <a:spcBef>
                <a:spcPts val="1000"/>
              </a:spcBef>
              <a:buFont typeface="+mj-lt"/>
              <a:buAutoNum type="arabicPeriod"/>
            </a:pPr>
            <a:r>
              <a:rPr lang="en-US" dirty="0">
                <a:solidFill>
                  <a:schemeClr val="tx1"/>
                </a:solidFill>
                <a:latin typeface="Arial"/>
                <a:cs typeface="Arial"/>
                <a:sym typeface="Arial"/>
              </a:rPr>
              <a:t>YOLO is an abbreviation for the term ‘You Only Look Once’. This is an algorithm that detects and recognizes various objects in a picture (in real-time). Object detection in YOLO is done as a regression problem and provides the class probabilities of the detected images.</a:t>
            </a:r>
            <a:endParaRPr dirty="0">
              <a:solidFill>
                <a:schemeClr val="tx1"/>
              </a:solidFill>
              <a:latin typeface="Arial"/>
              <a:cs typeface="Arial"/>
              <a:sym typeface="Arial"/>
            </a:endParaRPr>
          </a:p>
          <a:p>
            <a:pPr marL="342900" indent="-342900" algn="just">
              <a:spcBef>
                <a:spcPts val="1000"/>
              </a:spcBef>
              <a:buFont typeface="+mj-lt"/>
              <a:buAutoNum type="arabicPeriod"/>
            </a:pPr>
            <a:r>
              <a:rPr lang="en-US" dirty="0">
                <a:solidFill>
                  <a:schemeClr val="tx1"/>
                </a:solidFill>
                <a:latin typeface="Arial"/>
                <a:cs typeface="Arial"/>
                <a:sym typeface="Arial"/>
              </a:rPr>
              <a:t>YOLO algorithm employs convolutional neural networks (CNN) to detect objects in real-time. As the name suggests, the algorithm requires only a single forward propagation through a neural network to detect objects. This means that prediction in the entire image is done in a single algorithm run. The CNN is used to predict various class probabilities and bounding boxes simultaneously. The YOLO algorithm consists of various variants. </a:t>
            </a:r>
            <a:endParaRPr dirty="0">
              <a:solidFill>
                <a:schemeClr val="tx1"/>
              </a:solidFill>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2"/>
          <p:cNvSpPr txBox="1">
            <a:spLocks noGrp="1"/>
          </p:cNvSpPr>
          <p:nvPr>
            <p:ph type="title"/>
          </p:nvPr>
        </p:nvSpPr>
        <p:spPr>
          <a:xfrm>
            <a:off x="2128691" y="652246"/>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Why the YOLO algorithm is important</a:t>
            </a:r>
            <a:br>
              <a:rPr lang="en-US" b="0" i="0">
                <a:solidFill>
                  <a:srgbClr val="0A0B09"/>
                </a:solidFill>
                <a:latin typeface="Arial"/>
                <a:ea typeface="Arial"/>
                <a:cs typeface="Arial"/>
                <a:sym typeface="Arial"/>
              </a:rPr>
            </a:br>
            <a:endParaRPr/>
          </a:p>
        </p:txBody>
      </p:sp>
      <p:sp>
        <p:nvSpPr>
          <p:cNvPr id="235" name="Google Shape;235;p12"/>
          <p:cNvSpPr txBox="1">
            <a:spLocks noGrp="1"/>
          </p:cNvSpPr>
          <p:nvPr>
            <p:ph type="body" idx="1"/>
          </p:nvPr>
        </p:nvSpPr>
        <p:spPr>
          <a:xfrm>
            <a:off x="2124978" y="2175803"/>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800"/>
              <a:buFont typeface="+mj-lt"/>
              <a:buAutoNum type="arabicPeriod"/>
            </a:pPr>
            <a:r>
              <a:rPr lang="en-US" b="0" i="0" dirty="0">
                <a:solidFill>
                  <a:schemeClr val="tx1"/>
                </a:solidFill>
                <a:latin typeface="Arial"/>
                <a:ea typeface="Arial"/>
                <a:cs typeface="Arial"/>
                <a:sym typeface="Arial"/>
              </a:rPr>
              <a:t>YOLO algorithm is important because of the following reasons:</a:t>
            </a:r>
            <a:endParaRPr dirty="0">
              <a:solidFill>
                <a:schemeClr val="tx1"/>
              </a:solidFill>
            </a:endParaRPr>
          </a:p>
          <a:p>
            <a:pPr marL="342900" lvl="0" indent="-342900" algn="just" rtl="0">
              <a:spcBef>
                <a:spcPts val="1000"/>
              </a:spcBef>
              <a:spcAft>
                <a:spcPts val="0"/>
              </a:spcAft>
              <a:buSzPts val="1800"/>
              <a:buFont typeface="Arial"/>
              <a:buChar char="•"/>
            </a:pPr>
            <a:r>
              <a:rPr lang="en-US" b="1" i="0" dirty="0">
                <a:solidFill>
                  <a:schemeClr val="tx1"/>
                </a:solidFill>
                <a:latin typeface="Arial"/>
                <a:ea typeface="Arial"/>
                <a:cs typeface="Arial"/>
                <a:sym typeface="Arial"/>
              </a:rPr>
              <a:t>Speed:</a:t>
            </a:r>
            <a:r>
              <a:rPr lang="en-US" b="0" i="0" dirty="0">
                <a:solidFill>
                  <a:schemeClr val="tx1"/>
                </a:solidFill>
                <a:latin typeface="Arial"/>
                <a:ea typeface="Arial"/>
                <a:cs typeface="Arial"/>
                <a:sym typeface="Arial"/>
              </a:rPr>
              <a:t> This algorithm improves the speed of detection because it can predict objects in real-time.</a:t>
            </a:r>
            <a:endParaRPr dirty="0">
              <a:solidFill>
                <a:schemeClr val="tx1"/>
              </a:solidFill>
            </a:endParaRPr>
          </a:p>
          <a:p>
            <a:pPr marL="342900" lvl="0" indent="-342900" algn="just" rtl="0">
              <a:spcBef>
                <a:spcPts val="1000"/>
              </a:spcBef>
              <a:spcAft>
                <a:spcPts val="0"/>
              </a:spcAft>
              <a:buSzPts val="1800"/>
              <a:buFont typeface="Arial"/>
              <a:buChar char="•"/>
            </a:pPr>
            <a:r>
              <a:rPr lang="en-US" b="1" i="0" dirty="0">
                <a:solidFill>
                  <a:schemeClr val="tx1"/>
                </a:solidFill>
                <a:latin typeface="Arial"/>
                <a:ea typeface="Arial"/>
                <a:cs typeface="Arial"/>
                <a:sym typeface="Arial"/>
              </a:rPr>
              <a:t>High accuracy:</a:t>
            </a:r>
            <a:r>
              <a:rPr lang="en-US" b="0" i="0" dirty="0">
                <a:solidFill>
                  <a:schemeClr val="tx1"/>
                </a:solidFill>
                <a:latin typeface="Arial"/>
                <a:ea typeface="Arial"/>
                <a:cs typeface="Arial"/>
                <a:sym typeface="Arial"/>
              </a:rPr>
              <a:t> YOLO is a predictive technique that provides accurate results with minimal background errors.</a:t>
            </a:r>
            <a:endParaRPr dirty="0">
              <a:solidFill>
                <a:schemeClr val="tx1"/>
              </a:solidFill>
            </a:endParaRPr>
          </a:p>
          <a:p>
            <a:pPr marL="342900" lvl="0" indent="-342900" algn="just" rtl="0">
              <a:spcBef>
                <a:spcPts val="1000"/>
              </a:spcBef>
              <a:spcAft>
                <a:spcPts val="0"/>
              </a:spcAft>
              <a:buSzPts val="1800"/>
              <a:buFont typeface="Arial"/>
              <a:buChar char="•"/>
            </a:pPr>
            <a:r>
              <a:rPr lang="en-US" b="1" i="0" dirty="0">
                <a:solidFill>
                  <a:schemeClr val="tx1"/>
                </a:solidFill>
                <a:latin typeface="Arial"/>
                <a:ea typeface="Arial"/>
                <a:cs typeface="Arial"/>
                <a:sym typeface="Arial"/>
              </a:rPr>
              <a:t>Learning capabilities:</a:t>
            </a:r>
            <a:r>
              <a:rPr lang="en-US" b="0" i="0" dirty="0">
                <a:solidFill>
                  <a:schemeClr val="tx1"/>
                </a:solidFill>
                <a:latin typeface="Arial"/>
                <a:ea typeface="Arial"/>
                <a:cs typeface="Arial"/>
                <a:sym typeface="Arial"/>
              </a:rPr>
              <a:t> The algorithm has excellent learning capabilities that enable it to learn the representations of objects and apply them in object detection.</a:t>
            </a:r>
            <a:endParaRPr dirty="0">
              <a:solidFill>
                <a:schemeClr val="tx1"/>
              </a:solidFill>
            </a:endParaRPr>
          </a:p>
          <a:p>
            <a:pPr marL="342900" lvl="0" indent="-228600" algn="just" rtl="0">
              <a:spcBef>
                <a:spcPts val="1000"/>
              </a:spcBef>
              <a:spcAft>
                <a:spcPts val="0"/>
              </a:spcAft>
              <a:buSzPts val="1800"/>
              <a:buNone/>
            </a:pPr>
            <a:endParaRPr dirty="0">
              <a:solidFill>
                <a:schemeClr val="tx1"/>
              </a:solidFill>
            </a:endParaRPr>
          </a:p>
          <a:p>
            <a:pPr marL="342900" lvl="0" indent="-228600" algn="just" rtl="0">
              <a:spcBef>
                <a:spcPts val="1000"/>
              </a:spcBef>
              <a:spcAft>
                <a:spcPts val="0"/>
              </a:spcAft>
              <a:buSzPts val="1800"/>
              <a:buNone/>
            </a:pPr>
            <a:endParaRPr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title"/>
          </p:nvPr>
        </p:nvSpPr>
        <p:spPr>
          <a:xfrm>
            <a:off x="2114623" y="638178"/>
            <a:ext cx="8911687" cy="76859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168DBA"/>
              </a:buClr>
              <a:buSzPct val="100000"/>
              <a:buFont typeface="Century Gothic"/>
              <a:buNone/>
            </a:pPr>
            <a:r>
              <a:rPr lang="en-US"/>
              <a:t>How the YOLO algorithm works</a:t>
            </a:r>
            <a:br>
              <a:rPr lang="en-US" b="0" i="0">
                <a:solidFill>
                  <a:srgbClr val="0A0B09"/>
                </a:solidFill>
                <a:latin typeface="Arial"/>
                <a:ea typeface="Arial"/>
                <a:cs typeface="Arial"/>
                <a:sym typeface="Arial"/>
              </a:rPr>
            </a:br>
            <a:endParaRPr/>
          </a:p>
        </p:txBody>
      </p:sp>
      <p:sp>
        <p:nvSpPr>
          <p:cNvPr id="241" name="Google Shape;241;p13"/>
          <p:cNvSpPr txBox="1">
            <a:spLocks noGrp="1"/>
          </p:cNvSpPr>
          <p:nvPr>
            <p:ph type="body" idx="1"/>
          </p:nvPr>
        </p:nvSpPr>
        <p:spPr>
          <a:xfrm>
            <a:off x="2114623" y="1936652"/>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800"/>
              <a:buFont typeface="+mj-lt"/>
              <a:buAutoNum type="alphaUcPeriod"/>
            </a:pPr>
            <a:r>
              <a:rPr lang="en-US" b="0" i="0" dirty="0">
                <a:solidFill>
                  <a:schemeClr val="tx1"/>
                </a:solidFill>
                <a:latin typeface="Arial"/>
                <a:ea typeface="Arial"/>
                <a:cs typeface="Arial"/>
                <a:sym typeface="Arial"/>
              </a:rPr>
              <a:t>YOLO algorithm works using the following three techniques:</a:t>
            </a:r>
            <a:endParaRPr dirty="0">
              <a:solidFill>
                <a:schemeClr val="tx1"/>
              </a:solidFill>
            </a:endParaRPr>
          </a:p>
          <a:p>
            <a:pPr marL="342900" lvl="0" indent="-342900" algn="just" rtl="0">
              <a:spcBef>
                <a:spcPts val="1000"/>
              </a:spcBef>
              <a:spcAft>
                <a:spcPts val="0"/>
              </a:spcAft>
              <a:buSzPts val="1800"/>
              <a:buFont typeface="Arial"/>
              <a:buChar char="•"/>
            </a:pPr>
            <a:r>
              <a:rPr lang="en-US" b="0" i="0" dirty="0">
                <a:solidFill>
                  <a:schemeClr val="tx1"/>
                </a:solidFill>
                <a:latin typeface="Arial"/>
                <a:ea typeface="Arial"/>
                <a:cs typeface="Arial"/>
                <a:sym typeface="Arial"/>
              </a:rPr>
              <a:t>Residual blocks</a:t>
            </a:r>
            <a:endParaRPr dirty="0">
              <a:solidFill>
                <a:schemeClr val="tx1"/>
              </a:solidFill>
            </a:endParaRPr>
          </a:p>
          <a:p>
            <a:pPr marL="342900" lvl="0" indent="-342900" algn="just" rtl="0">
              <a:spcBef>
                <a:spcPts val="1000"/>
              </a:spcBef>
              <a:spcAft>
                <a:spcPts val="0"/>
              </a:spcAft>
              <a:buSzPts val="1800"/>
              <a:buFont typeface="Arial"/>
              <a:buChar char="•"/>
            </a:pPr>
            <a:r>
              <a:rPr lang="en-US" b="0" i="0" dirty="0">
                <a:solidFill>
                  <a:schemeClr val="tx1"/>
                </a:solidFill>
                <a:latin typeface="Arial"/>
                <a:ea typeface="Arial"/>
                <a:cs typeface="Arial"/>
                <a:sym typeface="Arial"/>
              </a:rPr>
              <a:t>Bounding box regression</a:t>
            </a:r>
            <a:endParaRPr dirty="0">
              <a:solidFill>
                <a:schemeClr val="tx1"/>
              </a:solidFill>
            </a:endParaRPr>
          </a:p>
          <a:p>
            <a:pPr marL="342900" lvl="0" indent="-342900" algn="just" rtl="0">
              <a:spcBef>
                <a:spcPts val="1000"/>
              </a:spcBef>
              <a:spcAft>
                <a:spcPts val="0"/>
              </a:spcAft>
              <a:buSzPts val="1800"/>
              <a:buFont typeface="Arial"/>
              <a:buChar char="•"/>
            </a:pPr>
            <a:r>
              <a:rPr lang="en-US" b="0" i="0" dirty="0">
                <a:solidFill>
                  <a:schemeClr val="tx1"/>
                </a:solidFill>
                <a:latin typeface="Arial"/>
                <a:ea typeface="Arial"/>
                <a:cs typeface="Arial"/>
                <a:sym typeface="Arial"/>
              </a:rPr>
              <a:t>Intersection Over Union (IOU)</a:t>
            </a:r>
            <a:endParaRPr dirty="0">
              <a:solidFill>
                <a:schemeClr val="tx1"/>
              </a:solidFill>
            </a:endParaRPr>
          </a:p>
          <a:p>
            <a:pPr marL="342900" lvl="0" indent="-228600" algn="just" rtl="0">
              <a:spcBef>
                <a:spcPts val="1000"/>
              </a:spcBef>
              <a:spcAft>
                <a:spcPts val="0"/>
              </a:spcAft>
              <a:buSzPts val="1800"/>
              <a:buNone/>
            </a:pPr>
            <a:endParaRPr dirty="0">
              <a:solidFill>
                <a:schemeClr val="tx1"/>
              </a:solidFill>
            </a:endParaRPr>
          </a:p>
          <a:p>
            <a:pPr marL="457200" lvl="0" indent="-457200" algn="just" rtl="0">
              <a:spcBef>
                <a:spcPts val="1000"/>
              </a:spcBef>
              <a:spcAft>
                <a:spcPts val="0"/>
              </a:spcAft>
              <a:buSzPts val="1800"/>
              <a:buFont typeface="Century Gothic"/>
              <a:buAutoNum type="arabicPeriod"/>
            </a:pPr>
            <a:r>
              <a:rPr lang="en-US" b="0" i="0" dirty="0">
                <a:solidFill>
                  <a:schemeClr val="tx1"/>
                </a:solidFill>
                <a:latin typeface="Arial"/>
                <a:ea typeface="Arial"/>
                <a:cs typeface="Arial"/>
                <a:sym typeface="Arial"/>
              </a:rPr>
              <a:t>Residual blocks:-</a:t>
            </a:r>
            <a:endParaRPr dirty="0">
              <a:solidFill>
                <a:schemeClr val="tx1"/>
              </a:solidFill>
            </a:endParaRPr>
          </a:p>
          <a:p>
            <a:pPr marL="0" lvl="0" indent="0" algn="just" rtl="0">
              <a:spcBef>
                <a:spcPts val="1000"/>
              </a:spcBef>
              <a:spcAft>
                <a:spcPts val="0"/>
              </a:spcAft>
              <a:buSzPts val="1800"/>
              <a:buNone/>
            </a:pPr>
            <a:r>
              <a:rPr lang="en-US" b="0" i="0" dirty="0">
                <a:solidFill>
                  <a:schemeClr val="tx1"/>
                </a:solidFill>
                <a:latin typeface="Arial"/>
                <a:ea typeface="Arial"/>
                <a:cs typeface="Arial"/>
                <a:sym typeface="Arial"/>
              </a:rPr>
              <a:t>First, the image is divided into various grids. Each grid has a dimension of S x S. The following image shows how an input image is divided into grids.</a:t>
            </a:r>
            <a:endParaRPr b="0" i="0" dirty="0">
              <a:solidFill>
                <a:schemeClr val="tx1"/>
              </a:solidFill>
              <a:latin typeface="Arial"/>
              <a:ea typeface="Arial"/>
              <a:cs typeface="Arial"/>
              <a:sym typeface="Arial"/>
            </a:endParaRPr>
          </a:p>
          <a:p>
            <a:pPr marL="342900" lvl="0" indent="-228600" algn="just" rtl="0">
              <a:spcBef>
                <a:spcPts val="1000"/>
              </a:spcBef>
              <a:spcAft>
                <a:spcPts val="0"/>
              </a:spcAft>
              <a:buSzPts val="1800"/>
              <a:buNone/>
            </a:pPr>
            <a:endParaRPr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4"/>
          <p:cNvSpPr txBox="1">
            <a:spLocks noGrp="1"/>
          </p:cNvSpPr>
          <p:nvPr>
            <p:ph type="title"/>
          </p:nvPr>
        </p:nvSpPr>
        <p:spPr>
          <a:xfrm>
            <a:off x="2329471" y="638209"/>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Residual blocks</a:t>
            </a:r>
            <a:endParaRPr/>
          </a:p>
        </p:txBody>
      </p:sp>
      <p:sp>
        <p:nvSpPr>
          <p:cNvPr id="247" name="Google Shape;247;p14"/>
          <p:cNvSpPr txBox="1">
            <a:spLocks noGrp="1"/>
          </p:cNvSpPr>
          <p:nvPr>
            <p:ph type="body" idx="1"/>
          </p:nvPr>
        </p:nvSpPr>
        <p:spPr>
          <a:xfrm>
            <a:off x="2329471" y="1540189"/>
            <a:ext cx="9125463" cy="1888811"/>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800"/>
              <a:buFont typeface="Wingdings" panose="05000000000000000000" pitchFamily="2" charset="2"/>
              <a:buChar char="§"/>
            </a:pPr>
            <a:r>
              <a:rPr lang="en-US" b="0" i="0" dirty="0">
                <a:solidFill>
                  <a:schemeClr val="tx1"/>
                </a:solidFill>
                <a:latin typeface="Arial"/>
                <a:ea typeface="Arial"/>
                <a:cs typeface="Arial"/>
                <a:sym typeface="Arial"/>
              </a:rPr>
              <a:t>First, the image is divided into various grids. Each grid has a dimension of S x S. The following image shows how an input image is divided into grids.</a:t>
            </a:r>
            <a:endParaRPr b="0" i="0" dirty="0">
              <a:solidFill>
                <a:schemeClr val="tx1"/>
              </a:solidFill>
              <a:latin typeface="Arial"/>
              <a:ea typeface="Arial"/>
              <a:cs typeface="Arial"/>
              <a:sym typeface="Arial"/>
            </a:endParaRPr>
          </a:p>
          <a:p>
            <a:pPr marL="342900" lvl="0" indent="-228600" algn="just" rtl="0">
              <a:spcBef>
                <a:spcPts val="1000"/>
              </a:spcBef>
              <a:spcAft>
                <a:spcPts val="0"/>
              </a:spcAft>
              <a:buSzPts val="1800"/>
              <a:buNone/>
            </a:pPr>
            <a:endParaRPr dirty="0">
              <a:solidFill>
                <a:schemeClr val="tx1"/>
              </a:solidFill>
            </a:endParaRPr>
          </a:p>
        </p:txBody>
      </p:sp>
      <p:sp>
        <p:nvSpPr>
          <p:cNvPr id="248" name="Google Shape;248;p14"/>
          <p:cNvSpPr txBox="1"/>
          <p:nvPr/>
        </p:nvSpPr>
        <p:spPr>
          <a:xfrm>
            <a:off x="2329470" y="5440586"/>
            <a:ext cx="9125463" cy="981328"/>
          </a:xfrm>
          <a:prstGeom prst="rect">
            <a:avLst/>
          </a:prstGeom>
          <a:noFill/>
          <a:ln>
            <a:noFill/>
          </a:ln>
        </p:spPr>
        <p:txBody>
          <a:bodyPr spcFirstLastPara="1" wrap="square" lIns="91425" tIns="45700" rIns="91425" bIns="45700" anchor="t" anchorCtr="0">
            <a:normAutofit/>
          </a:bodyPr>
          <a:lstStyle/>
          <a:p>
            <a:pPr marL="342900" marR="0" lvl="0" indent="-342900" algn="just" rtl="0">
              <a:spcBef>
                <a:spcPts val="0"/>
              </a:spcBef>
              <a:spcAft>
                <a:spcPts val="0"/>
              </a:spcAft>
              <a:buClr>
                <a:schemeClr val="accent1"/>
              </a:buClr>
              <a:buSzPts val="1800"/>
              <a:buFont typeface="Wingdings" panose="05000000000000000000" pitchFamily="2" charset="2"/>
              <a:buChar char="§"/>
            </a:pPr>
            <a:r>
              <a:rPr lang="en-US" sz="1800" b="0" i="0" u="none" strike="noStrike" cap="none" dirty="0">
                <a:solidFill>
                  <a:schemeClr val="tx1"/>
                </a:solidFill>
                <a:latin typeface="Arial"/>
                <a:ea typeface="Arial"/>
                <a:cs typeface="Arial"/>
                <a:sym typeface="Arial"/>
              </a:rPr>
              <a:t>In the image above, there are many grid cells of equal dimension. Every grid cell will detect objects that appear within them. For example, if an object center appears within a certain grid cell, then this cell will be responsible for detecting it.</a:t>
            </a:r>
            <a:endParaRPr sz="1800" b="0" i="0" u="none" strike="noStrike" cap="none" dirty="0">
              <a:solidFill>
                <a:schemeClr val="tx1"/>
              </a:solidFill>
              <a:latin typeface="Century Gothic"/>
              <a:ea typeface="Century Gothic"/>
              <a:cs typeface="Century Gothic"/>
              <a:sym typeface="Century Gothic"/>
            </a:endParaRPr>
          </a:p>
        </p:txBody>
      </p:sp>
      <p:pic>
        <p:nvPicPr>
          <p:cNvPr id="249" name="Google Shape;249;p14"/>
          <p:cNvPicPr preferRelativeResize="0"/>
          <p:nvPr/>
        </p:nvPicPr>
        <p:blipFill rotWithShape="1">
          <a:blip r:embed="rId3">
            <a:alphaModFix/>
          </a:blip>
          <a:srcRect/>
          <a:stretch/>
        </p:blipFill>
        <p:spPr>
          <a:xfrm>
            <a:off x="4956271" y="2298008"/>
            <a:ext cx="3658089" cy="27795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5"/>
          <p:cNvSpPr txBox="1">
            <a:spLocks noGrp="1"/>
          </p:cNvSpPr>
          <p:nvPr>
            <p:ph type="title"/>
          </p:nvPr>
        </p:nvSpPr>
        <p:spPr>
          <a:xfrm>
            <a:off x="2199030" y="652245"/>
            <a:ext cx="8911687" cy="67011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68DBA"/>
              </a:buClr>
              <a:buSzPts val="3600"/>
              <a:buFont typeface="Century Gothic"/>
              <a:buNone/>
            </a:pPr>
            <a:r>
              <a:rPr lang="en-US"/>
              <a:t>Bounding box regression</a:t>
            </a:r>
            <a:br>
              <a:rPr lang="en-US" b="0" i="0">
                <a:solidFill>
                  <a:srgbClr val="0A0B09"/>
                </a:solidFill>
                <a:latin typeface="Arial"/>
                <a:ea typeface="Arial"/>
                <a:cs typeface="Arial"/>
                <a:sym typeface="Arial"/>
              </a:rPr>
            </a:br>
            <a:endParaRPr/>
          </a:p>
        </p:txBody>
      </p:sp>
      <p:sp>
        <p:nvSpPr>
          <p:cNvPr id="255" name="Google Shape;255;p15"/>
          <p:cNvSpPr txBox="1">
            <a:spLocks noGrp="1"/>
          </p:cNvSpPr>
          <p:nvPr>
            <p:ph type="body" idx="1"/>
          </p:nvPr>
        </p:nvSpPr>
        <p:spPr>
          <a:xfrm>
            <a:off x="2195316" y="1964788"/>
            <a:ext cx="9129175"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800"/>
              <a:buFont typeface="+mj-lt"/>
              <a:buAutoNum type="arabicParenR"/>
            </a:pPr>
            <a:r>
              <a:rPr lang="en-US" b="0" i="0" dirty="0">
                <a:solidFill>
                  <a:schemeClr val="tx1"/>
                </a:solidFill>
                <a:latin typeface="Arial"/>
                <a:ea typeface="Arial"/>
                <a:cs typeface="Arial"/>
                <a:sym typeface="Arial"/>
              </a:rPr>
              <a:t>A bounding box is an outline that highlights an object in an image.</a:t>
            </a:r>
            <a:endParaRPr dirty="0">
              <a:solidFill>
                <a:schemeClr val="tx1"/>
              </a:solidFill>
            </a:endParaRPr>
          </a:p>
          <a:p>
            <a:pPr marL="342900" lvl="0" indent="-342900" algn="just" rtl="0">
              <a:spcBef>
                <a:spcPts val="1000"/>
              </a:spcBef>
              <a:spcAft>
                <a:spcPts val="0"/>
              </a:spcAft>
              <a:buSzPts val="1800"/>
              <a:buFont typeface="+mj-lt"/>
              <a:buAutoNum type="arabicParenR"/>
            </a:pPr>
            <a:r>
              <a:rPr lang="en-US" b="0" i="0" dirty="0">
                <a:solidFill>
                  <a:schemeClr val="tx1"/>
                </a:solidFill>
                <a:latin typeface="Arial"/>
                <a:ea typeface="Arial"/>
                <a:cs typeface="Arial"/>
                <a:sym typeface="Arial"/>
              </a:rPr>
              <a:t>Every bounding box in the image consists of the following attributes:</a:t>
            </a:r>
            <a:endParaRPr dirty="0">
              <a:solidFill>
                <a:schemeClr val="tx1"/>
              </a:solidFill>
            </a:endParaRPr>
          </a:p>
          <a:p>
            <a:pPr marL="342900" lvl="0" indent="-342900" algn="just" rtl="0">
              <a:spcBef>
                <a:spcPts val="1000"/>
              </a:spcBef>
              <a:spcAft>
                <a:spcPts val="0"/>
              </a:spcAft>
              <a:buSzPts val="1800"/>
              <a:buFont typeface="Arial"/>
              <a:buChar char="•"/>
            </a:pPr>
            <a:r>
              <a:rPr lang="en-US" b="0" i="0" dirty="0">
                <a:solidFill>
                  <a:schemeClr val="tx1"/>
                </a:solidFill>
                <a:latin typeface="Arial"/>
                <a:ea typeface="Arial"/>
                <a:cs typeface="Arial"/>
                <a:sym typeface="Arial"/>
              </a:rPr>
              <a:t>Width (</a:t>
            </a:r>
            <a:r>
              <a:rPr lang="en-US" b="0" i="0" dirty="0" err="1">
                <a:solidFill>
                  <a:schemeClr val="tx1"/>
                </a:solidFill>
                <a:latin typeface="Arial"/>
                <a:ea typeface="Arial"/>
                <a:cs typeface="Arial"/>
                <a:sym typeface="Arial"/>
              </a:rPr>
              <a:t>bw</a:t>
            </a:r>
            <a:r>
              <a:rPr lang="en-US" b="0" i="0" dirty="0">
                <a:solidFill>
                  <a:schemeClr val="tx1"/>
                </a:solidFill>
                <a:latin typeface="Arial"/>
                <a:ea typeface="Arial"/>
                <a:cs typeface="Arial"/>
                <a:sym typeface="Arial"/>
              </a:rPr>
              <a:t>)</a:t>
            </a:r>
            <a:endParaRPr dirty="0">
              <a:solidFill>
                <a:schemeClr val="tx1"/>
              </a:solidFill>
            </a:endParaRPr>
          </a:p>
          <a:p>
            <a:pPr marL="342900" lvl="0" indent="-342900" algn="just" rtl="0">
              <a:spcBef>
                <a:spcPts val="1000"/>
              </a:spcBef>
              <a:spcAft>
                <a:spcPts val="0"/>
              </a:spcAft>
              <a:buSzPts val="1800"/>
              <a:buFont typeface="Arial"/>
              <a:buChar char="•"/>
            </a:pPr>
            <a:r>
              <a:rPr lang="en-US" b="0" i="0" dirty="0">
                <a:solidFill>
                  <a:schemeClr val="tx1"/>
                </a:solidFill>
                <a:latin typeface="Arial"/>
                <a:ea typeface="Arial"/>
                <a:cs typeface="Arial"/>
                <a:sym typeface="Arial"/>
              </a:rPr>
              <a:t>Height (</a:t>
            </a:r>
            <a:r>
              <a:rPr lang="en-US" b="0" i="0" dirty="0" err="1">
                <a:solidFill>
                  <a:schemeClr val="tx1"/>
                </a:solidFill>
                <a:latin typeface="Arial"/>
                <a:ea typeface="Arial"/>
                <a:cs typeface="Arial"/>
                <a:sym typeface="Arial"/>
              </a:rPr>
              <a:t>bh</a:t>
            </a:r>
            <a:r>
              <a:rPr lang="en-US" b="0" i="0" dirty="0">
                <a:solidFill>
                  <a:schemeClr val="tx1"/>
                </a:solidFill>
                <a:latin typeface="Arial"/>
                <a:ea typeface="Arial"/>
                <a:cs typeface="Arial"/>
                <a:sym typeface="Arial"/>
              </a:rPr>
              <a:t>)</a:t>
            </a:r>
            <a:endParaRPr dirty="0">
              <a:solidFill>
                <a:schemeClr val="tx1"/>
              </a:solidFill>
            </a:endParaRPr>
          </a:p>
          <a:p>
            <a:pPr marL="342900" lvl="0" indent="-342900" algn="just" rtl="0">
              <a:spcBef>
                <a:spcPts val="1000"/>
              </a:spcBef>
              <a:spcAft>
                <a:spcPts val="0"/>
              </a:spcAft>
              <a:buSzPts val="1800"/>
              <a:buFont typeface="Arial"/>
              <a:buChar char="•"/>
            </a:pPr>
            <a:r>
              <a:rPr lang="en-US" b="0" i="0" dirty="0">
                <a:solidFill>
                  <a:schemeClr val="tx1"/>
                </a:solidFill>
                <a:latin typeface="Arial"/>
                <a:ea typeface="Arial"/>
                <a:cs typeface="Arial"/>
                <a:sym typeface="Arial"/>
              </a:rPr>
              <a:t>Class (for example, person, car, traffic light, etc.)- This is represented by the letter c.</a:t>
            </a:r>
            <a:endParaRPr dirty="0">
              <a:solidFill>
                <a:schemeClr val="tx1"/>
              </a:solidFill>
            </a:endParaRPr>
          </a:p>
          <a:p>
            <a:pPr marL="342900" lvl="0" indent="-342900" algn="just" rtl="0">
              <a:spcBef>
                <a:spcPts val="1000"/>
              </a:spcBef>
              <a:spcAft>
                <a:spcPts val="0"/>
              </a:spcAft>
              <a:buSzPts val="1800"/>
              <a:buFont typeface="Arial"/>
              <a:buChar char="•"/>
            </a:pPr>
            <a:r>
              <a:rPr lang="en-US" b="0" i="0" dirty="0">
                <a:solidFill>
                  <a:schemeClr val="tx1"/>
                </a:solidFill>
                <a:latin typeface="Arial"/>
                <a:ea typeface="Arial"/>
                <a:cs typeface="Arial"/>
                <a:sym typeface="Arial"/>
              </a:rPr>
              <a:t>Bounding box center (</a:t>
            </a:r>
            <a:r>
              <a:rPr lang="en-US" b="0" i="0" dirty="0" err="1">
                <a:solidFill>
                  <a:schemeClr val="tx1"/>
                </a:solidFill>
                <a:latin typeface="Arial"/>
                <a:ea typeface="Arial"/>
                <a:cs typeface="Arial"/>
                <a:sym typeface="Arial"/>
              </a:rPr>
              <a:t>bx,by</a:t>
            </a:r>
            <a:r>
              <a:rPr lang="en-US" b="0" i="0" dirty="0">
                <a:solidFill>
                  <a:schemeClr val="tx1"/>
                </a:solidFill>
                <a:latin typeface="Arial"/>
                <a:ea typeface="Arial"/>
                <a:cs typeface="Arial"/>
                <a:sym typeface="Arial"/>
              </a:rPr>
              <a:t>)</a:t>
            </a:r>
          </a:p>
          <a:p>
            <a:pPr marL="342900" lvl="0" indent="-342900" algn="just" rtl="0">
              <a:spcBef>
                <a:spcPts val="1000"/>
              </a:spcBef>
              <a:spcAft>
                <a:spcPts val="0"/>
              </a:spcAft>
              <a:buSzPts val="1800"/>
              <a:buFont typeface="Arial"/>
              <a:buChar char="•"/>
            </a:pPr>
            <a:endParaRPr dirty="0">
              <a:solidFill>
                <a:schemeClr val="tx1"/>
              </a:solidFill>
            </a:endParaRPr>
          </a:p>
          <a:p>
            <a:pPr marL="0" lvl="0" indent="0" algn="just" rtl="0">
              <a:spcBef>
                <a:spcPts val="1000"/>
              </a:spcBef>
              <a:spcAft>
                <a:spcPts val="0"/>
              </a:spcAft>
              <a:buSzPts val="1800"/>
              <a:buNone/>
            </a:pPr>
            <a:r>
              <a:rPr lang="en-US" b="0" i="0" dirty="0">
                <a:solidFill>
                  <a:schemeClr val="tx1"/>
                </a:solidFill>
                <a:latin typeface="Arial"/>
                <a:ea typeface="Arial"/>
                <a:cs typeface="Arial"/>
                <a:sym typeface="Arial"/>
              </a:rPr>
              <a:t>3) The following image shows an example of a bounding box. The bounding box has been represented by a yellow outline.</a:t>
            </a:r>
            <a:endParaRPr dirty="0">
              <a:solidFill>
                <a:schemeClr val="tx1"/>
              </a:solidFill>
            </a:endParaRPr>
          </a:p>
          <a:p>
            <a:pPr marL="342900" lvl="0" indent="-228600" algn="just" rtl="0">
              <a:spcBef>
                <a:spcPts val="1000"/>
              </a:spcBef>
              <a:spcAft>
                <a:spcPts val="0"/>
              </a:spcAft>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59"/>
        <p:cNvGrpSpPr/>
        <p:nvPr/>
      </p:nvGrpSpPr>
      <p:grpSpPr>
        <a:xfrm>
          <a:off x="0" y="0"/>
          <a:ext cx="0" cy="0"/>
          <a:chOff x="0" y="0"/>
          <a:chExt cx="0" cy="0"/>
        </a:xfrm>
      </p:grpSpPr>
      <p:sp>
        <p:nvSpPr>
          <p:cNvPr id="260" name="Google Shape;260;p16"/>
          <p:cNvSpPr txBox="1">
            <a:spLocks noGrp="1"/>
          </p:cNvSpPr>
          <p:nvPr>
            <p:ph type="subTitle" idx="1"/>
          </p:nvPr>
        </p:nvSpPr>
        <p:spPr>
          <a:xfrm>
            <a:off x="1523999" y="1747983"/>
            <a:ext cx="9144000" cy="4685145"/>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800"/>
              <a:buNone/>
            </a:pPr>
            <a:endParaRPr b="0" i="0" dirty="0">
              <a:solidFill>
                <a:srgbClr val="404040"/>
              </a:solidFill>
              <a:latin typeface="Arial"/>
              <a:ea typeface="Arial"/>
              <a:cs typeface="Arial"/>
              <a:sym typeface="Arial"/>
            </a:endParaRPr>
          </a:p>
          <a:p>
            <a:pPr marL="0" lvl="0" indent="0" algn="just" rtl="0">
              <a:spcBef>
                <a:spcPts val="1000"/>
              </a:spcBef>
              <a:spcAft>
                <a:spcPts val="0"/>
              </a:spcAft>
              <a:buSzPts val="1800"/>
              <a:buNone/>
            </a:pPr>
            <a:endParaRPr dirty="0">
              <a:solidFill>
                <a:srgbClr val="404040"/>
              </a:solidFill>
              <a:latin typeface="Arial"/>
              <a:ea typeface="Arial"/>
              <a:cs typeface="Arial"/>
              <a:sym typeface="Arial"/>
            </a:endParaRPr>
          </a:p>
          <a:p>
            <a:pPr marL="0" lvl="0" indent="0" algn="just" rtl="0">
              <a:spcBef>
                <a:spcPts val="1000"/>
              </a:spcBef>
              <a:spcAft>
                <a:spcPts val="0"/>
              </a:spcAft>
              <a:buSzPts val="1800"/>
              <a:buNone/>
            </a:pPr>
            <a:endParaRPr b="0" i="0" dirty="0">
              <a:solidFill>
                <a:srgbClr val="404040"/>
              </a:solidFill>
              <a:latin typeface="Arial"/>
              <a:ea typeface="Arial"/>
              <a:cs typeface="Arial"/>
              <a:sym typeface="Arial"/>
            </a:endParaRPr>
          </a:p>
          <a:p>
            <a:pPr marL="0" lvl="0" indent="0" algn="just" rtl="0">
              <a:spcBef>
                <a:spcPts val="1000"/>
              </a:spcBef>
              <a:spcAft>
                <a:spcPts val="0"/>
              </a:spcAft>
              <a:buSzPts val="1800"/>
              <a:buNone/>
            </a:pPr>
            <a:endParaRPr dirty="0">
              <a:solidFill>
                <a:srgbClr val="404040"/>
              </a:solidFill>
              <a:latin typeface="Arial"/>
              <a:ea typeface="Arial"/>
              <a:cs typeface="Arial"/>
              <a:sym typeface="Arial"/>
            </a:endParaRPr>
          </a:p>
          <a:p>
            <a:pPr marL="0" lvl="0" indent="0" algn="just" rtl="0">
              <a:spcBef>
                <a:spcPts val="1000"/>
              </a:spcBef>
              <a:spcAft>
                <a:spcPts val="0"/>
              </a:spcAft>
              <a:buSzPts val="1800"/>
              <a:buNone/>
            </a:pPr>
            <a:endParaRPr b="0" i="0" dirty="0">
              <a:solidFill>
                <a:srgbClr val="404040"/>
              </a:solidFill>
              <a:latin typeface="Arial"/>
              <a:ea typeface="Arial"/>
              <a:cs typeface="Arial"/>
              <a:sym typeface="Arial"/>
            </a:endParaRPr>
          </a:p>
          <a:p>
            <a:pPr marL="0" lvl="0" indent="0" algn="just" rtl="0">
              <a:spcBef>
                <a:spcPts val="1000"/>
              </a:spcBef>
              <a:spcAft>
                <a:spcPts val="0"/>
              </a:spcAft>
              <a:buSzPts val="1800"/>
              <a:buNone/>
            </a:pPr>
            <a:endParaRPr dirty="0">
              <a:solidFill>
                <a:srgbClr val="404040"/>
              </a:solidFill>
              <a:latin typeface="Arial"/>
              <a:ea typeface="Arial"/>
              <a:cs typeface="Arial"/>
              <a:sym typeface="Arial"/>
            </a:endParaRPr>
          </a:p>
          <a:p>
            <a:pPr marL="0" lvl="0" indent="0" algn="just" rtl="0">
              <a:spcBef>
                <a:spcPts val="1000"/>
              </a:spcBef>
              <a:spcAft>
                <a:spcPts val="0"/>
              </a:spcAft>
              <a:buSzPts val="1800"/>
              <a:buNone/>
            </a:pPr>
            <a:endParaRPr b="0" i="0" dirty="0">
              <a:solidFill>
                <a:srgbClr val="404040"/>
              </a:solidFill>
              <a:latin typeface="Arial"/>
              <a:ea typeface="Arial"/>
              <a:cs typeface="Arial"/>
              <a:sym typeface="Arial"/>
            </a:endParaRPr>
          </a:p>
          <a:p>
            <a:pPr marL="0" lvl="0" indent="0" algn="just" rtl="0">
              <a:spcBef>
                <a:spcPts val="1000"/>
              </a:spcBef>
              <a:spcAft>
                <a:spcPts val="0"/>
              </a:spcAft>
              <a:buSzPts val="1800"/>
              <a:buNone/>
            </a:pPr>
            <a:r>
              <a:rPr lang="en-US" b="0" i="0" dirty="0">
                <a:solidFill>
                  <a:schemeClr val="tx1"/>
                </a:solidFill>
                <a:latin typeface="Arial"/>
                <a:ea typeface="Arial"/>
                <a:cs typeface="Arial"/>
                <a:sym typeface="Arial"/>
              </a:rPr>
              <a:t>YOLO uses a single bounding box regression to predict the height, width, center, and class of objects. In the image above, represents the probability of an object appearing in the bounding box.</a:t>
            </a:r>
            <a:endParaRPr dirty="0">
              <a:solidFill>
                <a:schemeClr val="tx1"/>
              </a:solidFill>
            </a:endParaRPr>
          </a:p>
        </p:txBody>
      </p:sp>
      <p:pic>
        <p:nvPicPr>
          <p:cNvPr id="261" name="Google Shape;261;p16"/>
          <p:cNvPicPr preferRelativeResize="0"/>
          <p:nvPr/>
        </p:nvPicPr>
        <p:blipFill rotWithShape="1">
          <a:blip r:embed="rId3">
            <a:alphaModFix/>
          </a:blip>
          <a:srcRect/>
          <a:stretch/>
        </p:blipFill>
        <p:spPr>
          <a:xfrm>
            <a:off x="2271711" y="871394"/>
            <a:ext cx="7648575" cy="32191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7"/>
          <p:cNvSpPr txBox="1">
            <a:spLocks noGrp="1"/>
          </p:cNvSpPr>
          <p:nvPr>
            <p:ph type="title"/>
          </p:nvPr>
        </p:nvSpPr>
        <p:spPr>
          <a:xfrm>
            <a:off x="2110911" y="660203"/>
            <a:ext cx="8911687" cy="779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68DBA"/>
              </a:buClr>
              <a:buSzPts val="3600"/>
              <a:buFont typeface="Century Gothic"/>
              <a:buNone/>
            </a:pPr>
            <a:r>
              <a:rPr lang="en-US"/>
              <a:t>Intersection over union (IOU)</a:t>
            </a:r>
            <a:br>
              <a:rPr lang="en-US"/>
            </a:br>
            <a:endParaRPr/>
          </a:p>
        </p:txBody>
      </p:sp>
      <p:sp>
        <p:nvSpPr>
          <p:cNvPr id="267" name="Google Shape;267;p17"/>
          <p:cNvSpPr txBox="1">
            <a:spLocks noGrp="1"/>
          </p:cNvSpPr>
          <p:nvPr>
            <p:ph type="body" idx="1"/>
          </p:nvPr>
        </p:nvSpPr>
        <p:spPr>
          <a:xfrm>
            <a:off x="2110911" y="1439220"/>
            <a:ext cx="8915400" cy="187452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600"/>
              <a:buFont typeface="Wingdings" panose="05000000000000000000" pitchFamily="2" charset="2"/>
              <a:buChar char="§"/>
            </a:pPr>
            <a:r>
              <a:rPr lang="en-US" sz="1600" b="0" i="0" dirty="0">
                <a:solidFill>
                  <a:schemeClr val="tx1"/>
                </a:solidFill>
                <a:latin typeface="Arial"/>
                <a:ea typeface="Arial"/>
                <a:cs typeface="Arial"/>
                <a:sym typeface="Arial"/>
              </a:rPr>
              <a:t>Intersection over union (IOU) is a phenomenon in object detection that describes how boxes overlap. YOLO uses IOU to provide an output box that surrounds the objects perfectly.</a:t>
            </a:r>
            <a:endParaRPr dirty="0">
              <a:solidFill>
                <a:schemeClr val="tx1"/>
              </a:solidFill>
            </a:endParaRPr>
          </a:p>
          <a:p>
            <a:pPr marL="342900" lvl="0" indent="-342900" algn="just" rtl="0">
              <a:spcBef>
                <a:spcPts val="1000"/>
              </a:spcBef>
              <a:spcAft>
                <a:spcPts val="0"/>
              </a:spcAft>
              <a:buSzPts val="1600"/>
              <a:buFont typeface="Wingdings" panose="05000000000000000000" pitchFamily="2" charset="2"/>
              <a:buChar char="§"/>
            </a:pPr>
            <a:r>
              <a:rPr lang="en-US" sz="1600" b="0" i="0" dirty="0">
                <a:solidFill>
                  <a:schemeClr val="tx1"/>
                </a:solidFill>
                <a:latin typeface="Arial"/>
                <a:ea typeface="Arial"/>
                <a:cs typeface="Arial"/>
                <a:sym typeface="Arial"/>
              </a:rPr>
              <a:t>Each grid cell is responsible for predicting the bounding boxes and their confidence scores. The IOU is equal to 1 if the predicted bounding box is the same as the real box. This mechanism eliminates bounding boxes that are not equal to the real box.</a:t>
            </a:r>
            <a:endParaRPr dirty="0">
              <a:solidFill>
                <a:schemeClr val="tx1"/>
              </a:solidFill>
            </a:endParaRPr>
          </a:p>
          <a:p>
            <a:pPr marL="342900" lvl="0" indent="-342900" algn="just" rtl="0">
              <a:spcBef>
                <a:spcPts val="1000"/>
              </a:spcBef>
              <a:spcAft>
                <a:spcPts val="0"/>
              </a:spcAft>
              <a:buSzPts val="1600"/>
              <a:buFont typeface="Wingdings" panose="05000000000000000000" pitchFamily="2" charset="2"/>
              <a:buChar char="§"/>
            </a:pPr>
            <a:r>
              <a:rPr lang="en-US" sz="1600" b="0" i="0" dirty="0">
                <a:solidFill>
                  <a:schemeClr val="tx1"/>
                </a:solidFill>
                <a:latin typeface="Arial"/>
                <a:ea typeface="Arial"/>
                <a:cs typeface="Arial"/>
                <a:sym typeface="Arial"/>
              </a:rPr>
              <a:t>The following image provides a simple example of how IOU works.</a:t>
            </a:r>
            <a:endParaRPr dirty="0">
              <a:solidFill>
                <a:schemeClr val="tx1"/>
              </a:solidFill>
            </a:endParaRPr>
          </a:p>
          <a:p>
            <a:pPr marL="342900" lvl="0" indent="-241300" algn="just" rtl="0">
              <a:spcBef>
                <a:spcPts val="1000"/>
              </a:spcBef>
              <a:spcAft>
                <a:spcPts val="0"/>
              </a:spcAft>
              <a:buSzPts val="1600"/>
              <a:buNone/>
            </a:pPr>
            <a:endParaRPr sz="1600" dirty="0">
              <a:solidFill>
                <a:schemeClr val="tx1"/>
              </a:solidFill>
            </a:endParaRPr>
          </a:p>
        </p:txBody>
      </p:sp>
      <p:pic>
        <p:nvPicPr>
          <p:cNvPr id="268" name="Google Shape;268;p17"/>
          <p:cNvPicPr preferRelativeResize="0"/>
          <p:nvPr/>
        </p:nvPicPr>
        <p:blipFill rotWithShape="1">
          <a:blip r:embed="rId3">
            <a:alphaModFix/>
          </a:blip>
          <a:srcRect/>
          <a:stretch/>
        </p:blipFill>
        <p:spPr>
          <a:xfrm>
            <a:off x="4037234" y="3429923"/>
            <a:ext cx="4117531" cy="2277120"/>
          </a:xfrm>
          <a:prstGeom prst="rect">
            <a:avLst/>
          </a:prstGeom>
          <a:noFill/>
          <a:ln>
            <a:noFill/>
          </a:ln>
        </p:spPr>
      </p:pic>
      <p:sp>
        <p:nvSpPr>
          <p:cNvPr id="269" name="Google Shape;269;p17"/>
          <p:cNvSpPr txBox="1"/>
          <p:nvPr/>
        </p:nvSpPr>
        <p:spPr>
          <a:xfrm>
            <a:off x="2114624" y="5823226"/>
            <a:ext cx="8911687" cy="780970"/>
          </a:xfrm>
          <a:prstGeom prst="rect">
            <a:avLst/>
          </a:prstGeom>
          <a:noFill/>
          <a:ln>
            <a:noFill/>
          </a:ln>
        </p:spPr>
        <p:txBody>
          <a:bodyPr spcFirstLastPara="1" wrap="square" lIns="91425" tIns="45700" rIns="91425" bIns="45700" anchor="t" anchorCtr="0">
            <a:normAutofit fontScale="92500" lnSpcReduction="20000"/>
          </a:bodyPr>
          <a:lstStyle/>
          <a:p>
            <a:pPr marL="342900" marR="0" lvl="0" indent="-342900" algn="just" rtl="0">
              <a:spcBef>
                <a:spcPts val="0"/>
              </a:spcBef>
              <a:spcAft>
                <a:spcPts val="0"/>
              </a:spcAft>
              <a:buClr>
                <a:schemeClr val="accent1"/>
              </a:buClr>
              <a:buSzPct val="100000"/>
              <a:buFont typeface="Wingdings" panose="05000000000000000000" pitchFamily="2" charset="2"/>
              <a:buChar char="§"/>
            </a:pPr>
            <a:r>
              <a:rPr lang="en-US" sz="1800" b="0" i="0" u="none" strike="noStrike" cap="none" dirty="0">
                <a:solidFill>
                  <a:schemeClr val="tx1"/>
                </a:solidFill>
                <a:latin typeface="Arial"/>
                <a:ea typeface="Arial"/>
                <a:cs typeface="Arial"/>
                <a:sym typeface="Arial"/>
              </a:rPr>
              <a:t>In the image above, there are two bounding boxes, one in green and the other one in blue. The blue box is the predicted box while the green box is the real box. YOLO ensures that the two bounding boxes are equal.</a:t>
            </a:r>
            <a:endParaRPr sz="1800" b="0" i="0" u="none" strike="noStrike" cap="none" dirty="0">
              <a:solidFill>
                <a:schemeClr val="tx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title"/>
          </p:nvPr>
        </p:nvSpPr>
        <p:spPr>
          <a:xfrm>
            <a:off x="2044285" y="666313"/>
            <a:ext cx="8911687" cy="69825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168DBA"/>
              </a:buClr>
              <a:buSzPct val="100000"/>
              <a:buFont typeface="Century Gothic"/>
              <a:buNone/>
            </a:pPr>
            <a:r>
              <a:rPr lang="en-US"/>
              <a:t>Combination of the three techniques</a:t>
            </a:r>
            <a:br>
              <a:rPr lang="en-US" b="0" i="0">
                <a:solidFill>
                  <a:srgbClr val="0A0B09"/>
                </a:solidFill>
                <a:latin typeface="Arial"/>
                <a:ea typeface="Arial"/>
                <a:cs typeface="Arial"/>
                <a:sym typeface="Arial"/>
              </a:rPr>
            </a:br>
            <a:endParaRPr/>
          </a:p>
        </p:txBody>
      </p:sp>
      <p:sp>
        <p:nvSpPr>
          <p:cNvPr id="275" name="Google Shape;275;p18"/>
          <p:cNvSpPr txBox="1">
            <a:spLocks noGrp="1"/>
          </p:cNvSpPr>
          <p:nvPr>
            <p:ph type="body" idx="1"/>
          </p:nvPr>
        </p:nvSpPr>
        <p:spPr>
          <a:xfrm>
            <a:off x="2044285" y="1767840"/>
            <a:ext cx="8915400" cy="84875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800"/>
              <a:buFont typeface="Wingdings" panose="05000000000000000000" pitchFamily="2" charset="2"/>
              <a:buChar char="§"/>
            </a:pPr>
            <a:r>
              <a:rPr lang="en-US" sz="1800" b="0" i="0" dirty="0">
                <a:solidFill>
                  <a:srgbClr val="404040"/>
                </a:solidFill>
                <a:latin typeface="Arial"/>
                <a:ea typeface="Arial"/>
                <a:cs typeface="Arial"/>
                <a:sym typeface="Arial"/>
              </a:rPr>
              <a:t>The following image shows how the three techniques are applied to produce the final detection results.</a:t>
            </a:r>
            <a:endParaRPr dirty="0"/>
          </a:p>
          <a:p>
            <a:pPr marL="342900" lvl="0" indent="-228600" algn="just" rtl="0">
              <a:spcBef>
                <a:spcPts val="1000"/>
              </a:spcBef>
              <a:spcAft>
                <a:spcPts val="0"/>
              </a:spcAft>
              <a:buSzPts val="1800"/>
              <a:buNone/>
            </a:pPr>
            <a:endParaRPr dirty="0"/>
          </a:p>
        </p:txBody>
      </p:sp>
      <p:pic>
        <p:nvPicPr>
          <p:cNvPr id="276" name="Google Shape;276;p18"/>
          <p:cNvPicPr preferRelativeResize="0"/>
          <p:nvPr/>
        </p:nvPicPr>
        <p:blipFill rotWithShape="1">
          <a:blip r:embed="rId3">
            <a:alphaModFix/>
          </a:blip>
          <a:srcRect/>
          <a:stretch/>
        </p:blipFill>
        <p:spPr>
          <a:xfrm>
            <a:off x="3795712" y="2852368"/>
            <a:ext cx="4600575" cy="308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19"/>
          <p:cNvSpPr txBox="1">
            <a:spLocks noGrp="1"/>
          </p:cNvSpPr>
          <p:nvPr>
            <p:ph type="body" idx="1"/>
          </p:nvPr>
        </p:nvSpPr>
        <p:spPr>
          <a:xfrm>
            <a:off x="1638300" y="1540189"/>
            <a:ext cx="9264162" cy="4452648"/>
          </a:xfrm>
          <a:prstGeom prst="rect">
            <a:avLst/>
          </a:prstGeom>
          <a:noFill/>
          <a:ln>
            <a:noFill/>
          </a:ln>
        </p:spPr>
        <p:txBody>
          <a:bodyPr spcFirstLastPara="1" wrap="square" lIns="91425" tIns="45700" rIns="91425" bIns="45700" anchor="t" anchorCtr="0">
            <a:normAutofit fontScale="92500" lnSpcReduction="20000"/>
          </a:bodyPr>
          <a:lstStyle/>
          <a:p>
            <a:pPr marL="342900" algn="just">
              <a:lnSpc>
                <a:spcPct val="110000"/>
              </a:lnSpc>
              <a:buFont typeface="Arial"/>
              <a:buChar char="•"/>
            </a:pPr>
            <a:r>
              <a:rPr lang="en-US" sz="2000" dirty="0">
                <a:solidFill>
                  <a:schemeClr val="tx1"/>
                </a:solidFill>
                <a:latin typeface="Arial"/>
                <a:cs typeface="Arial"/>
                <a:sym typeface="Arial"/>
              </a:rPr>
              <a:t>First, the image is divided into grid cells. Each grid cell forecasts B bounding boxes and provides their confidence scores. The cells predict the class probabilities to establish the class of each object.</a:t>
            </a:r>
            <a:endParaRPr sz="2000" dirty="0">
              <a:solidFill>
                <a:schemeClr val="tx1"/>
              </a:solidFill>
              <a:latin typeface="Arial"/>
              <a:cs typeface="Arial"/>
            </a:endParaRPr>
          </a:p>
          <a:p>
            <a:pPr marL="342900" algn="just">
              <a:lnSpc>
                <a:spcPct val="110000"/>
              </a:lnSpc>
              <a:buFont typeface="Arial"/>
              <a:buChar char="•"/>
            </a:pPr>
            <a:r>
              <a:rPr lang="en-US" sz="2000" dirty="0">
                <a:solidFill>
                  <a:schemeClr val="tx1"/>
                </a:solidFill>
                <a:latin typeface="Arial"/>
                <a:cs typeface="Arial"/>
                <a:sym typeface="Arial"/>
              </a:rPr>
              <a:t>For example, we can notice at least three classes of objects: a car, a dog, and a bicycle. All the predictions are made simultaneously using a single convolutional neural network.</a:t>
            </a:r>
            <a:endParaRPr sz="2000" dirty="0">
              <a:solidFill>
                <a:schemeClr val="tx1"/>
              </a:solidFill>
              <a:latin typeface="Arial"/>
              <a:cs typeface="Arial"/>
            </a:endParaRPr>
          </a:p>
          <a:p>
            <a:pPr marL="342900" algn="just">
              <a:lnSpc>
                <a:spcPct val="110000"/>
              </a:lnSpc>
              <a:buFont typeface="Arial"/>
              <a:buChar char="•"/>
            </a:pPr>
            <a:r>
              <a:rPr lang="en-US" sz="2000" dirty="0">
                <a:solidFill>
                  <a:schemeClr val="tx1"/>
                </a:solidFill>
                <a:latin typeface="Arial"/>
                <a:cs typeface="Arial"/>
                <a:sym typeface="Arial"/>
              </a:rPr>
              <a:t>Intersection over union ensures that the predicted bounding boxes are equal to the real boxes of the objects. This phenomenon eliminates unnecessary bounding boxes that do not meet the characteristics of the objects (like height and width). The final detection will consist of unique bounding boxes that fit the objects perfectly.</a:t>
            </a:r>
            <a:endParaRPr sz="2000" dirty="0">
              <a:solidFill>
                <a:schemeClr val="tx1"/>
              </a:solidFill>
              <a:latin typeface="Arial"/>
              <a:cs typeface="Arial"/>
            </a:endParaRPr>
          </a:p>
          <a:p>
            <a:pPr marL="342900" algn="just">
              <a:lnSpc>
                <a:spcPct val="110000"/>
              </a:lnSpc>
              <a:buFont typeface="Arial"/>
              <a:buChar char="•"/>
            </a:pPr>
            <a:r>
              <a:rPr lang="en-US" sz="2000" dirty="0">
                <a:solidFill>
                  <a:schemeClr val="tx1"/>
                </a:solidFill>
                <a:latin typeface="Arial"/>
                <a:cs typeface="Arial"/>
                <a:sym typeface="Arial"/>
              </a:rPr>
              <a:t>For example, the car is surrounded by the pink bounding box while the bicycle is surrounded by the yellow bounding box. The dog has been highlighted using the blue bounding box.</a:t>
            </a:r>
            <a:endParaRPr sz="2000" dirty="0">
              <a:solidFill>
                <a:schemeClr val="tx1"/>
              </a:solidFill>
              <a:latin typeface="Arial"/>
              <a:cs typeface="Arial"/>
            </a:endParaRPr>
          </a:p>
          <a:p>
            <a:pPr marL="342900" algn="just">
              <a:lnSpc>
                <a:spcPct val="110000"/>
              </a:lnSpc>
              <a:buFont typeface="Arial"/>
              <a:buChar char="•"/>
            </a:pPr>
            <a:endParaRPr sz="2000" dirty="0">
              <a:solidFill>
                <a:schemeClr val="tx1"/>
              </a:solidFill>
              <a:latin typeface="Arial"/>
              <a:cs typeface="Arial"/>
            </a:endParaRPr>
          </a:p>
          <a:p>
            <a:pPr marL="342900" lvl="0" indent="-228600" algn="l" rtl="0">
              <a:spcBef>
                <a:spcPts val="1000"/>
              </a:spcBef>
              <a:spcAft>
                <a:spcPts val="0"/>
              </a:spcAft>
              <a:buSzPts val="1800"/>
              <a:buNone/>
            </a:pP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1815407" y="694449"/>
            <a:ext cx="8911687" cy="83160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200"/>
              <a:buFont typeface="Century Gothic"/>
              <a:buNone/>
            </a:pPr>
            <a:r>
              <a:rPr lang="en-US" sz="3200"/>
              <a:t>Approval from guide for the evaluation</a:t>
            </a:r>
            <a:endParaRPr sz="3200"/>
          </a:p>
        </p:txBody>
      </p:sp>
      <p:pic>
        <p:nvPicPr>
          <p:cNvPr id="175" name="Google Shape;175;p2"/>
          <p:cNvPicPr preferRelativeResize="0"/>
          <p:nvPr/>
        </p:nvPicPr>
        <p:blipFill rotWithShape="1">
          <a:blip r:embed="rId3">
            <a:alphaModFix/>
          </a:blip>
          <a:srcRect l="5142" t="10534" r="4946" b="25185"/>
          <a:stretch/>
        </p:blipFill>
        <p:spPr>
          <a:xfrm>
            <a:off x="1464906" y="1526058"/>
            <a:ext cx="9831451" cy="501986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0"/>
          <p:cNvSpPr txBox="1">
            <a:spLocks noGrp="1"/>
          </p:cNvSpPr>
          <p:nvPr>
            <p:ph type="title"/>
          </p:nvPr>
        </p:nvSpPr>
        <p:spPr>
          <a:xfrm>
            <a:off x="2030217"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Features of YOLO</a:t>
            </a:r>
            <a:br>
              <a:rPr lang="en-US" b="0" i="0">
                <a:solidFill>
                  <a:srgbClr val="292929"/>
                </a:solidFill>
                <a:latin typeface="Arial"/>
                <a:ea typeface="Arial"/>
                <a:cs typeface="Arial"/>
                <a:sym typeface="Arial"/>
              </a:rPr>
            </a:br>
            <a:endParaRPr/>
          </a:p>
        </p:txBody>
      </p:sp>
      <p:sp>
        <p:nvSpPr>
          <p:cNvPr id="287" name="Google Shape;287;p20"/>
          <p:cNvSpPr txBox="1">
            <a:spLocks noGrp="1"/>
          </p:cNvSpPr>
          <p:nvPr>
            <p:ph type="body" idx="1"/>
          </p:nvPr>
        </p:nvSpPr>
        <p:spPr>
          <a:xfrm>
            <a:off x="2030217" y="1905000"/>
            <a:ext cx="8915400" cy="410029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800"/>
              <a:buFont typeface="Arial"/>
              <a:buChar char="•"/>
            </a:pPr>
            <a:r>
              <a:rPr lang="en-US" b="0" i="0" dirty="0">
                <a:solidFill>
                  <a:srgbClr val="292929"/>
                </a:solidFill>
                <a:latin typeface="Arial"/>
                <a:ea typeface="Arial"/>
                <a:cs typeface="Arial"/>
                <a:sym typeface="Arial"/>
              </a:rPr>
              <a:t>Fast. Good for real-time processing.</a:t>
            </a:r>
            <a:endParaRPr dirty="0"/>
          </a:p>
          <a:p>
            <a:pPr marL="342900" lvl="0" indent="-342900" algn="just" rtl="0">
              <a:spcBef>
                <a:spcPts val="1000"/>
              </a:spcBef>
              <a:spcAft>
                <a:spcPts val="0"/>
              </a:spcAft>
              <a:buSzPts val="1800"/>
              <a:buFont typeface="Arial"/>
              <a:buChar char="•"/>
            </a:pPr>
            <a:r>
              <a:rPr lang="en-US" dirty="0">
                <a:solidFill>
                  <a:srgbClr val="292929"/>
                </a:solidFill>
                <a:latin typeface="Arial"/>
                <a:ea typeface="Arial"/>
                <a:cs typeface="Arial"/>
                <a:sym typeface="Arial"/>
              </a:rPr>
              <a:t>Process frames at the rate of 45 fps(larger network) to 150 fps(smaller network) which is better than real-time.</a:t>
            </a:r>
            <a:endParaRPr b="0" i="0" dirty="0">
              <a:solidFill>
                <a:srgbClr val="292929"/>
              </a:solidFill>
              <a:latin typeface="Arial"/>
              <a:ea typeface="Arial"/>
              <a:cs typeface="Arial"/>
              <a:sym typeface="Arial"/>
            </a:endParaRPr>
          </a:p>
          <a:p>
            <a:pPr marL="342900" lvl="0" indent="-342900" algn="just" rtl="0">
              <a:spcBef>
                <a:spcPts val="1000"/>
              </a:spcBef>
              <a:spcAft>
                <a:spcPts val="0"/>
              </a:spcAft>
              <a:buSzPts val="1800"/>
              <a:buFont typeface="Arial"/>
              <a:buChar char="•"/>
            </a:pPr>
            <a:r>
              <a:rPr lang="en-US" b="0" i="0" dirty="0">
                <a:solidFill>
                  <a:srgbClr val="292929"/>
                </a:solidFill>
                <a:latin typeface="Arial"/>
                <a:ea typeface="Arial"/>
                <a:cs typeface="Arial"/>
                <a:sym typeface="Arial"/>
              </a:rPr>
              <a:t>Predictions (object locations and classes) are made from one single network. Can be trained end-to-end to improve accuracy.</a:t>
            </a:r>
            <a:endParaRPr dirty="0"/>
          </a:p>
          <a:p>
            <a:pPr marL="342900" lvl="0" indent="-342900" algn="just" rtl="0">
              <a:spcBef>
                <a:spcPts val="1000"/>
              </a:spcBef>
              <a:spcAft>
                <a:spcPts val="0"/>
              </a:spcAft>
              <a:buSzPts val="1800"/>
              <a:buFont typeface="Arial"/>
              <a:buChar char="•"/>
            </a:pPr>
            <a:r>
              <a:rPr lang="en-US" b="0" i="0" dirty="0">
                <a:solidFill>
                  <a:srgbClr val="292929"/>
                </a:solidFill>
                <a:latin typeface="Arial"/>
                <a:ea typeface="Arial"/>
                <a:cs typeface="Arial"/>
                <a:sym typeface="Arial"/>
              </a:rPr>
              <a:t>YOLO is more generalized. It outperforms other methods when generalizing from natural images to other domains like artwork.</a:t>
            </a:r>
            <a:endParaRPr dirty="0"/>
          </a:p>
          <a:p>
            <a:pPr marL="342900" lvl="0" indent="-342900" algn="just" rtl="0">
              <a:spcBef>
                <a:spcPts val="1000"/>
              </a:spcBef>
              <a:spcAft>
                <a:spcPts val="0"/>
              </a:spcAft>
              <a:buSzPts val="1800"/>
              <a:buFont typeface="Arial"/>
              <a:buChar char="•"/>
            </a:pPr>
            <a:r>
              <a:rPr lang="en-US" b="0" i="0" dirty="0">
                <a:solidFill>
                  <a:srgbClr val="292929"/>
                </a:solidFill>
                <a:latin typeface="Arial"/>
                <a:ea typeface="Arial"/>
                <a:cs typeface="Arial"/>
                <a:sym typeface="Arial"/>
              </a:rPr>
              <a:t>Region proposal methods limit the classifier to the specific region. YOLO accesses to the whole image in predicting boundaries. With the additional context, YOLO demonstrates fewer false positives in background areas.</a:t>
            </a:r>
            <a:endParaRPr dirty="0"/>
          </a:p>
          <a:p>
            <a:pPr marL="342900" lvl="0" indent="-342900" algn="just" rtl="0">
              <a:spcBef>
                <a:spcPts val="1000"/>
              </a:spcBef>
              <a:spcAft>
                <a:spcPts val="0"/>
              </a:spcAft>
              <a:buSzPts val="1800"/>
              <a:buFont typeface="Arial"/>
              <a:buChar char="•"/>
            </a:pPr>
            <a:r>
              <a:rPr lang="en-US" b="0" i="0" dirty="0">
                <a:solidFill>
                  <a:srgbClr val="292929"/>
                </a:solidFill>
                <a:latin typeface="Arial"/>
                <a:ea typeface="Arial"/>
                <a:cs typeface="Arial"/>
                <a:sym typeface="Arial"/>
              </a:rPr>
              <a:t>YOLO detects one object per grid cell. It enforces spatial diversity in making predictions.</a:t>
            </a:r>
            <a:endParaRPr dirty="0"/>
          </a:p>
          <a:p>
            <a:pPr marL="342900" lvl="0" indent="-228600" algn="just" rtl="0">
              <a:spcBef>
                <a:spcPts val="1000"/>
              </a:spcBef>
              <a:spcAft>
                <a:spcPts val="0"/>
              </a:spcAft>
              <a:buSzPts val="1800"/>
              <a:buNone/>
            </a:pPr>
            <a:endParaRPr dirty="0">
              <a:latin typeface="Arial"/>
              <a:ea typeface="Arial"/>
              <a:cs typeface="Arial"/>
              <a:sym typeface="Arial"/>
            </a:endParaRPr>
          </a:p>
          <a:p>
            <a:pPr marL="342900" lvl="0" indent="-228600" algn="just" rtl="0">
              <a:spcBef>
                <a:spcPts val="1000"/>
              </a:spcBef>
              <a:spcAft>
                <a:spcPts val="0"/>
              </a:spcAft>
              <a:buSzPts val="1800"/>
              <a:buNone/>
            </a:pPr>
            <a:endParaRPr dirty="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1"/>
          <p:cNvSpPr txBox="1">
            <a:spLocks noGrp="1"/>
          </p:cNvSpPr>
          <p:nvPr>
            <p:ph type="title"/>
          </p:nvPr>
        </p:nvSpPr>
        <p:spPr>
          <a:xfrm>
            <a:off x="1791066" y="581907"/>
            <a:ext cx="8911687" cy="75452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168DBA"/>
              </a:buClr>
              <a:buSzPct val="100000"/>
              <a:buFont typeface="Century Gothic"/>
              <a:buNone/>
            </a:pPr>
            <a:r>
              <a:rPr lang="en-US" sz="4000"/>
              <a:t>Flowchart</a:t>
            </a:r>
            <a:r>
              <a:rPr lang="en-US"/>
              <a:t> Object detection using Yolov3</a:t>
            </a:r>
            <a:br>
              <a:rPr lang="en-US"/>
            </a:br>
            <a:endParaRPr/>
          </a:p>
        </p:txBody>
      </p:sp>
      <p:pic>
        <p:nvPicPr>
          <p:cNvPr id="293" name="Google Shape;293;p21"/>
          <p:cNvPicPr preferRelativeResize="0"/>
          <p:nvPr/>
        </p:nvPicPr>
        <p:blipFill rotWithShape="1">
          <a:blip r:embed="rId3">
            <a:alphaModFix/>
          </a:blip>
          <a:srcRect/>
          <a:stretch/>
        </p:blipFill>
        <p:spPr>
          <a:xfrm>
            <a:off x="3494399" y="1469233"/>
            <a:ext cx="5748074" cy="3355475"/>
          </a:xfrm>
          <a:prstGeom prst="rect">
            <a:avLst/>
          </a:prstGeom>
          <a:noFill/>
          <a:ln>
            <a:noFill/>
          </a:ln>
        </p:spPr>
      </p:pic>
      <p:pic>
        <p:nvPicPr>
          <p:cNvPr id="294" name="Google Shape;294;p21"/>
          <p:cNvPicPr preferRelativeResize="0"/>
          <p:nvPr/>
        </p:nvPicPr>
        <p:blipFill rotWithShape="1">
          <a:blip r:embed="rId4">
            <a:alphaModFix/>
          </a:blip>
          <a:srcRect/>
          <a:stretch/>
        </p:blipFill>
        <p:spPr>
          <a:xfrm>
            <a:off x="3494399" y="4817425"/>
            <a:ext cx="5748074" cy="16740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22"/>
          <p:cNvSpPr txBox="1">
            <a:spLocks noGrp="1"/>
          </p:cNvSpPr>
          <p:nvPr>
            <p:ph type="title"/>
          </p:nvPr>
        </p:nvSpPr>
        <p:spPr>
          <a:xfrm>
            <a:off x="4791857" y="276221"/>
            <a:ext cx="2608286" cy="7545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dirty="0"/>
              <a:t>Flow Chart</a:t>
            </a:r>
            <a:endParaRPr dirty="0"/>
          </a:p>
        </p:txBody>
      </p:sp>
      <p:sp>
        <p:nvSpPr>
          <p:cNvPr id="300" name="Google Shape;300;p22"/>
          <p:cNvSpPr/>
          <p:nvPr/>
        </p:nvSpPr>
        <p:spPr>
          <a:xfrm>
            <a:off x="5445260" y="1030745"/>
            <a:ext cx="1101789" cy="633047"/>
          </a:xfrm>
          <a:prstGeom prst="ellipse">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entury Gothic"/>
                <a:ea typeface="Century Gothic"/>
                <a:cs typeface="Century Gothic"/>
                <a:sym typeface="Century Gothic"/>
              </a:rPr>
              <a:t>Start</a:t>
            </a:r>
            <a:endParaRPr sz="1800" b="0" i="0" u="none" strike="noStrike" cap="none">
              <a:solidFill>
                <a:schemeClr val="dk1"/>
              </a:solidFill>
              <a:latin typeface="Century Gothic"/>
              <a:ea typeface="Century Gothic"/>
              <a:cs typeface="Century Gothic"/>
              <a:sym typeface="Century Gothic"/>
            </a:endParaRPr>
          </a:p>
        </p:txBody>
      </p:sp>
      <p:sp>
        <p:nvSpPr>
          <p:cNvPr id="301" name="Google Shape;301;p22"/>
          <p:cNvSpPr/>
          <p:nvPr/>
        </p:nvSpPr>
        <p:spPr>
          <a:xfrm>
            <a:off x="5445260" y="2101059"/>
            <a:ext cx="1101789" cy="633047"/>
          </a:xfrm>
          <a:prstGeom prst="roundRect">
            <a:avLst>
              <a:gd name="adj" fmla="val 16667"/>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entury Gothic"/>
                <a:ea typeface="Century Gothic"/>
                <a:cs typeface="Century Gothic"/>
                <a:sym typeface="Century Gothic"/>
              </a:rPr>
              <a:t>Video Frame</a:t>
            </a:r>
            <a:endParaRPr sz="1200" b="0" i="0" u="none" strike="noStrike" cap="none">
              <a:solidFill>
                <a:schemeClr val="dk1"/>
              </a:solidFill>
              <a:latin typeface="Century Gothic"/>
              <a:ea typeface="Century Gothic"/>
              <a:cs typeface="Century Gothic"/>
              <a:sym typeface="Century Gothic"/>
            </a:endParaRPr>
          </a:p>
        </p:txBody>
      </p:sp>
      <p:sp>
        <p:nvSpPr>
          <p:cNvPr id="302" name="Google Shape;302;p22"/>
          <p:cNvSpPr/>
          <p:nvPr/>
        </p:nvSpPr>
        <p:spPr>
          <a:xfrm>
            <a:off x="3667505" y="2101058"/>
            <a:ext cx="1101789" cy="633047"/>
          </a:xfrm>
          <a:prstGeom prst="roundRect">
            <a:avLst>
              <a:gd name="adj" fmla="val 16667"/>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entury Gothic"/>
                <a:ea typeface="Century Gothic"/>
                <a:cs typeface="Century Gothic"/>
                <a:sym typeface="Century Gothic"/>
              </a:rPr>
              <a:t>Grayed Image</a:t>
            </a:r>
            <a:endParaRPr sz="1200" b="0" i="0" u="none" strike="noStrike" cap="none">
              <a:solidFill>
                <a:schemeClr val="dk1"/>
              </a:solidFill>
              <a:latin typeface="Century Gothic"/>
              <a:ea typeface="Century Gothic"/>
              <a:cs typeface="Century Gothic"/>
              <a:sym typeface="Century Gothic"/>
            </a:endParaRPr>
          </a:p>
        </p:txBody>
      </p:sp>
      <p:sp>
        <p:nvSpPr>
          <p:cNvPr id="303" name="Google Shape;303;p22"/>
          <p:cNvSpPr/>
          <p:nvPr/>
        </p:nvSpPr>
        <p:spPr>
          <a:xfrm>
            <a:off x="1889750" y="2101058"/>
            <a:ext cx="1101789" cy="633047"/>
          </a:xfrm>
          <a:prstGeom prst="roundRect">
            <a:avLst>
              <a:gd name="adj" fmla="val 16667"/>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entury Gothic"/>
                <a:ea typeface="Century Gothic"/>
                <a:cs typeface="Century Gothic"/>
                <a:sym typeface="Century Gothic"/>
              </a:rPr>
              <a:t>ROI Region</a:t>
            </a:r>
            <a:endParaRPr sz="1200" b="0" i="0" u="none" strike="noStrike" cap="none">
              <a:solidFill>
                <a:schemeClr val="dk1"/>
              </a:solidFill>
              <a:latin typeface="Century Gothic"/>
              <a:ea typeface="Century Gothic"/>
              <a:cs typeface="Century Gothic"/>
              <a:sym typeface="Century Gothic"/>
            </a:endParaRPr>
          </a:p>
        </p:txBody>
      </p:sp>
      <p:sp>
        <p:nvSpPr>
          <p:cNvPr id="304" name="Google Shape;304;p22"/>
          <p:cNvSpPr/>
          <p:nvPr/>
        </p:nvSpPr>
        <p:spPr>
          <a:xfrm>
            <a:off x="1889749" y="3205380"/>
            <a:ext cx="1101789" cy="633047"/>
          </a:xfrm>
          <a:prstGeom prst="roundRect">
            <a:avLst>
              <a:gd name="adj" fmla="val 16667"/>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0" i="0" u="none" strike="noStrike" cap="none">
                <a:solidFill>
                  <a:schemeClr val="dk1"/>
                </a:solidFill>
                <a:latin typeface="Century Gothic"/>
                <a:ea typeface="Century Gothic"/>
                <a:cs typeface="Century Gothic"/>
                <a:sym typeface="Century Gothic"/>
              </a:rPr>
              <a:t>Lane Detection using Hough Transform</a:t>
            </a:r>
            <a:endParaRPr sz="1000" b="0" i="0" u="none" strike="noStrike" cap="none">
              <a:solidFill>
                <a:schemeClr val="dk1"/>
              </a:solidFill>
              <a:latin typeface="Century Gothic"/>
              <a:ea typeface="Century Gothic"/>
              <a:cs typeface="Century Gothic"/>
              <a:sym typeface="Century Gothic"/>
            </a:endParaRPr>
          </a:p>
        </p:txBody>
      </p:sp>
      <p:sp>
        <p:nvSpPr>
          <p:cNvPr id="305" name="Google Shape;305;p22"/>
          <p:cNvSpPr/>
          <p:nvPr/>
        </p:nvSpPr>
        <p:spPr>
          <a:xfrm>
            <a:off x="1889748" y="4309702"/>
            <a:ext cx="1101789" cy="633047"/>
          </a:xfrm>
          <a:prstGeom prst="roundRect">
            <a:avLst>
              <a:gd name="adj" fmla="val 16667"/>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entury Gothic"/>
                <a:ea typeface="Century Gothic"/>
                <a:cs typeface="Century Gothic"/>
                <a:sym typeface="Century Gothic"/>
              </a:rPr>
              <a:t>Fitting Lane</a:t>
            </a:r>
            <a:endParaRPr sz="1200" b="0" i="0" u="none" strike="noStrike" cap="none">
              <a:solidFill>
                <a:schemeClr val="dk1"/>
              </a:solidFill>
              <a:latin typeface="Century Gothic"/>
              <a:ea typeface="Century Gothic"/>
              <a:cs typeface="Century Gothic"/>
              <a:sym typeface="Century Gothic"/>
            </a:endParaRPr>
          </a:p>
        </p:txBody>
      </p:sp>
      <p:sp>
        <p:nvSpPr>
          <p:cNvPr id="306" name="Google Shape;306;p22"/>
          <p:cNvSpPr/>
          <p:nvPr/>
        </p:nvSpPr>
        <p:spPr>
          <a:xfrm>
            <a:off x="5213142" y="3873577"/>
            <a:ext cx="1566024" cy="1495501"/>
          </a:xfrm>
          <a:prstGeom prst="diamond">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entury Gothic"/>
                <a:ea typeface="Century Gothic"/>
                <a:cs typeface="Century Gothic"/>
                <a:sym typeface="Century Gothic"/>
              </a:rPr>
              <a:t>Video Frame Completed?</a:t>
            </a:r>
            <a:endParaRPr sz="1200" b="0" i="0" u="none" strike="noStrike" cap="none">
              <a:solidFill>
                <a:schemeClr val="dk1"/>
              </a:solidFill>
              <a:latin typeface="Century Gothic"/>
              <a:ea typeface="Century Gothic"/>
              <a:cs typeface="Century Gothic"/>
              <a:sym typeface="Century Gothic"/>
            </a:endParaRPr>
          </a:p>
        </p:txBody>
      </p:sp>
      <p:sp>
        <p:nvSpPr>
          <p:cNvPr id="307" name="Google Shape;307;p22"/>
          <p:cNvSpPr/>
          <p:nvPr/>
        </p:nvSpPr>
        <p:spPr>
          <a:xfrm>
            <a:off x="5445260" y="5702373"/>
            <a:ext cx="1101789" cy="647114"/>
          </a:xfrm>
          <a:prstGeom prst="roundRect">
            <a:avLst>
              <a:gd name="adj" fmla="val 16667"/>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entury Gothic"/>
                <a:ea typeface="Century Gothic"/>
                <a:cs typeface="Century Gothic"/>
                <a:sym typeface="Century Gothic"/>
              </a:rPr>
              <a:t>Stop</a:t>
            </a:r>
            <a:endParaRPr sz="1200" b="0" i="0" u="none" strike="noStrike" cap="none">
              <a:solidFill>
                <a:schemeClr val="dk1"/>
              </a:solidFill>
              <a:latin typeface="Century Gothic"/>
              <a:ea typeface="Century Gothic"/>
              <a:cs typeface="Century Gothic"/>
              <a:sym typeface="Century Gothic"/>
            </a:endParaRPr>
          </a:p>
        </p:txBody>
      </p:sp>
      <p:cxnSp>
        <p:nvCxnSpPr>
          <p:cNvPr id="308" name="Google Shape;308;p22"/>
          <p:cNvCxnSpPr>
            <a:stCxn id="300" idx="4"/>
            <a:endCxn id="301" idx="0"/>
          </p:cNvCxnSpPr>
          <p:nvPr/>
        </p:nvCxnSpPr>
        <p:spPr>
          <a:xfrm>
            <a:off x="5996155" y="1663792"/>
            <a:ext cx="0" cy="437400"/>
          </a:xfrm>
          <a:prstGeom prst="straightConnector1">
            <a:avLst/>
          </a:prstGeom>
          <a:noFill/>
          <a:ln w="9525" cap="rnd" cmpd="sng">
            <a:solidFill>
              <a:srgbClr val="323232"/>
            </a:solidFill>
            <a:prstDash val="solid"/>
            <a:round/>
            <a:headEnd type="none" w="sm" len="sm"/>
            <a:tailEnd type="triangle" w="med" len="med"/>
          </a:ln>
        </p:spPr>
      </p:cxnSp>
      <p:cxnSp>
        <p:nvCxnSpPr>
          <p:cNvPr id="309" name="Google Shape;309;p22"/>
          <p:cNvCxnSpPr>
            <a:stCxn id="301" idx="1"/>
            <a:endCxn id="302" idx="3"/>
          </p:cNvCxnSpPr>
          <p:nvPr/>
        </p:nvCxnSpPr>
        <p:spPr>
          <a:xfrm rot="10800000">
            <a:off x="4769360" y="2417583"/>
            <a:ext cx="675900" cy="0"/>
          </a:xfrm>
          <a:prstGeom prst="straightConnector1">
            <a:avLst/>
          </a:prstGeom>
          <a:noFill/>
          <a:ln w="9525" cap="rnd" cmpd="sng">
            <a:solidFill>
              <a:srgbClr val="323232"/>
            </a:solidFill>
            <a:prstDash val="solid"/>
            <a:round/>
            <a:headEnd type="none" w="sm" len="sm"/>
            <a:tailEnd type="triangle" w="med" len="med"/>
          </a:ln>
        </p:spPr>
      </p:cxnSp>
      <p:cxnSp>
        <p:nvCxnSpPr>
          <p:cNvPr id="310" name="Google Shape;310;p22"/>
          <p:cNvCxnSpPr>
            <a:stCxn id="302" idx="1"/>
            <a:endCxn id="303" idx="3"/>
          </p:cNvCxnSpPr>
          <p:nvPr/>
        </p:nvCxnSpPr>
        <p:spPr>
          <a:xfrm rot="10800000">
            <a:off x="2991605" y="2417582"/>
            <a:ext cx="675900" cy="0"/>
          </a:xfrm>
          <a:prstGeom prst="straightConnector1">
            <a:avLst/>
          </a:prstGeom>
          <a:noFill/>
          <a:ln w="9525" cap="rnd" cmpd="sng">
            <a:solidFill>
              <a:srgbClr val="323232"/>
            </a:solidFill>
            <a:prstDash val="solid"/>
            <a:round/>
            <a:headEnd type="none" w="sm" len="sm"/>
            <a:tailEnd type="triangle" w="med" len="med"/>
          </a:ln>
        </p:spPr>
      </p:cxnSp>
      <p:cxnSp>
        <p:nvCxnSpPr>
          <p:cNvPr id="311" name="Google Shape;311;p22"/>
          <p:cNvCxnSpPr>
            <a:stCxn id="303" idx="2"/>
            <a:endCxn id="304" idx="0"/>
          </p:cNvCxnSpPr>
          <p:nvPr/>
        </p:nvCxnSpPr>
        <p:spPr>
          <a:xfrm>
            <a:off x="2440645" y="2734105"/>
            <a:ext cx="0" cy="471300"/>
          </a:xfrm>
          <a:prstGeom prst="straightConnector1">
            <a:avLst/>
          </a:prstGeom>
          <a:noFill/>
          <a:ln w="9525" cap="rnd" cmpd="sng">
            <a:solidFill>
              <a:srgbClr val="323232"/>
            </a:solidFill>
            <a:prstDash val="solid"/>
            <a:round/>
            <a:headEnd type="none" w="sm" len="sm"/>
            <a:tailEnd type="triangle" w="med" len="med"/>
          </a:ln>
        </p:spPr>
      </p:cxnSp>
      <p:cxnSp>
        <p:nvCxnSpPr>
          <p:cNvPr id="312" name="Google Shape;312;p22"/>
          <p:cNvCxnSpPr>
            <a:stCxn id="304" idx="2"/>
            <a:endCxn id="305" idx="0"/>
          </p:cNvCxnSpPr>
          <p:nvPr/>
        </p:nvCxnSpPr>
        <p:spPr>
          <a:xfrm>
            <a:off x="2440644" y="3838427"/>
            <a:ext cx="0" cy="471300"/>
          </a:xfrm>
          <a:prstGeom prst="straightConnector1">
            <a:avLst/>
          </a:prstGeom>
          <a:noFill/>
          <a:ln w="9525" cap="rnd" cmpd="sng">
            <a:solidFill>
              <a:srgbClr val="323232"/>
            </a:solidFill>
            <a:prstDash val="solid"/>
            <a:round/>
            <a:headEnd type="none" w="sm" len="sm"/>
            <a:tailEnd type="triangle" w="med" len="med"/>
          </a:ln>
        </p:spPr>
      </p:cxnSp>
      <p:cxnSp>
        <p:nvCxnSpPr>
          <p:cNvPr id="313" name="Google Shape;313;p22"/>
          <p:cNvCxnSpPr>
            <a:stCxn id="305" idx="3"/>
            <a:endCxn id="306" idx="1"/>
          </p:cNvCxnSpPr>
          <p:nvPr/>
        </p:nvCxnSpPr>
        <p:spPr>
          <a:xfrm rot="10800000" flipH="1">
            <a:off x="2991537" y="4621426"/>
            <a:ext cx="2221500" cy="4800"/>
          </a:xfrm>
          <a:prstGeom prst="straightConnector1">
            <a:avLst/>
          </a:prstGeom>
          <a:noFill/>
          <a:ln w="9525" cap="rnd" cmpd="sng">
            <a:solidFill>
              <a:srgbClr val="323232"/>
            </a:solidFill>
            <a:prstDash val="solid"/>
            <a:round/>
            <a:headEnd type="none" w="sm" len="sm"/>
            <a:tailEnd type="triangle" w="med" len="med"/>
          </a:ln>
        </p:spPr>
      </p:cxnSp>
      <p:cxnSp>
        <p:nvCxnSpPr>
          <p:cNvPr id="314" name="Google Shape;314;p22"/>
          <p:cNvCxnSpPr>
            <a:stCxn id="306" idx="2"/>
            <a:endCxn id="307" idx="0"/>
          </p:cNvCxnSpPr>
          <p:nvPr/>
        </p:nvCxnSpPr>
        <p:spPr>
          <a:xfrm>
            <a:off x="5996154" y="5369078"/>
            <a:ext cx="0" cy="333300"/>
          </a:xfrm>
          <a:prstGeom prst="straightConnector1">
            <a:avLst/>
          </a:prstGeom>
          <a:noFill/>
          <a:ln w="9525" cap="rnd" cmpd="sng">
            <a:solidFill>
              <a:srgbClr val="323232"/>
            </a:solidFill>
            <a:prstDash val="solid"/>
            <a:round/>
            <a:headEnd type="none" w="sm" len="sm"/>
            <a:tailEnd type="triangle" w="med" len="med"/>
          </a:ln>
        </p:spPr>
      </p:cxnSp>
      <p:cxnSp>
        <p:nvCxnSpPr>
          <p:cNvPr id="315" name="Google Shape;315;p22"/>
          <p:cNvCxnSpPr>
            <a:stCxn id="306" idx="0"/>
            <a:endCxn id="301" idx="2"/>
          </p:cNvCxnSpPr>
          <p:nvPr/>
        </p:nvCxnSpPr>
        <p:spPr>
          <a:xfrm rot="10800000">
            <a:off x="5996154" y="2734177"/>
            <a:ext cx="0" cy="1139400"/>
          </a:xfrm>
          <a:prstGeom prst="straightConnector1">
            <a:avLst/>
          </a:prstGeom>
          <a:noFill/>
          <a:ln w="9525" cap="rnd" cmpd="sng">
            <a:solidFill>
              <a:srgbClr val="323232"/>
            </a:solidFill>
            <a:prstDash val="solid"/>
            <a:round/>
            <a:headEnd type="none" w="sm" len="sm"/>
            <a:tailEnd type="triangle" w="med" len="med"/>
          </a:ln>
        </p:spPr>
      </p:cxnSp>
      <p:sp>
        <p:nvSpPr>
          <p:cNvPr id="316" name="Google Shape;316;p22"/>
          <p:cNvSpPr txBox="1"/>
          <p:nvPr/>
        </p:nvSpPr>
        <p:spPr>
          <a:xfrm flipH="1">
            <a:off x="5426805" y="3476131"/>
            <a:ext cx="640570" cy="3693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entury Gothic"/>
                <a:ea typeface="Century Gothic"/>
                <a:cs typeface="Century Gothic"/>
                <a:sym typeface="Century Gothic"/>
              </a:rPr>
              <a:t>No</a:t>
            </a:r>
            <a:endParaRPr sz="1800">
              <a:solidFill>
                <a:schemeClr val="dk1"/>
              </a:solidFill>
              <a:latin typeface="Century Gothic"/>
              <a:ea typeface="Century Gothic"/>
              <a:cs typeface="Century Gothic"/>
              <a:sym typeface="Century Gothic"/>
            </a:endParaRPr>
          </a:p>
        </p:txBody>
      </p:sp>
      <p:sp>
        <p:nvSpPr>
          <p:cNvPr id="317" name="Google Shape;317;p22"/>
          <p:cNvSpPr txBox="1"/>
          <p:nvPr/>
        </p:nvSpPr>
        <p:spPr>
          <a:xfrm flipH="1">
            <a:off x="5381287" y="5291713"/>
            <a:ext cx="640570" cy="3693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Yes</a:t>
            </a:r>
            <a:endParaRPr sz="1800">
              <a:solidFill>
                <a:schemeClr val="dk1"/>
              </a:solidFill>
              <a:latin typeface="Century Gothic"/>
              <a:ea typeface="Century Gothic"/>
              <a:cs typeface="Century Gothic"/>
              <a:sym typeface="Century Gothic"/>
            </a:endParaRPr>
          </a:p>
        </p:txBody>
      </p:sp>
      <p:sp>
        <p:nvSpPr>
          <p:cNvPr id="318" name="Google Shape;318;p22"/>
          <p:cNvSpPr/>
          <p:nvPr/>
        </p:nvSpPr>
        <p:spPr>
          <a:xfrm>
            <a:off x="7223014" y="2101058"/>
            <a:ext cx="1101789" cy="633047"/>
          </a:xfrm>
          <a:prstGeom prst="roundRect">
            <a:avLst>
              <a:gd name="adj" fmla="val 16667"/>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Yolo</a:t>
            </a:r>
            <a:endParaRPr sz="1200">
              <a:solidFill>
                <a:schemeClr val="dk1"/>
              </a:solidFill>
              <a:latin typeface="Century Gothic"/>
              <a:ea typeface="Century Gothic"/>
              <a:cs typeface="Century Gothic"/>
              <a:sym typeface="Century Gothic"/>
            </a:endParaRPr>
          </a:p>
        </p:txBody>
      </p:sp>
      <p:sp>
        <p:nvSpPr>
          <p:cNvPr id="319" name="Google Shape;319;p22"/>
          <p:cNvSpPr/>
          <p:nvPr/>
        </p:nvSpPr>
        <p:spPr>
          <a:xfrm>
            <a:off x="9000766" y="2101058"/>
            <a:ext cx="1101789" cy="633047"/>
          </a:xfrm>
          <a:prstGeom prst="roundRect">
            <a:avLst>
              <a:gd name="adj" fmla="val 16667"/>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Tracking by IOU</a:t>
            </a:r>
            <a:endParaRPr sz="1200">
              <a:solidFill>
                <a:schemeClr val="dk1"/>
              </a:solidFill>
              <a:latin typeface="Century Gothic"/>
              <a:ea typeface="Century Gothic"/>
              <a:cs typeface="Century Gothic"/>
              <a:sym typeface="Century Gothic"/>
            </a:endParaRPr>
          </a:p>
        </p:txBody>
      </p:sp>
      <p:sp>
        <p:nvSpPr>
          <p:cNvPr id="320" name="Google Shape;320;p22"/>
          <p:cNvSpPr txBox="1"/>
          <p:nvPr/>
        </p:nvSpPr>
        <p:spPr>
          <a:xfrm>
            <a:off x="2503179" y="1468016"/>
            <a:ext cx="27099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Lane Detection</a:t>
            </a:r>
            <a:endParaRPr sz="1800">
              <a:solidFill>
                <a:schemeClr val="dk1"/>
              </a:solidFill>
              <a:latin typeface="Century Gothic"/>
              <a:ea typeface="Century Gothic"/>
              <a:cs typeface="Century Gothic"/>
              <a:sym typeface="Century Gothic"/>
            </a:endParaRPr>
          </a:p>
        </p:txBody>
      </p:sp>
      <p:sp>
        <p:nvSpPr>
          <p:cNvPr id="321" name="Google Shape;321;p22"/>
          <p:cNvSpPr txBox="1"/>
          <p:nvPr/>
        </p:nvSpPr>
        <p:spPr>
          <a:xfrm>
            <a:off x="7547161" y="1465672"/>
            <a:ext cx="27099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Vehicle Detection</a:t>
            </a:r>
            <a:endParaRPr sz="1800">
              <a:solidFill>
                <a:schemeClr val="dk1"/>
              </a:solidFill>
              <a:latin typeface="Century Gothic"/>
              <a:ea typeface="Century Gothic"/>
              <a:cs typeface="Century Gothic"/>
              <a:sym typeface="Century Gothic"/>
            </a:endParaRPr>
          </a:p>
        </p:txBody>
      </p:sp>
      <p:sp>
        <p:nvSpPr>
          <p:cNvPr id="322" name="Google Shape;322;p22"/>
          <p:cNvSpPr/>
          <p:nvPr/>
        </p:nvSpPr>
        <p:spPr>
          <a:xfrm>
            <a:off x="8884705" y="4257091"/>
            <a:ext cx="1333908" cy="766414"/>
          </a:xfrm>
          <a:prstGeom prst="roundRect">
            <a:avLst>
              <a:gd name="adj" fmla="val 16667"/>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Calculating speed and classify road type</a:t>
            </a:r>
            <a:endParaRPr sz="1200">
              <a:solidFill>
                <a:schemeClr val="dk1"/>
              </a:solidFill>
              <a:latin typeface="Century Gothic"/>
              <a:ea typeface="Century Gothic"/>
              <a:cs typeface="Century Gothic"/>
              <a:sym typeface="Century Gothic"/>
            </a:endParaRPr>
          </a:p>
        </p:txBody>
      </p:sp>
      <p:sp>
        <p:nvSpPr>
          <p:cNvPr id="323" name="Google Shape;323;p22"/>
          <p:cNvSpPr/>
          <p:nvPr/>
        </p:nvSpPr>
        <p:spPr>
          <a:xfrm>
            <a:off x="9000765" y="3212417"/>
            <a:ext cx="1101789" cy="633047"/>
          </a:xfrm>
          <a:prstGeom prst="roundRect">
            <a:avLst>
              <a:gd name="adj" fmla="val 16667"/>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Define Road Direction</a:t>
            </a:r>
            <a:endParaRPr sz="1200">
              <a:solidFill>
                <a:schemeClr val="dk1"/>
              </a:solidFill>
              <a:latin typeface="Century Gothic"/>
              <a:ea typeface="Century Gothic"/>
              <a:cs typeface="Century Gothic"/>
              <a:sym typeface="Century Gothic"/>
            </a:endParaRPr>
          </a:p>
        </p:txBody>
      </p:sp>
      <p:cxnSp>
        <p:nvCxnSpPr>
          <p:cNvPr id="324" name="Google Shape;324;p22"/>
          <p:cNvCxnSpPr>
            <a:stCxn id="301" idx="3"/>
            <a:endCxn id="318" idx="1"/>
          </p:cNvCxnSpPr>
          <p:nvPr/>
        </p:nvCxnSpPr>
        <p:spPr>
          <a:xfrm>
            <a:off x="6547049" y="2417583"/>
            <a:ext cx="675900" cy="0"/>
          </a:xfrm>
          <a:prstGeom prst="straightConnector1">
            <a:avLst/>
          </a:prstGeom>
          <a:noFill/>
          <a:ln w="9525" cap="rnd" cmpd="sng">
            <a:solidFill>
              <a:srgbClr val="323232"/>
            </a:solidFill>
            <a:prstDash val="solid"/>
            <a:round/>
            <a:headEnd type="none" w="sm" len="sm"/>
            <a:tailEnd type="triangle" w="med" len="med"/>
          </a:ln>
        </p:spPr>
      </p:cxnSp>
      <p:cxnSp>
        <p:nvCxnSpPr>
          <p:cNvPr id="325" name="Google Shape;325;p22"/>
          <p:cNvCxnSpPr>
            <a:stCxn id="318" idx="3"/>
            <a:endCxn id="319" idx="1"/>
          </p:cNvCxnSpPr>
          <p:nvPr/>
        </p:nvCxnSpPr>
        <p:spPr>
          <a:xfrm>
            <a:off x="8324803" y="2417582"/>
            <a:ext cx="675900" cy="0"/>
          </a:xfrm>
          <a:prstGeom prst="straightConnector1">
            <a:avLst/>
          </a:prstGeom>
          <a:noFill/>
          <a:ln w="9525" cap="rnd" cmpd="sng">
            <a:solidFill>
              <a:srgbClr val="323232"/>
            </a:solidFill>
            <a:prstDash val="solid"/>
            <a:round/>
            <a:headEnd type="none" w="sm" len="sm"/>
            <a:tailEnd type="triangle" w="med" len="med"/>
          </a:ln>
        </p:spPr>
      </p:cxnSp>
      <p:cxnSp>
        <p:nvCxnSpPr>
          <p:cNvPr id="326" name="Google Shape;326;p22"/>
          <p:cNvCxnSpPr>
            <a:stCxn id="319" idx="2"/>
            <a:endCxn id="323" idx="0"/>
          </p:cNvCxnSpPr>
          <p:nvPr/>
        </p:nvCxnSpPr>
        <p:spPr>
          <a:xfrm>
            <a:off x="9551661" y="2734105"/>
            <a:ext cx="0" cy="478200"/>
          </a:xfrm>
          <a:prstGeom prst="straightConnector1">
            <a:avLst/>
          </a:prstGeom>
          <a:noFill/>
          <a:ln w="9525" cap="rnd" cmpd="sng">
            <a:solidFill>
              <a:srgbClr val="323232"/>
            </a:solidFill>
            <a:prstDash val="solid"/>
            <a:round/>
            <a:headEnd type="none" w="sm" len="sm"/>
            <a:tailEnd type="triangle" w="med" len="med"/>
          </a:ln>
        </p:spPr>
      </p:cxnSp>
      <p:cxnSp>
        <p:nvCxnSpPr>
          <p:cNvPr id="327" name="Google Shape;327;p22"/>
          <p:cNvCxnSpPr>
            <a:stCxn id="323" idx="2"/>
            <a:endCxn id="322" idx="0"/>
          </p:cNvCxnSpPr>
          <p:nvPr/>
        </p:nvCxnSpPr>
        <p:spPr>
          <a:xfrm>
            <a:off x="9551660" y="3845464"/>
            <a:ext cx="0" cy="411600"/>
          </a:xfrm>
          <a:prstGeom prst="straightConnector1">
            <a:avLst/>
          </a:prstGeom>
          <a:noFill/>
          <a:ln w="9525" cap="rnd" cmpd="sng">
            <a:solidFill>
              <a:srgbClr val="323232"/>
            </a:solidFill>
            <a:prstDash val="solid"/>
            <a:round/>
            <a:headEnd type="none" w="sm" len="sm"/>
            <a:tailEnd type="triangle" w="med" len="med"/>
          </a:ln>
        </p:spPr>
      </p:cxnSp>
      <p:cxnSp>
        <p:nvCxnSpPr>
          <p:cNvPr id="328" name="Google Shape;328;p22"/>
          <p:cNvCxnSpPr>
            <a:stCxn id="322" idx="1"/>
            <a:endCxn id="306" idx="3"/>
          </p:cNvCxnSpPr>
          <p:nvPr/>
        </p:nvCxnSpPr>
        <p:spPr>
          <a:xfrm rot="10800000">
            <a:off x="6779305" y="4621398"/>
            <a:ext cx="2105400" cy="18900"/>
          </a:xfrm>
          <a:prstGeom prst="straightConnector1">
            <a:avLst/>
          </a:prstGeom>
          <a:noFill/>
          <a:ln w="9525" cap="rnd" cmpd="sng">
            <a:solidFill>
              <a:srgbClr val="323232"/>
            </a:solidFill>
            <a:prstDash val="solid"/>
            <a:round/>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Outputs</a:t>
            </a:r>
          </a:p>
        </p:txBody>
      </p:sp>
      <p:pic>
        <p:nvPicPr>
          <p:cNvPr id="1029"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124" y="1874838"/>
            <a:ext cx="5349875"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421062" y="4964320"/>
            <a:ext cx="5349875" cy="523220"/>
          </a:xfrm>
          <a:prstGeom prst="rect">
            <a:avLst/>
          </a:prstGeom>
          <a:noFill/>
        </p:spPr>
        <p:txBody>
          <a:bodyPr wrap="square" rtlCol="0">
            <a:spAutoFit/>
          </a:bodyPr>
          <a:lstStyle/>
          <a:p>
            <a:r>
              <a:rPr lang="en-US" dirty="0"/>
              <a:t>Figure1: The test result of a typical detected frame in the highway driving video.</a:t>
            </a:r>
          </a:p>
        </p:txBody>
      </p:sp>
    </p:spTree>
    <p:extLst>
      <p:ext uri="{BB962C8B-B14F-4D97-AF65-F5344CB8AC3E}">
        <p14:creationId xmlns:p14="http://schemas.microsoft.com/office/powerpoint/2010/main" val="2179200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9712" y="332347"/>
            <a:ext cx="4092575"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flipH="1">
            <a:off x="4061089" y="2923082"/>
            <a:ext cx="4081198" cy="523220"/>
          </a:xfrm>
          <a:prstGeom prst="rect">
            <a:avLst/>
          </a:prstGeom>
          <a:noFill/>
        </p:spPr>
        <p:txBody>
          <a:bodyPr wrap="square" rtlCol="0">
            <a:spAutoFit/>
          </a:bodyPr>
          <a:lstStyle/>
          <a:p>
            <a:r>
              <a:rPr lang="en-US" dirty="0"/>
              <a:t>Figure 2: The test result of a typical detected frame in the tunnel road driving video.</a:t>
            </a:r>
          </a:p>
        </p:txBody>
      </p:sp>
      <p:pic>
        <p:nvPicPr>
          <p:cNvPr id="2052"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3579400"/>
            <a:ext cx="4046537"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flipH="1">
            <a:off x="4106808" y="6179466"/>
            <a:ext cx="4035479" cy="523220"/>
          </a:xfrm>
          <a:prstGeom prst="rect">
            <a:avLst/>
          </a:prstGeom>
          <a:noFill/>
        </p:spPr>
        <p:txBody>
          <a:bodyPr wrap="square" rtlCol="0">
            <a:spAutoFit/>
          </a:bodyPr>
          <a:lstStyle/>
          <a:p>
            <a:r>
              <a:rPr lang="en-US" dirty="0"/>
              <a:t>Figure 3: The test result of a typical detected frame in the mountain road driving video.</a:t>
            </a:r>
          </a:p>
        </p:txBody>
      </p:sp>
    </p:spTree>
    <p:extLst>
      <p:ext uri="{BB962C8B-B14F-4D97-AF65-F5344CB8AC3E}">
        <p14:creationId xmlns:p14="http://schemas.microsoft.com/office/powerpoint/2010/main" val="1513081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161" y="624110"/>
            <a:ext cx="8911687" cy="1280890"/>
          </a:xfrm>
        </p:spPr>
        <p:txBody>
          <a:bodyPr>
            <a:normAutofit/>
          </a:bodyPr>
          <a:lstStyle/>
          <a:p>
            <a:r>
              <a:rPr lang="en-US" dirty="0"/>
              <a:t>Benefits of Lane Detection:</a:t>
            </a:r>
          </a:p>
        </p:txBody>
      </p:sp>
      <p:sp>
        <p:nvSpPr>
          <p:cNvPr id="3" name="Text Placeholder 2"/>
          <p:cNvSpPr>
            <a:spLocks noGrp="1"/>
          </p:cNvSpPr>
          <p:nvPr>
            <p:ph type="body" idx="1"/>
          </p:nvPr>
        </p:nvSpPr>
        <p:spPr>
          <a:xfrm>
            <a:off x="2229448" y="2208551"/>
            <a:ext cx="8915400" cy="3777622"/>
          </a:xfrm>
        </p:spPr>
        <p:txBody>
          <a:bodyPr>
            <a:normAutofit/>
          </a:bodyPr>
          <a:lstStyle/>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Gives assistance and details to pedestrians and drivers.</a:t>
            </a:r>
          </a:p>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Uniformity of the markings is an important factor in minimizing confusion and uncertainty about their meaning .</a:t>
            </a:r>
          </a:p>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Allows vehicular drivers to drive safely </a:t>
            </a:r>
          </a:p>
        </p:txBody>
      </p:sp>
    </p:spTree>
    <p:extLst>
      <p:ext uri="{BB962C8B-B14F-4D97-AF65-F5344CB8AC3E}">
        <p14:creationId xmlns:p14="http://schemas.microsoft.com/office/powerpoint/2010/main" val="256005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230" y="639100"/>
            <a:ext cx="8911687" cy="1280890"/>
          </a:xfrm>
        </p:spPr>
        <p:txBody>
          <a:bodyPr>
            <a:normAutofit/>
          </a:bodyPr>
          <a:lstStyle/>
          <a:p>
            <a:r>
              <a:rPr lang="en-US" dirty="0"/>
              <a:t>Future Scope</a:t>
            </a:r>
          </a:p>
        </p:txBody>
      </p:sp>
      <p:sp>
        <p:nvSpPr>
          <p:cNvPr id="3" name="Text Placeholder 2"/>
          <p:cNvSpPr>
            <a:spLocks noGrp="1"/>
          </p:cNvSpPr>
          <p:nvPr>
            <p:ph type="body" idx="1"/>
          </p:nvPr>
        </p:nvSpPr>
        <p:spPr>
          <a:xfrm>
            <a:off x="2124517" y="2259287"/>
            <a:ext cx="8915400" cy="3777622"/>
          </a:xfrm>
        </p:spPr>
        <p:txBody>
          <a:bodyPr>
            <a:normAutofit/>
          </a:bodyPr>
          <a:lstStyle/>
          <a:p>
            <a:pPr marL="114300" indent="0" algn="just">
              <a:buNone/>
            </a:pPr>
            <a:r>
              <a:rPr lang="en-US" dirty="0">
                <a:solidFill>
                  <a:schemeClr val="tx1"/>
                </a:solidFill>
                <a:latin typeface="+mn-lt"/>
              </a:rPr>
              <a:t>In this report, generalized vision-based lane detection system is summarized taking into consideration the literature of various authors and test results. Only the most widely adopted techniques and algorithms have been discussed. The importance of perception sensors, algorithms and their integration to achieve the optimized results for a lane detection system are the primary outputs of this short analysis. A lot of research work is being done in the field of lane detection. Advance study on efficient integration of sensors to minimize computation time, cost and increase effective perception is required. A focus on highly secure ADAS to reduce misuse of technology and data theft is need of the hour</a:t>
            </a:r>
          </a:p>
          <a:p>
            <a:pPr marL="114300" indent="0" algn="just">
              <a:buNone/>
            </a:pPr>
            <a:endParaRPr lang="en-US" dirty="0">
              <a:solidFill>
                <a:schemeClr val="tx1"/>
              </a:solidFill>
              <a:latin typeface="+mn-lt"/>
            </a:endParaRPr>
          </a:p>
        </p:txBody>
      </p:sp>
    </p:spTree>
    <p:extLst>
      <p:ext uri="{BB962C8B-B14F-4D97-AF65-F5344CB8AC3E}">
        <p14:creationId xmlns:p14="http://schemas.microsoft.com/office/powerpoint/2010/main" val="792416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294" y="624110"/>
            <a:ext cx="8911687" cy="799956"/>
          </a:xfrm>
        </p:spPr>
        <p:txBody>
          <a:bodyPr/>
          <a:lstStyle/>
          <a:p>
            <a:r>
              <a:rPr lang="en-US" dirty="0"/>
              <a:t>Conclusion</a:t>
            </a:r>
          </a:p>
        </p:txBody>
      </p:sp>
      <p:sp>
        <p:nvSpPr>
          <p:cNvPr id="3" name="Text Placeholder 2"/>
          <p:cNvSpPr>
            <a:spLocks noGrp="1"/>
          </p:cNvSpPr>
          <p:nvPr>
            <p:ph type="body" idx="1"/>
          </p:nvPr>
        </p:nvSpPr>
        <p:spPr>
          <a:xfrm>
            <a:off x="1147665" y="1548883"/>
            <a:ext cx="10356947" cy="5505060"/>
          </a:xfrm>
        </p:spPr>
        <p:txBody>
          <a:bodyPr>
            <a:normAutofit lnSpcReduction="10000"/>
          </a:bodyPr>
          <a:lstStyle/>
          <a:p>
            <a:pPr marL="114300" indent="0" algn="just">
              <a:buNone/>
            </a:pPr>
            <a:r>
              <a:rPr lang="en-US" sz="1600" dirty="0">
                <a:solidFill>
                  <a:schemeClr val="tx1"/>
                </a:solidFill>
                <a:latin typeface="+mn-lt"/>
                <a:cs typeface="Times New Roman" panose="02020603050405020304" pitchFamily="18" charset="0"/>
              </a:rPr>
              <a:t>The assessment of travel demand factors is indeed a critical component of roadway construction and management, and also signalized intersections measures for current facilities. Various methods, including those of static location monitoring and "sensor automobile information" devices, could be used to gather traffic information. Furthermore, Wardrop's moving observer method (MOM) may be employed as a traffic information acquisition approach. Although as usually recognized, artificial intelligence (AI) with deep learning (DL) are widely employed in a wide range of real scenarios, notably automobile classification and tracking. In order to address the issue that standard border tracking algorithms need not take recognition rate and productivity is affected into account, this work proposes a protection system adaptive routing yolov3 approach. Below are the primary enhancements:  </a:t>
            </a:r>
          </a:p>
          <a:p>
            <a:pPr marL="114300" indent="0" algn="just">
              <a:buNone/>
            </a:pPr>
            <a:r>
              <a:rPr lang="en-US" sz="1600" dirty="0">
                <a:solidFill>
                  <a:schemeClr val="tx1"/>
                </a:solidFill>
                <a:latin typeface="+mn-lt"/>
                <a:cs typeface="Times New Roman" panose="02020603050405020304" pitchFamily="18" charset="0"/>
              </a:rPr>
              <a:t>1. Based on the features of traffic line pictures' uneven transverse and longitudinal dispersion frequency, it really is recommended to partition the pictures across s * 2S squares to increase height recognition intensity.</a:t>
            </a:r>
          </a:p>
          <a:p>
            <a:pPr marL="114300" indent="0" algn="just">
              <a:buNone/>
            </a:pPr>
            <a:r>
              <a:rPr lang="en-US" sz="1600" dirty="0">
                <a:solidFill>
                  <a:schemeClr val="tx1"/>
                </a:solidFill>
                <a:latin typeface="+mn-lt"/>
                <a:cs typeface="Times New Roman" panose="02020603050405020304" pitchFamily="18" charset="0"/>
              </a:rPr>
              <a:t>2. The sensor size has been limited to four sensor scales: 13 * 13, 26 * 26, 52 * 52104 * 104, which is more suited for detecting tiny objects also including lane dividers.</a:t>
            </a:r>
          </a:p>
          <a:p>
            <a:pPr marL="114300" indent="0" algn="just">
              <a:buNone/>
            </a:pPr>
            <a:r>
              <a:rPr lang="en-US" sz="1600" dirty="0">
                <a:solidFill>
                  <a:schemeClr val="tx1"/>
                </a:solidFill>
                <a:latin typeface="+mn-lt"/>
                <a:cs typeface="Times New Roman" panose="02020603050405020304" pitchFamily="18" charset="0"/>
              </a:rPr>
              <a:t>3. The basic yolov3 device's fully connected layers are reduced from 53 to 49 tiers, simplifying the system and improving system efficiency.</a:t>
            </a:r>
          </a:p>
          <a:p>
            <a:pPr marL="114300" indent="0" algn="just">
              <a:buNone/>
            </a:pPr>
            <a:r>
              <a:rPr lang="en-US" sz="1600" dirty="0">
                <a:solidFill>
                  <a:schemeClr val="tx1"/>
                </a:solidFill>
                <a:latin typeface="+mn-lt"/>
                <a:cs typeface="Times New Roman" panose="02020603050405020304" pitchFamily="18" charset="0"/>
              </a:rPr>
              <a:t>4. Parameters including such closest cluster location and transfer functions have been modified, making them more meaningful and suited for traffic line recognition environments. The real test results reveal that perhaps the revised method has high detection accuracy while identifying level roads, however, the identification is easily influenced whenever the roadways have considerable gradients. As a result, the next report will concentrate on fixing the situation of lane line recognition in huge gradient sceneries. </a:t>
            </a:r>
          </a:p>
        </p:txBody>
      </p:sp>
    </p:spTree>
    <p:extLst>
      <p:ext uri="{BB962C8B-B14F-4D97-AF65-F5344CB8AC3E}">
        <p14:creationId xmlns:p14="http://schemas.microsoft.com/office/powerpoint/2010/main" val="2770570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3"/>
          <p:cNvSpPr txBox="1">
            <a:spLocks noGrp="1"/>
          </p:cNvSpPr>
          <p:nvPr>
            <p:ph type="ctrTitle"/>
          </p:nvPr>
        </p:nvSpPr>
        <p:spPr>
          <a:xfrm>
            <a:off x="729673" y="193964"/>
            <a:ext cx="10774939" cy="63730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168DBA"/>
              </a:buClr>
              <a:buSzPts val="3600"/>
              <a:buFont typeface="Century Gothic"/>
              <a:buNone/>
            </a:pPr>
            <a:r>
              <a:rPr lang="en-US" sz="3600" dirty="0"/>
              <a:t>Literature Survey</a:t>
            </a:r>
            <a:endParaRPr dirty="0"/>
          </a:p>
        </p:txBody>
      </p:sp>
      <p:graphicFrame>
        <p:nvGraphicFramePr>
          <p:cNvPr id="334" name="Google Shape;334;p23"/>
          <p:cNvGraphicFramePr/>
          <p:nvPr/>
        </p:nvGraphicFramePr>
        <p:xfrm>
          <a:off x="637309" y="956733"/>
          <a:ext cx="10294650" cy="5901320"/>
        </p:xfrm>
        <a:graphic>
          <a:graphicData uri="http://schemas.openxmlformats.org/drawingml/2006/table">
            <a:tbl>
              <a:tblPr firstRow="1" bandRow="1">
                <a:noFill/>
                <a:tableStyleId>{462FA20D-0763-48B5-A929-EEC321FD69F2}</a:tableStyleId>
              </a:tblPr>
              <a:tblGrid>
                <a:gridCol w="581900">
                  <a:extLst>
                    <a:ext uri="{9D8B030D-6E8A-4147-A177-3AD203B41FA5}">
                      <a16:colId xmlns:a16="http://schemas.microsoft.com/office/drawing/2014/main" val="20000"/>
                    </a:ext>
                  </a:extLst>
                </a:gridCol>
                <a:gridCol w="1477825">
                  <a:extLst>
                    <a:ext uri="{9D8B030D-6E8A-4147-A177-3AD203B41FA5}">
                      <a16:colId xmlns:a16="http://schemas.microsoft.com/office/drawing/2014/main" val="20001"/>
                    </a:ext>
                  </a:extLst>
                </a:gridCol>
                <a:gridCol w="895925">
                  <a:extLst>
                    <a:ext uri="{9D8B030D-6E8A-4147-A177-3AD203B41FA5}">
                      <a16:colId xmlns:a16="http://schemas.microsoft.com/office/drawing/2014/main" val="20002"/>
                    </a:ext>
                  </a:extLst>
                </a:gridCol>
                <a:gridCol w="3830500">
                  <a:extLst>
                    <a:ext uri="{9D8B030D-6E8A-4147-A177-3AD203B41FA5}">
                      <a16:colId xmlns:a16="http://schemas.microsoft.com/office/drawing/2014/main" val="20003"/>
                    </a:ext>
                  </a:extLst>
                </a:gridCol>
                <a:gridCol w="1754250">
                  <a:extLst>
                    <a:ext uri="{9D8B030D-6E8A-4147-A177-3AD203B41FA5}">
                      <a16:colId xmlns:a16="http://schemas.microsoft.com/office/drawing/2014/main" val="20004"/>
                    </a:ext>
                  </a:extLst>
                </a:gridCol>
                <a:gridCol w="1754250">
                  <a:extLst>
                    <a:ext uri="{9D8B030D-6E8A-4147-A177-3AD203B41FA5}">
                      <a16:colId xmlns:a16="http://schemas.microsoft.com/office/drawing/2014/main" val="20005"/>
                    </a:ext>
                  </a:extLst>
                </a:gridCol>
              </a:tblGrid>
              <a:tr h="1004950">
                <a:tc>
                  <a:txBody>
                    <a:bodyPr/>
                    <a:lstStyle/>
                    <a:p>
                      <a:pPr marL="0" marR="0" lvl="0" indent="0" algn="l" rtl="0">
                        <a:spcBef>
                          <a:spcPts val="0"/>
                        </a:spcBef>
                        <a:spcAft>
                          <a:spcPts val="0"/>
                        </a:spcAft>
                        <a:buNone/>
                      </a:pPr>
                      <a:r>
                        <a:rPr lang="en-US" sz="1800" u="none" strike="noStrike" cap="none"/>
                        <a:t>Sr. No</a:t>
                      </a:r>
                      <a:endParaRPr sz="1800"/>
                    </a:p>
                  </a:txBody>
                  <a:tcPr marL="91450" marR="91450" marT="45725" marB="45725"/>
                </a:tc>
                <a:tc>
                  <a:txBody>
                    <a:bodyPr/>
                    <a:lstStyle/>
                    <a:p>
                      <a:pPr marL="0" marR="0" lvl="0" indent="0" algn="l" rtl="0">
                        <a:spcBef>
                          <a:spcPts val="0"/>
                        </a:spcBef>
                        <a:spcAft>
                          <a:spcPts val="0"/>
                        </a:spcAft>
                        <a:buNone/>
                      </a:pPr>
                      <a:r>
                        <a:rPr lang="en-US" sz="1800"/>
                        <a:t>Paper Reference No.</a:t>
                      </a:r>
                      <a:endParaRPr/>
                    </a:p>
                  </a:txBody>
                  <a:tcPr marL="91450" marR="91450" marT="45725" marB="45725"/>
                </a:tc>
                <a:tc>
                  <a:txBody>
                    <a:bodyPr/>
                    <a:lstStyle/>
                    <a:p>
                      <a:pPr marL="0" marR="0" lvl="0" indent="0" algn="l" rtl="0">
                        <a:spcBef>
                          <a:spcPts val="0"/>
                        </a:spcBef>
                        <a:spcAft>
                          <a:spcPts val="0"/>
                        </a:spcAft>
                        <a:buNone/>
                      </a:pPr>
                      <a:r>
                        <a:rPr lang="en-US" sz="1800"/>
                        <a:t>Year</a:t>
                      </a:r>
                      <a:endParaRPr/>
                    </a:p>
                  </a:txBody>
                  <a:tcPr marL="91450" marR="91450" marT="45725" marB="45725"/>
                </a:tc>
                <a:tc>
                  <a:txBody>
                    <a:bodyPr/>
                    <a:lstStyle/>
                    <a:p>
                      <a:pPr marL="0" marR="0" lvl="0" indent="0" algn="l" rtl="0">
                        <a:spcBef>
                          <a:spcPts val="0"/>
                        </a:spcBef>
                        <a:spcAft>
                          <a:spcPts val="0"/>
                        </a:spcAft>
                        <a:buNone/>
                      </a:pPr>
                      <a:r>
                        <a:rPr lang="en-US" sz="1800"/>
                        <a:t>Methods Used</a:t>
                      </a:r>
                      <a:endParaRPr/>
                    </a:p>
                  </a:txBody>
                  <a:tcPr marL="91450" marR="91450" marT="45725" marB="45725"/>
                </a:tc>
                <a:tc>
                  <a:txBody>
                    <a:bodyPr/>
                    <a:lstStyle/>
                    <a:p>
                      <a:pPr marL="0" marR="0" lvl="0" indent="0" algn="l" rtl="0">
                        <a:spcBef>
                          <a:spcPts val="0"/>
                        </a:spcBef>
                        <a:spcAft>
                          <a:spcPts val="0"/>
                        </a:spcAft>
                        <a:buNone/>
                      </a:pPr>
                      <a:r>
                        <a:rPr lang="en-US" sz="1800"/>
                        <a:t>Advantages</a:t>
                      </a:r>
                      <a:endParaRPr/>
                    </a:p>
                  </a:txBody>
                  <a:tcPr marL="91450" marR="91450" marT="45725" marB="45725"/>
                </a:tc>
                <a:tc>
                  <a:txBody>
                    <a:bodyPr/>
                    <a:lstStyle/>
                    <a:p>
                      <a:pPr marL="0" marR="0" lvl="0" indent="0" algn="l" rtl="0">
                        <a:spcBef>
                          <a:spcPts val="0"/>
                        </a:spcBef>
                        <a:spcAft>
                          <a:spcPts val="0"/>
                        </a:spcAft>
                        <a:buNone/>
                      </a:pPr>
                      <a:r>
                        <a:rPr lang="en-US" sz="1800"/>
                        <a:t>Accuracy</a:t>
                      </a:r>
                      <a:endParaRPr/>
                    </a:p>
                  </a:txBody>
                  <a:tcPr marL="91450" marR="91450" marT="45725" marB="45725"/>
                </a:tc>
                <a:extLst>
                  <a:ext uri="{0D108BD9-81ED-4DB2-BD59-A6C34878D82A}">
                    <a16:rowId xmlns:a16="http://schemas.microsoft.com/office/drawing/2014/main" val="10000"/>
                  </a:ext>
                </a:extLst>
              </a:tr>
              <a:tr h="538125">
                <a:tc>
                  <a:txBody>
                    <a:bodyPr/>
                    <a:lstStyle/>
                    <a:p>
                      <a:pPr marL="0" marR="0" lvl="0" indent="0" algn="l" rtl="0">
                        <a:spcBef>
                          <a:spcPts val="0"/>
                        </a:spcBef>
                        <a:spcAft>
                          <a:spcPts val="0"/>
                        </a:spcAft>
                        <a:buNone/>
                      </a:pPr>
                      <a:r>
                        <a:rPr lang="en-US" sz="1100"/>
                        <a:t>1</a:t>
                      </a:r>
                      <a:endParaRPr/>
                    </a:p>
                  </a:txBody>
                  <a:tcPr marL="91450" marR="91450" marT="45725" marB="45725"/>
                </a:tc>
                <a:tc>
                  <a:txBody>
                    <a:bodyPr/>
                    <a:lstStyle/>
                    <a:p>
                      <a:pPr marL="0" marR="0" lvl="0" indent="0" algn="l" rtl="0">
                        <a:spcBef>
                          <a:spcPts val="0"/>
                        </a:spcBef>
                        <a:spcAft>
                          <a:spcPts val="0"/>
                        </a:spcAft>
                        <a:buNone/>
                      </a:pPr>
                      <a:r>
                        <a:rPr lang="en-US" sz="1100"/>
                        <a:t>1</a:t>
                      </a:r>
                      <a:endParaRPr/>
                    </a:p>
                  </a:txBody>
                  <a:tcPr marL="91450" marR="91450" marT="45725" marB="45725"/>
                </a:tc>
                <a:tc>
                  <a:txBody>
                    <a:bodyPr/>
                    <a:lstStyle/>
                    <a:p>
                      <a:pPr marL="0" marR="0" lvl="0" indent="0" algn="l" rtl="0">
                        <a:spcBef>
                          <a:spcPts val="0"/>
                        </a:spcBef>
                        <a:spcAft>
                          <a:spcPts val="0"/>
                        </a:spcAft>
                        <a:buNone/>
                      </a:pPr>
                      <a:r>
                        <a:rPr lang="en-US" sz="1100"/>
                        <a:t>2018, IET Jour.</a:t>
                      </a:r>
                      <a:endParaRPr/>
                    </a:p>
                  </a:txBody>
                  <a:tcPr marL="91450" marR="91450" marT="45725" marB="45725"/>
                </a:tc>
                <a:tc>
                  <a:txBody>
                    <a:bodyPr/>
                    <a:lstStyle/>
                    <a:p>
                      <a:pPr marL="0" marR="0" lvl="0" indent="0" algn="l" rtl="0">
                        <a:spcBef>
                          <a:spcPts val="0"/>
                        </a:spcBef>
                        <a:spcAft>
                          <a:spcPts val="0"/>
                        </a:spcAft>
                        <a:buNone/>
                      </a:pPr>
                      <a:r>
                        <a:rPr lang="en-US" sz="1100"/>
                        <a:t>CNN, pre-processing, feature detection, fitting tracking, kalman filter, particle filter.</a:t>
                      </a:r>
                      <a:endParaRPr/>
                    </a:p>
                  </a:txBody>
                  <a:tcPr marL="91450" marR="91450" marT="45725" marB="45725"/>
                </a:tc>
                <a:tc>
                  <a:txBody>
                    <a:bodyPr/>
                    <a:lstStyle/>
                    <a:p>
                      <a:pPr marL="0" marR="0" lvl="0" indent="0" algn="l" rtl="0">
                        <a:spcBef>
                          <a:spcPts val="0"/>
                        </a:spcBef>
                        <a:spcAft>
                          <a:spcPts val="0"/>
                        </a:spcAft>
                        <a:buNone/>
                      </a:pPr>
                      <a:r>
                        <a:rPr lang="en-US" sz="1100"/>
                        <a:t>It gives high accuracy. Better results for detecting curved lanes.</a:t>
                      </a:r>
                      <a:endParaRPr/>
                    </a:p>
                  </a:txBody>
                  <a:tcPr marL="91450" marR="91450" marT="45725" marB="45725"/>
                </a:tc>
                <a:tc>
                  <a:txBody>
                    <a:bodyPr/>
                    <a:lstStyle/>
                    <a:p>
                      <a:pPr marL="0" marR="0" lvl="0" indent="0" algn="l" rtl="0">
                        <a:spcBef>
                          <a:spcPts val="0"/>
                        </a:spcBef>
                        <a:spcAft>
                          <a:spcPts val="0"/>
                        </a:spcAft>
                        <a:buNone/>
                      </a:pPr>
                      <a:r>
                        <a:rPr lang="en-US" sz="1100"/>
                        <a:t>91%</a:t>
                      </a:r>
                      <a:endParaRPr/>
                    </a:p>
                  </a:txBody>
                  <a:tcPr marL="91450" marR="91450" marT="45725" marB="45725"/>
                </a:tc>
                <a:extLst>
                  <a:ext uri="{0D108BD9-81ED-4DB2-BD59-A6C34878D82A}">
                    <a16:rowId xmlns:a16="http://schemas.microsoft.com/office/drawing/2014/main" val="10001"/>
                  </a:ext>
                </a:extLst>
              </a:tr>
              <a:tr h="424325">
                <a:tc>
                  <a:txBody>
                    <a:bodyPr/>
                    <a:lstStyle/>
                    <a:p>
                      <a:pPr marL="0" marR="0" lvl="0" indent="0" algn="l" rtl="0">
                        <a:spcBef>
                          <a:spcPts val="0"/>
                        </a:spcBef>
                        <a:spcAft>
                          <a:spcPts val="0"/>
                        </a:spcAft>
                        <a:buNone/>
                      </a:pPr>
                      <a:r>
                        <a:rPr lang="en-US" sz="1100"/>
                        <a:t>2</a:t>
                      </a:r>
                      <a:endParaRPr/>
                    </a:p>
                  </a:txBody>
                  <a:tcPr marL="91450" marR="91450" marT="45725" marB="45725"/>
                </a:tc>
                <a:tc>
                  <a:txBody>
                    <a:bodyPr/>
                    <a:lstStyle/>
                    <a:p>
                      <a:pPr marL="0" marR="0" lvl="0" indent="0" algn="l" rtl="0">
                        <a:spcBef>
                          <a:spcPts val="0"/>
                        </a:spcBef>
                        <a:spcAft>
                          <a:spcPts val="0"/>
                        </a:spcAft>
                        <a:buNone/>
                      </a:pPr>
                      <a:r>
                        <a:rPr lang="en-US" sz="1100"/>
                        <a:t>2</a:t>
                      </a:r>
                      <a:endParaRPr/>
                    </a:p>
                  </a:txBody>
                  <a:tcPr marL="91450" marR="91450" marT="45725" marB="45725"/>
                </a:tc>
                <a:tc>
                  <a:txBody>
                    <a:bodyPr/>
                    <a:lstStyle/>
                    <a:p>
                      <a:pPr marL="0" marR="0" lvl="0" indent="0" algn="l" rtl="0">
                        <a:spcBef>
                          <a:spcPts val="0"/>
                        </a:spcBef>
                        <a:spcAft>
                          <a:spcPts val="0"/>
                        </a:spcAft>
                        <a:buNone/>
                      </a:pPr>
                      <a:r>
                        <a:rPr lang="en-US" sz="1100"/>
                        <a:t>2018, IEEE</a:t>
                      </a:r>
                      <a:endParaRPr/>
                    </a:p>
                  </a:txBody>
                  <a:tcPr marL="91450" marR="91450" marT="45725" marB="45725"/>
                </a:tc>
                <a:tc>
                  <a:txBody>
                    <a:bodyPr/>
                    <a:lstStyle/>
                    <a:p>
                      <a:pPr marL="0" marR="0" lvl="0" indent="0" algn="l" rtl="0">
                        <a:spcBef>
                          <a:spcPts val="0"/>
                        </a:spcBef>
                        <a:spcAft>
                          <a:spcPts val="0"/>
                        </a:spcAft>
                        <a:buNone/>
                      </a:pPr>
                      <a:r>
                        <a:rPr lang="en-US" sz="1100"/>
                        <a:t>Feature extraction, model fitting, Random Sample Consensus (RANSAC) technique</a:t>
                      </a:r>
                      <a:endParaRPr/>
                    </a:p>
                  </a:txBody>
                  <a:tcPr marL="91450" marR="91450" marT="45725" marB="45725"/>
                </a:tc>
                <a:tc>
                  <a:txBody>
                    <a:bodyPr/>
                    <a:lstStyle/>
                    <a:p>
                      <a:pPr marL="0" marR="0" lvl="0" indent="0" algn="l" rtl="0">
                        <a:spcBef>
                          <a:spcPts val="0"/>
                        </a:spcBef>
                        <a:spcAft>
                          <a:spcPts val="0"/>
                        </a:spcAft>
                        <a:buNone/>
                      </a:pPr>
                      <a:r>
                        <a:rPr lang="en-US" sz="1100"/>
                        <a:t>Better computation efficiency, High accuracy</a:t>
                      </a:r>
                      <a:endParaRPr/>
                    </a:p>
                  </a:txBody>
                  <a:tcPr marL="91450" marR="91450" marT="45725" marB="45725"/>
                </a:tc>
                <a:tc>
                  <a:txBody>
                    <a:bodyPr/>
                    <a:lstStyle/>
                    <a:p>
                      <a:pPr marL="0" marR="0" lvl="0" indent="0" algn="l" rtl="0">
                        <a:spcBef>
                          <a:spcPts val="0"/>
                        </a:spcBef>
                        <a:spcAft>
                          <a:spcPts val="0"/>
                        </a:spcAft>
                        <a:buNone/>
                      </a:pPr>
                      <a:r>
                        <a:rPr lang="en-US" sz="1100"/>
                        <a:t>82%</a:t>
                      </a:r>
                      <a:endParaRPr/>
                    </a:p>
                  </a:txBody>
                  <a:tcPr marL="91450" marR="91450" marT="45725" marB="45725"/>
                </a:tc>
                <a:extLst>
                  <a:ext uri="{0D108BD9-81ED-4DB2-BD59-A6C34878D82A}">
                    <a16:rowId xmlns:a16="http://schemas.microsoft.com/office/drawing/2014/main" val="10002"/>
                  </a:ext>
                </a:extLst>
              </a:tr>
              <a:tr h="712600">
                <a:tc>
                  <a:txBody>
                    <a:bodyPr/>
                    <a:lstStyle/>
                    <a:p>
                      <a:pPr marL="0" marR="0" lvl="0" indent="0" algn="l" rtl="0">
                        <a:spcBef>
                          <a:spcPts val="0"/>
                        </a:spcBef>
                        <a:spcAft>
                          <a:spcPts val="0"/>
                        </a:spcAft>
                        <a:buNone/>
                      </a:pPr>
                      <a:r>
                        <a:rPr lang="en-US" sz="1100"/>
                        <a:t>3</a:t>
                      </a:r>
                      <a:endParaRPr/>
                    </a:p>
                  </a:txBody>
                  <a:tcPr marL="91450" marR="91450" marT="45725" marB="45725"/>
                </a:tc>
                <a:tc>
                  <a:txBody>
                    <a:bodyPr/>
                    <a:lstStyle/>
                    <a:p>
                      <a:pPr marL="0" marR="0" lvl="0" indent="0" algn="l" rtl="0">
                        <a:spcBef>
                          <a:spcPts val="0"/>
                        </a:spcBef>
                        <a:spcAft>
                          <a:spcPts val="0"/>
                        </a:spcAft>
                        <a:buNone/>
                      </a:pPr>
                      <a:r>
                        <a:rPr lang="en-US" sz="1100"/>
                        <a:t>3</a:t>
                      </a:r>
                      <a:endParaRPr/>
                    </a:p>
                  </a:txBody>
                  <a:tcPr marL="91450" marR="91450" marT="45725" marB="45725"/>
                </a:tc>
                <a:tc>
                  <a:txBody>
                    <a:bodyPr/>
                    <a:lstStyle/>
                    <a:p>
                      <a:pPr marL="0" marR="0" lvl="0" indent="0" algn="l" rtl="0">
                        <a:spcBef>
                          <a:spcPts val="0"/>
                        </a:spcBef>
                        <a:spcAft>
                          <a:spcPts val="0"/>
                        </a:spcAft>
                        <a:buNone/>
                      </a:pPr>
                      <a:r>
                        <a:rPr lang="en-US" sz="1100" dirty="0"/>
                        <a:t>2018, IEEE</a:t>
                      </a:r>
                      <a:endParaRPr dirty="0"/>
                    </a:p>
                  </a:txBody>
                  <a:tcPr marL="91450" marR="91450" marT="45725" marB="45725"/>
                </a:tc>
                <a:tc>
                  <a:txBody>
                    <a:bodyPr/>
                    <a:lstStyle/>
                    <a:p>
                      <a:pPr marL="0" marR="0" lvl="0" indent="0" algn="l" rtl="0">
                        <a:spcBef>
                          <a:spcPts val="0"/>
                        </a:spcBef>
                        <a:spcAft>
                          <a:spcPts val="0"/>
                        </a:spcAft>
                        <a:buNone/>
                      </a:pPr>
                      <a:r>
                        <a:rPr lang="en-US" sz="1100"/>
                        <a:t>Principle Component Analysis Technique</a:t>
                      </a:r>
                      <a:endParaRPr/>
                    </a:p>
                  </a:txBody>
                  <a:tcPr marL="91450" marR="91450" marT="45725" marB="45725"/>
                </a:tc>
                <a:tc>
                  <a:txBody>
                    <a:bodyPr/>
                    <a:lstStyle/>
                    <a:p>
                      <a:pPr marL="0" marR="0" lvl="0" indent="0" algn="l" rtl="0">
                        <a:spcBef>
                          <a:spcPts val="0"/>
                        </a:spcBef>
                        <a:spcAft>
                          <a:spcPts val="0"/>
                        </a:spcAft>
                        <a:buNone/>
                      </a:pPr>
                      <a:r>
                        <a:rPr lang="en-US" sz="1100"/>
                        <a:t>Real-time performance within a low computation hardware platform </a:t>
                      </a:r>
                      <a:endParaRPr/>
                    </a:p>
                  </a:txBody>
                  <a:tcPr marL="91450" marR="91450" marT="45725" marB="45725"/>
                </a:tc>
                <a:tc>
                  <a:txBody>
                    <a:bodyPr/>
                    <a:lstStyle/>
                    <a:p>
                      <a:pPr marL="0" marR="0" lvl="0" indent="0" algn="l" rtl="0">
                        <a:spcBef>
                          <a:spcPts val="0"/>
                        </a:spcBef>
                        <a:spcAft>
                          <a:spcPts val="0"/>
                        </a:spcAft>
                        <a:buNone/>
                      </a:pPr>
                      <a:r>
                        <a:rPr lang="en-US" sz="1100"/>
                        <a:t>85%</a:t>
                      </a:r>
                      <a:endParaRPr/>
                    </a:p>
                  </a:txBody>
                  <a:tcPr marL="91450" marR="91450" marT="45725" marB="45725"/>
                </a:tc>
                <a:extLst>
                  <a:ext uri="{0D108BD9-81ED-4DB2-BD59-A6C34878D82A}">
                    <a16:rowId xmlns:a16="http://schemas.microsoft.com/office/drawing/2014/main" val="10003"/>
                  </a:ext>
                </a:extLst>
              </a:tr>
              <a:tr h="555825">
                <a:tc>
                  <a:txBody>
                    <a:bodyPr/>
                    <a:lstStyle/>
                    <a:p>
                      <a:pPr marL="0" marR="0" lvl="0" indent="0" algn="l" rtl="0">
                        <a:spcBef>
                          <a:spcPts val="0"/>
                        </a:spcBef>
                        <a:spcAft>
                          <a:spcPts val="0"/>
                        </a:spcAft>
                        <a:buNone/>
                      </a:pPr>
                      <a:r>
                        <a:rPr lang="en-US" sz="1100"/>
                        <a:t>4</a:t>
                      </a:r>
                      <a:endParaRPr/>
                    </a:p>
                  </a:txBody>
                  <a:tcPr marL="91450" marR="91450" marT="45725" marB="45725"/>
                </a:tc>
                <a:tc>
                  <a:txBody>
                    <a:bodyPr/>
                    <a:lstStyle/>
                    <a:p>
                      <a:pPr marL="0" marR="0" lvl="0" indent="0" algn="l" rtl="0">
                        <a:spcBef>
                          <a:spcPts val="0"/>
                        </a:spcBef>
                        <a:spcAft>
                          <a:spcPts val="0"/>
                        </a:spcAft>
                        <a:buNone/>
                      </a:pPr>
                      <a:r>
                        <a:rPr lang="en-US" sz="1100"/>
                        <a:t>4</a:t>
                      </a:r>
                      <a:endParaRPr/>
                    </a:p>
                  </a:txBody>
                  <a:tcPr marL="91450" marR="91450" marT="45725" marB="45725"/>
                </a:tc>
                <a:tc>
                  <a:txBody>
                    <a:bodyPr/>
                    <a:lstStyle/>
                    <a:p>
                      <a:pPr marL="0" marR="0" lvl="0" indent="0" algn="l" rtl="0">
                        <a:spcBef>
                          <a:spcPts val="0"/>
                        </a:spcBef>
                        <a:spcAft>
                          <a:spcPts val="0"/>
                        </a:spcAft>
                        <a:buNone/>
                      </a:pPr>
                      <a:r>
                        <a:rPr lang="en-US" sz="1100"/>
                        <a:t>2018, Hindawi Journal</a:t>
                      </a:r>
                      <a:endParaRPr/>
                    </a:p>
                  </a:txBody>
                  <a:tcPr marL="91450" marR="91450" marT="45725" marB="45725"/>
                </a:tc>
                <a:tc>
                  <a:txBody>
                    <a:bodyPr/>
                    <a:lstStyle/>
                    <a:p>
                      <a:pPr marL="0" marR="0" lvl="0" indent="0" algn="l" rtl="0">
                        <a:spcBef>
                          <a:spcPts val="0"/>
                        </a:spcBef>
                        <a:spcAft>
                          <a:spcPts val="0"/>
                        </a:spcAft>
                        <a:buNone/>
                      </a:pPr>
                      <a:r>
                        <a:rPr lang="en-US" sz="1100"/>
                        <a:t>Kalman filter, Hough transform, Feature extraction, color extraction</a:t>
                      </a:r>
                      <a:endParaRPr/>
                    </a:p>
                  </a:txBody>
                  <a:tcPr marL="91450" marR="91450" marT="45725" marB="45725"/>
                </a:tc>
                <a:tc>
                  <a:txBody>
                    <a:bodyPr/>
                    <a:lstStyle/>
                    <a:p>
                      <a:pPr marL="0" marR="0" lvl="0" indent="0" algn="l" rtl="0">
                        <a:spcBef>
                          <a:spcPts val="0"/>
                        </a:spcBef>
                        <a:spcAft>
                          <a:spcPts val="0"/>
                        </a:spcAft>
                        <a:buNone/>
                      </a:pPr>
                      <a:r>
                        <a:rPr lang="en-US" sz="1100"/>
                        <a:t>Better accuracy and faster processing speed</a:t>
                      </a:r>
                      <a:endParaRPr/>
                    </a:p>
                  </a:txBody>
                  <a:tcPr marL="91450" marR="91450" marT="45725" marB="45725"/>
                </a:tc>
                <a:tc>
                  <a:txBody>
                    <a:bodyPr/>
                    <a:lstStyle/>
                    <a:p>
                      <a:pPr marL="0" marR="0" lvl="0" indent="0" algn="l" rtl="0">
                        <a:spcBef>
                          <a:spcPts val="0"/>
                        </a:spcBef>
                        <a:spcAft>
                          <a:spcPts val="0"/>
                        </a:spcAft>
                        <a:buNone/>
                      </a:pPr>
                      <a:r>
                        <a:rPr lang="en-US" sz="1100"/>
                        <a:t>95%</a:t>
                      </a:r>
                      <a:endParaRPr/>
                    </a:p>
                  </a:txBody>
                  <a:tcPr marL="91450" marR="91450" marT="45725" marB="45725"/>
                </a:tc>
                <a:extLst>
                  <a:ext uri="{0D108BD9-81ED-4DB2-BD59-A6C34878D82A}">
                    <a16:rowId xmlns:a16="http://schemas.microsoft.com/office/drawing/2014/main" val="10004"/>
                  </a:ext>
                </a:extLst>
              </a:tr>
              <a:tr h="712600">
                <a:tc>
                  <a:txBody>
                    <a:bodyPr/>
                    <a:lstStyle/>
                    <a:p>
                      <a:pPr marL="0" marR="0" lvl="0" indent="0" algn="l" rtl="0">
                        <a:spcBef>
                          <a:spcPts val="0"/>
                        </a:spcBef>
                        <a:spcAft>
                          <a:spcPts val="0"/>
                        </a:spcAft>
                        <a:buNone/>
                      </a:pPr>
                      <a:r>
                        <a:rPr lang="en-US" sz="1100"/>
                        <a:t>5</a:t>
                      </a:r>
                      <a:endParaRPr/>
                    </a:p>
                  </a:txBody>
                  <a:tcPr marL="91450" marR="91450" marT="45725" marB="45725"/>
                </a:tc>
                <a:tc>
                  <a:txBody>
                    <a:bodyPr/>
                    <a:lstStyle/>
                    <a:p>
                      <a:pPr marL="0" marR="0" lvl="0" indent="0" algn="l" rtl="0">
                        <a:spcBef>
                          <a:spcPts val="0"/>
                        </a:spcBef>
                        <a:spcAft>
                          <a:spcPts val="0"/>
                        </a:spcAft>
                        <a:buNone/>
                      </a:pPr>
                      <a:r>
                        <a:rPr lang="en-US" sz="1100"/>
                        <a:t>5</a:t>
                      </a:r>
                      <a:endParaRPr/>
                    </a:p>
                  </a:txBody>
                  <a:tcPr marL="91450" marR="91450" marT="45725" marB="45725"/>
                </a:tc>
                <a:tc>
                  <a:txBody>
                    <a:bodyPr/>
                    <a:lstStyle/>
                    <a:p>
                      <a:pPr marL="0" marR="0" lvl="0" indent="0" algn="l" rtl="0">
                        <a:spcBef>
                          <a:spcPts val="0"/>
                        </a:spcBef>
                        <a:spcAft>
                          <a:spcPts val="0"/>
                        </a:spcAft>
                        <a:buNone/>
                      </a:pPr>
                      <a:r>
                        <a:rPr lang="en-US" sz="1100"/>
                        <a:t>2017 </a:t>
                      </a:r>
                      <a:endParaRPr/>
                    </a:p>
                  </a:txBody>
                  <a:tcPr marL="91450" marR="91450" marT="45725" marB="45725"/>
                </a:tc>
                <a:tc>
                  <a:txBody>
                    <a:bodyPr/>
                    <a:lstStyle/>
                    <a:p>
                      <a:pPr marL="0" marR="0" lvl="0" indent="0" algn="l" rtl="0">
                        <a:spcBef>
                          <a:spcPts val="0"/>
                        </a:spcBef>
                        <a:spcAft>
                          <a:spcPts val="0"/>
                        </a:spcAft>
                        <a:buNone/>
                      </a:pPr>
                      <a:r>
                        <a:rPr lang="en-US" sz="1100"/>
                        <a:t>LDWS Algorithm, Canny's Algorithm, Hough Transform Technique</a:t>
                      </a:r>
                      <a:endParaRPr/>
                    </a:p>
                  </a:txBody>
                  <a:tcPr marL="91450" marR="91450" marT="45725" marB="45725"/>
                </a:tc>
                <a:tc>
                  <a:txBody>
                    <a:bodyPr/>
                    <a:lstStyle/>
                    <a:p>
                      <a:pPr marL="0" marR="0" lvl="0" indent="0" algn="l" rtl="0">
                        <a:spcBef>
                          <a:spcPts val="0"/>
                        </a:spcBef>
                        <a:spcAft>
                          <a:spcPts val="0"/>
                        </a:spcAft>
                        <a:buNone/>
                      </a:pPr>
                      <a:r>
                        <a:rPr lang="en-US" sz="1100"/>
                        <a:t>High accuracy and robustness against noise and model imperfection </a:t>
                      </a:r>
                      <a:endParaRPr/>
                    </a:p>
                  </a:txBody>
                  <a:tcPr marL="91450" marR="91450" marT="45725" marB="45725"/>
                </a:tc>
                <a:tc>
                  <a:txBody>
                    <a:bodyPr/>
                    <a:lstStyle/>
                    <a:p>
                      <a:pPr marL="0" marR="0" lvl="0" indent="0" algn="l" rtl="0">
                        <a:spcBef>
                          <a:spcPts val="0"/>
                        </a:spcBef>
                        <a:spcAft>
                          <a:spcPts val="0"/>
                        </a:spcAft>
                        <a:buNone/>
                      </a:pPr>
                      <a:r>
                        <a:rPr lang="en-US" sz="1100"/>
                        <a:t>92%</a:t>
                      </a:r>
                      <a:endParaRPr/>
                    </a:p>
                  </a:txBody>
                  <a:tcPr marL="91450" marR="91450" marT="45725" marB="45725"/>
                </a:tc>
                <a:extLst>
                  <a:ext uri="{0D108BD9-81ED-4DB2-BD59-A6C34878D82A}">
                    <a16:rowId xmlns:a16="http://schemas.microsoft.com/office/drawing/2014/main" val="10005"/>
                  </a:ext>
                </a:extLst>
              </a:tr>
              <a:tr h="869375">
                <a:tc>
                  <a:txBody>
                    <a:bodyPr/>
                    <a:lstStyle/>
                    <a:p>
                      <a:pPr marL="0" marR="0" lvl="0" indent="0" algn="l" rtl="0">
                        <a:spcBef>
                          <a:spcPts val="0"/>
                        </a:spcBef>
                        <a:spcAft>
                          <a:spcPts val="0"/>
                        </a:spcAft>
                        <a:buNone/>
                      </a:pPr>
                      <a:r>
                        <a:rPr lang="en-US" sz="1100"/>
                        <a:t>6</a:t>
                      </a:r>
                      <a:endParaRPr/>
                    </a:p>
                  </a:txBody>
                  <a:tcPr marL="91450" marR="91450" marT="45725" marB="45725"/>
                </a:tc>
                <a:tc>
                  <a:txBody>
                    <a:bodyPr/>
                    <a:lstStyle/>
                    <a:p>
                      <a:pPr marL="0" marR="0" lvl="0" indent="0" algn="l" rtl="0">
                        <a:spcBef>
                          <a:spcPts val="0"/>
                        </a:spcBef>
                        <a:spcAft>
                          <a:spcPts val="0"/>
                        </a:spcAft>
                        <a:buNone/>
                      </a:pPr>
                      <a:r>
                        <a:rPr lang="en-US" sz="1100"/>
                        <a:t>6</a:t>
                      </a:r>
                      <a:endParaRPr/>
                    </a:p>
                  </a:txBody>
                  <a:tcPr marL="91450" marR="91450" marT="45725" marB="45725"/>
                </a:tc>
                <a:tc>
                  <a:txBody>
                    <a:bodyPr/>
                    <a:lstStyle/>
                    <a:p>
                      <a:pPr marL="0" marR="0" lvl="0" indent="0" algn="l" rtl="0">
                        <a:spcBef>
                          <a:spcPts val="0"/>
                        </a:spcBef>
                        <a:spcAft>
                          <a:spcPts val="0"/>
                        </a:spcAft>
                        <a:buNone/>
                      </a:pPr>
                      <a:r>
                        <a:rPr lang="en-US" sz="1100"/>
                        <a:t>2017 iEEE</a:t>
                      </a:r>
                      <a:endParaRPr sz="1100"/>
                    </a:p>
                  </a:txBody>
                  <a:tcPr marL="91450" marR="91450" marT="45725" marB="45725"/>
                </a:tc>
                <a:tc>
                  <a:txBody>
                    <a:bodyPr/>
                    <a:lstStyle/>
                    <a:p>
                      <a:pPr marL="0" marR="0" lvl="0" indent="0" algn="l" rtl="0">
                        <a:spcBef>
                          <a:spcPts val="0"/>
                        </a:spcBef>
                        <a:spcAft>
                          <a:spcPts val="0"/>
                        </a:spcAft>
                        <a:buNone/>
                      </a:pPr>
                      <a:r>
                        <a:rPr lang="en-US" sz="1100"/>
                        <a:t>Gabor filter, Hough transform method, Sobel operator, least squares algorithm</a:t>
                      </a:r>
                      <a:endParaRPr/>
                    </a:p>
                  </a:txBody>
                  <a:tcPr marL="91450" marR="91450" marT="45725" marB="45725"/>
                </a:tc>
                <a:tc>
                  <a:txBody>
                    <a:bodyPr/>
                    <a:lstStyle/>
                    <a:p>
                      <a:pPr marL="0" marR="0" lvl="0" indent="0" algn="l" rtl="0">
                        <a:spcBef>
                          <a:spcPts val="0"/>
                        </a:spcBef>
                        <a:spcAft>
                          <a:spcPts val="0"/>
                        </a:spcAft>
                        <a:buNone/>
                      </a:pPr>
                      <a:r>
                        <a:rPr lang="en-US" sz="1100"/>
                        <a:t>System is real-time, efficient and enhance the adaptability for the changing environment of road scene. </a:t>
                      </a:r>
                      <a:endParaRPr/>
                    </a:p>
                  </a:txBody>
                  <a:tcPr marL="91450" marR="91450" marT="45725" marB="45725"/>
                </a:tc>
                <a:tc>
                  <a:txBody>
                    <a:bodyPr/>
                    <a:lstStyle/>
                    <a:p>
                      <a:pPr marL="0" marR="0" lvl="0" indent="0" algn="l" rtl="0">
                        <a:spcBef>
                          <a:spcPts val="0"/>
                        </a:spcBef>
                        <a:spcAft>
                          <a:spcPts val="0"/>
                        </a:spcAft>
                        <a:buNone/>
                      </a:pPr>
                      <a:r>
                        <a:rPr lang="en-US" sz="1100"/>
                        <a:t>93%</a:t>
                      </a:r>
                      <a:endParaRPr/>
                    </a:p>
                  </a:txBody>
                  <a:tcPr marL="91450" marR="91450" marT="45725" marB="45725"/>
                </a:tc>
                <a:extLst>
                  <a:ext uri="{0D108BD9-81ED-4DB2-BD59-A6C34878D82A}">
                    <a16:rowId xmlns:a16="http://schemas.microsoft.com/office/drawing/2014/main" val="10006"/>
                  </a:ext>
                </a:extLst>
              </a:tr>
              <a:tr h="4919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graphicFrame>
        <p:nvGraphicFramePr>
          <p:cNvPr id="339" name="Google Shape;339;p24"/>
          <p:cNvGraphicFramePr/>
          <p:nvPr/>
        </p:nvGraphicFramePr>
        <p:xfrm>
          <a:off x="692726" y="719666"/>
          <a:ext cx="10898850" cy="4866720"/>
        </p:xfrm>
        <a:graphic>
          <a:graphicData uri="http://schemas.openxmlformats.org/drawingml/2006/table">
            <a:tbl>
              <a:tblPr firstRow="1" bandRow="1">
                <a:noFill/>
                <a:tableStyleId>{462FA20D-0763-48B5-A929-EEC321FD69F2}</a:tableStyleId>
              </a:tblPr>
              <a:tblGrid>
                <a:gridCol w="1816475">
                  <a:extLst>
                    <a:ext uri="{9D8B030D-6E8A-4147-A177-3AD203B41FA5}">
                      <a16:colId xmlns:a16="http://schemas.microsoft.com/office/drawing/2014/main" val="20000"/>
                    </a:ext>
                  </a:extLst>
                </a:gridCol>
                <a:gridCol w="1816475">
                  <a:extLst>
                    <a:ext uri="{9D8B030D-6E8A-4147-A177-3AD203B41FA5}">
                      <a16:colId xmlns:a16="http://schemas.microsoft.com/office/drawing/2014/main" val="20001"/>
                    </a:ext>
                  </a:extLst>
                </a:gridCol>
                <a:gridCol w="1816475">
                  <a:extLst>
                    <a:ext uri="{9D8B030D-6E8A-4147-A177-3AD203B41FA5}">
                      <a16:colId xmlns:a16="http://schemas.microsoft.com/office/drawing/2014/main" val="20002"/>
                    </a:ext>
                  </a:extLst>
                </a:gridCol>
                <a:gridCol w="1816475">
                  <a:extLst>
                    <a:ext uri="{9D8B030D-6E8A-4147-A177-3AD203B41FA5}">
                      <a16:colId xmlns:a16="http://schemas.microsoft.com/office/drawing/2014/main" val="20003"/>
                    </a:ext>
                  </a:extLst>
                </a:gridCol>
                <a:gridCol w="1816475">
                  <a:extLst>
                    <a:ext uri="{9D8B030D-6E8A-4147-A177-3AD203B41FA5}">
                      <a16:colId xmlns:a16="http://schemas.microsoft.com/office/drawing/2014/main" val="20004"/>
                    </a:ext>
                  </a:extLst>
                </a:gridCol>
                <a:gridCol w="1816475">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en-US" sz="1100"/>
                        <a:t>7</a:t>
                      </a:r>
                      <a:endParaRPr/>
                    </a:p>
                  </a:txBody>
                  <a:tcPr marL="91450" marR="91450" marT="45725" marB="45725"/>
                </a:tc>
                <a:tc>
                  <a:txBody>
                    <a:bodyPr/>
                    <a:lstStyle/>
                    <a:p>
                      <a:pPr marL="0" marR="0" lvl="0" indent="0" algn="l" rtl="0">
                        <a:spcBef>
                          <a:spcPts val="0"/>
                        </a:spcBef>
                        <a:spcAft>
                          <a:spcPts val="0"/>
                        </a:spcAft>
                        <a:buNone/>
                      </a:pPr>
                      <a:r>
                        <a:rPr lang="en-US" sz="1100"/>
                        <a:t>7</a:t>
                      </a:r>
                      <a:endParaRPr/>
                    </a:p>
                  </a:txBody>
                  <a:tcPr marL="91450" marR="91450" marT="45725" marB="45725"/>
                </a:tc>
                <a:tc>
                  <a:txBody>
                    <a:bodyPr/>
                    <a:lstStyle/>
                    <a:p>
                      <a:pPr marL="0" marR="0" lvl="0" indent="0" algn="l" rtl="0">
                        <a:spcBef>
                          <a:spcPts val="0"/>
                        </a:spcBef>
                        <a:spcAft>
                          <a:spcPts val="0"/>
                        </a:spcAft>
                        <a:buNone/>
                      </a:pPr>
                      <a:r>
                        <a:rPr lang="en-US" sz="1100"/>
                        <a:t>2017, IEEE</a:t>
                      </a:r>
                      <a:endParaRPr/>
                    </a:p>
                  </a:txBody>
                  <a:tcPr marL="91450" marR="91450" marT="45725" marB="45725"/>
                </a:tc>
                <a:tc>
                  <a:txBody>
                    <a:bodyPr/>
                    <a:lstStyle/>
                    <a:p>
                      <a:pPr marL="0" marR="0" lvl="0" indent="0" algn="l" rtl="0">
                        <a:spcBef>
                          <a:spcPts val="0"/>
                        </a:spcBef>
                        <a:spcAft>
                          <a:spcPts val="0"/>
                        </a:spcAft>
                        <a:buNone/>
                      </a:pPr>
                      <a:r>
                        <a:rPr lang="en-US" sz="1100"/>
                        <a:t>Spatio-Temporal incremental clustering algorithm, PCA technique</a:t>
                      </a:r>
                      <a:endParaRPr/>
                    </a:p>
                  </a:txBody>
                  <a:tcPr marL="91450" marR="91450" marT="45725" marB="45725"/>
                </a:tc>
                <a:tc>
                  <a:txBody>
                    <a:bodyPr/>
                    <a:lstStyle/>
                    <a:p>
                      <a:pPr marL="0" marR="0" lvl="0" indent="0" algn="l" rtl="0">
                        <a:spcBef>
                          <a:spcPts val="0"/>
                        </a:spcBef>
                        <a:spcAft>
                          <a:spcPts val="0"/>
                        </a:spcAft>
                        <a:buNone/>
                      </a:pPr>
                      <a:r>
                        <a:rPr lang="en-US" sz="1100"/>
                        <a:t>Accurately detects straight as well as curved lanes, Algorithm does not require database for storing images</a:t>
                      </a:r>
                      <a:endParaRPr/>
                    </a:p>
                  </a:txBody>
                  <a:tcPr marL="91450" marR="91450" marT="45725" marB="45725"/>
                </a:tc>
                <a:tc>
                  <a:txBody>
                    <a:bodyPr/>
                    <a:lstStyle/>
                    <a:p>
                      <a:pPr marL="0" marR="0" lvl="0" indent="0" algn="l" rtl="0">
                        <a:spcBef>
                          <a:spcPts val="0"/>
                        </a:spcBef>
                        <a:spcAft>
                          <a:spcPts val="0"/>
                        </a:spcAft>
                        <a:buNone/>
                      </a:pPr>
                      <a:r>
                        <a:rPr lang="en-US" sz="1100"/>
                        <a:t>95%</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100"/>
                        <a:t>8</a:t>
                      </a:r>
                      <a:endParaRPr/>
                    </a:p>
                  </a:txBody>
                  <a:tcPr marL="91450" marR="91450" marT="45725" marB="45725"/>
                </a:tc>
                <a:tc>
                  <a:txBody>
                    <a:bodyPr/>
                    <a:lstStyle/>
                    <a:p>
                      <a:pPr marL="0" marR="0" lvl="0" indent="0" algn="l" rtl="0">
                        <a:spcBef>
                          <a:spcPts val="0"/>
                        </a:spcBef>
                        <a:spcAft>
                          <a:spcPts val="0"/>
                        </a:spcAft>
                        <a:buNone/>
                      </a:pPr>
                      <a:r>
                        <a:rPr lang="en-US" sz="1100"/>
                        <a:t>8</a:t>
                      </a:r>
                      <a:endParaRPr/>
                    </a:p>
                  </a:txBody>
                  <a:tcPr marL="91450" marR="91450" marT="45725" marB="45725"/>
                </a:tc>
                <a:tc>
                  <a:txBody>
                    <a:bodyPr/>
                    <a:lstStyle/>
                    <a:p>
                      <a:pPr marL="0" marR="0" lvl="0" indent="0" algn="l" rtl="0">
                        <a:spcBef>
                          <a:spcPts val="0"/>
                        </a:spcBef>
                        <a:spcAft>
                          <a:spcPts val="0"/>
                        </a:spcAft>
                        <a:buNone/>
                      </a:pPr>
                      <a:r>
                        <a:rPr lang="en-US" sz="1100"/>
                        <a:t>2017, IEEE</a:t>
                      </a:r>
                      <a:endParaRPr/>
                    </a:p>
                  </a:txBody>
                  <a:tcPr marL="91450" marR="91450" marT="45725" marB="45725"/>
                </a:tc>
                <a:tc>
                  <a:txBody>
                    <a:bodyPr/>
                    <a:lstStyle/>
                    <a:p>
                      <a:pPr marL="0" marR="0" lvl="0" indent="0" algn="l" rtl="0">
                        <a:spcBef>
                          <a:spcPts val="0"/>
                        </a:spcBef>
                        <a:spcAft>
                          <a:spcPts val="0"/>
                        </a:spcAft>
                        <a:buNone/>
                      </a:pPr>
                      <a:r>
                        <a:rPr lang="en-US" sz="1100"/>
                        <a:t>Histograms of oriented gradients, SVM Classifier, kalman filter</a:t>
                      </a:r>
                      <a:endParaRPr/>
                    </a:p>
                  </a:txBody>
                  <a:tcPr marL="91450" marR="91450" marT="45725" marB="45725"/>
                </a:tc>
                <a:tc>
                  <a:txBody>
                    <a:bodyPr/>
                    <a:lstStyle/>
                    <a:p>
                      <a:pPr marL="0" marR="0" lvl="0" indent="0" algn="l" rtl="0">
                        <a:spcBef>
                          <a:spcPts val="0"/>
                        </a:spcBef>
                        <a:spcAft>
                          <a:spcPts val="0"/>
                        </a:spcAft>
                        <a:buNone/>
                      </a:pPr>
                      <a:r>
                        <a:rPr lang="en-US" sz="1100"/>
                        <a:t>Accurately detects straight as well as curved lanes</a:t>
                      </a:r>
                      <a:endParaRPr/>
                    </a:p>
                  </a:txBody>
                  <a:tcPr marL="91450" marR="91450" marT="45725" marB="45725"/>
                </a:tc>
                <a:tc>
                  <a:txBody>
                    <a:bodyPr/>
                    <a:lstStyle/>
                    <a:p>
                      <a:pPr marL="0" marR="0" lvl="0" indent="0" algn="l" rtl="0">
                        <a:spcBef>
                          <a:spcPts val="0"/>
                        </a:spcBef>
                        <a:spcAft>
                          <a:spcPts val="0"/>
                        </a:spcAft>
                        <a:buNone/>
                      </a:pPr>
                      <a:r>
                        <a:rPr lang="en-US" sz="1100"/>
                        <a:t>96.3%</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100"/>
                        <a:t>9</a:t>
                      </a:r>
                      <a:endParaRPr/>
                    </a:p>
                  </a:txBody>
                  <a:tcPr marL="91450" marR="91450" marT="45725" marB="45725"/>
                </a:tc>
                <a:tc>
                  <a:txBody>
                    <a:bodyPr/>
                    <a:lstStyle/>
                    <a:p>
                      <a:pPr marL="0" marR="0" lvl="0" indent="0" algn="l" rtl="0">
                        <a:spcBef>
                          <a:spcPts val="0"/>
                        </a:spcBef>
                        <a:spcAft>
                          <a:spcPts val="0"/>
                        </a:spcAft>
                        <a:buNone/>
                      </a:pPr>
                      <a:r>
                        <a:rPr lang="en-US" sz="1100"/>
                        <a:t>9</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Century Gothic"/>
                        <a:buNone/>
                      </a:pPr>
                      <a:r>
                        <a:rPr lang="en-US" sz="1100"/>
                        <a:t>2017, IEEE</a:t>
                      </a:r>
                      <a:endParaRPr/>
                    </a:p>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en-US" sz="1100"/>
                        <a:t>Kalman filter, SVM Classifier</a:t>
                      </a:r>
                      <a:endParaRPr/>
                    </a:p>
                  </a:txBody>
                  <a:tcPr marL="91450" marR="91450" marT="45725" marB="45725"/>
                </a:tc>
                <a:tc>
                  <a:txBody>
                    <a:bodyPr/>
                    <a:lstStyle/>
                    <a:p>
                      <a:pPr marL="0" marR="0" lvl="0" indent="0" algn="l" rtl="0">
                        <a:spcBef>
                          <a:spcPts val="0"/>
                        </a:spcBef>
                        <a:spcAft>
                          <a:spcPts val="0"/>
                        </a:spcAft>
                        <a:buNone/>
                      </a:pPr>
                      <a:r>
                        <a:rPr lang="en-US" sz="1100"/>
                        <a:t>High Accuracy</a:t>
                      </a:r>
                      <a:endParaRPr/>
                    </a:p>
                  </a:txBody>
                  <a:tcPr marL="91450" marR="91450" marT="45725" marB="45725"/>
                </a:tc>
                <a:tc>
                  <a:txBody>
                    <a:bodyPr/>
                    <a:lstStyle/>
                    <a:p>
                      <a:pPr marL="0" marR="0" lvl="0" indent="0" algn="l" rtl="0">
                        <a:spcBef>
                          <a:spcPts val="0"/>
                        </a:spcBef>
                        <a:spcAft>
                          <a:spcPts val="0"/>
                        </a:spcAft>
                        <a:buNone/>
                      </a:pPr>
                      <a:r>
                        <a:rPr lang="en-US" sz="1100"/>
                        <a:t>98%</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100"/>
                        <a:t>10</a:t>
                      </a:r>
                      <a:endParaRPr/>
                    </a:p>
                  </a:txBody>
                  <a:tcPr marL="91450" marR="91450" marT="45725" marB="45725"/>
                </a:tc>
                <a:tc>
                  <a:txBody>
                    <a:bodyPr/>
                    <a:lstStyle/>
                    <a:p>
                      <a:pPr marL="0" marR="0" lvl="0" indent="0" algn="l" rtl="0">
                        <a:spcBef>
                          <a:spcPts val="0"/>
                        </a:spcBef>
                        <a:spcAft>
                          <a:spcPts val="0"/>
                        </a:spcAft>
                        <a:buNone/>
                      </a:pPr>
                      <a:r>
                        <a:rPr lang="en-US" sz="1100"/>
                        <a:t>10</a:t>
                      </a:r>
                      <a:endParaRPr/>
                    </a:p>
                  </a:txBody>
                  <a:tcPr marL="91450" marR="91450" marT="45725" marB="45725"/>
                </a:tc>
                <a:tc>
                  <a:txBody>
                    <a:bodyPr/>
                    <a:lstStyle/>
                    <a:p>
                      <a:pPr marL="0" marR="0" lvl="0" indent="0" algn="l" rtl="0">
                        <a:spcBef>
                          <a:spcPts val="0"/>
                        </a:spcBef>
                        <a:spcAft>
                          <a:spcPts val="0"/>
                        </a:spcAft>
                        <a:buNone/>
                      </a:pPr>
                      <a:r>
                        <a:rPr lang="en-US" sz="1100"/>
                        <a:t>2016,IEEE</a:t>
                      </a:r>
                      <a:endParaRPr/>
                    </a:p>
                  </a:txBody>
                  <a:tcPr marL="91450" marR="91450" marT="45725" marB="45725"/>
                </a:tc>
                <a:tc>
                  <a:txBody>
                    <a:bodyPr/>
                    <a:lstStyle/>
                    <a:p>
                      <a:pPr marL="0" marR="0" lvl="0" indent="0" algn="l" rtl="0">
                        <a:spcBef>
                          <a:spcPts val="0"/>
                        </a:spcBef>
                        <a:spcAft>
                          <a:spcPts val="0"/>
                        </a:spcAft>
                        <a:buNone/>
                      </a:pPr>
                      <a:r>
                        <a:rPr lang="en-US" sz="1100"/>
                        <a:t>CNNs</a:t>
                      </a:r>
                      <a:endParaRPr/>
                    </a:p>
                  </a:txBody>
                  <a:tcPr marL="91450" marR="91450" marT="45725" marB="45725"/>
                </a:tc>
                <a:tc>
                  <a:txBody>
                    <a:bodyPr/>
                    <a:lstStyle/>
                    <a:p>
                      <a:pPr marL="0" marR="0" lvl="0" indent="0" algn="l" rtl="0">
                        <a:spcBef>
                          <a:spcPts val="0"/>
                        </a:spcBef>
                        <a:spcAft>
                          <a:spcPts val="0"/>
                        </a:spcAft>
                        <a:buNone/>
                      </a:pPr>
                      <a:r>
                        <a:rPr lang="en-US" sz="1100"/>
                        <a:t>System can achieve higher recall and accuracy in real scenes videos</a:t>
                      </a:r>
                      <a:endParaRPr/>
                    </a:p>
                  </a:txBody>
                  <a:tcPr marL="91450" marR="91450" marT="45725" marB="45725"/>
                </a:tc>
                <a:tc>
                  <a:txBody>
                    <a:bodyPr/>
                    <a:lstStyle/>
                    <a:p>
                      <a:pPr marL="0" marR="0" lvl="0" indent="0" algn="l" rtl="0">
                        <a:spcBef>
                          <a:spcPts val="0"/>
                        </a:spcBef>
                        <a:spcAft>
                          <a:spcPts val="0"/>
                        </a:spcAft>
                        <a:buNone/>
                      </a:pPr>
                      <a:r>
                        <a:rPr lang="en-US" sz="1100"/>
                        <a:t>90.7%</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100"/>
                        <a:t>11</a:t>
                      </a:r>
                      <a:endParaRPr/>
                    </a:p>
                  </a:txBody>
                  <a:tcPr marL="91450" marR="91450" marT="45725" marB="45725"/>
                </a:tc>
                <a:tc>
                  <a:txBody>
                    <a:bodyPr/>
                    <a:lstStyle/>
                    <a:p>
                      <a:pPr marL="0" marR="0" lvl="0" indent="0" algn="l" rtl="0">
                        <a:spcBef>
                          <a:spcPts val="0"/>
                        </a:spcBef>
                        <a:spcAft>
                          <a:spcPts val="0"/>
                        </a:spcAft>
                        <a:buNone/>
                      </a:pPr>
                      <a:r>
                        <a:rPr lang="en-US" sz="1100"/>
                        <a:t>11</a:t>
                      </a:r>
                      <a:endParaRPr/>
                    </a:p>
                  </a:txBody>
                  <a:tcPr marL="91450" marR="91450" marT="45725" marB="45725"/>
                </a:tc>
                <a:tc>
                  <a:txBody>
                    <a:bodyPr/>
                    <a:lstStyle/>
                    <a:p>
                      <a:pPr marL="0" marR="0" lvl="0" indent="0" algn="l" rtl="0">
                        <a:spcBef>
                          <a:spcPts val="0"/>
                        </a:spcBef>
                        <a:spcAft>
                          <a:spcPts val="0"/>
                        </a:spcAft>
                        <a:buNone/>
                      </a:pPr>
                      <a:r>
                        <a:rPr lang="en-US" sz="1100"/>
                        <a:t>2016,IEEE</a:t>
                      </a:r>
                      <a:endParaRPr/>
                    </a:p>
                  </a:txBody>
                  <a:tcPr marL="91450" marR="91450" marT="45725" marB="45725"/>
                </a:tc>
                <a:tc>
                  <a:txBody>
                    <a:bodyPr/>
                    <a:lstStyle/>
                    <a:p>
                      <a:pPr marL="0" marR="0" lvl="0" indent="0" algn="l" rtl="0">
                        <a:spcBef>
                          <a:spcPts val="0"/>
                        </a:spcBef>
                        <a:spcAft>
                          <a:spcPts val="0"/>
                        </a:spcAft>
                        <a:buNone/>
                      </a:pPr>
                      <a:r>
                        <a:rPr lang="en-US" sz="1100"/>
                        <a:t>SVM model</a:t>
                      </a:r>
                      <a:endParaRPr/>
                    </a:p>
                  </a:txBody>
                  <a:tcPr marL="91450" marR="91450" marT="45725" marB="45725"/>
                </a:tc>
                <a:tc>
                  <a:txBody>
                    <a:bodyPr/>
                    <a:lstStyle/>
                    <a:p>
                      <a:pPr marL="0" marR="0" lvl="0" indent="0" algn="l" rtl="0">
                        <a:spcBef>
                          <a:spcPts val="0"/>
                        </a:spcBef>
                        <a:spcAft>
                          <a:spcPts val="0"/>
                        </a:spcAft>
                        <a:buNone/>
                      </a:pPr>
                      <a:r>
                        <a:rPr lang="en-US" sz="1100"/>
                        <a:t>Can detect the normal and abnormal lane changes instances</a:t>
                      </a:r>
                      <a:endParaRPr/>
                    </a:p>
                  </a:txBody>
                  <a:tcPr marL="91450" marR="91450" marT="45725" marB="45725"/>
                </a:tc>
                <a:tc>
                  <a:txBody>
                    <a:bodyPr/>
                    <a:lstStyle/>
                    <a:p>
                      <a:pPr marL="0" marR="0" lvl="0" indent="0" algn="l" rtl="0">
                        <a:spcBef>
                          <a:spcPts val="0"/>
                        </a:spcBef>
                        <a:spcAft>
                          <a:spcPts val="0"/>
                        </a:spcAft>
                        <a:buNone/>
                      </a:pPr>
                      <a:r>
                        <a:rPr lang="en-US" sz="1100"/>
                        <a:t>90%</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100"/>
                        <a:t>12</a:t>
                      </a:r>
                      <a:endParaRPr/>
                    </a:p>
                  </a:txBody>
                  <a:tcPr marL="91450" marR="91450" marT="45725" marB="45725"/>
                </a:tc>
                <a:tc>
                  <a:txBody>
                    <a:bodyPr/>
                    <a:lstStyle/>
                    <a:p>
                      <a:pPr marL="0" marR="0" lvl="0" indent="0" algn="l" rtl="0">
                        <a:spcBef>
                          <a:spcPts val="0"/>
                        </a:spcBef>
                        <a:spcAft>
                          <a:spcPts val="0"/>
                        </a:spcAft>
                        <a:buNone/>
                      </a:pPr>
                      <a:r>
                        <a:rPr lang="en-US" sz="1100"/>
                        <a:t>12</a:t>
                      </a:r>
                      <a:endParaRPr/>
                    </a:p>
                  </a:txBody>
                  <a:tcPr marL="91450" marR="91450" marT="45725" marB="45725"/>
                </a:tc>
                <a:tc>
                  <a:txBody>
                    <a:bodyPr/>
                    <a:lstStyle/>
                    <a:p>
                      <a:pPr marL="0" marR="0" lvl="0" indent="0" algn="l" rtl="0">
                        <a:spcBef>
                          <a:spcPts val="0"/>
                        </a:spcBef>
                        <a:spcAft>
                          <a:spcPts val="0"/>
                        </a:spcAft>
                        <a:buNone/>
                      </a:pPr>
                      <a:r>
                        <a:rPr lang="en-US" sz="1100"/>
                        <a:t>2015</a:t>
                      </a:r>
                      <a:endParaRPr/>
                    </a:p>
                  </a:txBody>
                  <a:tcPr marL="91450" marR="91450" marT="45725" marB="45725"/>
                </a:tc>
                <a:tc>
                  <a:txBody>
                    <a:bodyPr/>
                    <a:lstStyle/>
                    <a:p>
                      <a:pPr marL="0" marR="0" lvl="0" indent="0" algn="l" rtl="0">
                        <a:spcBef>
                          <a:spcPts val="0"/>
                        </a:spcBef>
                        <a:spcAft>
                          <a:spcPts val="0"/>
                        </a:spcAft>
                        <a:buNone/>
                      </a:pPr>
                      <a:r>
                        <a:rPr lang="en-US" sz="1100"/>
                        <a:t>Gaussian mixture model, RANSAC method</a:t>
                      </a:r>
                      <a:endParaRPr/>
                    </a:p>
                  </a:txBody>
                  <a:tcPr marL="91450" marR="91450" marT="45725" marB="45725"/>
                </a:tc>
                <a:tc>
                  <a:txBody>
                    <a:bodyPr/>
                    <a:lstStyle/>
                    <a:p>
                      <a:pPr marL="0" marR="0" lvl="0" indent="0" algn="l" rtl="0">
                        <a:spcBef>
                          <a:spcPts val="0"/>
                        </a:spcBef>
                        <a:spcAft>
                          <a:spcPts val="0"/>
                        </a:spcAft>
                        <a:buNone/>
                      </a:pPr>
                      <a:r>
                        <a:rPr lang="en-US" sz="1100"/>
                        <a:t>Detects lanes even in sunny and shadow road</a:t>
                      </a:r>
                      <a:endParaRPr/>
                    </a:p>
                  </a:txBody>
                  <a:tcPr marL="91450" marR="91450" marT="45725" marB="45725"/>
                </a:tc>
                <a:tc>
                  <a:txBody>
                    <a:bodyPr/>
                    <a:lstStyle/>
                    <a:p>
                      <a:pPr marL="0" marR="0" lvl="0" indent="0" algn="l" rtl="0">
                        <a:spcBef>
                          <a:spcPts val="0"/>
                        </a:spcBef>
                        <a:spcAft>
                          <a:spcPts val="0"/>
                        </a:spcAft>
                        <a:buNone/>
                      </a:pPr>
                      <a:r>
                        <a:rPr lang="en-US" sz="1100"/>
                        <a:t>95.7%</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100"/>
                        <a:t>13</a:t>
                      </a:r>
                      <a:endParaRPr/>
                    </a:p>
                  </a:txBody>
                  <a:tcPr marL="91450" marR="91450" marT="45725" marB="45725"/>
                </a:tc>
                <a:tc>
                  <a:txBody>
                    <a:bodyPr/>
                    <a:lstStyle/>
                    <a:p>
                      <a:pPr marL="0" marR="0" lvl="0" indent="0" algn="l" rtl="0">
                        <a:spcBef>
                          <a:spcPts val="0"/>
                        </a:spcBef>
                        <a:spcAft>
                          <a:spcPts val="0"/>
                        </a:spcAft>
                        <a:buNone/>
                      </a:pPr>
                      <a:r>
                        <a:rPr lang="en-US" sz="1100"/>
                        <a:t>13</a:t>
                      </a:r>
                      <a:endParaRPr/>
                    </a:p>
                  </a:txBody>
                  <a:tcPr marL="91450" marR="91450" marT="45725" marB="45725"/>
                </a:tc>
                <a:tc>
                  <a:txBody>
                    <a:bodyPr/>
                    <a:lstStyle/>
                    <a:p>
                      <a:pPr marL="0" marR="0" lvl="0" indent="0" algn="l" rtl="0">
                        <a:spcBef>
                          <a:spcPts val="0"/>
                        </a:spcBef>
                        <a:spcAft>
                          <a:spcPts val="0"/>
                        </a:spcAft>
                        <a:buNone/>
                      </a:pPr>
                      <a:r>
                        <a:rPr lang="en-US" sz="1100"/>
                        <a:t>2019 </a:t>
                      </a:r>
                      <a:endParaRPr/>
                    </a:p>
                  </a:txBody>
                  <a:tcPr marL="91450" marR="91450" marT="45725" marB="45725"/>
                </a:tc>
                <a:tc>
                  <a:txBody>
                    <a:bodyPr/>
                    <a:lstStyle/>
                    <a:p>
                      <a:pPr marL="0" marR="0" lvl="0" indent="0" algn="l" rtl="0">
                        <a:spcBef>
                          <a:spcPts val="0"/>
                        </a:spcBef>
                        <a:spcAft>
                          <a:spcPts val="0"/>
                        </a:spcAft>
                        <a:buNone/>
                      </a:pPr>
                      <a:r>
                        <a:rPr lang="en-US" sz="1100"/>
                        <a:t>Hough transform, Canny's Algorithm</a:t>
                      </a:r>
                      <a:endParaRPr/>
                    </a:p>
                  </a:txBody>
                  <a:tcPr marL="91450" marR="91450" marT="45725" marB="45725"/>
                </a:tc>
                <a:tc>
                  <a:txBody>
                    <a:bodyPr/>
                    <a:lstStyle/>
                    <a:p>
                      <a:pPr marL="0" marR="0" lvl="0" indent="0" algn="l" rtl="0">
                        <a:spcBef>
                          <a:spcPts val="0"/>
                        </a:spcBef>
                        <a:spcAft>
                          <a:spcPts val="0"/>
                        </a:spcAft>
                        <a:buNone/>
                      </a:pPr>
                      <a:r>
                        <a:rPr lang="en-US" sz="1100"/>
                        <a:t>Better accuracy</a:t>
                      </a:r>
                      <a:endParaRPr/>
                    </a:p>
                  </a:txBody>
                  <a:tcPr marL="91450" marR="91450" marT="45725" marB="45725"/>
                </a:tc>
                <a:tc>
                  <a:txBody>
                    <a:bodyPr/>
                    <a:lstStyle/>
                    <a:p>
                      <a:pPr marL="0" marR="0" lvl="0" indent="0" algn="l" rtl="0">
                        <a:spcBef>
                          <a:spcPts val="0"/>
                        </a:spcBef>
                        <a:spcAft>
                          <a:spcPts val="0"/>
                        </a:spcAft>
                        <a:buNone/>
                      </a:pPr>
                      <a:r>
                        <a:rPr lang="en-US" sz="1100"/>
                        <a:t>98%</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1913572" y="652246"/>
            <a:ext cx="8911687" cy="79428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168DBA"/>
              </a:buClr>
              <a:buSzPct val="100000"/>
              <a:buFont typeface="Century Gothic"/>
              <a:buNone/>
            </a:pPr>
            <a:r>
              <a:rPr lang="en-US" dirty="0"/>
              <a:t>Proof of paper accepted or communicated</a:t>
            </a:r>
            <a:endParaRPr dirty="0"/>
          </a:p>
        </p:txBody>
      </p:sp>
      <p:pic>
        <p:nvPicPr>
          <p:cNvPr id="181" name="Google Shape;181;p3"/>
          <p:cNvPicPr preferRelativeResize="0"/>
          <p:nvPr/>
        </p:nvPicPr>
        <p:blipFill rotWithShape="1">
          <a:blip r:embed="rId3">
            <a:alphaModFix/>
          </a:blip>
          <a:srcRect r="5127" b="7349"/>
          <a:stretch/>
        </p:blipFill>
        <p:spPr>
          <a:xfrm>
            <a:off x="2139425" y="1904999"/>
            <a:ext cx="8685824" cy="47408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6"/>
          <p:cNvSpPr txBox="1">
            <a:spLocks noGrp="1"/>
          </p:cNvSpPr>
          <p:nvPr>
            <p:ph type="title"/>
          </p:nvPr>
        </p:nvSpPr>
        <p:spPr>
          <a:xfrm>
            <a:off x="1853894" y="65409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68DBA"/>
              </a:buClr>
              <a:buSzPts val="3600"/>
              <a:buFont typeface="Century Gothic"/>
              <a:buNone/>
            </a:pPr>
            <a:r>
              <a:rPr lang="en-US" sz="4400" dirty="0"/>
              <a:t>Work Done in 7th and 8th Sem</a:t>
            </a:r>
            <a:endParaRPr sz="4400" dirty="0"/>
          </a:p>
        </p:txBody>
      </p:sp>
      <p:sp>
        <p:nvSpPr>
          <p:cNvPr id="351" name="Google Shape;351;p26"/>
          <p:cNvSpPr txBox="1">
            <a:spLocks noGrp="1"/>
          </p:cNvSpPr>
          <p:nvPr>
            <p:ph type="body" idx="1"/>
          </p:nvPr>
        </p:nvSpPr>
        <p:spPr>
          <a:xfrm>
            <a:off x="2589212" y="2133599"/>
            <a:ext cx="7441053" cy="370449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600"/>
              <a:buFont typeface="Century Gothic"/>
              <a:buAutoNum type="arabicPeriod"/>
            </a:pPr>
            <a:r>
              <a:rPr lang="en-US" sz="1600" i="0" u="none" strike="noStrike" dirty="0">
                <a:solidFill>
                  <a:schemeClr val="tx1"/>
                </a:solidFill>
                <a:latin typeface="+mn-lt"/>
                <a:ea typeface="Times New Roman"/>
                <a:cs typeface="Times New Roman"/>
                <a:sym typeface="Times New Roman"/>
              </a:rPr>
              <a:t>Written Research Paper on Lane And Vehicle Detection Using Hough Transform And YOLOv3.</a:t>
            </a:r>
            <a:endParaRPr lang="en-US" dirty="0">
              <a:solidFill>
                <a:schemeClr val="tx1"/>
              </a:solidFill>
              <a:latin typeface="+mn-lt"/>
              <a:ea typeface="Times New Roman"/>
              <a:cs typeface="Times New Roman"/>
            </a:endParaRPr>
          </a:p>
          <a:p>
            <a:pPr marL="342900" lvl="0" indent="-342900" algn="just" rtl="0">
              <a:spcBef>
                <a:spcPts val="0"/>
              </a:spcBef>
              <a:spcAft>
                <a:spcPts val="0"/>
              </a:spcAft>
              <a:buSzPts val="1600"/>
              <a:buFont typeface="Century Gothic"/>
              <a:buAutoNum type="arabicPeriod"/>
            </a:pPr>
            <a:r>
              <a:rPr lang="en-US" sz="1600" dirty="0">
                <a:solidFill>
                  <a:schemeClr val="tx1"/>
                </a:solidFill>
                <a:latin typeface="+mn-lt"/>
                <a:ea typeface="Times New Roman"/>
                <a:cs typeface="Times New Roman"/>
                <a:sym typeface="Times New Roman"/>
              </a:rPr>
              <a:t>Completed our implementation </a:t>
            </a:r>
            <a:r>
              <a:rPr lang="en-US" sz="1600" i="0" u="none" strike="noStrike" dirty="0">
                <a:solidFill>
                  <a:schemeClr val="tx1"/>
                </a:solidFill>
                <a:latin typeface="+mn-lt"/>
                <a:ea typeface="Times New Roman"/>
                <a:cs typeface="Times New Roman"/>
                <a:sym typeface="Times New Roman"/>
              </a:rPr>
              <a:t>done for Lane Detection and Vehicle dete</a:t>
            </a:r>
            <a:r>
              <a:rPr lang="en-US" sz="1600" dirty="0">
                <a:solidFill>
                  <a:schemeClr val="tx1"/>
                </a:solidFill>
                <a:latin typeface="+mn-lt"/>
                <a:ea typeface="Times New Roman"/>
                <a:cs typeface="Times New Roman"/>
                <a:sym typeface="Times New Roman"/>
              </a:rPr>
              <a:t>ction.</a:t>
            </a:r>
          </a:p>
          <a:p>
            <a:pPr marL="342900" lvl="0" indent="-342900" algn="just" rtl="0">
              <a:spcBef>
                <a:spcPts val="0"/>
              </a:spcBef>
              <a:spcAft>
                <a:spcPts val="0"/>
              </a:spcAft>
              <a:buSzPts val="1600"/>
              <a:buFont typeface="Century Gothic"/>
              <a:buAutoNum type="arabicPeriod"/>
            </a:pPr>
            <a:r>
              <a:rPr lang="en-US" sz="1600" dirty="0">
                <a:solidFill>
                  <a:schemeClr val="tx1"/>
                </a:solidFill>
                <a:latin typeface="+mn-lt"/>
                <a:ea typeface="Times New Roman"/>
                <a:cs typeface="Times New Roman"/>
                <a:sym typeface="Times New Roman"/>
              </a:rPr>
              <a:t>Improvements are made in the review paper as suggested by the panel members</a:t>
            </a:r>
            <a:endParaRPr dirty="0">
              <a:solidFill>
                <a:schemeClr val="tx1"/>
              </a:solidFill>
              <a:latin typeface="+mn-lt"/>
            </a:endParaRPr>
          </a:p>
          <a:p>
            <a:pPr marL="342900" lvl="0" indent="-228600" algn="just" rtl="0">
              <a:spcBef>
                <a:spcPts val="0"/>
              </a:spcBef>
              <a:spcAft>
                <a:spcPts val="0"/>
              </a:spcAft>
              <a:buSzPts val="1800"/>
              <a:buFont typeface="Century Gothic"/>
              <a:buNone/>
            </a:pPr>
            <a:endParaRPr sz="1800" b="0" i="0" u="none" strike="noStrike" dirty="0">
              <a:solidFill>
                <a:schemeClr val="tx1"/>
              </a:solidFill>
              <a:latin typeface="+mn-lt"/>
              <a:ea typeface="Arial"/>
              <a:cs typeface="Arial"/>
              <a:sym typeface="Arial"/>
            </a:endParaRPr>
          </a:p>
          <a:p>
            <a:pPr marL="0" lvl="0" indent="0" algn="just" rtl="0">
              <a:spcBef>
                <a:spcPts val="0"/>
              </a:spcBef>
              <a:spcAft>
                <a:spcPts val="0"/>
              </a:spcAft>
              <a:buSzPts val="2000"/>
              <a:buNone/>
            </a:pPr>
            <a:endParaRPr sz="2000" b="0" dirty="0">
              <a:solidFill>
                <a:schemeClr val="tx1"/>
              </a:solidFill>
              <a:latin typeface="+mn-lt"/>
            </a:endParaRPr>
          </a:p>
          <a:p>
            <a:pPr marL="0" lvl="0" indent="0" algn="l" rtl="0">
              <a:spcBef>
                <a:spcPts val="1000"/>
              </a:spcBef>
              <a:spcAft>
                <a:spcPts val="0"/>
              </a:spcAft>
              <a:buSzPts val="2000"/>
              <a:buNone/>
            </a:pPr>
            <a:br>
              <a:rPr lang="en-US" sz="2000" b="0" dirty="0">
                <a:solidFill>
                  <a:schemeClr val="tx1"/>
                </a:solidFill>
                <a:latin typeface="+mn-lt"/>
              </a:rPr>
            </a:br>
            <a:br>
              <a:rPr lang="en-US" sz="2000" b="0" dirty="0">
                <a:solidFill>
                  <a:schemeClr val="tx1"/>
                </a:solidFill>
                <a:latin typeface="+mn-lt"/>
              </a:rPr>
            </a:br>
            <a:br>
              <a:rPr lang="en-US" sz="2000" b="0" dirty="0">
                <a:solidFill>
                  <a:schemeClr val="tx1"/>
                </a:solidFill>
                <a:latin typeface="+mn-lt"/>
              </a:rPr>
            </a:br>
            <a:endParaRPr sz="2000" dirty="0">
              <a:solidFill>
                <a:schemeClr val="tx1"/>
              </a:solidFill>
              <a:latin typeface="+mn-lt"/>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55"/>
        <p:cNvGrpSpPr/>
        <p:nvPr/>
      </p:nvGrpSpPr>
      <p:grpSpPr>
        <a:xfrm>
          <a:off x="0" y="0"/>
          <a:ext cx="0" cy="0"/>
          <a:chOff x="0" y="0"/>
          <a:chExt cx="0" cy="0"/>
        </a:xfrm>
      </p:grpSpPr>
      <p:sp>
        <p:nvSpPr>
          <p:cNvPr id="356" name="Google Shape;356;p27"/>
          <p:cNvSpPr txBox="1">
            <a:spLocks noGrp="1"/>
          </p:cNvSpPr>
          <p:nvPr>
            <p:ph type="title"/>
          </p:nvPr>
        </p:nvSpPr>
        <p:spPr>
          <a:xfrm>
            <a:off x="3975240" y="3023602"/>
            <a:ext cx="4241520" cy="81079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68DBA"/>
              </a:buClr>
              <a:buSzPts val="6400"/>
              <a:buFont typeface="Century Gothic"/>
              <a:buNone/>
            </a:pPr>
            <a:r>
              <a:rPr lang="en-US" sz="6000" dirty="0"/>
              <a:t>Thank You</a:t>
            </a:r>
            <a:endParaRPr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txBox="1">
            <a:spLocks noGrp="1"/>
          </p:cNvSpPr>
          <p:nvPr>
            <p:ph type="title"/>
          </p:nvPr>
        </p:nvSpPr>
        <p:spPr>
          <a:xfrm>
            <a:off x="1998369" y="566584"/>
            <a:ext cx="8911687" cy="97038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168DBA"/>
              </a:buClr>
              <a:buSzPct val="100000"/>
              <a:buFont typeface="Century Gothic"/>
              <a:buNone/>
            </a:pPr>
            <a:r>
              <a:rPr lang="en-US" sz="4000" dirty="0"/>
              <a:t>Workload Distribution of the team</a:t>
            </a:r>
            <a:br>
              <a:rPr lang="en-US" dirty="0"/>
            </a:br>
            <a:endParaRPr dirty="0"/>
          </a:p>
        </p:txBody>
      </p:sp>
      <p:graphicFrame>
        <p:nvGraphicFramePr>
          <p:cNvPr id="4" name="Table 3">
            <a:extLst>
              <a:ext uri="{FF2B5EF4-FFF2-40B4-BE49-F238E27FC236}">
                <a16:creationId xmlns:a16="http://schemas.microsoft.com/office/drawing/2014/main" id="{CA8677CD-9910-5AF1-028A-141E493CA7E4}"/>
              </a:ext>
            </a:extLst>
          </p:cNvPr>
          <p:cNvGraphicFramePr>
            <a:graphicFrameLocks noGrp="1"/>
          </p:cNvGraphicFramePr>
          <p:nvPr>
            <p:extLst>
              <p:ext uri="{D42A27DB-BD31-4B8C-83A1-F6EECF244321}">
                <p14:modId xmlns:p14="http://schemas.microsoft.com/office/powerpoint/2010/main" val="83823007"/>
              </p:ext>
            </p:extLst>
          </p:nvPr>
        </p:nvGraphicFramePr>
        <p:xfrm>
          <a:off x="1823584" y="1888660"/>
          <a:ext cx="8544831" cy="3907230"/>
        </p:xfrm>
        <a:graphic>
          <a:graphicData uri="http://schemas.openxmlformats.org/drawingml/2006/table">
            <a:tbl>
              <a:tblPr firstRow="1" bandRow="1">
                <a:tableStyleId>{462FA20D-0763-48B5-A929-EEC321FD69F2}</a:tableStyleId>
              </a:tblPr>
              <a:tblGrid>
                <a:gridCol w="2848277">
                  <a:extLst>
                    <a:ext uri="{9D8B030D-6E8A-4147-A177-3AD203B41FA5}">
                      <a16:colId xmlns:a16="http://schemas.microsoft.com/office/drawing/2014/main" val="554595729"/>
                    </a:ext>
                  </a:extLst>
                </a:gridCol>
                <a:gridCol w="2848277">
                  <a:extLst>
                    <a:ext uri="{9D8B030D-6E8A-4147-A177-3AD203B41FA5}">
                      <a16:colId xmlns:a16="http://schemas.microsoft.com/office/drawing/2014/main" val="1543340614"/>
                    </a:ext>
                  </a:extLst>
                </a:gridCol>
                <a:gridCol w="2848277">
                  <a:extLst>
                    <a:ext uri="{9D8B030D-6E8A-4147-A177-3AD203B41FA5}">
                      <a16:colId xmlns:a16="http://schemas.microsoft.com/office/drawing/2014/main" val="2507303231"/>
                    </a:ext>
                  </a:extLst>
                </a:gridCol>
              </a:tblGrid>
              <a:tr h="380902">
                <a:tc>
                  <a:txBody>
                    <a:bodyPr/>
                    <a:lstStyle/>
                    <a:p>
                      <a:r>
                        <a:rPr lang="en-US" sz="1600" dirty="0">
                          <a:latin typeface="+mn-lt"/>
                        </a:rPr>
                        <a:t>Name Of Student</a:t>
                      </a:r>
                    </a:p>
                  </a:txBody>
                  <a:tcPr/>
                </a:tc>
                <a:tc>
                  <a:txBody>
                    <a:bodyPr/>
                    <a:lstStyle/>
                    <a:p>
                      <a:r>
                        <a:rPr lang="en-US" sz="1600" dirty="0">
                          <a:latin typeface="+mn-lt"/>
                        </a:rPr>
                        <a:t>Work Done</a:t>
                      </a:r>
                    </a:p>
                  </a:txBody>
                  <a:tcPr/>
                </a:tc>
                <a:tc>
                  <a:txBody>
                    <a:bodyPr/>
                    <a:lstStyle/>
                    <a:p>
                      <a:r>
                        <a:rPr lang="en-US" sz="1600" dirty="0">
                          <a:latin typeface="+mn-lt"/>
                        </a:rPr>
                        <a:t>Algorithms</a:t>
                      </a:r>
                    </a:p>
                  </a:txBody>
                  <a:tcPr/>
                </a:tc>
                <a:extLst>
                  <a:ext uri="{0D108BD9-81ED-4DB2-BD59-A6C34878D82A}">
                    <a16:rowId xmlns:a16="http://schemas.microsoft.com/office/drawing/2014/main" val="1067020326"/>
                  </a:ext>
                </a:extLst>
              </a:tr>
              <a:tr h="881582">
                <a:tc>
                  <a:txBody>
                    <a:bodyPr/>
                    <a:lstStyle/>
                    <a:p>
                      <a:r>
                        <a:rPr lang="en-US" sz="1600" dirty="0">
                          <a:latin typeface="+mn-lt"/>
                        </a:rPr>
                        <a:t>Subash Kumar</a:t>
                      </a:r>
                      <a:r>
                        <a:rPr lang="en-US" sz="1600" baseline="0" dirty="0">
                          <a:latin typeface="+mn-lt"/>
                        </a:rPr>
                        <a:t> Shah</a:t>
                      </a:r>
                      <a:endParaRPr lang="en-US" sz="1600" dirty="0">
                        <a:latin typeface="+mn-lt"/>
                      </a:endParaRPr>
                    </a:p>
                  </a:txBody>
                  <a:tcPr/>
                </a:tc>
                <a:tc>
                  <a:txBody>
                    <a:bodyPr/>
                    <a:lstStyle/>
                    <a:p>
                      <a:r>
                        <a:rPr lang="en-US" sz="1600" dirty="0">
                          <a:latin typeface="+mn-lt"/>
                        </a:rPr>
                        <a:t>Implementation And Research paper on Vehicle</a:t>
                      </a:r>
                      <a:r>
                        <a:rPr lang="en-US" sz="1600" baseline="0" dirty="0">
                          <a:latin typeface="+mn-lt"/>
                        </a:rPr>
                        <a:t> Detection</a:t>
                      </a:r>
                      <a:endParaRPr lang="en-US" sz="1600" dirty="0">
                        <a:latin typeface="+mn-lt"/>
                      </a:endParaRPr>
                    </a:p>
                  </a:txBody>
                  <a:tcPr/>
                </a:tc>
                <a:tc>
                  <a:txBody>
                    <a:bodyPr/>
                    <a:lstStyle/>
                    <a:p>
                      <a:r>
                        <a:rPr lang="en-US" sz="1600" dirty="0">
                          <a:latin typeface="+mn-lt"/>
                        </a:rPr>
                        <a:t>YOLO v3</a:t>
                      </a:r>
                    </a:p>
                  </a:txBody>
                  <a:tcPr/>
                </a:tc>
                <a:extLst>
                  <a:ext uri="{0D108BD9-81ED-4DB2-BD59-A6C34878D82A}">
                    <a16:rowId xmlns:a16="http://schemas.microsoft.com/office/drawing/2014/main" val="1260451358"/>
                  </a:ext>
                </a:extLst>
              </a:tr>
              <a:tr h="881582">
                <a:tc>
                  <a:txBody>
                    <a:bodyPr/>
                    <a:lstStyle/>
                    <a:p>
                      <a:r>
                        <a:rPr lang="en-US" sz="1600" dirty="0">
                          <a:latin typeface="+mn-lt"/>
                        </a:rPr>
                        <a:t>Agrima Yadav</a:t>
                      </a:r>
                    </a:p>
                  </a:txBody>
                  <a:tcPr/>
                </a:tc>
                <a:tc>
                  <a:txBody>
                    <a:bodyPr/>
                    <a:lstStyle/>
                    <a:p>
                      <a:r>
                        <a:rPr lang="en-US" sz="1600" dirty="0">
                          <a:latin typeface="+mn-lt"/>
                        </a:rPr>
                        <a:t>Implementation And Research paper on Vehicle</a:t>
                      </a:r>
                      <a:r>
                        <a:rPr lang="en-US" sz="1600" baseline="0" dirty="0">
                          <a:latin typeface="+mn-lt"/>
                        </a:rPr>
                        <a:t> Detection</a:t>
                      </a:r>
                      <a:endParaRPr lang="en-US" sz="1600" dirty="0">
                        <a:latin typeface="+mn-lt"/>
                      </a:endParaRPr>
                    </a:p>
                  </a:txBody>
                  <a:tcPr/>
                </a:tc>
                <a:tc>
                  <a:txBody>
                    <a:bodyPr/>
                    <a:lstStyle/>
                    <a:p>
                      <a:r>
                        <a:rPr lang="en-US" sz="1600" dirty="0">
                          <a:latin typeface="+mn-lt"/>
                        </a:rPr>
                        <a:t>YOLO v3</a:t>
                      </a:r>
                    </a:p>
                  </a:txBody>
                  <a:tcPr/>
                </a:tc>
                <a:extLst>
                  <a:ext uri="{0D108BD9-81ED-4DB2-BD59-A6C34878D82A}">
                    <a16:rowId xmlns:a16="http://schemas.microsoft.com/office/drawing/2014/main" val="321332900"/>
                  </a:ext>
                </a:extLst>
              </a:tr>
              <a:tr h="881582">
                <a:tc>
                  <a:txBody>
                    <a:bodyPr/>
                    <a:lstStyle/>
                    <a:p>
                      <a:r>
                        <a:rPr lang="en-US" sz="1600" dirty="0">
                          <a:latin typeface="+mn-lt"/>
                        </a:rPr>
                        <a:t>Kartikeya </a:t>
                      </a:r>
                    </a:p>
                  </a:txBody>
                  <a:tcPr/>
                </a:tc>
                <a:tc>
                  <a:txBody>
                    <a:bodyPr/>
                    <a:lstStyle/>
                    <a:p>
                      <a:r>
                        <a:rPr lang="en-US" sz="1600" dirty="0">
                          <a:latin typeface="+mn-lt"/>
                        </a:rPr>
                        <a:t>Implementation And Research paper on</a:t>
                      </a:r>
                      <a:r>
                        <a:rPr lang="en-US" sz="1600" baseline="0" dirty="0">
                          <a:latin typeface="+mn-lt"/>
                        </a:rPr>
                        <a:t> Lane Detection</a:t>
                      </a:r>
                      <a:endParaRPr lang="en-US" sz="1600" dirty="0">
                        <a:latin typeface="+mn-lt"/>
                      </a:endParaRPr>
                    </a:p>
                  </a:txBody>
                  <a:tcPr/>
                </a:tc>
                <a:tc>
                  <a:txBody>
                    <a:bodyPr/>
                    <a:lstStyle/>
                    <a:p>
                      <a:r>
                        <a:rPr lang="en-US" sz="1600" dirty="0">
                          <a:latin typeface="+mn-lt"/>
                        </a:rPr>
                        <a:t>Hough</a:t>
                      </a:r>
                      <a:r>
                        <a:rPr lang="en-US" sz="1600" baseline="0" dirty="0">
                          <a:latin typeface="+mn-lt"/>
                        </a:rPr>
                        <a:t> Transform And Canny Edge Detection</a:t>
                      </a:r>
                      <a:endParaRPr lang="en-US" sz="1600" dirty="0">
                        <a:latin typeface="+mn-lt"/>
                      </a:endParaRPr>
                    </a:p>
                  </a:txBody>
                  <a:tcPr/>
                </a:tc>
                <a:extLst>
                  <a:ext uri="{0D108BD9-81ED-4DB2-BD59-A6C34878D82A}">
                    <a16:rowId xmlns:a16="http://schemas.microsoft.com/office/drawing/2014/main" val="4258135644"/>
                  </a:ext>
                </a:extLst>
              </a:tr>
              <a:tr h="881582">
                <a:tc>
                  <a:txBody>
                    <a:bodyPr/>
                    <a:lstStyle/>
                    <a:p>
                      <a:r>
                        <a:rPr lang="en-US" sz="1600" dirty="0">
                          <a:latin typeface="+mn-lt"/>
                        </a:rPr>
                        <a:t>Nikhil Gupta</a:t>
                      </a:r>
                    </a:p>
                  </a:txBody>
                  <a:tcPr/>
                </a:tc>
                <a:tc>
                  <a:txBody>
                    <a:bodyPr/>
                    <a:lstStyle/>
                    <a:p>
                      <a:r>
                        <a:rPr lang="en-US" sz="1600" dirty="0">
                          <a:latin typeface="+mn-lt"/>
                        </a:rPr>
                        <a:t>Implementation And Research paper on</a:t>
                      </a:r>
                      <a:r>
                        <a:rPr lang="en-US" sz="1600" baseline="0" dirty="0">
                          <a:latin typeface="+mn-lt"/>
                        </a:rPr>
                        <a:t> Lane Detection</a:t>
                      </a:r>
                      <a:endParaRPr lang="en-US" sz="1600" dirty="0">
                        <a:latin typeface="+mn-lt"/>
                      </a:endParaRPr>
                    </a:p>
                  </a:txBody>
                  <a:tcPr/>
                </a:tc>
                <a:tc>
                  <a:txBody>
                    <a:bodyPr/>
                    <a:lstStyle/>
                    <a:p>
                      <a:r>
                        <a:rPr lang="en-US" sz="1600" dirty="0">
                          <a:latin typeface="+mn-lt"/>
                        </a:rPr>
                        <a:t>Hough</a:t>
                      </a:r>
                      <a:r>
                        <a:rPr lang="en-US" sz="1600" baseline="0" dirty="0">
                          <a:latin typeface="+mn-lt"/>
                        </a:rPr>
                        <a:t> Transform And Canny Edge Detection</a:t>
                      </a:r>
                      <a:endParaRPr lang="en-US" sz="1600" dirty="0">
                        <a:latin typeface="+mn-lt"/>
                      </a:endParaRPr>
                    </a:p>
                  </a:txBody>
                  <a:tcPr/>
                </a:tc>
                <a:extLst>
                  <a:ext uri="{0D108BD9-81ED-4DB2-BD59-A6C34878D82A}">
                    <a16:rowId xmlns:a16="http://schemas.microsoft.com/office/drawing/2014/main" val="243125939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5"/>
          <p:cNvSpPr txBox="1">
            <a:spLocks noGrp="1"/>
          </p:cNvSpPr>
          <p:nvPr>
            <p:ph type="title"/>
          </p:nvPr>
        </p:nvSpPr>
        <p:spPr>
          <a:xfrm>
            <a:off x="2026504" y="595975"/>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dirty="0"/>
              <a:t>Introduction and origin of the</a:t>
            </a:r>
            <a:br>
              <a:rPr lang="en-US" dirty="0"/>
            </a:br>
            <a:r>
              <a:rPr lang="en-US" dirty="0"/>
              <a:t>research problem</a:t>
            </a:r>
            <a:endParaRPr dirty="0"/>
          </a:p>
        </p:txBody>
      </p:sp>
      <p:sp>
        <p:nvSpPr>
          <p:cNvPr id="193" name="Google Shape;193;p5"/>
          <p:cNvSpPr txBox="1">
            <a:spLocks noGrp="1"/>
          </p:cNvSpPr>
          <p:nvPr>
            <p:ph type="body" idx="1"/>
          </p:nvPr>
        </p:nvSpPr>
        <p:spPr>
          <a:xfrm>
            <a:off x="2026504" y="2133599"/>
            <a:ext cx="8911687" cy="3704493"/>
          </a:xfrm>
          <a:prstGeom prst="rect">
            <a:avLst/>
          </a:prstGeom>
          <a:noFill/>
          <a:ln>
            <a:noFill/>
          </a:ln>
        </p:spPr>
        <p:txBody>
          <a:bodyPr spcFirstLastPara="1" wrap="square" lIns="91425" tIns="45700" rIns="91425" bIns="45700" anchor="t" anchorCtr="0">
            <a:normAutofit fontScale="85000" lnSpcReduction="10000"/>
          </a:bodyPr>
          <a:lstStyle/>
          <a:p>
            <a:pPr marL="0" lvl="0" indent="0" algn="just" rtl="0">
              <a:lnSpc>
                <a:spcPct val="135000"/>
              </a:lnSpc>
              <a:spcBef>
                <a:spcPts val="0"/>
              </a:spcBef>
              <a:spcAft>
                <a:spcPts val="0"/>
              </a:spcAft>
              <a:buSzPts val="2000"/>
              <a:buNone/>
            </a:pPr>
            <a:r>
              <a:rPr lang="en-US" sz="2000" dirty="0">
                <a:solidFill>
                  <a:schemeClr val="tx1"/>
                </a:solidFill>
                <a:latin typeface="Arial"/>
                <a:ea typeface="Arial"/>
                <a:cs typeface="Arial"/>
                <a:sym typeface="Arial"/>
              </a:rPr>
              <a:t>Driver support system is one of the most important feature of the modern vehicles to ensure driver safety and decrease vehicle accident on roads. Apparently, the road lane detection or road boundaries detection is the complex and most challenging tasks. It is includes the localization of the road and the determination of the relative position between vehicle and road. A vision system using on-board camera looking outwards from the windshield is presented in this paper. The system acquires the front view using a camera mounted on the vehicle and detects the lanes by applying few processes. The lanes are extracted using Hough transform through a pair of hyperbolas which are fitted to the edges of the lanes. The proposed lane detection system can be applied on both painted and unpainted roads as well as curved and straight road in different weather conditions.</a:t>
            </a:r>
            <a:endParaRPr sz="2000" dirty="0">
              <a:solidFill>
                <a:schemeClr val="tx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1917675" y="669829"/>
            <a:ext cx="8911687" cy="69473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dirty="0"/>
              <a:t>Motivation to research problem</a:t>
            </a:r>
            <a:endParaRPr dirty="0"/>
          </a:p>
        </p:txBody>
      </p:sp>
      <p:sp>
        <p:nvSpPr>
          <p:cNvPr id="199" name="Google Shape;199;p6"/>
          <p:cNvSpPr txBox="1">
            <a:spLocks noGrp="1"/>
          </p:cNvSpPr>
          <p:nvPr>
            <p:ph type="body" idx="1"/>
          </p:nvPr>
        </p:nvSpPr>
        <p:spPr>
          <a:xfrm>
            <a:off x="1640156" y="1364566"/>
            <a:ext cx="8911687" cy="486625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700"/>
              <a:buFont typeface="Arial"/>
              <a:buChar char="•"/>
            </a:pPr>
            <a:r>
              <a:rPr lang="en-US" sz="1700" dirty="0">
                <a:solidFill>
                  <a:schemeClr val="tx1"/>
                </a:solidFill>
                <a:latin typeface="Arial"/>
                <a:ea typeface="Arial"/>
                <a:cs typeface="Arial"/>
                <a:sym typeface="Arial"/>
              </a:rPr>
              <a:t>There are many researchers who have worked and are working on creating and developing many techniques in intelligent transportation systems with advanced driving assistance system which are able to ensure the safety in the roads and congested traffic conditions.</a:t>
            </a:r>
            <a:endParaRPr dirty="0">
              <a:solidFill>
                <a:schemeClr val="tx1"/>
              </a:solidFill>
            </a:endParaRPr>
          </a:p>
          <a:p>
            <a:pPr marL="342900" lvl="0" indent="-342900" algn="just" rtl="0">
              <a:spcBef>
                <a:spcPts val="0"/>
              </a:spcBef>
              <a:spcAft>
                <a:spcPts val="0"/>
              </a:spcAft>
              <a:buSzPts val="1700"/>
              <a:buFont typeface="Arial"/>
              <a:buChar char="•"/>
            </a:pPr>
            <a:r>
              <a:rPr lang="en-US" sz="1700" dirty="0">
                <a:solidFill>
                  <a:schemeClr val="tx1"/>
                </a:solidFill>
                <a:latin typeface="Arial"/>
                <a:ea typeface="Arial"/>
                <a:cs typeface="Arial"/>
                <a:sym typeface="Arial"/>
              </a:rPr>
              <a:t>The road accidents are the main causes for the sudden death in this world. Even though we have many good and advanced techniques in this world, we are left over with something to make it better than before. There are chances from different angles. The road lane detection and object detection is also the other important way that we can improve the safety in roads.  </a:t>
            </a:r>
            <a:endParaRPr dirty="0">
              <a:solidFill>
                <a:schemeClr val="tx1"/>
              </a:solidFill>
            </a:endParaRPr>
          </a:p>
          <a:p>
            <a:pPr marL="342900" lvl="0" indent="-342900" algn="just" rtl="0">
              <a:spcBef>
                <a:spcPts val="0"/>
              </a:spcBef>
              <a:spcAft>
                <a:spcPts val="0"/>
              </a:spcAft>
              <a:buSzPts val="1700"/>
              <a:buFont typeface="Arial"/>
              <a:buChar char="•"/>
            </a:pPr>
            <a:r>
              <a:rPr lang="en-US" sz="1700" dirty="0">
                <a:solidFill>
                  <a:schemeClr val="tx1"/>
                </a:solidFill>
                <a:latin typeface="Arial"/>
                <a:ea typeface="Arial"/>
                <a:cs typeface="Arial"/>
                <a:sym typeface="Arial"/>
              </a:rPr>
              <a:t>So in our research we provide the way to improve the lane detection and object detection in vehicles is import ants then rest of the other categories that may avoid the many road accidents.</a:t>
            </a:r>
            <a:endParaRPr dirty="0">
              <a:solidFill>
                <a:schemeClr val="tx1"/>
              </a:solidFill>
            </a:endParaRPr>
          </a:p>
          <a:p>
            <a:pPr marL="342900" lvl="0" indent="-342900" algn="just" rtl="0">
              <a:spcBef>
                <a:spcPts val="0"/>
              </a:spcBef>
              <a:spcAft>
                <a:spcPts val="0"/>
              </a:spcAft>
              <a:buSzPts val="1700"/>
              <a:buFont typeface="Arial"/>
              <a:buChar char="•"/>
            </a:pPr>
            <a:r>
              <a:rPr lang="en-US" sz="1700" dirty="0">
                <a:solidFill>
                  <a:schemeClr val="tx1"/>
                </a:solidFill>
                <a:latin typeface="Arial"/>
                <a:ea typeface="Arial"/>
                <a:cs typeface="Arial"/>
                <a:sym typeface="Arial"/>
              </a:rPr>
              <a:t>Lane should have to be detected clearly even with the external factors in consideration. The object detection will provide driving person confidences even in the different lighting and different environments situations by improved techniques to detect the objects. Thought you can provide the safety in roads to achieve a safer environment and in traffic congested conditions </a:t>
            </a:r>
            <a:endParaRPr dirty="0">
              <a:solidFill>
                <a:schemeClr val="tx1"/>
              </a:solidFill>
            </a:endParaRPr>
          </a:p>
          <a:p>
            <a:pPr marL="342900" lvl="0" indent="-342900" algn="just" rtl="0">
              <a:spcBef>
                <a:spcPts val="0"/>
              </a:spcBef>
              <a:spcAft>
                <a:spcPts val="0"/>
              </a:spcAft>
              <a:buSzPts val="1700"/>
              <a:buFont typeface="Arial"/>
              <a:buChar char="•"/>
            </a:pPr>
            <a:r>
              <a:rPr lang="en-US" sz="1700" dirty="0">
                <a:solidFill>
                  <a:schemeClr val="tx1"/>
                </a:solidFill>
                <a:latin typeface="Arial"/>
                <a:ea typeface="Arial"/>
                <a:cs typeface="Arial"/>
                <a:sym typeface="Arial"/>
              </a:rPr>
              <a:t>In our thesis we have motivated to improve the intelligent vehicle assistance with improved accuracy  for lane and object detections as an important aspect to avoid the road accidents and improving the safety on roads. </a:t>
            </a:r>
            <a:endParaRPr dirty="0">
              <a:solidFill>
                <a:schemeClr val="tx1"/>
              </a:solidFill>
            </a:endParaRPr>
          </a:p>
          <a:p>
            <a:pPr marL="0" lvl="0" indent="0" algn="just" rtl="0">
              <a:spcBef>
                <a:spcPts val="1000"/>
              </a:spcBef>
              <a:spcAft>
                <a:spcPts val="0"/>
              </a:spcAft>
              <a:buSzPts val="1700"/>
              <a:buNone/>
            </a:pPr>
            <a:endParaRPr sz="1700" dirty="0">
              <a:solidFill>
                <a:schemeClr val="tx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txBox="1">
            <a:spLocks noGrp="1"/>
          </p:cNvSpPr>
          <p:nvPr>
            <p:ph type="title"/>
          </p:nvPr>
        </p:nvSpPr>
        <p:spPr>
          <a:xfrm>
            <a:off x="2255301" y="722584"/>
            <a:ext cx="8911687" cy="143559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168DBA"/>
              </a:buClr>
              <a:buSzPct val="100000"/>
              <a:buFont typeface="Century Gothic"/>
              <a:buNone/>
            </a:pPr>
            <a:r>
              <a:rPr lang="en-US" sz="4000"/>
              <a:t>LANE Detection:</a:t>
            </a:r>
            <a:br>
              <a:rPr lang="en-US" sz="3200"/>
            </a:br>
            <a:br>
              <a:rPr lang="en-US" sz="3200"/>
            </a:br>
            <a:r>
              <a:rPr lang="en-US" sz="3200"/>
              <a:t>Hough-Transform </a:t>
            </a:r>
            <a:endParaRPr/>
          </a:p>
        </p:txBody>
      </p:sp>
      <p:sp>
        <p:nvSpPr>
          <p:cNvPr id="205" name="Google Shape;205;p7"/>
          <p:cNvSpPr txBox="1">
            <a:spLocks noGrp="1"/>
          </p:cNvSpPr>
          <p:nvPr>
            <p:ph type="body" idx="1"/>
          </p:nvPr>
        </p:nvSpPr>
        <p:spPr>
          <a:xfrm>
            <a:off x="2251588" y="2158182"/>
            <a:ext cx="8915400" cy="3823856"/>
          </a:xfrm>
          <a:prstGeom prst="rect">
            <a:avLst/>
          </a:prstGeom>
          <a:noFill/>
          <a:ln>
            <a:noFill/>
          </a:ln>
        </p:spPr>
        <p:txBody>
          <a:bodyPr spcFirstLastPara="1" wrap="square" lIns="91425" tIns="45700" rIns="91425" bIns="45700" anchor="t" anchorCtr="0">
            <a:normAutofit lnSpcReduction="10000"/>
          </a:bodyPr>
          <a:lstStyle/>
          <a:p>
            <a:pPr marL="342900" lvl="0" indent="-228600" algn="just" rtl="0">
              <a:spcBef>
                <a:spcPts val="0"/>
              </a:spcBef>
              <a:spcAft>
                <a:spcPts val="0"/>
              </a:spcAft>
              <a:buSzPts val="1800"/>
              <a:buNone/>
            </a:pPr>
            <a:endParaRPr sz="1700" dirty="0">
              <a:solidFill>
                <a:schemeClr val="tx1"/>
              </a:solidFill>
              <a:latin typeface="Arial"/>
              <a:cs typeface="Arial"/>
              <a:sym typeface="Arial"/>
            </a:endParaRPr>
          </a:p>
          <a:p>
            <a:pPr marL="342900" lvl="0" indent="-342900" algn="just" rtl="0">
              <a:spcBef>
                <a:spcPts val="1000"/>
              </a:spcBef>
              <a:spcAft>
                <a:spcPts val="0"/>
              </a:spcAft>
              <a:buSzPts val="1800"/>
              <a:buFont typeface="Wingdings" panose="05000000000000000000" pitchFamily="2" charset="2"/>
              <a:buChar char="§"/>
            </a:pPr>
            <a:r>
              <a:rPr lang="en-US" sz="1700" dirty="0">
                <a:solidFill>
                  <a:schemeClr val="tx1"/>
                </a:solidFill>
                <a:latin typeface="Arial"/>
                <a:cs typeface="Arial"/>
                <a:sym typeface="Arial"/>
              </a:rPr>
              <a:t>The Hough Transform (HT) is a robust method for finding lines in images that was developed by Paul Hough. </a:t>
            </a:r>
            <a:endParaRPr sz="1700" dirty="0">
              <a:solidFill>
                <a:schemeClr val="tx1"/>
              </a:solidFill>
              <a:latin typeface="Arial"/>
              <a:cs typeface="Arial"/>
            </a:endParaRPr>
          </a:p>
          <a:p>
            <a:pPr marL="342900" lvl="0" indent="-228600" algn="just" rtl="0">
              <a:spcBef>
                <a:spcPts val="1000"/>
              </a:spcBef>
              <a:spcAft>
                <a:spcPts val="0"/>
              </a:spcAft>
              <a:buSzPts val="1800"/>
              <a:buNone/>
            </a:pPr>
            <a:endParaRPr sz="1700" dirty="0">
              <a:solidFill>
                <a:schemeClr val="tx1"/>
              </a:solidFill>
              <a:latin typeface="Arial"/>
              <a:cs typeface="Arial"/>
              <a:sym typeface="Arial"/>
            </a:endParaRPr>
          </a:p>
          <a:p>
            <a:pPr marL="342900" lvl="0" indent="-342900" algn="just" rtl="0">
              <a:spcBef>
                <a:spcPts val="1000"/>
              </a:spcBef>
              <a:spcAft>
                <a:spcPts val="0"/>
              </a:spcAft>
              <a:buSzPts val="1800"/>
              <a:buFont typeface="Wingdings" panose="05000000000000000000" pitchFamily="2" charset="2"/>
              <a:buChar char="§"/>
            </a:pPr>
            <a:r>
              <a:rPr lang="en-US" sz="1700" dirty="0">
                <a:solidFill>
                  <a:schemeClr val="tx1"/>
                </a:solidFill>
                <a:latin typeface="Arial"/>
                <a:cs typeface="Arial"/>
                <a:sym typeface="Arial"/>
              </a:rPr>
              <a:t>Hough Transform is a popular technique to detect any shape, if you can represent that shape in mathematical form. It can detect the shape even if it is broken or distorted a little bit. </a:t>
            </a:r>
            <a:endParaRPr sz="1700" dirty="0">
              <a:solidFill>
                <a:schemeClr val="tx1"/>
              </a:solidFill>
              <a:latin typeface="Arial"/>
              <a:cs typeface="Arial"/>
            </a:endParaRPr>
          </a:p>
          <a:p>
            <a:pPr marL="342900" lvl="0" indent="-228600" algn="just" rtl="0">
              <a:spcBef>
                <a:spcPts val="1000"/>
              </a:spcBef>
              <a:spcAft>
                <a:spcPts val="0"/>
              </a:spcAft>
              <a:buSzPts val="1800"/>
              <a:buNone/>
            </a:pPr>
            <a:endParaRPr sz="1700" dirty="0">
              <a:solidFill>
                <a:schemeClr val="tx1"/>
              </a:solidFill>
              <a:latin typeface="Arial"/>
              <a:cs typeface="Arial"/>
              <a:sym typeface="Arial"/>
            </a:endParaRPr>
          </a:p>
          <a:p>
            <a:pPr marL="342900" lvl="0" indent="-342900" algn="just" rtl="0">
              <a:spcBef>
                <a:spcPts val="1000"/>
              </a:spcBef>
              <a:spcAft>
                <a:spcPts val="0"/>
              </a:spcAft>
              <a:buSzPts val="1800"/>
              <a:buFont typeface="Wingdings" panose="05000000000000000000" pitchFamily="2" charset="2"/>
              <a:buChar char="§"/>
            </a:pPr>
            <a:r>
              <a:rPr lang="en-US" sz="1700" dirty="0">
                <a:solidFill>
                  <a:schemeClr val="tx1"/>
                </a:solidFill>
                <a:latin typeface="Arial"/>
                <a:cs typeface="Arial"/>
                <a:sym typeface="Arial"/>
              </a:rPr>
              <a:t>Hough transform is a computer vision technique used for the purpose of feature isolation of particular shapes in images and videos i.e. it is a technique that can be successfully used to identify specific shapes in images – e.g. lines, circles, ellipses, etc. However, the trivial and original implementation of Hough Transform deals with detecting straight lines.</a:t>
            </a:r>
            <a:endParaRPr sz="1700" dirty="0">
              <a:solidFill>
                <a:schemeClr val="tx1"/>
              </a:solidFill>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8"/>
          <p:cNvSpPr txBox="1">
            <a:spLocks noGrp="1"/>
          </p:cNvSpPr>
          <p:nvPr>
            <p:ph type="title"/>
          </p:nvPr>
        </p:nvSpPr>
        <p:spPr>
          <a:xfrm>
            <a:off x="2170894" y="652245"/>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Canny Edge Detection </a:t>
            </a:r>
            <a:endParaRPr/>
          </a:p>
        </p:txBody>
      </p:sp>
      <p:sp>
        <p:nvSpPr>
          <p:cNvPr id="211" name="Google Shape;211;p8"/>
          <p:cNvSpPr txBox="1">
            <a:spLocks noGrp="1"/>
          </p:cNvSpPr>
          <p:nvPr>
            <p:ph type="body" idx="1"/>
          </p:nvPr>
        </p:nvSpPr>
        <p:spPr>
          <a:xfrm>
            <a:off x="2167181" y="2175803"/>
            <a:ext cx="8915400" cy="3777622"/>
          </a:xfrm>
          <a:prstGeom prst="rect">
            <a:avLst/>
          </a:prstGeom>
          <a:noFill/>
          <a:ln>
            <a:noFill/>
          </a:ln>
        </p:spPr>
        <p:txBody>
          <a:bodyPr spcFirstLastPara="1" wrap="square" lIns="91425" tIns="45700" rIns="91425" bIns="45700" anchor="t" anchorCtr="0">
            <a:normAutofit/>
          </a:bodyPr>
          <a:lstStyle/>
          <a:p>
            <a:pPr marL="342900" indent="-285750" algn="just">
              <a:spcBef>
                <a:spcPts val="0"/>
              </a:spcBef>
              <a:buFont typeface="Wingdings" panose="05000000000000000000" pitchFamily="2" charset="2"/>
              <a:buChar char="§"/>
            </a:pPr>
            <a:r>
              <a:rPr lang="en-US" sz="2000" dirty="0">
                <a:solidFill>
                  <a:schemeClr val="tx1"/>
                </a:solidFill>
                <a:latin typeface="Arial"/>
                <a:cs typeface="Arial"/>
                <a:sym typeface="Times New Roman"/>
              </a:rPr>
              <a:t>Canny edge detection is a method to take out useful structural information from different vision objects and significantly decrease the amount of data to be processed.</a:t>
            </a:r>
            <a:endParaRPr sz="2000" dirty="0">
              <a:solidFill>
                <a:schemeClr val="tx1"/>
              </a:solidFill>
              <a:latin typeface="Arial"/>
              <a:cs typeface="Arial"/>
            </a:endParaRPr>
          </a:p>
          <a:p>
            <a:pPr marL="342900" indent="-228600" algn="just">
              <a:spcBef>
                <a:spcPts val="1000"/>
              </a:spcBef>
              <a:buNone/>
            </a:pPr>
            <a:endParaRPr sz="2000" dirty="0">
              <a:solidFill>
                <a:schemeClr val="tx1"/>
              </a:solidFill>
              <a:latin typeface="Arial"/>
              <a:cs typeface="Arial"/>
              <a:sym typeface="Times New Roman"/>
            </a:endParaRPr>
          </a:p>
          <a:p>
            <a:pPr marL="342900" indent="-342900" algn="just">
              <a:spcBef>
                <a:spcPts val="1000"/>
              </a:spcBef>
              <a:buFont typeface="Wingdings" panose="05000000000000000000" pitchFamily="2" charset="2"/>
              <a:buChar char="§"/>
            </a:pPr>
            <a:r>
              <a:rPr lang="en-US" sz="2000" dirty="0">
                <a:solidFill>
                  <a:schemeClr val="tx1"/>
                </a:solidFill>
                <a:latin typeface="Arial"/>
                <a:cs typeface="Arial"/>
                <a:sym typeface="Times New Roman"/>
              </a:rPr>
              <a:t>After edge detection by canny edge detection algorithm, we can see that the obtained edge not only includes the required lane line edges, but also includes other unnecessary lanes and the edges of the surrounding fences. This method can increase the speed and accuracy of the system</a:t>
            </a:r>
            <a:r>
              <a:rPr lang="en-US" sz="2400" b="0" i="0" u="none" strike="noStrike" dirty="0">
                <a:solidFill>
                  <a:schemeClr val="tx1"/>
                </a:solidFill>
                <a:latin typeface="Times New Roman"/>
                <a:ea typeface="Times New Roman"/>
                <a:cs typeface="Times New Roman"/>
                <a:sym typeface="Times New Roman"/>
              </a:rPr>
              <a:t>.  </a:t>
            </a:r>
            <a:endParaRPr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9"/>
          <p:cNvSpPr txBox="1">
            <a:spLocks noGrp="1"/>
          </p:cNvSpPr>
          <p:nvPr>
            <p:ph type="title"/>
          </p:nvPr>
        </p:nvSpPr>
        <p:spPr>
          <a:xfrm>
            <a:off x="2114623" y="666314"/>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Approaches</a:t>
            </a:r>
            <a:endParaRPr/>
          </a:p>
        </p:txBody>
      </p:sp>
      <p:sp>
        <p:nvSpPr>
          <p:cNvPr id="217" name="Google Shape;217;p9"/>
          <p:cNvSpPr txBox="1">
            <a:spLocks noGrp="1"/>
          </p:cNvSpPr>
          <p:nvPr>
            <p:ph type="body" idx="1"/>
          </p:nvPr>
        </p:nvSpPr>
        <p:spPr>
          <a:xfrm>
            <a:off x="2110910" y="1961272"/>
            <a:ext cx="8915400" cy="3777622"/>
          </a:xfrm>
          <a:prstGeom prst="rect">
            <a:avLst/>
          </a:prstGeom>
          <a:noFill/>
          <a:ln>
            <a:noFill/>
          </a:ln>
        </p:spPr>
        <p:txBody>
          <a:bodyPr spcFirstLastPara="1" wrap="square" lIns="91425" tIns="45700" rIns="91425" bIns="45700" anchor="t" anchorCtr="0">
            <a:normAutofit/>
          </a:bodyPr>
          <a:lstStyle/>
          <a:p>
            <a:pPr marL="342900" lvl="0" indent="0" algn="just">
              <a:spcBef>
                <a:spcPts val="0"/>
              </a:spcBef>
              <a:buNone/>
            </a:pPr>
            <a:r>
              <a:rPr lang="en-US" sz="2000" dirty="0">
                <a:solidFill>
                  <a:schemeClr val="tx1"/>
                </a:solidFill>
                <a:latin typeface="Arial"/>
                <a:cs typeface="Arial"/>
                <a:sym typeface="Arial"/>
              </a:rPr>
              <a:t>There are two types of approaches used in lane detection:</a:t>
            </a:r>
            <a:endParaRPr sz="2000" dirty="0">
              <a:solidFill>
                <a:schemeClr val="tx1"/>
              </a:solidFill>
              <a:latin typeface="Arial"/>
              <a:cs typeface="Arial"/>
            </a:endParaRPr>
          </a:p>
          <a:p>
            <a:pPr marL="342900" lvl="0" indent="0" algn="just">
              <a:spcBef>
                <a:spcPts val="1000"/>
              </a:spcBef>
              <a:buNone/>
            </a:pPr>
            <a:r>
              <a:rPr lang="en-US" sz="2000" dirty="0">
                <a:solidFill>
                  <a:schemeClr val="tx1"/>
                </a:solidFill>
                <a:latin typeface="Arial"/>
                <a:cs typeface="Arial"/>
                <a:sym typeface="Arial"/>
              </a:rPr>
              <a:t> </a:t>
            </a:r>
            <a:endParaRPr sz="2000" dirty="0">
              <a:solidFill>
                <a:schemeClr val="tx1"/>
              </a:solidFill>
              <a:latin typeface="Arial"/>
              <a:cs typeface="Arial"/>
              <a:sym typeface="Noto Sans Symbols"/>
            </a:endParaRPr>
          </a:p>
          <a:p>
            <a:pPr marL="342900" lvl="0" indent="-342900" algn="just">
              <a:spcBef>
                <a:spcPts val="0"/>
              </a:spcBef>
              <a:buFont typeface="Century Gothic"/>
              <a:buAutoNum type="arabicPeriod"/>
            </a:pPr>
            <a:r>
              <a:rPr lang="en-US" sz="2000" dirty="0">
                <a:solidFill>
                  <a:schemeClr val="tx1"/>
                </a:solidFill>
                <a:latin typeface="Arial"/>
                <a:cs typeface="Arial"/>
                <a:sym typeface="Arial"/>
              </a:rPr>
              <a:t>The feature based approach </a:t>
            </a:r>
            <a:endParaRPr sz="2000" dirty="0">
              <a:solidFill>
                <a:schemeClr val="tx1"/>
              </a:solidFill>
              <a:latin typeface="Arial"/>
              <a:cs typeface="Arial"/>
            </a:endParaRPr>
          </a:p>
          <a:p>
            <a:pPr marL="342900" lvl="0" indent="-342900" algn="just">
              <a:spcBef>
                <a:spcPts val="0"/>
              </a:spcBef>
              <a:buFont typeface="Century Gothic"/>
              <a:buAutoNum type="arabicPeriod"/>
            </a:pPr>
            <a:r>
              <a:rPr lang="en-US" sz="2000" dirty="0">
                <a:solidFill>
                  <a:schemeClr val="tx1"/>
                </a:solidFill>
                <a:latin typeface="Arial"/>
                <a:cs typeface="Arial"/>
                <a:sym typeface="Arial"/>
              </a:rPr>
              <a:t>The model based approach </a:t>
            </a:r>
            <a:endParaRPr sz="2000" dirty="0">
              <a:solidFill>
                <a:schemeClr val="tx1"/>
              </a:solidFill>
              <a:latin typeface="Arial"/>
              <a:cs typeface="Arial"/>
            </a:endParaRPr>
          </a:p>
          <a:p>
            <a:pPr marL="342900" lvl="0" indent="-342900" algn="just">
              <a:spcBef>
                <a:spcPts val="0"/>
              </a:spcBef>
              <a:buFont typeface="Arial"/>
              <a:buChar char="•"/>
            </a:pPr>
            <a:r>
              <a:rPr lang="en-US" sz="2000" dirty="0">
                <a:solidFill>
                  <a:schemeClr val="tx1"/>
                </a:solidFill>
                <a:latin typeface="Arial"/>
                <a:cs typeface="Arial"/>
                <a:sym typeface="Arial"/>
              </a:rPr>
              <a:t>The features based approach detects the lane in the road images by detecting the low level features such as lane edges or highlighted lanes etc. This approach requires well highlighted lines or strong lane edges, otherwise it will fail. This approach may suffer from occlusion or noise. </a:t>
            </a:r>
            <a:endParaRPr sz="2000" dirty="0">
              <a:solidFill>
                <a:schemeClr val="tx1"/>
              </a:solidFill>
              <a:latin typeface="Arial"/>
              <a:cs typeface="Arial"/>
            </a:endParaRPr>
          </a:p>
          <a:p>
            <a:pPr marL="342900" lvl="0" indent="-342900" algn="just">
              <a:spcBef>
                <a:spcPts val="0"/>
              </a:spcBef>
              <a:buFont typeface="Arial"/>
              <a:buChar char="•"/>
            </a:pPr>
            <a:r>
              <a:rPr lang="en-US" sz="2000" dirty="0">
                <a:solidFill>
                  <a:schemeClr val="tx1"/>
                </a:solidFill>
                <a:latin typeface="Arial"/>
                <a:cs typeface="Arial"/>
                <a:sym typeface="Arial"/>
              </a:rPr>
              <a:t>The geometric parameters such as assuming the shape of lane can be presented by straight line or curves are used by the model based approached. </a:t>
            </a:r>
            <a:endParaRPr sz="2000" dirty="0">
              <a:solidFill>
                <a:schemeClr val="tx1"/>
              </a:solidFill>
              <a:latin typeface="Arial"/>
              <a:cs typeface="Arial"/>
            </a:endParaRPr>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2807</Words>
  <Application>Microsoft Office PowerPoint</Application>
  <PresentationFormat>Widescreen</PresentationFormat>
  <Paragraphs>241</Paragraphs>
  <Slides>31</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Noto Sans Symbols</vt:lpstr>
      <vt:lpstr>Century Gothic</vt:lpstr>
      <vt:lpstr>Times New Roman</vt:lpstr>
      <vt:lpstr>Lato</vt:lpstr>
      <vt:lpstr>Wingdings</vt:lpstr>
      <vt:lpstr>Wisp</vt:lpstr>
      <vt:lpstr>PowerPoint Presentation</vt:lpstr>
      <vt:lpstr>Approval from guide for the evaluation</vt:lpstr>
      <vt:lpstr>Proof of paper accepted or communicated</vt:lpstr>
      <vt:lpstr>Workload Distribution of the team </vt:lpstr>
      <vt:lpstr>Introduction and origin of the research problem</vt:lpstr>
      <vt:lpstr>Motivation to research problem</vt:lpstr>
      <vt:lpstr>LANE Detection:  Hough-Transform </vt:lpstr>
      <vt:lpstr>Canny Edge Detection </vt:lpstr>
      <vt:lpstr>Approaches</vt:lpstr>
      <vt:lpstr>Vehicle Detection</vt:lpstr>
      <vt:lpstr>YOLOv3 for Object Detection</vt:lpstr>
      <vt:lpstr>Why the YOLO algorithm is important </vt:lpstr>
      <vt:lpstr>How the YOLO algorithm works </vt:lpstr>
      <vt:lpstr>Residual blocks</vt:lpstr>
      <vt:lpstr>Bounding box regression </vt:lpstr>
      <vt:lpstr>PowerPoint Presentation</vt:lpstr>
      <vt:lpstr>Intersection over union (IOU) </vt:lpstr>
      <vt:lpstr>Combination of the three techniques </vt:lpstr>
      <vt:lpstr>PowerPoint Presentation</vt:lpstr>
      <vt:lpstr>Features of YOLO </vt:lpstr>
      <vt:lpstr>Flowchart Object detection using Yolov3 </vt:lpstr>
      <vt:lpstr>Flow Chart</vt:lpstr>
      <vt:lpstr>Results / Outputs</vt:lpstr>
      <vt:lpstr>PowerPoint Presentation</vt:lpstr>
      <vt:lpstr>Benefits of Lane Detection:</vt:lpstr>
      <vt:lpstr>Future Scope</vt:lpstr>
      <vt:lpstr>Conclusion</vt:lpstr>
      <vt:lpstr>Literature Survey</vt:lpstr>
      <vt:lpstr>PowerPoint Presentation</vt:lpstr>
      <vt:lpstr>Work Done in 7th and 8th Sem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 shah</dc:creator>
  <cp:lastModifiedBy>Kartikeya Arora</cp:lastModifiedBy>
  <cp:revision>11</cp:revision>
  <dcterms:created xsi:type="dcterms:W3CDTF">2021-06-09T05:12:05Z</dcterms:created>
  <dcterms:modified xsi:type="dcterms:W3CDTF">2022-05-05T14:15:16Z</dcterms:modified>
</cp:coreProperties>
</file>