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69"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p:scale>
          <a:sx n="33" d="100"/>
          <a:sy n="33" d="100"/>
        </p:scale>
        <p:origin x="730"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28030" y="-52850"/>
            <a:ext cx="30360648" cy="42909462"/>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3743331" y="15007743"/>
            <a:ext cx="19291903" cy="10275287"/>
          </a:xfrm>
        </p:spPr>
        <p:txBody>
          <a:bodyPr anchor="b">
            <a:noAutofit/>
          </a:bodyPr>
          <a:lstStyle>
            <a:lvl1pPr algn="r">
              <a:defRPr sz="17879">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3743331" y="25283021"/>
            <a:ext cx="19291903" cy="6846224"/>
          </a:xfrm>
        </p:spPr>
        <p:txBody>
          <a:bodyPr anchor="t"/>
          <a:lstStyle>
            <a:lvl1pPr marL="0" indent="0" algn="r">
              <a:buNone/>
              <a:defRPr>
                <a:solidFill>
                  <a:schemeClr val="tx1">
                    <a:lumMod val="50000"/>
                    <a:lumOff val="50000"/>
                  </a:schemeClr>
                </a:solidFill>
              </a:defRPr>
            </a:lvl1pPr>
            <a:lvl2pPr marL="1513743" indent="0" algn="ctr">
              <a:buNone/>
              <a:defRPr>
                <a:solidFill>
                  <a:schemeClr val="tx1">
                    <a:tint val="75000"/>
                  </a:schemeClr>
                </a:solidFill>
              </a:defRPr>
            </a:lvl2pPr>
            <a:lvl3pPr marL="3027487" indent="0" algn="ctr">
              <a:buNone/>
              <a:defRPr>
                <a:solidFill>
                  <a:schemeClr val="tx1">
                    <a:tint val="75000"/>
                  </a:schemeClr>
                </a:solidFill>
              </a:defRPr>
            </a:lvl3pPr>
            <a:lvl4pPr marL="4541230" indent="0" algn="ctr">
              <a:buNone/>
              <a:defRPr>
                <a:solidFill>
                  <a:schemeClr val="tx1">
                    <a:tint val="75000"/>
                  </a:schemeClr>
                </a:solidFill>
              </a:defRPr>
            </a:lvl4pPr>
            <a:lvl5pPr marL="6054974" indent="0" algn="ctr">
              <a:buNone/>
              <a:defRPr>
                <a:solidFill>
                  <a:schemeClr val="tx1">
                    <a:tint val="75000"/>
                  </a:schemeClr>
                </a:solidFill>
              </a:defRPr>
            </a:lvl5pPr>
            <a:lvl6pPr marL="7568717" indent="0" algn="ctr">
              <a:buNone/>
              <a:defRPr>
                <a:solidFill>
                  <a:schemeClr val="tx1">
                    <a:tint val="75000"/>
                  </a:schemeClr>
                </a:solidFill>
              </a:defRPr>
            </a:lvl6pPr>
            <a:lvl7pPr marL="9082461" indent="0" algn="ctr">
              <a:buNone/>
              <a:defRPr>
                <a:solidFill>
                  <a:schemeClr val="tx1">
                    <a:tint val="75000"/>
                  </a:schemeClr>
                </a:solidFill>
              </a:defRPr>
            </a:lvl7pPr>
            <a:lvl8pPr marL="10596204" indent="0" algn="ctr">
              <a:buNone/>
              <a:defRPr>
                <a:solidFill>
                  <a:schemeClr val="tx1">
                    <a:tint val="75000"/>
                  </a:schemeClr>
                </a:solidFill>
              </a:defRPr>
            </a:lvl8pPr>
            <a:lvl9pPr marL="1210994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4027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018347" y="3804779"/>
            <a:ext cx="21016885" cy="21243349"/>
          </a:xfrm>
        </p:spPr>
        <p:txBody>
          <a:bodyPr anchor="ctr">
            <a:normAutofit/>
          </a:bodyPr>
          <a:lstStyle>
            <a:lvl1pPr algn="l">
              <a:defRPr sz="14568" b="0" cap="none"/>
            </a:lvl1pPr>
          </a:lstStyle>
          <a:p>
            <a:r>
              <a:rPr lang="en-US"/>
              <a:t>Click to edit Master title style</a:t>
            </a:r>
            <a:endParaRPr lang="en-US" dirty="0"/>
          </a:p>
        </p:txBody>
      </p:sp>
      <p:sp>
        <p:nvSpPr>
          <p:cNvPr id="3" name="Text Placeholder 2"/>
          <p:cNvSpPr>
            <a:spLocks noGrp="1"/>
          </p:cNvSpPr>
          <p:nvPr>
            <p:ph type="body" idx="1"/>
          </p:nvPr>
        </p:nvSpPr>
        <p:spPr>
          <a:xfrm>
            <a:off x="2018347" y="27901712"/>
            <a:ext cx="21016885" cy="9805058"/>
          </a:xfrm>
        </p:spPr>
        <p:txBody>
          <a:bodyPr anchor="ctr">
            <a:normAutofit/>
          </a:bodyPr>
          <a:lstStyle>
            <a:lvl1pPr marL="0" indent="0" algn="l">
              <a:buNone/>
              <a:defRPr sz="5960">
                <a:solidFill>
                  <a:schemeClr val="tx1">
                    <a:lumMod val="75000"/>
                    <a:lumOff val="2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20514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5596" y="3804779"/>
            <a:ext cx="20104615" cy="18865362"/>
          </a:xfrm>
        </p:spPr>
        <p:txBody>
          <a:bodyPr anchor="ctr">
            <a:normAutofit/>
          </a:bodyPr>
          <a:lstStyle>
            <a:lvl1pPr algn="l">
              <a:defRPr sz="1456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3645587" y="22670141"/>
            <a:ext cx="17944633" cy="2377987"/>
          </a:xfrm>
        </p:spPr>
        <p:txBody>
          <a:bodyPr anchor="ctr">
            <a:noAutofit/>
          </a:bodyPr>
          <a:lstStyle>
            <a:lvl1pPr marL="0" indent="0">
              <a:buFontTx/>
              <a:buNone/>
              <a:defRPr sz="5297">
                <a:solidFill>
                  <a:schemeClr val="tx1">
                    <a:lumMod val="50000"/>
                    <a:lumOff val="50000"/>
                  </a:schemeClr>
                </a:solidFill>
              </a:defRPr>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US"/>
              <a:t>Click to edit Master text styles</a:t>
            </a:r>
          </a:p>
        </p:txBody>
      </p:sp>
      <p:sp>
        <p:nvSpPr>
          <p:cNvPr id="3" name="Text Placeholder 2"/>
          <p:cNvSpPr>
            <a:spLocks noGrp="1"/>
          </p:cNvSpPr>
          <p:nvPr>
            <p:ph type="body" idx="1"/>
          </p:nvPr>
        </p:nvSpPr>
        <p:spPr>
          <a:xfrm>
            <a:off x="2018343" y="27901712"/>
            <a:ext cx="21016888" cy="9805058"/>
          </a:xfrm>
        </p:spPr>
        <p:txBody>
          <a:bodyPr anchor="ctr">
            <a:normAutofit/>
          </a:bodyPr>
          <a:lstStyle>
            <a:lvl1pPr marL="0" indent="0" algn="l">
              <a:buNone/>
              <a:defRPr sz="5960">
                <a:solidFill>
                  <a:schemeClr val="tx1">
                    <a:lumMod val="75000"/>
                    <a:lumOff val="2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1598227" y="4933093"/>
            <a:ext cx="1514155" cy="3649842"/>
          </a:xfrm>
          <a:prstGeom prst="rect">
            <a:avLst/>
          </a:prstGeom>
        </p:spPr>
        <p:txBody>
          <a:bodyPr vert="horz" lIns="302752" tIns="151376" rIns="302752" bIns="151376" rtlCol="0" anchor="ctr">
            <a:noAutofit/>
          </a:bodyPr>
          <a:lstStyle/>
          <a:p>
            <a:pPr lvl="0"/>
            <a:r>
              <a:rPr lang="en-US" sz="26487" baseline="0" dirty="0">
                <a:ln w="3175" cmpd="sng">
                  <a:noFill/>
                </a:ln>
                <a:solidFill>
                  <a:schemeClr val="accent1"/>
                </a:solidFill>
                <a:effectLst/>
                <a:latin typeface="Arial"/>
              </a:rPr>
              <a:t>“</a:t>
            </a:r>
          </a:p>
        </p:txBody>
      </p:sp>
      <p:sp>
        <p:nvSpPr>
          <p:cNvPr id="25" name="TextBox 24"/>
          <p:cNvSpPr txBox="1"/>
          <p:nvPr/>
        </p:nvSpPr>
        <p:spPr>
          <a:xfrm>
            <a:off x="22341212" y="18016252"/>
            <a:ext cx="1514155" cy="3649842"/>
          </a:xfrm>
          <a:prstGeom prst="rect">
            <a:avLst/>
          </a:prstGeom>
        </p:spPr>
        <p:txBody>
          <a:bodyPr vert="horz" lIns="302752" tIns="151376" rIns="302752" bIns="151376" rtlCol="0" anchor="ctr">
            <a:noAutofit/>
          </a:bodyPr>
          <a:lstStyle/>
          <a:p>
            <a:pPr lvl="0"/>
            <a:r>
              <a:rPr lang="en-US" sz="26487"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83268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018343" y="12058378"/>
            <a:ext cx="21016888" cy="16199396"/>
          </a:xfrm>
        </p:spPr>
        <p:txBody>
          <a:bodyPr anchor="b">
            <a:normAutofit/>
          </a:bodyPr>
          <a:lstStyle>
            <a:lvl1pPr algn="l">
              <a:defRPr sz="14568" b="0" cap="none"/>
            </a:lvl1pPr>
          </a:lstStyle>
          <a:p>
            <a:r>
              <a:rPr lang="en-US"/>
              <a:t>Click to edit Master title style</a:t>
            </a:r>
            <a:endParaRPr lang="en-US" dirty="0"/>
          </a:p>
        </p:txBody>
      </p:sp>
      <p:sp>
        <p:nvSpPr>
          <p:cNvPr id="3" name="Text Placeholder 2"/>
          <p:cNvSpPr>
            <a:spLocks noGrp="1"/>
          </p:cNvSpPr>
          <p:nvPr>
            <p:ph type="body" idx="1"/>
          </p:nvPr>
        </p:nvSpPr>
        <p:spPr>
          <a:xfrm>
            <a:off x="2018343" y="28257774"/>
            <a:ext cx="21016888" cy="9448996"/>
          </a:xfrm>
        </p:spPr>
        <p:txBody>
          <a:bodyPr anchor="t">
            <a:normAutofit/>
          </a:bodyPr>
          <a:lstStyle>
            <a:lvl1pPr marL="0" indent="0" algn="l">
              <a:buNone/>
              <a:defRPr sz="5960">
                <a:solidFill>
                  <a:schemeClr val="tx1">
                    <a:lumMod val="75000"/>
                    <a:lumOff val="2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76612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565596" y="3804779"/>
            <a:ext cx="20104615" cy="18865362"/>
          </a:xfrm>
        </p:spPr>
        <p:txBody>
          <a:bodyPr anchor="ctr">
            <a:normAutofit/>
          </a:bodyPr>
          <a:lstStyle>
            <a:lvl1pPr algn="l">
              <a:defRPr sz="1456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18338" y="25048128"/>
            <a:ext cx="21016891" cy="3209646"/>
          </a:xfrm>
        </p:spPr>
        <p:txBody>
          <a:bodyPr anchor="b">
            <a:noAutofit/>
          </a:bodyPr>
          <a:lstStyle>
            <a:lvl1pPr marL="0" indent="0">
              <a:buFontTx/>
              <a:buNone/>
              <a:defRPr sz="7946">
                <a:solidFill>
                  <a:schemeClr val="tx1">
                    <a:lumMod val="75000"/>
                    <a:lumOff val="25000"/>
                  </a:schemeClr>
                </a:solidFill>
              </a:defRPr>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US"/>
              <a:t>Click to edit Master text styles</a:t>
            </a:r>
          </a:p>
        </p:txBody>
      </p:sp>
      <p:sp>
        <p:nvSpPr>
          <p:cNvPr id="3" name="Text Placeholder 2"/>
          <p:cNvSpPr>
            <a:spLocks noGrp="1"/>
          </p:cNvSpPr>
          <p:nvPr>
            <p:ph type="body" idx="1"/>
          </p:nvPr>
        </p:nvSpPr>
        <p:spPr>
          <a:xfrm>
            <a:off x="2018343" y="28257774"/>
            <a:ext cx="21016888" cy="9448996"/>
          </a:xfrm>
        </p:spPr>
        <p:txBody>
          <a:bodyPr anchor="t">
            <a:normAutofit/>
          </a:bodyPr>
          <a:lstStyle>
            <a:lvl1pPr marL="0" indent="0" algn="l">
              <a:buNone/>
              <a:defRPr sz="5960">
                <a:solidFill>
                  <a:schemeClr val="tx1">
                    <a:lumMod val="50000"/>
                    <a:lumOff val="50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1598227" y="4933093"/>
            <a:ext cx="1514155" cy="3649842"/>
          </a:xfrm>
          <a:prstGeom prst="rect">
            <a:avLst/>
          </a:prstGeom>
        </p:spPr>
        <p:txBody>
          <a:bodyPr vert="horz" lIns="302752" tIns="151376" rIns="302752" bIns="151376" rtlCol="0" anchor="ctr">
            <a:noAutofit/>
          </a:bodyPr>
          <a:lstStyle/>
          <a:p>
            <a:pPr lvl="0"/>
            <a:r>
              <a:rPr lang="en-US" sz="26487" baseline="0" dirty="0">
                <a:ln w="3175" cmpd="sng">
                  <a:noFill/>
                </a:ln>
                <a:solidFill>
                  <a:schemeClr val="accent1"/>
                </a:solidFill>
                <a:effectLst/>
                <a:latin typeface="Arial"/>
              </a:rPr>
              <a:t>“</a:t>
            </a:r>
          </a:p>
        </p:txBody>
      </p:sp>
      <p:sp>
        <p:nvSpPr>
          <p:cNvPr id="25" name="TextBox 24"/>
          <p:cNvSpPr txBox="1"/>
          <p:nvPr/>
        </p:nvSpPr>
        <p:spPr>
          <a:xfrm>
            <a:off x="22341212" y="18016252"/>
            <a:ext cx="1514155" cy="3649842"/>
          </a:xfrm>
          <a:prstGeom prst="rect">
            <a:avLst/>
          </a:prstGeom>
        </p:spPr>
        <p:txBody>
          <a:bodyPr vert="horz" lIns="302752" tIns="151376" rIns="302752" bIns="151376" rtlCol="0" anchor="ctr">
            <a:noAutofit/>
          </a:bodyPr>
          <a:lstStyle/>
          <a:p>
            <a:pPr lvl="0"/>
            <a:r>
              <a:rPr lang="en-US" sz="26487"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3773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039036" y="3804779"/>
            <a:ext cx="20996195" cy="18865362"/>
          </a:xfrm>
        </p:spPr>
        <p:txBody>
          <a:bodyPr anchor="ctr">
            <a:normAutofit/>
          </a:bodyPr>
          <a:lstStyle>
            <a:lvl1pPr algn="l">
              <a:defRPr sz="1456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18338" y="25048128"/>
            <a:ext cx="21016891" cy="3209646"/>
          </a:xfrm>
        </p:spPr>
        <p:txBody>
          <a:bodyPr anchor="b">
            <a:noAutofit/>
          </a:bodyPr>
          <a:lstStyle>
            <a:lvl1pPr marL="0" indent="0">
              <a:buFontTx/>
              <a:buNone/>
              <a:defRPr sz="7946">
                <a:solidFill>
                  <a:schemeClr val="accent1"/>
                </a:solidFill>
              </a:defRPr>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US"/>
              <a:t>Click to edit Master text styles</a:t>
            </a:r>
          </a:p>
        </p:txBody>
      </p:sp>
      <p:sp>
        <p:nvSpPr>
          <p:cNvPr id="3" name="Text Placeholder 2"/>
          <p:cNvSpPr>
            <a:spLocks noGrp="1"/>
          </p:cNvSpPr>
          <p:nvPr>
            <p:ph type="body" idx="1"/>
          </p:nvPr>
        </p:nvSpPr>
        <p:spPr>
          <a:xfrm>
            <a:off x="2018343" y="28257774"/>
            <a:ext cx="21016888" cy="9448996"/>
          </a:xfrm>
        </p:spPr>
        <p:txBody>
          <a:bodyPr anchor="t">
            <a:normAutofit/>
          </a:bodyPr>
          <a:lstStyle>
            <a:lvl1pPr marL="0" indent="0" algn="l">
              <a:buNone/>
              <a:defRPr sz="5960">
                <a:solidFill>
                  <a:schemeClr val="tx1">
                    <a:lumMod val="50000"/>
                    <a:lumOff val="50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69766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1090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790507" y="3804782"/>
            <a:ext cx="3240785" cy="3277659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018344" y="3804782"/>
            <a:ext cx="17200407" cy="32776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2881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191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8389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8343" y="16857296"/>
            <a:ext cx="21016888" cy="11400487"/>
          </a:xfrm>
        </p:spPr>
        <p:txBody>
          <a:bodyPr anchor="b"/>
          <a:lstStyle>
            <a:lvl1pPr algn="l">
              <a:defRPr sz="13244" b="0" cap="none"/>
            </a:lvl1pPr>
          </a:lstStyle>
          <a:p>
            <a:r>
              <a:rPr lang="en-US"/>
              <a:t>Click to edit Master title style</a:t>
            </a:r>
            <a:endParaRPr lang="en-US" dirty="0"/>
          </a:p>
        </p:txBody>
      </p:sp>
      <p:sp>
        <p:nvSpPr>
          <p:cNvPr id="3" name="Text Placeholder 2"/>
          <p:cNvSpPr>
            <a:spLocks noGrp="1"/>
          </p:cNvSpPr>
          <p:nvPr>
            <p:ph type="body" idx="1"/>
          </p:nvPr>
        </p:nvSpPr>
        <p:spPr>
          <a:xfrm>
            <a:off x="2018343" y="28257774"/>
            <a:ext cx="21016888" cy="5370131"/>
          </a:xfrm>
        </p:spPr>
        <p:txBody>
          <a:bodyPr anchor="t"/>
          <a:lstStyle>
            <a:lvl1pPr marL="0" indent="0" algn="l">
              <a:buNone/>
              <a:defRPr sz="6622">
                <a:solidFill>
                  <a:schemeClr val="tx1"/>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6102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18347" y="3804779"/>
            <a:ext cx="21016885" cy="824368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018349" y="13485176"/>
            <a:ext cx="10224536" cy="24221587"/>
          </a:xfrm>
        </p:spPr>
        <p:txBody>
          <a:bodyPr>
            <a:normAutofit/>
          </a:bodyPr>
          <a:lstStyle>
            <a:lvl1pPr>
              <a:defRPr sz="5960"/>
            </a:lvl1pPr>
            <a:lvl2pPr>
              <a:defRPr sz="5297"/>
            </a:lvl2pPr>
            <a:lvl3pPr>
              <a:defRPr sz="4635"/>
            </a:lvl3pPr>
            <a:lvl4pPr>
              <a:defRPr sz="3973"/>
            </a:lvl4pPr>
            <a:lvl5pPr>
              <a:defRPr sz="3973"/>
            </a:lvl5pPr>
            <a:lvl6pPr>
              <a:defRPr sz="3973"/>
            </a:lvl6pPr>
            <a:lvl7pPr>
              <a:defRPr sz="3973"/>
            </a:lvl7pPr>
            <a:lvl8pPr>
              <a:defRPr sz="3973"/>
            </a:lvl8pPr>
            <a:lvl9pPr>
              <a:defRPr sz="39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810693" y="13485186"/>
            <a:ext cx="10224539" cy="24221593"/>
          </a:xfrm>
        </p:spPr>
        <p:txBody>
          <a:bodyPr>
            <a:normAutofit/>
          </a:bodyPr>
          <a:lstStyle>
            <a:lvl1pPr>
              <a:defRPr sz="5960"/>
            </a:lvl1pPr>
            <a:lvl2pPr>
              <a:defRPr sz="5297"/>
            </a:lvl2pPr>
            <a:lvl3pPr>
              <a:defRPr sz="4635"/>
            </a:lvl3pPr>
            <a:lvl4pPr>
              <a:defRPr sz="3973"/>
            </a:lvl4pPr>
            <a:lvl5pPr>
              <a:defRPr sz="3973"/>
            </a:lvl5pPr>
            <a:lvl6pPr>
              <a:defRPr sz="3973"/>
            </a:lvl6pPr>
            <a:lvl7pPr>
              <a:defRPr sz="3973"/>
            </a:lvl7pPr>
            <a:lvl8pPr>
              <a:defRPr sz="3973"/>
            </a:lvl8pPr>
            <a:lvl9pPr>
              <a:defRPr sz="39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6976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18346" y="3804779"/>
            <a:ext cx="21016881" cy="8243688"/>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018344" y="13487635"/>
            <a:ext cx="10233022" cy="3596702"/>
          </a:xfrm>
        </p:spPr>
        <p:txBody>
          <a:bodyPr anchor="b">
            <a:noAutofit/>
          </a:bodyPr>
          <a:lstStyle>
            <a:lvl1pPr marL="0" indent="0">
              <a:buNone/>
              <a:defRPr sz="7946" b="0"/>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18344" y="17084347"/>
            <a:ext cx="10233022" cy="2062243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802204" y="13487635"/>
            <a:ext cx="10233022" cy="3596702"/>
          </a:xfrm>
        </p:spPr>
        <p:txBody>
          <a:bodyPr anchor="b">
            <a:noAutofit/>
          </a:bodyPr>
          <a:lstStyle>
            <a:lvl1pPr marL="0" indent="0">
              <a:buNone/>
              <a:defRPr sz="7946" b="0"/>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2802204" y="17084347"/>
            <a:ext cx="10233022" cy="2062243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4658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18344" y="3804779"/>
            <a:ext cx="21016885" cy="8243688"/>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8870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772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8344" y="9353440"/>
            <a:ext cx="9238118" cy="7979463"/>
          </a:xfrm>
        </p:spPr>
        <p:txBody>
          <a:bodyPr anchor="b">
            <a:normAutofit/>
          </a:bodyPr>
          <a:lstStyle>
            <a:lvl1pPr>
              <a:defRPr sz="6622"/>
            </a:lvl1pPr>
          </a:lstStyle>
          <a:p>
            <a:r>
              <a:rPr lang="en-US"/>
              <a:t>Click to edit Master title style</a:t>
            </a:r>
            <a:endParaRPr lang="en-US" dirty="0"/>
          </a:p>
        </p:txBody>
      </p:sp>
      <p:sp>
        <p:nvSpPr>
          <p:cNvPr id="3" name="Content Placeholder 2"/>
          <p:cNvSpPr>
            <a:spLocks noGrp="1"/>
          </p:cNvSpPr>
          <p:nvPr>
            <p:ph idx="1"/>
          </p:nvPr>
        </p:nvSpPr>
        <p:spPr>
          <a:xfrm>
            <a:off x="11824270" y="3213874"/>
            <a:ext cx="11210957" cy="344928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18344" y="17332900"/>
            <a:ext cx="9238118" cy="16130671"/>
          </a:xfrm>
        </p:spPr>
        <p:txBody>
          <a:bodyPr>
            <a:normAutofit/>
          </a:bodyPr>
          <a:lstStyle>
            <a:lvl1pPr marL="0" indent="0">
              <a:buNone/>
              <a:defRPr sz="4635"/>
            </a:lvl1pPr>
            <a:lvl2pPr marL="1135308" indent="0">
              <a:buNone/>
              <a:defRPr sz="3476"/>
            </a:lvl2pPr>
            <a:lvl3pPr marL="2270615" indent="0">
              <a:buNone/>
              <a:defRPr sz="2980"/>
            </a:lvl3pPr>
            <a:lvl4pPr marL="3405923" indent="0">
              <a:buNone/>
              <a:defRPr sz="2483"/>
            </a:lvl4pPr>
            <a:lvl5pPr marL="4541230" indent="0">
              <a:buNone/>
              <a:defRPr sz="2483"/>
            </a:lvl5pPr>
            <a:lvl6pPr marL="5676538" indent="0">
              <a:buNone/>
              <a:defRPr sz="2483"/>
            </a:lvl6pPr>
            <a:lvl7pPr marL="6811846" indent="0">
              <a:buNone/>
              <a:defRPr sz="2483"/>
            </a:lvl7pPr>
            <a:lvl8pPr marL="7947153" indent="0">
              <a:buNone/>
              <a:defRPr sz="2483"/>
            </a:lvl8pPr>
            <a:lvl9pPr marL="9082461" indent="0">
              <a:buNone/>
              <a:defRPr sz="2483"/>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8841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8344" y="29962634"/>
            <a:ext cx="21016885" cy="3537259"/>
          </a:xfrm>
        </p:spPr>
        <p:txBody>
          <a:bodyPr anchor="b">
            <a:normAutofit/>
          </a:bodyPr>
          <a:lstStyle>
            <a:lvl1pPr algn="l">
              <a:defRPr sz="79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18344" y="3804779"/>
            <a:ext cx="21016885" cy="24002800"/>
          </a:xfrm>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a:t>Click icon to add picture</a:t>
            </a:r>
            <a:endParaRPr lang="en-US" dirty="0"/>
          </a:p>
        </p:txBody>
      </p:sp>
      <p:sp>
        <p:nvSpPr>
          <p:cNvPr id="4" name="Text Placeholder 3"/>
          <p:cNvSpPr>
            <a:spLocks noGrp="1"/>
          </p:cNvSpPr>
          <p:nvPr>
            <p:ph type="body" sz="half" idx="2"/>
          </p:nvPr>
        </p:nvSpPr>
        <p:spPr>
          <a:xfrm>
            <a:off x="2018344" y="33499893"/>
            <a:ext cx="21016885" cy="4206877"/>
          </a:xfrm>
        </p:spPr>
        <p:txBody>
          <a:bodyPr>
            <a:normAutofit/>
          </a:bodyPr>
          <a:lstStyle>
            <a:lvl1pPr marL="0" indent="0">
              <a:buNone/>
              <a:defRPr sz="3973"/>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030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28032" y="-52850"/>
            <a:ext cx="30360652" cy="42909462"/>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2018346" y="3804779"/>
            <a:ext cx="21016881" cy="824368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018344" y="13485186"/>
            <a:ext cx="21016885" cy="242215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896472" y="37706779"/>
            <a:ext cx="2265118" cy="2278904"/>
          </a:xfrm>
          <a:prstGeom prst="rect">
            <a:avLst/>
          </a:prstGeom>
        </p:spPr>
        <p:txBody>
          <a:bodyPr vert="horz" lIns="91440" tIns="45720" rIns="91440" bIns="45720" rtlCol="0" anchor="ctr"/>
          <a:lstStyle>
            <a:lvl1pPr algn="r">
              <a:defRPr sz="2980">
                <a:solidFill>
                  <a:schemeClr val="tx1">
                    <a:tint val="75000"/>
                  </a:schemeClr>
                </a:solidFill>
              </a:defRPr>
            </a:lvl1pPr>
          </a:lstStyle>
          <a:p>
            <a:fld id="{48A87A34-81AB-432B-8DAE-1953F412C126}" type="datetimeFigureOut">
              <a:rPr lang="en-US" smtClean="0"/>
              <a:pPr/>
              <a:t>1/18/2024</a:t>
            </a:fld>
            <a:endParaRPr lang="en-US" dirty="0"/>
          </a:p>
        </p:txBody>
      </p:sp>
      <p:sp>
        <p:nvSpPr>
          <p:cNvPr id="5" name="Footer Placeholder 4"/>
          <p:cNvSpPr>
            <a:spLocks noGrp="1"/>
          </p:cNvSpPr>
          <p:nvPr>
            <p:ph type="ftr" sz="quarter" idx="3"/>
          </p:nvPr>
        </p:nvSpPr>
        <p:spPr>
          <a:xfrm>
            <a:off x="2018346" y="37706779"/>
            <a:ext cx="15306375" cy="2278904"/>
          </a:xfrm>
          <a:prstGeom prst="rect">
            <a:avLst/>
          </a:prstGeom>
        </p:spPr>
        <p:txBody>
          <a:bodyPr vert="horz" lIns="91440" tIns="45720" rIns="91440" bIns="45720" rtlCol="0" anchor="ctr"/>
          <a:lstStyle>
            <a:lvl1pPr algn="l">
              <a:defRPr sz="29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37920" y="37706779"/>
            <a:ext cx="1697312" cy="2278904"/>
          </a:xfrm>
          <a:prstGeom prst="rect">
            <a:avLst/>
          </a:prstGeom>
        </p:spPr>
        <p:txBody>
          <a:bodyPr vert="horz" lIns="91440" tIns="45720" rIns="91440" bIns="45720" rtlCol="0" anchor="ctr"/>
          <a:lstStyle>
            <a:lvl1pPr algn="r">
              <a:defRPr sz="298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33579607"/>
      </p:ext>
    </p:extLst>
  </p:cSld>
  <p:clrMap bg1="dk1" tx1="lt1" bg2="dk2" tx2="lt2" accent1="accent1" accent2="accent2" accent3="accent3" accent4="accent4" accent5="accent5" accent6="accent6" hlink="hlink" folHlink="folHlink"/>
  <p:sldLayoutIdLst>
    <p:sldLayoutId id="2147484270" r:id="rId1"/>
    <p:sldLayoutId id="2147484271" r:id="rId2"/>
    <p:sldLayoutId id="2147484272" r:id="rId3"/>
    <p:sldLayoutId id="2147484273" r:id="rId4"/>
    <p:sldLayoutId id="2147484274" r:id="rId5"/>
    <p:sldLayoutId id="2147484275" r:id="rId6"/>
    <p:sldLayoutId id="2147484276" r:id="rId7"/>
    <p:sldLayoutId id="2147484277" r:id="rId8"/>
    <p:sldLayoutId id="2147484278" r:id="rId9"/>
    <p:sldLayoutId id="2147484279" r:id="rId10"/>
    <p:sldLayoutId id="2147484280" r:id="rId11"/>
    <p:sldLayoutId id="2147484281" r:id="rId12"/>
    <p:sldLayoutId id="2147484282" r:id="rId13"/>
    <p:sldLayoutId id="2147484283" r:id="rId14"/>
    <p:sldLayoutId id="2147484284" r:id="rId15"/>
    <p:sldLayoutId id="2147484285" r:id="rId16"/>
  </p:sldLayoutIdLst>
  <p:txStyles>
    <p:titleStyle>
      <a:lvl1pPr algn="l" defTabSz="1513743" rtl="0" eaLnBrk="1" latinLnBrk="0" hangingPunct="1">
        <a:spcBef>
          <a:spcPct val="0"/>
        </a:spcBef>
        <a:buNone/>
        <a:defRPr sz="1191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135308" indent="-1135308" algn="l" defTabSz="1513743" rtl="0" eaLnBrk="1" latinLnBrk="0" hangingPunct="1">
        <a:spcBef>
          <a:spcPts val="3311"/>
        </a:spcBef>
        <a:spcAft>
          <a:spcPts val="0"/>
        </a:spcAft>
        <a:buClr>
          <a:schemeClr val="accent1"/>
        </a:buClr>
        <a:buSzPct val="80000"/>
        <a:buFont typeface="Wingdings 3" charset="2"/>
        <a:buChar char=""/>
        <a:defRPr sz="5960" kern="1200">
          <a:solidFill>
            <a:schemeClr val="tx1">
              <a:lumMod val="75000"/>
              <a:lumOff val="25000"/>
            </a:schemeClr>
          </a:solidFill>
          <a:latin typeface="+mn-lt"/>
          <a:ea typeface="+mn-ea"/>
          <a:cs typeface="+mn-cs"/>
        </a:defRPr>
      </a:lvl1pPr>
      <a:lvl2pPr marL="2459833" indent="-946090" algn="l" defTabSz="1513743" rtl="0" eaLnBrk="1" latinLnBrk="0" hangingPunct="1">
        <a:spcBef>
          <a:spcPts val="3311"/>
        </a:spcBef>
        <a:spcAft>
          <a:spcPts val="0"/>
        </a:spcAft>
        <a:buClr>
          <a:schemeClr val="accent1"/>
        </a:buClr>
        <a:buSzPct val="80000"/>
        <a:buFont typeface="Wingdings 3" charset="2"/>
        <a:buChar char=""/>
        <a:defRPr sz="5297" kern="1200">
          <a:solidFill>
            <a:schemeClr val="tx1">
              <a:lumMod val="75000"/>
              <a:lumOff val="25000"/>
            </a:schemeClr>
          </a:solidFill>
          <a:latin typeface="+mn-lt"/>
          <a:ea typeface="+mn-ea"/>
          <a:cs typeface="+mn-cs"/>
        </a:defRPr>
      </a:lvl2pPr>
      <a:lvl3pPr marL="3784359" indent="-756872" algn="l" defTabSz="1513743" rtl="0" eaLnBrk="1" latinLnBrk="0" hangingPunct="1">
        <a:spcBef>
          <a:spcPts val="3311"/>
        </a:spcBef>
        <a:spcAft>
          <a:spcPts val="0"/>
        </a:spcAft>
        <a:buClr>
          <a:schemeClr val="accent1"/>
        </a:buClr>
        <a:buSzPct val="80000"/>
        <a:buFont typeface="Wingdings 3" charset="2"/>
        <a:buChar char=""/>
        <a:defRPr sz="4635" kern="1200">
          <a:solidFill>
            <a:schemeClr val="tx1">
              <a:lumMod val="75000"/>
              <a:lumOff val="25000"/>
            </a:schemeClr>
          </a:solidFill>
          <a:latin typeface="+mn-lt"/>
          <a:ea typeface="+mn-ea"/>
          <a:cs typeface="+mn-cs"/>
        </a:defRPr>
      </a:lvl3pPr>
      <a:lvl4pPr marL="5298102"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4pPr>
      <a:lvl5pPr marL="6811846"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5pPr>
      <a:lvl6pPr marL="8325589"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6pPr>
      <a:lvl7pPr marL="9839333"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7pPr>
      <a:lvl8pPr marL="11353076"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8pPr>
      <a:lvl9pPr marL="12866820"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9pPr>
    </p:bodyStyle>
    <p:otherStyle>
      <a:defPPr>
        <a:defRPr lang="en-US"/>
      </a:defPPr>
      <a:lvl1pPr marL="0" algn="l" defTabSz="1513743" rtl="0" eaLnBrk="1" latinLnBrk="0" hangingPunct="1">
        <a:defRPr sz="5960" kern="1200">
          <a:solidFill>
            <a:schemeClr val="tx1"/>
          </a:solidFill>
          <a:latin typeface="+mn-lt"/>
          <a:ea typeface="+mn-ea"/>
          <a:cs typeface="+mn-cs"/>
        </a:defRPr>
      </a:lvl1pPr>
      <a:lvl2pPr marL="1513743" algn="l" defTabSz="1513743" rtl="0" eaLnBrk="1" latinLnBrk="0" hangingPunct="1">
        <a:defRPr sz="5960" kern="1200">
          <a:solidFill>
            <a:schemeClr val="tx1"/>
          </a:solidFill>
          <a:latin typeface="+mn-lt"/>
          <a:ea typeface="+mn-ea"/>
          <a:cs typeface="+mn-cs"/>
        </a:defRPr>
      </a:lvl2pPr>
      <a:lvl3pPr marL="3027487" algn="l" defTabSz="1513743" rtl="0" eaLnBrk="1" latinLnBrk="0" hangingPunct="1">
        <a:defRPr sz="5960" kern="1200">
          <a:solidFill>
            <a:schemeClr val="tx1"/>
          </a:solidFill>
          <a:latin typeface="+mn-lt"/>
          <a:ea typeface="+mn-ea"/>
          <a:cs typeface="+mn-cs"/>
        </a:defRPr>
      </a:lvl3pPr>
      <a:lvl4pPr marL="4541230" algn="l" defTabSz="1513743" rtl="0" eaLnBrk="1" latinLnBrk="0" hangingPunct="1">
        <a:defRPr sz="5960" kern="1200">
          <a:solidFill>
            <a:schemeClr val="tx1"/>
          </a:solidFill>
          <a:latin typeface="+mn-lt"/>
          <a:ea typeface="+mn-ea"/>
          <a:cs typeface="+mn-cs"/>
        </a:defRPr>
      </a:lvl4pPr>
      <a:lvl5pPr marL="6054974" algn="l" defTabSz="1513743" rtl="0" eaLnBrk="1" latinLnBrk="0" hangingPunct="1">
        <a:defRPr sz="5960" kern="1200">
          <a:solidFill>
            <a:schemeClr val="tx1"/>
          </a:solidFill>
          <a:latin typeface="+mn-lt"/>
          <a:ea typeface="+mn-ea"/>
          <a:cs typeface="+mn-cs"/>
        </a:defRPr>
      </a:lvl5pPr>
      <a:lvl6pPr marL="7568717" algn="l" defTabSz="1513743" rtl="0" eaLnBrk="1" latinLnBrk="0" hangingPunct="1">
        <a:defRPr sz="5960" kern="1200">
          <a:solidFill>
            <a:schemeClr val="tx1"/>
          </a:solidFill>
          <a:latin typeface="+mn-lt"/>
          <a:ea typeface="+mn-ea"/>
          <a:cs typeface="+mn-cs"/>
        </a:defRPr>
      </a:lvl6pPr>
      <a:lvl7pPr marL="9082461" algn="l" defTabSz="1513743" rtl="0" eaLnBrk="1" latinLnBrk="0" hangingPunct="1">
        <a:defRPr sz="5960" kern="1200">
          <a:solidFill>
            <a:schemeClr val="tx1"/>
          </a:solidFill>
          <a:latin typeface="+mn-lt"/>
          <a:ea typeface="+mn-ea"/>
          <a:cs typeface="+mn-cs"/>
        </a:defRPr>
      </a:lvl7pPr>
      <a:lvl8pPr marL="10596204" algn="l" defTabSz="1513743" rtl="0" eaLnBrk="1" latinLnBrk="0" hangingPunct="1">
        <a:defRPr sz="5960" kern="1200">
          <a:solidFill>
            <a:schemeClr val="tx1"/>
          </a:solidFill>
          <a:latin typeface="+mn-lt"/>
          <a:ea typeface="+mn-ea"/>
          <a:cs typeface="+mn-cs"/>
        </a:defRPr>
      </a:lvl8pPr>
      <a:lvl9pPr marL="12109948" algn="l" defTabSz="1513743"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tabank.worldbank.org/source/world-development-indicators#advancedDownloadOptions" TargetMode="External"/><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github.com/subashreddy222/ADS1-Assignment-3.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0B3820-75BC-134B-DB79-BAE3B9F0999B}"/>
              </a:ext>
            </a:extLst>
          </p:cNvPr>
          <p:cNvSpPr/>
          <p:nvPr/>
        </p:nvSpPr>
        <p:spPr>
          <a:xfrm>
            <a:off x="0" y="-1"/>
            <a:ext cx="21245513" cy="385354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black background with a black square&#10;&#10;Description automatically generated with medium confidence">
            <a:extLst>
              <a:ext uri="{FF2B5EF4-FFF2-40B4-BE49-F238E27FC236}">
                <a16:creationId xmlns:a16="http://schemas.microsoft.com/office/drawing/2014/main" id="{CCA8C314-5133-3038-D35B-F8939BB5A200}"/>
              </a:ext>
            </a:extLst>
          </p:cNvPr>
          <p:cNvPicPr>
            <a:picLocks noChangeAspect="1"/>
          </p:cNvPicPr>
          <p:nvPr/>
        </p:nvPicPr>
        <p:blipFill>
          <a:blip r:embed="rId2"/>
          <a:stretch>
            <a:fillRect/>
          </a:stretch>
        </p:blipFill>
        <p:spPr>
          <a:xfrm>
            <a:off x="0" y="296165"/>
            <a:ext cx="16040100" cy="3276317"/>
          </a:xfrm>
          <a:prstGeom prst="rect">
            <a:avLst/>
          </a:prstGeom>
        </p:spPr>
      </p:pic>
      <p:sp>
        <p:nvSpPr>
          <p:cNvPr id="11" name="TextBox 10">
            <a:extLst>
              <a:ext uri="{FF2B5EF4-FFF2-40B4-BE49-F238E27FC236}">
                <a16:creationId xmlns:a16="http://schemas.microsoft.com/office/drawing/2014/main" id="{8CC8A1C7-B5AD-54D5-DA80-BA5868838880}"/>
              </a:ext>
            </a:extLst>
          </p:cNvPr>
          <p:cNvSpPr txBox="1"/>
          <p:nvPr/>
        </p:nvSpPr>
        <p:spPr>
          <a:xfrm>
            <a:off x="893135" y="6917895"/>
            <a:ext cx="28574142" cy="2616101"/>
          </a:xfrm>
          <a:prstGeom prst="rect">
            <a:avLst/>
          </a:prstGeom>
          <a:solidFill>
            <a:schemeClr val="accent1">
              <a:lumMod val="60000"/>
              <a:lumOff val="40000"/>
            </a:schemeClr>
          </a:solidFill>
        </p:spPr>
        <p:txBody>
          <a:bodyPr wrap="square" rtlCol="0">
            <a:spAutoFit/>
          </a:bodyPr>
          <a:lstStyle/>
          <a:p>
            <a:pPr algn="ctr"/>
            <a:r>
              <a:rPr lang="en-IN" sz="3600" b="1" u="sng" dirty="0">
                <a:solidFill>
                  <a:srgbClr val="000000"/>
                </a:solidFill>
                <a:latin typeface="Verdana" panose="020B0604030504040204" pitchFamily="34" charset="0"/>
                <a:ea typeface="Verdana" panose="020B0604030504040204" pitchFamily="34" charset="0"/>
                <a:cs typeface="Verdana" panose="020B0604030504040204" pitchFamily="34" charset="0"/>
              </a:rPr>
              <a:t>ABSTRACT</a:t>
            </a:r>
            <a:endParaRPr lang="en-IN" sz="3600" b="1" i="0" u="sng"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algn="just"/>
            <a:endParaRPr lang="en-IN" sz="3200" b="1" u="sng" dirty="0">
              <a:solidFill>
                <a:srgbClr val="000000"/>
              </a:solidFill>
              <a:latin typeface="Verdana" panose="020B0604030504040204" pitchFamily="34" charset="0"/>
              <a:ea typeface="Verdana" panose="020B0604030504040204" pitchFamily="34" charset="0"/>
            </a:endParaRPr>
          </a:p>
          <a:p>
            <a:pPr algn="just"/>
            <a:r>
              <a:rPr lang="en-GB" sz="3200" b="0" i="0" dirty="0">
                <a:solidFill>
                  <a:schemeClr val="bg1"/>
                </a:solidFill>
                <a:effectLst/>
                <a:latin typeface="Verdana" panose="020B0604030504040204" pitchFamily="34" charset="0"/>
                <a:ea typeface="Verdana" panose="020B0604030504040204" pitchFamily="34" charset="0"/>
              </a:rPr>
              <a:t>This comprehensive analysis delves into the intricate relationship between economic indicators, CO2 emissions, and clustering patterns among countries. Utilizing advanced data analytics, including </a:t>
            </a:r>
            <a:r>
              <a:rPr lang="en-GB" sz="3200" b="0" i="0" dirty="0" err="1">
                <a:solidFill>
                  <a:schemeClr val="bg1"/>
                </a:solidFill>
                <a:effectLst/>
                <a:latin typeface="Verdana" panose="020B0604030504040204" pitchFamily="34" charset="0"/>
                <a:ea typeface="Verdana" panose="020B0604030504040204" pitchFamily="34" charset="0"/>
              </a:rPr>
              <a:t>KMeans</a:t>
            </a:r>
            <a:r>
              <a:rPr lang="en-GB" sz="3200" b="0" i="0" dirty="0">
                <a:solidFill>
                  <a:schemeClr val="bg1"/>
                </a:solidFill>
                <a:effectLst/>
                <a:latin typeface="Verdana" panose="020B0604030504040204" pitchFamily="34" charset="0"/>
                <a:ea typeface="Verdana" panose="020B0604030504040204" pitchFamily="34" charset="0"/>
              </a:rPr>
              <a:t> clustering and exponential growth </a:t>
            </a:r>
            <a:r>
              <a:rPr lang="en-GB" sz="3200" b="0" i="0" dirty="0" err="1">
                <a:solidFill>
                  <a:schemeClr val="bg1"/>
                </a:solidFill>
                <a:effectLst/>
                <a:latin typeface="Verdana" panose="020B0604030504040204" pitchFamily="34" charset="0"/>
                <a:ea typeface="Verdana" panose="020B0604030504040204" pitchFamily="34" charset="0"/>
              </a:rPr>
              <a:t>modeling</a:t>
            </a:r>
            <a:r>
              <a:rPr lang="en-GB" sz="3200" b="0" i="0" dirty="0">
                <a:solidFill>
                  <a:schemeClr val="bg1"/>
                </a:solidFill>
                <a:effectLst/>
                <a:latin typeface="Verdana" panose="020B0604030504040204" pitchFamily="34" charset="0"/>
                <a:ea typeface="Verdana" panose="020B0604030504040204" pitchFamily="34" charset="0"/>
              </a:rPr>
              <a:t>, we unravel key insights into the dynamics of environmental sustainability and economic development.</a:t>
            </a:r>
            <a:endPar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extBox 14">
            <a:extLst>
              <a:ext uri="{FF2B5EF4-FFF2-40B4-BE49-F238E27FC236}">
                <a16:creationId xmlns:a16="http://schemas.microsoft.com/office/drawing/2014/main" id="{0B131398-563B-79EB-3480-604E81F524D4}"/>
              </a:ext>
            </a:extLst>
          </p:cNvPr>
          <p:cNvSpPr txBox="1"/>
          <p:nvPr/>
        </p:nvSpPr>
        <p:spPr>
          <a:xfrm>
            <a:off x="893135" y="14053711"/>
            <a:ext cx="14696114" cy="19913144"/>
          </a:xfrm>
          <a:prstGeom prst="rect">
            <a:avLst/>
          </a:prstGeom>
          <a:solidFill>
            <a:schemeClr val="accent1">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IN" sz="3600" b="1" i="0" u="sng"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1.Data Cleaning and  Pre-processing</a:t>
            </a:r>
          </a:p>
          <a:p>
            <a:endParaRPr lang="en-IN" sz="2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pPr algn="l">
              <a:buFont typeface="Arial" panose="020B0604020202020204" pitchFamily="34" charset="0"/>
              <a:buChar char="•"/>
            </a:pPr>
            <a:r>
              <a:rPr lang="en-GB" sz="2800" b="0" i="0" dirty="0">
                <a:solidFill>
                  <a:schemeClr val="bg1"/>
                </a:solidFill>
                <a:effectLst/>
                <a:latin typeface="Verdana" panose="020B0604030504040204" pitchFamily="34" charset="0"/>
                <a:ea typeface="Verdana" panose="020B0604030504040204" pitchFamily="34" charset="0"/>
              </a:rPr>
              <a:t>Raw data is sourced from a CSV file and cleaned by replacing non-numeric values with </a:t>
            </a:r>
            <a:r>
              <a:rPr lang="en-GB" sz="2800" b="0" i="0" dirty="0" err="1">
                <a:solidFill>
                  <a:schemeClr val="bg1"/>
                </a:solidFill>
                <a:effectLst/>
                <a:latin typeface="Verdana" panose="020B0604030504040204" pitchFamily="34" charset="0"/>
                <a:ea typeface="Verdana" panose="020B0604030504040204" pitchFamily="34" charset="0"/>
              </a:rPr>
              <a:t>NaN</a:t>
            </a:r>
            <a:r>
              <a:rPr lang="en-GB" sz="2800" b="0" i="0" dirty="0">
                <a:solidFill>
                  <a:schemeClr val="bg1"/>
                </a:solidFill>
                <a:effectLst/>
                <a:latin typeface="Verdana" panose="020B0604030504040204" pitchFamily="34" charset="0"/>
                <a:ea typeface="Verdana" panose="020B0604030504040204" pitchFamily="34" charset="0"/>
              </a:rPr>
              <a:t>.</a:t>
            </a:r>
          </a:p>
          <a:p>
            <a:pPr algn="l">
              <a:buFont typeface="Arial" panose="020B0604020202020204" pitchFamily="34" charset="0"/>
              <a:buChar char="•"/>
            </a:pPr>
            <a:r>
              <a:rPr lang="en-GB" sz="2800" b="0" i="0" dirty="0">
                <a:solidFill>
                  <a:schemeClr val="bg1"/>
                </a:solidFill>
                <a:effectLst/>
                <a:latin typeface="Verdana" panose="020B0604030504040204" pitchFamily="34" charset="0"/>
                <a:ea typeface="Verdana" panose="020B0604030504040204" pitchFamily="34" charset="0"/>
              </a:rPr>
              <a:t>Imputation using the mean is employed to address missing values.</a:t>
            </a:r>
          </a:p>
          <a:p>
            <a:pPr algn="l">
              <a:buFont typeface="Arial" panose="020B0604020202020204" pitchFamily="34" charset="0"/>
              <a:buChar char="•"/>
            </a:pPr>
            <a:r>
              <a:rPr lang="en-GB" sz="2800" b="0" i="0" dirty="0">
                <a:solidFill>
                  <a:schemeClr val="bg1"/>
                </a:solidFill>
                <a:effectLst/>
                <a:latin typeface="Verdana" panose="020B0604030504040204" pitchFamily="34" charset="0"/>
                <a:ea typeface="Verdana" panose="020B0604030504040204" pitchFamily="34" charset="0"/>
              </a:rPr>
              <a:t>Relevant columns, including CO2 emissions and Adjusted Net National Income growth, are selected for analysis.</a:t>
            </a:r>
          </a:p>
          <a:p>
            <a:pPr algn="l"/>
            <a:endParaRPr lang="en-GB" sz="3600" b="1" i="0" dirty="0">
              <a:effectLst/>
              <a:latin typeface="Verdana" panose="020B0604030504040204" pitchFamily="34" charset="0"/>
              <a:ea typeface="Verdana" panose="020B0604030504040204" pitchFamily="34" charset="0"/>
            </a:endParaRPr>
          </a:p>
          <a:p>
            <a:pPr algn="ctr"/>
            <a:r>
              <a:rPr lang="en-GB" sz="3600" b="1" i="0" u="sng" dirty="0">
                <a:solidFill>
                  <a:schemeClr val="bg1"/>
                </a:solidFill>
                <a:effectLst/>
                <a:latin typeface="Verdana" panose="020B0604030504040204" pitchFamily="34" charset="0"/>
                <a:ea typeface="Verdana" panose="020B0604030504040204" pitchFamily="34" charset="0"/>
              </a:rPr>
              <a:t>2. Clustering Analysis:</a:t>
            </a:r>
          </a:p>
          <a:p>
            <a:pPr algn="ctr"/>
            <a:endParaRPr lang="en-GB" sz="3600" b="1" i="0" u="sng" dirty="0">
              <a:solidFill>
                <a:schemeClr val="bg1"/>
              </a:solidFill>
              <a:effectLst/>
              <a:latin typeface="Verdana" panose="020B0604030504040204" pitchFamily="34" charset="0"/>
              <a:ea typeface="Verdana" panose="020B0604030504040204" pitchFamily="34" charset="0"/>
            </a:endParaRPr>
          </a:p>
          <a:p>
            <a:r>
              <a:rPr lang="en-GB" sz="3600" b="1" i="0" dirty="0">
                <a:solidFill>
                  <a:schemeClr val="bg1"/>
                </a:solidFill>
                <a:effectLst/>
                <a:latin typeface="Verdana" panose="020B0604030504040204" pitchFamily="34" charset="0"/>
                <a:ea typeface="Verdana" panose="020B0604030504040204" pitchFamily="34" charset="0"/>
              </a:rPr>
              <a:t>a. </a:t>
            </a:r>
            <a:r>
              <a:rPr lang="en-GB" sz="3600" b="1" i="0" dirty="0" err="1">
                <a:solidFill>
                  <a:schemeClr val="bg1"/>
                </a:solidFill>
                <a:effectLst/>
                <a:latin typeface="Verdana" panose="020B0604030504040204" pitchFamily="34" charset="0"/>
                <a:ea typeface="Verdana" panose="020B0604030504040204" pitchFamily="34" charset="0"/>
              </a:rPr>
              <a:t>KMeans</a:t>
            </a:r>
            <a:r>
              <a:rPr lang="en-GB" sz="3600" b="1" i="0" dirty="0">
                <a:solidFill>
                  <a:schemeClr val="bg1"/>
                </a:solidFill>
                <a:effectLst/>
                <a:latin typeface="Verdana" panose="020B0604030504040204" pitchFamily="34" charset="0"/>
                <a:ea typeface="Verdana" panose="020B0604030504040204" pitchFamily="34" charset="0"/>
              </a:rPr>
              <a:t> Clustering:</a:t>
            </a:r>
          </a:p>
          <a:p>
            <a:pPr algn="l">
              <a:buFont typeface="Arial" panose="020B0604020202020204" pitchFamily="34" charset="0"/>
              <a:buChar char="•"/>
            </a:pPr>
            <a:r>
              <a:rPr lang="en-GB" sz="2800" b="1" i="0" dirty="0">
                <a:solidFill>
                  <a:schemeClr val="bg1"/>
                </a:solidFill>
                <a:effectLst/>
                <a:latin typeface="Verdana" panose="020B0604030504040204" pitchFamily="34" charset="0"/>
                <a:ea typeface="Verdana" panose="020B0604030504040204" pitchFamily="34" charset="0"/>
              </a:rPr>
              <a:t>Clusters:</a:t>
            </a:r>
            <a:r>
              <a:rPr lang="en-GB" sz="2800" b="0" i="0" dirty="0">
                <a:solidFill>
                  <a:schemeClr val="bg1"/>
                </a:solidFill>
                <a:effectLst/>
                <a:latin typeface="Verdana" panose="020B0604030504040204" pitchFamily="34" charset="0"/>
                <a:ea typeface="Verdana" panose="020B0604030504040204" pitchFamily="34" charset="0"/>
              </a:rPr>
              <a:t> Countries are grouped into clusters based on normalized CO2 emissions and economic indicators.</a:t>
            </a:r>
          </a:p>
          <a:p>
            <a:pPr algn="l">
              <a:buFont typeface="Arial" panose="020B0604020202020204" pitchFamily="34" charset="0"/>
              <a:buChar char="•"/>
            </a:pPr>
            <a:r>
              <a:rPr lang="en-GB" sz="2800" b="1" i="0" dirty="0">
                <a:solidFill>
                  <a:schemeClr val="bg1"/>
                </a:solidFill>
                <a:effectLst/>
                <a:latin typeface="Verdana" panose="020B0604030504040204" pitchFamily="34" charset="0"/>
                <a:ea typeface="Verdana" panose="020B0604030504040204" pitchFamily="34" charset="0"/>
              </a:rPr>
              <a:t>Silhouette Score:</a:t>
            </a:r>
            <a:r>
              <a:rPr lang="en-GB" sz="2800" b="0" i="0" dirty="0">
                <a:solidFill>
                  <a:schemeClr val="bg1"/>
                </a:solidFill>
                <a:effectLst/>
                <a:latin typeface="Verdana" panose="020B0604030504040204" pitchFamily="34" charset="0"/>
                <a:ea typeface="Verdana" panose="020B0604030504040204" pitchFamily="34" charset="0"/>
              </a:rPr>
              <a:t> A silhouette score of 0.3388 indicates suggests a moderate level of clustering quality in the </a:t>
            </a:r>
            <a:r>
              <a:rPr lang="en-GB" sz="2800" b="0" i="0" dirty="0" err="1">
                <a:solidFill>
                  <a:schemeClr val="bg1"/>
                </a:solidFill>
                <a:effectLst/>
                <a:latin typeface="Verdana" panose="020B0604030504040204" pitchFamily="34" charset="0"/>
                <a:ea typeface="Verdana" panose="020B0604030504040204" pitchFamily="34" charset="0"/>
              </a:rPr>
              <a:t>analyzed</a:t>
            </a:r>
            <a:r>
              <a:rPr lang="en-GB" sz="2800" b="0" i="0" dirty="0">
                <a:solidFill>
                  <a:schemeClr val="bg1"/>
                </a:solidFill>
                <a:effectLst/>
                <a:latin typeface="Verdana" panose="020B0604030504040204" pitchFamily="34" charset="0"/>
                <a:ea typeface="Verdana" panose="020B0604030504040204" pitchFamily="34" charset="0"/>
              </a:rPr>
              <a:t> data.</a:t>
            </a:r>
          </a:p>
          <a:p>
            <a:pPr algn="l"/>
            <a:endParaRPr lang="en-GB" sz="2800" b="0" i="0" dirty="0">
              <a:solidFill>
                <a:schemeClr val="bg1"/>
              </a:solidFill>
              <a:effectLst/>
              <a:latin typeface="Verdana" panose="020B0604030504040204" pitchFamily="34" charset="0"/>
              <a:ea typeface="Verdana" panose="020B0604030504040204" pitchFamily="34" charset="0"/>
            </a:endParaRPr>
          </a:p>
          <a:p>
            <a:r>
              <a:rPr lang="en-GB" sz="3600" b="1" i="0" dirty="0">
                <a:solidFill>
                  <a:schemeClr val="bg1"/>
                </a:solidFill>
                <a:effectLst/>
                <a:latin typeface="Verdana" panose="020B0604030504040204" pitchFamily="34" charset="0"/>
                <a:ea typeface="Verdana" panose="020B0604030504040204" pitchFamily="34" charset="0"/>
              </a:rPr>
              <a:t>b. Cluster Visualization:</a:t>
            </a:r>
          </a:p>
          <a:p>
            <a:pPr algn="l">
              <a:buFont typeface="Arial" panose="020B0604020202020204" pitchFamily="34" charset="0"/>
              <a:buChar char="•"/>
            </a:pPr>
            <a:r>
              <a:rPr lang="en-GB" sz="2800" b="0" i="0" dirty="0">
                <a:solidFill>
                  <a:schemeClr val="bg1"/>
                </a:solidFill>
                <a:effectLst/>
                <a:latin typeface="Verdana" panose="020B0604030504040204" pitchFamily="34" charset="0"/>
                <a:ea typeface="Verdana" panose="020B0604030504040204" pitchFamily="34" charset="0"/>
              </a:rPr>
              <a:t>The scatter plot visually represents clusters based on Adjusted Net National Income Growth and CO2 emissions.</a:t>
            </a:r>
          </a:p>
          <a:p>
            <a:pPr algn="l">
              <a:buFont typeface="Arial" panose="020B0604020202020204" pitchFamily="34" charset="0"/>
              <a:buChar char="•"/>
            </a:pPr>
            <a:r>
              <a:rPr lang="en-GB" sz="2800" b="0" i="0" dirty="0">
                <a:solidFill>
                  <a:schemeClr val="bg1"/>
                </a:solidFill>
                <a:effectLst/>
                <a:latin typeface="Verdana" panose="020B0604030504040204" pitchFamily="34" charset="0"/>
                <a:ea typeface="Verdana" panose="020B0604030504040204" pitchFamily="34" charset="0"/>
              </a:rPr>
              <a:t>Cluster </a:t>
            </a:r>
            <a:r>
              <a:rPr lang="en-GB" sz="2800" b="0" i="0" dirty="0" err="1">
                <a:solidFill>
                  <a:schemeClr val="bg1"/>
                </a:solidFill>
                <a:effectLst/>
                <a:latin typeface="Verdana" panose="020B0604030504040204" pitchFamily="34" charset="0"/>
                <a:ea typeface="Verdana" panose="020B0604030504040204" pitchFamily="34" charset="0"/>
              </a:rPr>
              <a:t>centers</a:t>
            </a:r>
            <a:r>
              <a:rPr lang="en-GB" sz="2800" b="0" i="0" dirty="0">
                <a:solidFill>
                  <a:schemeClr val="bg1"/>
                </a:solidFill>
                <a:effectLst/>
                <a:latin typeface="Verdana" panose="020B0604030504040204" pitchFamily="34" charset="0"/>
                <a:ea typeface="Verdana" panose="020B0604030504040204" pitchFamily="34" charset="0"/>
              </a:rPr>
              <a:t> are marked in red, providing a clear distinction between groups.</a:t>
            </a:r>
          </a:p>
          <a:p>
            <a:pPr algn="l">
              <a:buFont typeface="Arial" panose="020B0604020202020204" pitchFamily="34" charset="0"/>
              <a:buChar char="•"/>
            </a:pPr>
            <a:endParaRPr lang="en-GB" sz="2800" b="0" i="0" dirty="0">
              <a:solidFill>
                <a:schemeClr val="bg1"/>
              </a:solidFill>
              <a:effectLst/>
              <a:latin typeface="Verdana" panose="020B0604030504040204" pitchFamily="34" charset="0"/>
              <a:ea typeface="Verdana" panose="020B0604030504040204" pitchFamily="34" charset="0"/>
            </a:endParaRPr>
          </a:p>
          <a:p>
            <a:pPr algn="ctr"/>
            <a:r>
              <a:rPr lang="en-GB" sz="3600" b="1" i="0" u="sng" dirty="0">
                <a:solidFill>
                  <a:schemeClr val="bg1"/>
                </a:solidFill>
                <a:effectLst/>
                <a:latin typeface="Verdana" panose="020B0604030504040204" pitchFamily="34" charset="0"/>
                <a:ea typeface="Verdana" panose="020B0604030504040204" pitchFamily="34" charset="0"/>
              </a:rPr>
              <a:t>3. Exponential Growth </a:t>
            </a:r>
            <a:r>
              <a:rPr lang="en-GB" sz="3600" b="1" i="0" u="sng" dirty="0" err="1">
                <a:solidFill>
                  <a:schemeClr val="bg1"/>
                </a:solidFill>
                <a:effectLst/>
                <a:latin typeface="Verdana" panose="020B0604030504040204" pitchFamily="34" charset="0"/>
                <a:ea typeface="Verdana" panose="020B0604030504040204" pitchFamily="34" charset="0"/>
              </a:rPr>
              <a:t>Modeling</a:t>
            </a:r>
            <a:r>
              <a:rPr lang="en-GB" sz="3600" b="1" i="0" u="sng" dirty="0">
                <a:solidFill>
                  <a:schemeClr val="bg1"/>
                </a:solidFill>
                <a:effectLst/>
                <a:latin typeface="Verdana" panose="020B0604030504040204" pitchFamily="34" charset="0"/>
                <a:ea typeface="Verdana" panose="020B0604030504040204" pitchFamily="34" charset="0"/>
              </a:rPr>
              <a:t>:</a:t>
            </a:r>
          </a:p>
          <a:p>
            <a:pPr algn="ctr"/>
            <a:endParaRPr lang="en-GB" sz="3600" b="1" i="0" u="sng" dirty="0">
              <a:solidFill>
                <a:schemeClr val="bg1"/>
              </a:solidFill>
              <a:effectLst/>
              <a:latin typeface="Verdana" panose="020B0604030504040204" pitchFamily="34" charset="0"/>
              <a:ea typeface="Verdana" panose="020B0604030504040204" pitchFamily="34" charset="0"/>
            </a:endParaRPr>
          </a:p>
          <a:p>
            <a:pPr algn="l"/>
            <a:r>
              <a:rPr lang="en-GB" sz="3600" b="1" i="0" dirty="0">
                <a:solidFill>
                  <a:schemeClr val="bg1"/>
                </a:solidFill>
                <a:effectLst/>
                <a:latin typeface="Verdana" panose="020B0604030504040204" pitchFamily="34" charset="0"/>
                <a:ea typeface="Verdana" panose="020B0604030504040204" pitchFamily="34" charset="0"/>
              </a:rPr>
              <a:t>a. Fitted Exponential Growth Model:</a:t>
            </a:r>
          </a:p>
          <a:p>
            <a:pPr algn="l">
              <a:buFont typeface="Arial" panose="020B0604020202020204" pitchFamily="34" charset="0"/>
              <a:buChar char="•"/>
            </a:pPr>
            <a:r>
              <a:rPr lang="en-GB" sz="2800" b="0" i="0" dirty="0">
                <a:solidFill>
                  <a:schemeClr val="bg1"/>
                </a:solidFill>
                <a:effectLst/>
                <a:latin typeface="Verdana" panose="020B0604030504040204" pitchFamily="34" charset="0"/>
                <a:ea typeface="Verdana" panose="020B0604030504040204" pitchFamily="34" charset="0"/>
              </a:rPr>
              <a:t>An exponential growth model is fitted to the time series data of CO2 emissions.</a:t>
            </a:r>
          </a:p>
          <a:p>
            <a:pPr algn="l">
              <a:buFont typeface="Arial" panose="020B0604020202020204" pitchFamily="34" charset="0"/>
              <a:buChar char="•"/>
            </a:pPr>
            <a:r>
              <a:rPr lang="en-GB" sz="2800" b="0" i="0" dirty="0">
                <a:solidFill>
                  <a:schemeClr val="bg1"/>
                </a:solidFill>
                <a:effectLst/>
                <a:latin typeface="Verdana" panose="020B0604030504040204" pitchFamily="34" charset="0"/>
                <a:ea typeface="Verdana" panose="020B0604030504040204" pitchFamily="34" charset="0"/>
              </a:rPr>
              <a:t>The model parameters (amplitude and growth rate) are optimized using </a:t>
            </a:r>
            <a:r>
              <a:rPr lang="en-GB" sz="2800" b="0" i="0" dirty="0" err="1">
                <a:solidFill>
                  <a:schemeClr val="bg1"/>
                </a:solidFill>
                <a:effectLst/>
                <a:latin typeface="Verdana" panose="020B0604030504040204" pitchFamily="34" charset="0"/>
                <a:ea typeface="Verdana" panose="020B0604030504040204" pitchFamily="34" charset="0"/>
              </a:rPr>
              <a:t>lmfit</a:t>
            </a:r>
            <a:r>
              <a:rPr lang="en-GB" sz="2800" b="0" i="0" dirty="0">
                <a:solidFill>
                  <a:schemeClr val="bg1"/>
                </a:solidFill>
                <a:effectLst/>
                <a:latin typeface="Verdana" panose="020B0604030504040204" pitchFamily="34" charset="0"/>
                <a:ea typeface="Verdana" panose="020B0604030504040204" pitchFamily="34" charset="0"/>
              </a:rPr>
              <a:t>.</a:t>
            </a:r>
          </a:p>
          <a:p>
            <a:pPr algn="l"/>
            <a:r>
              <a:rPr lang="en-GB" sz="3600" b="1" i="0" dirty="0">
                <a:solidFill>
                  <a:schemeClr val="bg1"/>
                </a:solidFill>
                <a:effectLst/>
                <a:latin typeface="Verdana" panose="020B0604030504040204" pitchFamily="34" charset="0"/>
                <a:ea typeface="Verdana" panose="020B0604030504040204" pitchFamily="34" charset="0"/>
              </a:rPr>
              <a:t>b. Curve Fit Visualization:</a:t>
            </a:r>
          </a:p>
          <a:p>
            <a:pPr algn="l">
              <a:buFont typeface="Arial" panose="020B0604020202020204" pitchFamily="34" charset="0"/>
              <a:buChar char="•"/>
            </a:pPr>
            <a:r>
              <a:rPr lang="en-GB" sz="2800" b="0" i="0" dirty="0">
                <a:solidFill>
                  <a:schemeClr val="bg1"/>
                </a:solidFill>
                <a:effectLst/>
                <a:latin typeface="Verdana" panose="020B0604030504040204" pitchFamily="34" charset="0"/>
                <a:ea typeface="Verdana" panose="020B0604030504040204" pitchFamily="34" charset="0"/>
              </a:rPr>
              <a:t>The fitted curve, actual CO2 emissions data, and confidence interval are plotted.</a:t>
            </a:r>
          </a:p>
          <a:p>
            <a:pPr algn="l">
              <a:buFont typeface="Arial" panose="020B0604020202020204" pitchFamily="34" charset="0"/>
              <a:buChar char="•"/>
            </a:pPr>
            <a:r>
              <a:rPr lang="en-GB" sz="2800" b="0" i="0" dirty="0">
                <a:solidFill>
                  <a:schemeClr val="bg1"/>
                </a:solidFill>
                <a:effectLst/>
                <a:latin typeface="Verdana" panose="020B0604030504040204" pitchFamily="34" charset="0"/>
                <a:ea typeface="Verdana" panose="020B0604030504040204" pitchFamily="34" charset="0"/>
              </a:rPr>
              <a:t>The model captures the underlying growth pattern, allowing for trend interpretation.</a:t>
            </a:r>
          </a:p>
          <a:p>
            <a:pPr algn="l">
              <a:buFont typeface="Arial" panose="020B0604020202020204" pitchFamily="34" charset="0"/>
              <a:buChar char="•"/>
            </a:pPr>
            <a:endParaRPr lang="en-GB" sz="2800" b="0" i="0" dirty="0">
              <a:solidFill>
                <a:schemeClr val="bg1"/>
              </a:solidFill>
              <a:effectLst/>
              <a:latin typeface="Verdana" panose="020B0604030504040204" pitchFamily="34" charset="0"/>
              <a:ea typeface="Verdana" panose="020B0604030504040204" pitchFamily="34" charset="0"/>
            </a:endParaRPr>
          </a:p>
          <a:p>
            <a:pPr algn="ctr"/>
            <a:r>
              <a:rPr lang="en-GB" sz="3600" b="1" i="0" u="sng" dirty="0">
                <a:solidFill>
                  <a:schemeClr val="bg1"/>
                </a:solidFill>
                <a:effectLst/>
                <a:latin typeface="Verdana" panose="020B0604030504040204" pitchFamily="34" charset="0"/>
                <a:ea typeface="Verdana" panose="020B0604030504040204" pitchFamily="34" charset="0"/>
              </a:rPr>
              <a:t>4. Prediction and Future Insights:</a:t>
            </a:r>
          </a:p>
          <a:p>
            <a:pPr algn="ctr"/>
            <a:endParaRPr lang="en-GB" sz="3600" b="1" i="0" u="sng" dirty="0">
              <a:solidFill>
                <a:schemeClr val="bg1"/>
              </a:solidFill>
              <a:effectLst/>
              <a:latin typeface="Verdana" panose="020B0604030504040204" pitchFamily="34" charset="0"/>
              <a:ea typeface="Verdana" panose="020B0604030504040204" pitchFamily="34" charset="0"/>
            </a:endParaRPr>
          </a:p>
          <a:p>
            <a:pPr algn="l">
              <a:buFont typeface="Arial" panose="020B0604020202020204" pitchFamily="34" charset="0"/>
              <a:buChar char="•"/>
            </a:pPr>
            <a:r>
              <a:rPr lang="en-GB" sz="2800" b="0" i="0" dirty="0">
                <a:solidFill>
                  <a:schemeClr val="bg1"/>
                </a:solidFill>
                <a:effectLst/>
                <a:latin typeface="Verdana" panose="020B0604030504040204" pitchFamily="34" charset="0"/>
                <a:ea typeface="Verdana" panose="020B0604030504040204" pitchFamily="34" charset="0"/>
              </a:rPr>
              <a:t>Future values of CO2 emissions are predicted for 2024, 2027, and 2030.</a:t>
            </a:r>
          </a:p>
          <a:p>
            <a:pPr algn="l">
              <a:buFont typeface="Arial" panose="020B0604020202020204" pitchFamily="34" charset="0"/>
              <a:buChar char="•"/>
            </a:pPr>
            <a:r>
              <a:rPr lang="en-GB" sz="2800" b="0" i="0" dirty="0">
                <a:solidFill>
                  <a:schemeClr val="bg1"/>
                </a:solidFill>
                <a:effectLst/>
                <a:latin typeface="Verdana" panose="020B0604030504040204" pitchFamily="34" charset="0"/>
                <a:ea typeface="Verdana" panose="020B0604030504040204" pitchFamily="34" charset="0"/>
              </a:rPr>
              <a:t>These predictions offer insights into potential trends, aiding in long-term planning and environmental impact assessment.</a:t>
            </a:r>
          </a:p>
          <a:p>
            <a:pPr algn="l">
              <a:buFont typeface="Arial" panose="020B0604020202020204" pitchFamily="34" charset="0"/>
              <a:buChar char="•"/>
            </a:pPr>
            <a:endParaRPr lang="en-GB" sz="2800" b="0" i="0" dirty="0">
              <a:solidFill>
                <a:schemeClr val="bg1"/>
              </a:solidFill>
              <a:effectLst/>
              <a:latin typeface="Verdana" panose="020B0604030504040204" pitchFamily="34" charset="0"/>
              <a:ea typeface="Verdana" panose="020B0604030504040204" pitchFamily="34" charset="0"/>
            </a:endParaRPr>
          </a:p>
          <a:p>
            <a:pPr algn="ctr"/>
            <a:r>
              <a:rPr lang="en-GB" sz="3600" b="1" i="0" u="sng" dirty="0">
                <a:solidFill>
                  <a:schemeClr val="bg1"/>
                </a:solidFill>
                <a:effectLst/>
                <a:latin typeface="Verdana" panose="020B0604030504040204" pitchFamily="34" charset="0"/>
                <a:ea typeface="Verdana" panose="020B0604030504040204" pitchFamily="34" charset="0"/>
              </a:rPr>
              <a:t>5. CO2 Emissions Over Time:</a:t>
            </a:r>
          </a:p>
          <a:p>
            <a:pPr algn="ctr"/>
            <a:endParaRPr lang="en-GB" sz="3600" b="1" i="0" u="sng" dirty="0">
              <a:solidFill>
                <a:schemeClr val="bg1"/>
              </a:solidFill>
              <a:effectLst/>
              <a:latin typeface="Verdana" panose="020B0604030504040204" pitchFamily="34" charset="0"/>
              <a:ea typeface="Verdana" panose="020B0604030504040204" pitchFamily="34" charset="0"/>
            </a:endParaRPr>
          </a:p>
          <a:p>
            <a:pPr algn="l">
              <a:buFont typeface="Arial" panose="020B0604020202020204" pitchFamily="34" charset="0"/>
              <a:buChar char="•"/>
            </a:pPr>
            <a:r>
              <a:rPr lang="en-GB" sz="2800" b="0" i="0" dirty="0">
                <a:solidFill>
                  <a:schemeClr val="bg1"/>
                </a:solidFill>
                <a:effectLst/>
                <a:latin typeface="Verdana" panose="020B0604030504040204" pitchFamily="34" charset="0"/>
                <a:ea typeface="Verdana" panose="020B0604030504040204" pitchFamily="34" charset="0"/>
              </a:rPr>
              <a:t>A line plot illustrates CO2 emissions over time for all countries.</a:t>
            </a:r>
          </a:p>
          <a:p>
            <a:pPr algn="l">
              <a:buFont typeface="Arial" panose="020B0604020202020204" pitchFamily="34" charset="0"/>
              <a:buChar char="•"/>
            </a:pPr>
            <a:r>
              <a:rPr lang="en-GB" sz="2800" b="0" i="0" dirty="0">
                <a:solidFill>
                  <a:schemeClr val="bg1"/>
                </a:solidFill>
                <a:effectLst/>
                <a:latin typeface="Verdana" panose="020B0604030504040204" pitchFamily="34" charset="0"/>
                <a:ea typeface="Verdana" panose="020B0604030504040204" pitchFamily="34" charset="0"/>
              </a:rPr>
              <a:t>This provides a holistic view of trends and variations in emissions.</a:t>
            </a:r>
          </a:p>
        </p:txBody>
      </p:sp>
      <p:sp>
        <p:nvSpPr>
          <p:cNvPr id="22" name="TextBox 21">
            <a:extLst>
              <a:ext uri="{FF2B5EF4-FFF2-40B4-BE49-F238E27FC236}">
                <a16:creationId xmlns:a16="http://schemas.microsoft.com/office/drawing/2014/main" id="{E1F965BD-2B7D-5369-7640-08757648A9D6}"/>
              </a:ext>
            </a:extLst>
          </p:cNvPr>
          <p:cNvSpPr txBox="1"/>
          <p:nvPr/>
        </p:nvSpPr>
        <p:spPr>
          <a:xfrm>
            <a:off x="854668" y="41714932"/>
            <a:ext cx="18302011" cy="830997"/>
          </a:xfrm>
          <a:prstGeom prst="rect">
            <a:avLst/>
          </a:prstGeom>
          <a:solidFill>
            <a:schemeClr val="accent1">
              <a:lumMod val="60000"/>
              <a:lumOff val="40000"/>
            </a:schemeClr>
          </a:solidFill>
          <a:ln>
            <a:solidFill>
              <a:schemeClr val="accent2">
                <a:lumMod val="60000"/>
                <a:lumOff val="40000"/>
              </a:schemeClr>
            </a:solidFill>
          </a:ln>
        </p:spPr>
        <p:txBody>
          <a:bodyPr wrap="square" rtlCol="0">
            <a:spAutoFit/>
          </a:bodyPr>
          <a:lstStyle/>
          <a:p>
            <a:r>
              <a:rPr lang="en-IN" sz="24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Data source link </a:t>
            </a:r>
            <a:r>
              <a:rPr lang="en-IN" sz="2400" b="0" i="0" u="none" strike="noStrike" dirty="0">
                <a:solidFill>
                  <a:srgbClr val="000000"/>
                </a:solidFill>
                <a:effectLst/>
                <a:latin typeface="Arial" panose="020B0604020202020204" pitchFamily="34" charset="0"/>
              </a:rPr>
              <a:t>: </a:t>
            </a:r>
            <a:r>
              <a:rPr lang="en-IN" sz="2400" b="0"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hlinkClick r:id="rId3">
                  <a:extLst>
                    <a:ext uri="{A12FA001-AC4F-418D-AE19-62706E023703}">
                      <ahyp:hlinkClr xmlns:ahyp="http://schemas.microsoft.com/office/drawing/2018/hyperlinkcolor" val="tx"/>
                    </a:ext>
                  </a:extLst>
                </a:hlinkClick>
              </a:rPr>
              <a:t>https://databank.worldbank.org/source/world-development-indicators#advancedDownloadOptions</a:t>
            </a:r>
            <a:endParaRPr lang="en-IN" sz="2400" b="0"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r>
              <a:rPr lang="en-IN" sz="2400" dirty="0">
                <a:solidFill>
                  <a:srgbClr val="000000"/>
                </a:solidFill>
                <a:latin typeface="Verdana" panose="020B0604030504040204" pitchFamily="34" charset="0"/>
                <a:ea typeface="Verdana" panose="020B0604030504040204" pitchFamily="34" charset="0"/>
                <a:cs typeface="Verdana" panose="020B0604030504040204" pitchFamily="34" charset="0"/>
              </a:rPr>
              <a:t>GitHub link : </a:t>
            </a:r>
            <a:r>
              <a:rPr lang="en-IN" sz="2400" dirty="0">
                <a:solidFill>
                  <a:schemeClr val="bg1"/>
                </a:solidFill>
                <a:latin typeface="Verdana" panose="020B0604030504040204" pitchFamily="34" charset="0"/>
                <a:ea typeface="Verdana" panose="020B0604030504040204" pitchFamily="34" charset="0"/>
                <a:cs typeface="Verdana" panose="020B0604030504040204" pitchFamily="34" charset="0"/>
                <a:hlinkClick r:id="rId4">
                  <a:extLst>
                    <a:ext uri="{A12FA001-AC4F-418D-AE19-62706E023703}">
                      <ahyp:hlinkClr xmlns:ahyp="http://schemas.microsoft.com/office/drawing/2018/hyperlinkcolor" val="tx"/>
                    </a:ext>
                  </a:extLst>
                </a:hlinkClick>
              </a:rPr>
              <a:t>https://github.com/subashreddy222/ADS1-Assignment-3.git</a:t>
            </a:r>
            <a:endPar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3" name="TextBox 22">
            <a:extLst>
              <a:ext uri="{FF2B5EF4-FFF2-40B4-BE49-F238E27FC236}">
                <a16:creationId xmlns:a16="http://schemas.microsoft.com/office/drawing/2014/main" id="{52F5CB3D-14E1-5BDA-5F52-C95FA2FB7862}"/>
              </a:ext>
            </a:extLst>
          </p:cNvPr>
          <p:cNvSpPr txBox="1"/>
          <p:nvPr/>
        </p:nvSpPr>
        <p:spPr>
          <a:xfrm>
            <a:off x="18475569" y="5518679"/>
            <a:ext cx="11799644" cy="1077218"/>
          </a:xfrm>
          <a:prstGeom prst="rect">
            <a:avLst/>
          </a:prstGeom>
          <a:solidFill>
            <a:schemeClr val="accent1">
              <a:lumMod val="40000"/>
              <a:lumOff val="60000"/>
            </a:schemeClr>
          </a:solidFill>
        </p:spPr>
        <p:txBody>
          <a:bodyPr wrap="square" rtlCol="0">
            <a:spAutoFit/>
          </a:bodyPr>
          <a:lstStyle/>
          <a:p>
            <a:pPr algn="l"/>
            <a:r>
              <a:rPr lang="en-IN" sz="3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Name : Subash Reddy </a:t>
            </a:r>
            <a:r>
              <a:rPr lang="en-IN" sz="3200" b="0" i="0" u="none" strike="noStrike"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Padigela</a:t>
            </a:r>
            <a:endParaRPr lang="en-GB" sz="1800" b="0" i="0" u="none" strike="noStrike" baseline="0" dirty="0">
              <a:solidFill>
                <a:srgbClr val="000000"/>
              </a:solidFill>
            </a:endParaRPr>
          </a:p>
          <a:p>
            <a:r>
              <a:rPr lang="en-IN" sz="3200" dirty="0">
                <a:solidFill>
                  <a:srgbClr val="000000"/>
                </a:solidFill>
                <a:latin typeface="Verdana" panose="020B0604030504040204" pitchFamily="34" charset="0"/>
                <a:ea typeface="Verdana" panose="020B0604030504040204" pitchFamily="34" charset="0"/>
                <a:cs typeface="Verdana" panose="020B0604030504040204" pitchFamily="34" charset="0"/>
              </a:rPr>
              <a:t>Student ID : </a:t>
            </a:r>
            <a:r>
              <a:rPr lang="en-IN" sz="3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22088785</a:t>
            </a:r>
            <a:endParaRPr lang="en-US" sz="3200" dirty="0">
              <a:latin typeface="Verdana" panose="020B0604030504040204" pitchFamily="34" charset="0"/>
              <a:ea typeface="Verdana" panose="020B0604030504040204" pitchFamily="34" charset="0"/>
              <a:cs typeface="Verdana" panose="020B0604030504040204" pitchFamily="34" charset="0"/>
            </a:endParaRPr>
          </a:p>
        </p:txBody>
      </p:sp>
      <p:sp>
        <p:nvSpPr>
          <p:cNvPr id="2" name="TextBox 1">
            <a:extLst>
              <a:ext uri="{FF2B5EF4-FFF2-40B4-BE49-F238E27FC236}">
                <a16:creationId xmlns:a16="http://schemas.microsoft.com/office/drawing/2014/main" id="{12A44A5E-7631-4B2E-BFDA-81D65AD297B0}"/>
              </a:ext>
            </a:extLst>
          </p:cNvPr>
          <p:cNvSpPr txBox="1"/>
          <p:nvPr/>
        </p:nvSpPr>
        <p:spPr>
          <a:xfrm>
            <a:off x="9228213" y="4085946"/>
            <a:ext cx="21047000" cy="1200329"/>
          </a:xfrm>
          <a:prstGeom prst="rect">
            <a:avLst/>
          </a:prstGeom>
          <a:solidFill>
            <a:schemeClr val="accent1">
              <a:lumMod val="40000"/>
              <a:lumOff val="60000"/>
            </a:schemeClr>
          </a:solidFill>
        </p:spPr>
        <p:txBody>
          <a:bodyPr wrap="square" rtlCol="0">
            <a:spAutoFit/>
          </a:bodyPr>
          <a:lstStyle/>
          <a:p>
            <a:pPr algn="l"/>
            <a:r>
              <a:rPr lang="en-GB" sz="3600" b="1" i="0" dirty="0">
                <a:solidFill>
                  <a:schemeClr val="bg1"/>
                </a:solidFill>
                <a:effectLst/>
                <a:latin typeface="Verdana" panose="020B0604030504040204" pitchFamily="34" charset="0"/>
                <a:ea typeface="Verdana" panose="020B0604030504040204" pitchFamily="34" charset="0"/>
              </a:rPr>
              <a:t>"Decoding the Environmental-Economic Nexus: </a:t>
            </a:r>
            <a:r>
              <a:rPr lang="en-GB" sz="3600" b="1" i="0" dirty="0" err="1">
                <a:solidFill>
                  <a:schemeClr val="bg1"/>
                </a:solidFill>
                <a:effectLst/>
                <a:latin typeface="Verdana" panose="020B0604030504040204" pitchFamily="34" charset="0"/>
                <a:ea typeface="Verdana" panose="020B0604030504040204" pitchFamily="34" charset="0"/>
              </a:rPr>
              <a:t>Analyzing</a:t>
            </a:r>
            <a:r>
              <a:rPr lang="en-GB" sz="3600" b="1" i="0" dirty="0">
                <a:solidFill>
                  <a:schemeClr val="bg1"/>
                </a:solidFill>
                <a:effectLst/>
                <a:latin typeface="Verdana" panose="020B0604030504040204" pitchFamily="34" charset="0"/>
                <a:ea typeface="Verdana" panose="020B0604030504040204" pitchFamily="34" charset="0"/>
              </a:rPr>
              <a:t> CO2 Emissions, Growth Dynamics, and Clustering Trends"</a:t>
            </a:r>
          </a:p>
        </p:txBody>
      </p:sp>
      <p:sp>
        <p:nvSpPr>
          <p:cNvPr id="32" name="TextBox 31">
            <a:extLst>
              <a:ext uri="{FF2B5EF4-FFF2-40B4-BE49-F238E27FC236}">
                <a16:creationId xmlns:a16="http://schemas.microsoft.com/office/drawing/2014/main" id="{964A28AE-52FA-18D0-6AF2-0FE1C84EBCD3}"/>
              </a:ext>
            </a:extLst>
          </p:cNvPr>
          <p:cNvSpPr txBox="1"/>
          <p:nvPr/>
        </p:nvSpPr>
        <p:spPr>
          <a:xfrm>
            <a:off x="893135" y="9916681"/>
            <a:ext cx="28574142" cy="3539430"/>
          </a:xfrm>
          <a:prstGeom prst="rect">
            <a:avLst/>
          </a:prstGeom>
          <a:solidFill>
            <a:schemeClr val="accent1">
              <a:lumMod val="60000"/>
              <a:lumOff val="40000"/>
            </a:schemeClr>
          </a:solidFill>
        </p:spPr>
        <p:txBody>
          <a:bodyPr wrap="square" rtlCol="0">
            <a:spAutoFit/>
          </a:bodyPr>
          <a:lstStyle/>
          <a:p>
            <a:pPr algn="ctr"/>
            <a:r>
              <a:rPr lang="en-IN" sz="3600" b="1" u="sng" dirty="0">
                <a:solidFill>
                  <a:srgbClr val="000000"/>
                </a:solidFill>
                <a:latin typeface="Verdana" panose="020B0604030504040204" pitchFamily="34" charset="0"/>
                <a:ea typeface="Verdana" panose="020B0604030504040204" pitchFamily="34" charset="0"/>
                <a:cs typeface="Verdana" panose="020B0604030504040204" pitchFamily="34" charset="0"/>
              </a:rPr>
              <a:t>INTRODUCTION</a:t>
            </a:r>
            <a:endParaRPr lang="en-IN" sz="3600" b="1" i="0" u="sng"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algn="just"/>
            <a:endParaRPr lang="en-IN" sz="2800" b="1" u="sng" dirty="0">
              <a:solidFill>
                <a:srgbClr val="000000"/>
              </a:solidFill>
              <a:latin typeface="Verdana" panose="020B0604030504040204" pitchFamily="34" charset="0"/>
              <a:ea typeface="Verdana" panose="020B0604030504040204" pitchFamily="34" charset="0"/>
            </a:endParaRPr>
          </a:p>
          <a:p>
            <a:pPr algn="just"/>
            <a:r>
              <a:rPr lang="en-GB" sz="3200" b="0" i="0" dirty="0">
                <a:solidFill>
                  <a:schemeClr val="bg1"/>
                </a:solidFill>
                <a:effectLst/>
                <a:latin typeface="Verdana" panose="020B0604030504040204" pitchFamily="34" charset="0"/>
                <a:ea typeface="Verdana" panose="020B0604030504040204" pitchFamily="34" charset="0"/>
              </a:rPr>
              <a:t>This analysis delves into the interplay between economic growth and CO2 emissions, employing advanced techniques like </a:t>
            </a:r>
            <a:r>
              <a:rPr lang="en-GB" sz="3200" b="0" i="0" dirty="0" err="1">
                <a:solidFill>
                  <a:schemeClr val="bg1"/>
                </a:solidFill>
                <a:effectLst/>
                <a:latin typeface="Verdana" panose="020B0604030504040204" pitchFamily="34" charset="0"/>
                <a:ea typeface="Verdana" panose="020B0604030504040204" pitchFamily="34" charset="0"/>
              </a:rPr>
              <a:t>KMeans</a:t>
            </a:r>
            <a:r>
              <a:rPr lang="en-GB" sz="3200" b="0" i="0" dirty="0">
                <a:solidFill>
                  <a:schemeClr val="bg1"/>
                </a:solidFill>
                <a:effectLst/>
                <a:latin typeface="Verdana" panose="020B0604030504040204" pitchFamily="34" charset="0"/>
                <a:ea typeface="Verdana" panose="020B0604030504040204" pitchFamily="34" charset="0"/>
              </a:rPr>
              <a:t> clustering and exponential growth </a:t>
            </a:r>
            <a:r>
              <a:rPr lang="en-GB" sz="3200" b="0" i="0" dirty="0" err="1">
                <a:solidFill>
                  <a:schemeClr val="bg1"/>
                </a:solidFill>
                <a:effectLst/>
                <a:latin typeface="Verdana" panose="020B0604030504040204" pitchFamily="34" charset="0"/>
                <a:ea typeface="Verdana" panose="020B0604030504040204" pitchFamily="34" charset="0"/>
              </a:rPr>
              <a:t>modeling</a:t>
            </a:r>
            <a:r>
              <a:rPr lang="en-GB" sz="3200" b="0" i="0" dirty="0">
                <a:solidFill>
                  <a:schemeClr val="bg1"/>
                </a:solidFill>
                <a:effectLst/>
                <a:latin typeface="Verdana" panose="020B0604030504040204" pitchFamily="34" charset="0"/>
                <a:ea typeface="Verdana" panose="020B0604030504040204" pitchFamily="34" charset="0"/>
              </a:rPr>
              <a:t>. By dissecting the relationship between adjusted net national income growth and CO2 emissions, the study aims to provide actionable insights for sustainable development and informed policy decisions. Unveiling hidden patterns, this analysis contributes to the global dialogue on achieving a balance between economic progress and environmental responsibility.</a:t>
            </a:r>
            <a:endPar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TextBox 55">
            <a:extLst>
              <a:ext uri="{FF2B5EF4-FFF2-40B4-BE49-F238E27FC236}">
                <a16:creationId xmlns:a16="http://schemas.microsoft.com/office/drawing/2014/main" id="{7FC90240-478E-2A9A-D845-439385BA66A3}"/>
              </a:ext>
            </a:extLst>
          </p:cNvPr>
          <p:cNvSpPr txBox="1"/>
          <p:nvPr/>
        </p:nvSpPr>
        <p:spPr>
          <a:xfrm>
            <a:off x="16764002" y="14053711"/>
            <a:ext cx="12643268" cy="4154984"/>
          </a:xfrm>
          <a:prstGeom prst="rect">
            <a:avLst/>
          </a:prstGeom>
          <a:solidFill>
            <a:schemeClr val="accent1">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GB" sz="3600" b="1" i="0" u="sng" dirty="0">
                <a:solidFill>
                  <a:schemeClr val="bg1"/>
                </a:solidFill>
                <a:effectLst/>
                <a:latin typeface="Verdana" panose="020B0604030504040204" pitchFamily="34" charset="0"/>
                <a:ea typeface="Verdana" panose="020B0604030504040204" pitchFamily="34" charset="0"/>
              </a:rPr>
              <a:t>Cluster Analysis:</a:t>
            </a:r>
          </a:p>
          <a:p>
            <a:pPr algn="ctr"/>
            <a:endParaRPr lang="en-GB" sz="3600" b="1" i="0" u="sng" dirty="0">
              <a:solidFill>
                <a:schemeClr val="bg1"/>
              </a:solidFill>
              <a:effectLst/>
              <a:latin typeface="Verdana" panose="020B0604030504040204" pitchFamily="34" charset="0"/>
              <a:ea typeface="Verdana" panose="020B0604030504040204" pitchFamily="34" charset="0"/>
            </a:endParaRPr>
          </a:p>
          <a:p>
            <a:pPr algn="ctr"/>
            <a:r>
              <a:rPr lang="en-GB" sz="3200" b="0" i="0" dirty="0">
                <a:solidFill>
                  <a:schemeClr val="bg1"/>
                </a:solidFill>
                <a:effectLst/>
                <a:latin typeface="Verdana" panose="020B0604030504040204" pitchFamily="34" charset="0"/>
                <a:ea typeface="Verdana" panose="020B0604030504040204" pitchFamily="34" charset="0"/>
              </a:rPr>
              <a:t> The clustering analysis reveals distinct groups of countries based on net national income growth and CO2 emissions. Policymakers can use this information to tailor environmental and economic policies to specific clusters, addressing the unique challenges and opportunities within each group.</a:t>
            </a:r>
          </a:p>
        </p:txBody>
      </p:sp>
      <p:cxnSp>
        <p:nvCxnSpPr>
          <p:cNvPr id="62" name="Straight Arrow Connector 61">
            <a:extLst>
              <a:ext uri="{FF2B5EF4-FFF2-40B4-BE49-F238E27FC236}">
                <a16:creationId xmlns:a16="http://schemas.microsoft.com/office/drawing/2014/main" id="{AC0963A7-CAC1-E33B-A668-FEDA419A4B56}"/>
              </a:ext>
            </a:extLst>
          </p:cNvPr>
          <p:cNvCxnSpPr>
            <a:cxnSpLocks/>
          </p:cNvCxnSpPr>
          <p:nvPr/>
        </p:nvCxnSpPr>
        <p:spPr>
          <a:xfrm>
            <a:off x="18718893" y="17928850"/>
            <a:ext cx="0" cy="559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24" name="TextBox 1023">
            <a:extLst>
              <a:ext uri="{FF2B5EF4-FFF2-40B4-BE49-F238E27FC236}">
                <a16:creationId xmlns:a16="http://schemas.microsoft.com/office/drawing/2014/main" id="{4F4E9777-703B-01CB-BB8D-F51774AB4EFA}"/>
              </a:ext>
            </a:extLst>
          </p:cNvPr>
          <p:cNvSpPr txBox="1"/>
          <p:nvPr/>
        </p:nvSpPr>
        <p:spPr>
          <a:xfrm>
            <a:off x="16764002" y="25471576"/>
            <a:ext cx="12246072" cy="3724096"/>
          </a:xfrm>
          <a:prstGeom prst="rect">
            <a:avLst/>
          </a:prstGeom>
          <a:solidFill>
            <a:schemeClr val="accent1">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GB" sz="3600" b="1" i="0" u="sng" dirty="0">
                <a:solidFill>
                  <a:schemeClr val="bg1"/>
                </a:solidFill>
                <a:effectLst/>
                <a:latin typeface="Verdana" panose="020B0604030504040204" pitchFamily="34" charset="0"/>
                <a:ea typeface="Verdana" panose="020B0604030504040204" pitchFamily="34" charset="0"/>
              </a:rPr>
              <a:t>Exponential Growth Model:</a:t>
            </a:r>
          </a:p>
          <a:p>
            <a:pPr algn="ctr"/>
            <a:endParaRPr lang="en-GB" sz="3600" b="1" i="0" u="sng" dirty="0">
              <a:solidFill>
                <a:schemeClr val="bg1"/>
              </a:solidFill>
              <a:effectLst/>
              <a:latin typeface="Verdana" panose="020B0604030504040204" pitchFamily="34" charset="0"/>
              <a:ea typeface="Verdana" panose="020B0604030504040204" pitchFamily="34" charset="0"/>
            </a:endParaRPr>
          </a:p>
          <a:p>
            <a:pPr algn="ctr"/>
            <a:r>
              <a:rPr lang="en-GB" sz="3600" b="0" i="0" dirty="0">
                <a:solidFill>
                  <a:schemeClr val="bg1"/>
                </a:solidFill>
                <a:effectLst/>
                <a:latin typeface="Verdana" panose="020B0604030504040204" pitchFamily="34" charset="0"/>
                <a:ea typeface="Verdana" panose="020B0604030504040204" pitchFamily="34" charset="0"/>
              </a:rPr>
              <a:t> </a:t>
            </a:r>
            <a:r>
              <a:rPr lang="en-GB" sz="3200" b="0" i="0" dirty="0">
                <a:solidFill>
                  <a:schemeClr val="bg1"/>
                </a:solidFill>
                <a:effectLst/>
                <a:latin typeface="Verdana" panose="020B0604030504040204" pitchFamily="34" charset="0"/>
                <a:ea typeface="Verdana" panose="020B0604030504040204" pitchFamily="34" charset="0"/>
              </a:rPr>
              <a:t>The curve fitting analysis suggests an exponential growth pattern in CO2 emissions over time. This insight is valuable for forecasting future emissions trends, assisting in the development of targeted strategies for carbon reduction and sustainable practices.</a:t>
            </a:r>
          </a:p>
        </p:txBody>
      </p:sp>
      <p:pic>
        <p:nvPicPr>
          <p:cNvPr id="6" name="Picture 5">
            <a:extLst>
              <a:ext uri="{FF2B5EF4-FFF2-40B4-BE49-F238E27FC236}">
                <a16:creationId xmlns:a16="http://schemas.microsoft.com/office/drawing/2014/main" id="{48831067-4314-1361-7CBB-0A5DC92AFD76}"/>
              </a:ext>
            </a:extLst>
          </p:cNvPr>
          <p:cNvPicPr>
            <a:picLocks noChangeAspect="1"/>
          </p:cNvPicPr>
          <p:nvPr/>
        </p:nvPicPr>
        <p:blipFill>
          <a:blip r:embed="rId5"/>
          <a:stretch>
            <a:fillRect/>
          </a:stretch>
        </p:blipFill>
        <p:spPr>
          <a:xfrm>
            <a:off x="16975016" y="18629961"/>
            <a:ext cx="9116586" cy="6391669"/>
          </a:xfrm>
          <a:prstGeom prst="rect">
            <a:avLst/>
          </a:prstGeom>
        </p:spPr>
      </p:pic>
      <p:cxnSp>
        <p:nvCxnSpPr>
          <p:cNvPr id="8" name="Straight Arrow Connector 7">
            <a:extLst>
              <a:ext uri="{FF2B5EF4-FFF2-40B4-BE49-F238E27FC236}">
                <a16:creationId xmlns:a16="http://schemas.microsoft.com/office/drawing/2014/main" id="{1C4409A7-8110-8A78-6671-860BE4B5D37A}"/>
              </a:ext>
            </a:extLst>
          </p:cNvPr>
          <p:cNvCxnSpPr>
            <a:cxnSpLocks/>
          </p:cNvCxnSpPr>
          <p:nvPr/>
        </p:nvCxnSpPr>
        <p:spPr>
          <a:xfrm>
            <a:off x="27872620" y="28910393"/>
            <a:ext cx="0" cy="657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8352776B-F8FE-36FB-6A60-86B12D82693C}"/>
              </a:ext>
            </a:extLst>
          </p:cNvPr>
          <p:cNvPicPr>
            <a:picLocks noChangeAspect="1"/>
          </p:cNvPicPr>
          <p:nvPr/>
        </p:nvPicPr>
        <p:blipFill>
          <a:blip r:embed="rId6"/>
          <a:stretch>
            <a:fillRect/>
          </a:stretch>
        </p:blipFill>
        <p:spPr>
          <a:xfrm>
            <a:off x="19156679" y="29741866"/>
            <a:ext cx="9153162" cy="6417313"/>
          </a:xfrm>
          <a:prstGeom prst="rect">
            <a:avLst/>
          </a:prstGeom>
        </p:spPr>
      </p:pic>
      <p:sp>
        <p:nvSpPr>
          <p:cNvPr id="14" name="TextBox 13">
            <a:extLst>
              <a:ext uri="{FF2B5EF4-FFF2-40B4-BE49-F238E27FC236}">
                <a16:creationId xmlns:a16="http://schemas.microsoft.com/office/drawing/2014/main" id="{5041ACED-3D04-B0FD-6E18-E6F78EB3CCC5}"/>
              </a:ext>
            </a:extLst>
          </p:cNvPr>
          <p:cNvSpPr txBox="1"/>
          <p:nvPr/>
        </p:nvSpPr>
        <p:spPr>
          <a:xfrm>
            <a:off x="10968942" y="35138338"/>
            <a:ext cx="7819118" cy="5139869"/>
          </a:xfrm>
          <a:prstGeom prst="rect">
            <a:avLst/>
          </a:prstGeom>
          <a:solidFill>
            <a:schemeClr val="accent1">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GB" sz="3600" b="1" i="0" u="sng" dirty="0">
                <a:solidFill>
                  <a:schemeClr val="bg1"/>
                </a:solidFill>
                <a:effectLst/>
                <a:latin typeface="Verdana" panose="020B0604030504040204" pitchFamily="34" charset="0"/>
                <a:ea typeface="Verdana" panose="020B0604030504040204" pitchFamily="34" charset="0"/>
              </a:rPr>
              <a:t>CO2 Emissions Over Time:</a:t>
            </a:r>
          </a:p>
          <a:p>
            <a:pPr algn="ctr"/>
            <a:endParaRPr lang="en-GB" sz="3600" b="1" i="0" u="sng" dirty="0">
              <a:solidFill>
                <a:schemeClr val="bg1"/>
              </a:solidFill>
              <a:effectLst/>
              <a:latin typeface="Verdana" panose="020B0604030504040204" pitchFamily="34" charset="0"/>
              <a:ea typeface="Verdana" panose="020B0604030504040204" pitchFamily="34" charset="0"/>
            </a:endParaRPr>
          </a:p>
          <a:p>
            <a:pPr algn="ctr"/>
            <a:r>
              <a:rPr lang="en-GB" sz="3200" b="0" i="0" dirty="0">
                <a:solidFill>
                  <a:schemeClr val="bg1"/>
                </a:solidFill>
                <a:effectLst/>
                <a:latin typeface="Verdana" panose="020B0604030504040204" pitchFamily="34" charset="0"/>
                <a:ea typeface="Verdana" panose="020B0604030504040204" pitchFamily="34" charset="0"/>
              </a:rPr>
              <a:t>The analysis of CO2 emissions over time provides a temporal perspective, helping stakeholders understand the dynamics of emissions changes. Identifying peaks or declines in emissions can guide efforts to implement effective environmental policies.</a:t>
            </a:r>
          </a:p>
        </p:txBody>
      </p:sp>
      <p:pic>
        <p:nvPicPr>
          <p:cNvPr id="17" name="Picture 16">
            <a:extLst>
              <a:ext uri="{FF2B5EF4-FFF2-40B4-BE49-F238E27FC236}">
                <a16:creationId xmlns:a16="http://schemas.microsoft.com/office/drawing/2014/main" id="{9DE5AA42-07B6-A1AE-ABE9-D7F4E466735B}"/>
              </a:ext>
            </a:extLst>
          </p:cNvPr>
          <p:cNvPicPr>
            <a:picLocks noChangeAspect="1"/>
          </p:cNvPicPr>
          <p:nvPr/>
        </p:nvPicPr>
        <p:blipFill>
          <a:blip r:embed="rId7"/>
          <a:stretch>
            <a:fillRect/>
          </a:stretch>
        </p:blipFill>
        <p:spPr>
          <a:xfrm>
            <a:off x="468894" y="34564320"/>
            <a:ext cx="9691981" cy="6767927"/>
          </a:xfrm>
          <a:prstGeom prst="rect">
            <a:avLst/>
          </a:prstGeom>
        </p:spPr>
      </p:pic>
      <p:cxnSp>
        <p:nvCxnSpPr>
          <p:cNvPr id="19" name="Straight Arrow Connector 18">
            <a:extLst>
              <a:ext uri="{FF2B5EF4-FFF2-40B4-BE49-F238E27FC236}">
                <a16:creationId xmlns:a16="http://schemas.microsoft.com/office/drawing/2014/main" id="{8D52BDCE-F900-B334-E884-FDE1EBD90675}"/>
              </a:ext>
            </a:extLst>
          </p:cNvPr>
          <p:cNvCxnSpPr>
            <a:cxnSpLocks/>
          </p:cNvCxnSpPr>
          <p:nvPr/>
        </p:nvCxnSpPr>
        <p:spPr>
          <a:xfrm flipH="1">
            <a:off x="10424160" y="35500933"/>
            <a:ext cx="8965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6A6EB451-D810-AD78-18A0-707D3FE80E00}"/>
              </a:ext>
            </a:extLst>
          </p:cNvPr>
          <p:cNvSpPr txBox="1"/>
          <p:nvPr/>
        </p:nvSpPr>
        <p:spPr>
          <a:xfrm>
            <a:off x="19332842" y="36728952"/>
            <a:ext cx="10854398" cy="5816977"/>
          </a:xfrm>
          <a:prstGeom prst="rect">
            <a:avLst/>
          </a:prstGeom>
          <a:solidFill>
            <a:schemeClr val="accent1">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l"/>
            <a:r>
              <a:rPr lang="en-GB" sz="3600" b="1" i="0" u="sng" dirty="0">
                <a:solidFill>
                  <a:schemeClr val="bg1"/>
                </a:solidFill>
                <a:effectLst/>
                <a:latin typeface="Verdana" panose="020B0604030504040204" pitchFamily="34" charset="0"/>
                <a:ea typeface="Verdana" panose="020B0604030504040204" pitchFamily="34" charset="0"/>
              </a:rPr>
              <a:t>Conclusion:</a:t>
            </a:r>
          </a:p>
          <a:p>
            <a:pPr algn="l"/>
            <a:r>
              <a:rPr lang="en-GB" sz="2800" b="0" i="0" dirty="0">
                <a:solidFill>
                  <a:schemeClr val="bg1"/>
                </a:solidFill>
                <a:effectLst/>
                <a:latin typeface="Verdana" panose="020B0604030504040204" pitchFamily="34" charset="0"/>
                <a:ea typeface="Verdana" panose="020B0604030504040204" pitchFamily="34" charset="0"/>
              </a:rPr>
              <a:t>In summary, the analysis revealed distinct clusters of countries based on net national income growth and CO2 emissions. The exponential growth trend in emissions highlights the urgency of addressing environmental implications. The temporal dynamics underscore the importance of historical trends. The moderate silhouette score indicates cohesive clusters with some overlap, suggesting additional influencing factors. These findings provide valuable insights for tailored policy interventions, emphasizing the need for sustainable development strategies that balance economic growth and environmental preservation.</a:t>
            </a:r>
          </a:p>
        </p:txBody>
      </p:sp>
    </p:spTree>
    <p:extLst>
      <p:ext uri="{BB962C8B-B14F-4D97-AF65-F5344CB8AC3E}">
        <p14:creationId xmlns:p14="http://schemas.microsoft.com/office/powerpoint/2010/main" val="61994695"/>
      </p:ext>
    </p:extLst>
  </p:cSld>
  <p:clrMapOvr>
    <a:masterClrMapping/>
  </p:clrMapOvr>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3190</TotalTime>
  <Words>682</Words>
  <Application>Microsoft Office PowerPoint</Application>
  <PresentationFormat>Custom</PresentationFormat>
  <Paragraphs>56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Trebuchet MS</vt:lpstr>
      <vt:lpstr>Verdana</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Prabhat Gorrumuchu [Student-PECS]</dc:creator>
  <cp:lastModifiedBy>Rohith Kumar</cp:lastModifiedBy>
  <cp:revision>29</cp:revision>
  <dcterms:created xsi:type="dcterms:W3CDTF">2024-01-05T20:50:18Z</dcterms:created>
  <dcterms:modified xsi:type="dcterms:W3CDTF">2024-01-18T14:06:04Z</dcterms:modified>
</cp:coreProperties>
</file>