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1" r:id="rId9"/>
    <p:sldId id="267" r:id="rId10"/>
    <p:sldId id="265" r:id="rId11"/>
    <p:sldId id="264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86585"/>
  </p:normalViewPr>
  <p:slideViewPr>
    <p:cSldViewPr snapToGrid="0">
      <p:cViewPr>
        <p:scale>
          <a:sx n="71" d="100"/>
          <a:sy n="71" d="100"/>
        </p:scale>
        <p:origin x="16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59B8-2A48-9849-93ED-3E14A6BF528B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48AF7-B417-F740-A46B-FE2BA84A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Identify Outliers and Anomalies and recognize patterns</a:t>
            </a:r>
          </a:p>
          <a:p>
            <a:r>
              <a:rPr lang="en-IN" dirty="0" smtClean="0"/>
              <a:t>Data driven insights and decisions</a:t>
            </a:r>
          </a:p>
          <a:p>
            <a:endParaRPr lang="en-IN" dirty="0" smtClean="0"/>
          </a:p>
          <a:p>
            <a:r>
              <a:rPr lang="en-IN" dirty="0" smtClean="0"/>
              <a:t>SQL</a:t>
            </a:r>
            <a:r>
              <a:rPr lang="en-IN" baseline="0" dirty="0" smtClean="0"/>
              <a:t> + Python is a great combination skillset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8AF7-B417-F740-A46B-FE2BA84A3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CHAID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it chooses the independent variable that has the strongest interaction with the dependent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8AF7-B417-F740-A46B-FE2BA84A36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Gini Index:  A measure of how often a randomly chosen element from the set would be incorrectly labelled if it was randomly labelled according to the distribution of labels in the subset.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48AF7-B417-F740-A46B-FE2BA84A36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September 10,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portfolio.greatlearning.in/subashree-bhaskaran" TargetMode="External"/><Relationship Id="rId3" Type="http://schemas.openxmlformats.org/officeDocument/2006/relationships/hyperlink" Target="https://www.linkedin.com/in/subashreebhaskar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D3F794D0-2982-490E-88DA-93D4897508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2CBD8D-7B50-4462-AF5D-7A180024A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D24A3D-F07A-44A9-BE55-5576292E15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10800000" flipH="1">
            <a:off x="0" y="5071729"/>
            <a:ext cx="12192003" cy="1786490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4441C9-FD2D-4031-B5C5-67478196C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10800000" flipH="1">
            <a:off x="4038600" y="5071729"/>
            <a:ext cx="8153401" cy="17862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9D3989-3E00-4727-914E-959DFE8FA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flipH="1">
            <a:off x="4076701" y="5071730"/>
            <a:ext cx="8115300" cy="1334505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C538E4E5-4047-480A-BB9B-9AB54E86D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 rot="14834054">
            <a:off x="3120189" y="3385221"/>
            <a:ext cx="2497963" cy="4087997"/>
          </a:xfrm>
          <a:custGeom>
            <a:avLst/>
            <a:gdLst>
              <a:gd name="connsiteX0" fmla="*/ 2671045 w 2671045"/>
              <a:gd name="connsiteY0" fmla="*/ 8492 h 4371251"/>
              <a:gd name="connsiteX1" fmla="*/ 840176 w 2671045"/>
              <a:gd name="connsiteY1" fmla="*/ 4371251 h 4371251"/>
              <a:gd name="connsiteX2" fmla="*/ 650202 w 2671045"/>
              <a:gd name="connsiteY2" fmla="*/ 4185755 h 4371251"/>
              <a:gd name="connsiteX3" fmla="*/ 0 w 2671045"/>
              <a:gd name="connsiteY3" fmla="*/ 2502877 h 4371251"/>
              <a:gd name="connsiteX4" fmla="*/ 2502877 w 2671045"/>
              <a:gd name="connsiteY4" fmla="*/ 0 h 43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1045" h="4371251">
                <a:moveTo>
                  <a:pt x="2671045" y="8492"/>
                </a:moveTo>
                <a:lnTo>
                  <a:pt x="840176" y="4371251"/>
                </a:lnTo>
                <a:lnTo>
                  <a:pt x="650202" y="4185755"/>
                </a:lnTo>
                <a:cubicBezTo>
                  <a:pt x="246220" y="3741276"/>
                  <a:pt x="0" y="315083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1468C-48C3-4AC1-98A4-91B2B31F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7" y="4952978"/>
            <a:ext cx="10145864" cy="915824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Data Mining –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D2F2DF-C3EC-479C-A80B-BF3C08E5E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7" y="5987553"/>
            <a:ext cx="10797576" cy="818453"/>
          </a:xfrm>
        </p:spPr>
        <p:txBody>
          <a:bodyPr>
            <a:noAutofit/>
          </a:bodyPr>
          <a:lstStyle/>
          <a:p>
            <a:pPr algn="l"/>
            <a:r>
              <a:rPr lang="en-IN" sz="2400" dirty="0" err="1">
                <a:solidFill>
                  <a:schemeClr val="bg1"/>
                </a:solidFill>
              </a:rPr>
              <a:t>Subashree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 smtClean="0">
                <a:solidFill>
                  <a:schemeClr val="bg1"/>
                </a:solidFill>
              </a:rPr>
              <a:t>BhaskaraN</a:t>
            </a:r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400" dirty="0" smtClean="0">
                <a:solidFill>
                  <a:schemeClr val="bg1"/>
                </a:solidFill>
              </a:rPr>
              <a:t>		10-SEP-2020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2A477-3EF4-4B09-9C44-C1E34017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73127"/>
            <a:ext cx="11447929" cy="712991"/>
          </a:xfrm>
        </p:spPr>
        <p:txBody>
          <a:bodyPr/>
          <a:lstStyle/>
          <a:p>
            <a:r>
              <a:rPr lang="en-IN" dirty="0"/>
              <a:t>Decision </a:t>
            </a:r>
            <a:r>
              <a:rPr lang="en-IN" dirty="0" smtClean="0"/>
              <a:t>tree </a:t>
            </a:r>
            <a:r>
              <a:rPr lang="mr-IN" dirty="0" smtClean="0"/>
              <a:t>–</a:t>
            </a:r>
            <a:r>
              <a:rPr lang="en-IN" dirty="0" smtClean="0"/>
              <a:t> CROSS VALIDATION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6" y="1218079"/>
            <a:ext cx="9304020" cy="5029200"/>
          </a:xfrm>
        </p:spPr>
      </p:pic>
    </p:spTree>
    <p:extLst>
      <p:ext uri="{BB962C8B-B14F-4D97-AF65-F5344CB8AC3E}">
        <p14:creationId xmlns:p14="http://schemas.microsoft.com/office/powerpoint/2010/main" val="18871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2A477-3EF4-4B09-9C44-C1E340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</a:t>
            </a:r>
            <a:r>
              <a:rPr lang="en-IN" dirty="0" smtClean="0"/>
              <a:t>tree - </a:t>
            </a:r>
            <a:r>
              <a:rPr lang="en-IN" dirty="0" err="1" smtClean="0"/>
              <a:t>OVERfitting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4DB8C-1DEC-4B0F-802C-0F71CD06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Overfitting</a:t>
            </a:r>
            <a:r>
              <a:rPr lang="en-US" dirty="0"/>
              <a:t> refers to a model that learns the </a:t>
            </a:r>
            <a:r>
              <a:rPr lang="en-US" b="1" dirty="0"/>
              <a:t>training data</a:t>
            </a:r>
            <a:r>
              <a:rPr lang="en-US" dirty="0"/>
              <a:t> (the data it uses to learn) so well that it has problems to generalize to new (unseen) data.</a:t>
            </a:r>
            <a:endParaRPr lang="en-IN" dirty="0" smtClean="0"/>
          </a:p>
          <a:p>
            <a:r>
              <a:rPr lang="en-IN" dirty="0" err="1" smtClean="0"/>
              <a:t>Prunning</a:t>
            </a:r>
            <a:r>
              <a:rPr lang="en-IN" dirty="0" smtClean="0"/>
              <a:t> - </a:t>
            </a:r>
            <a:r>
              <a:rPr lang="en-IN" b="1" dirty="0" smtClean="0"/>
              <a:t>Pruning</a:t>
            </a:r>
            <a:r>
              <a:rPr lang="en-IN" dirty="0"/>
              <a:t> is a technique used to deal with overfitting, that reduces the size of DTs by removing sections of the Tree that provide little predictive or classification power.</a:t>
            </a:r>
          </a:p>
        </p:txBody>
      </p:sp>
      <p:pic>
        <p:nvPicPr>
          <p:cNvPr id="4" name="Picture 2" descr="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78" y="3782049"/>
            <a:ext cx="7442058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65" y="793079"/>
            <a:ext cx="5486399" cy="1860473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388" y="2994211"/>
            <a:ext cx="4709679" cy="1899973"/>
          </a:xfrm>
        </p:spPr>
        <p:txBody>
          <a:bodyPr/>
          <a:lstStyle/>
          <a:p>
            <a:r>
              <a:rPr lang="en-US" dirty="0" smtClean="0"/>
              <a:t>Confusion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ROC Curve</a:t>
            </a:r>
            <a:endParaRPr lang="en-US" dirty="0" smtClean="0"/>
          </a:p>
          <a:p>
            <a:r>
              <a:rPr lang="en-US" dirty="0" smtClean="0"/>
              <a:t>AUC</a:t>
            </a:r>
            <a:endParaRPr lang="en-US" dirty="0"/>
          </a:p>
          <a:p>
            <a:r>
              <a:rPr lang="en-US" dirty="0" smtClean="0"/>
              <a:t>PR Curve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9638" y="793079"/>
            <a:ext cx="5169756" cy="20397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9677" y="2994211"/>
            <a:ext cx="4709679" cy="28507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 the behavior of training algorithm and helps improve performance on unseen data </a:t>
            </a:r>
          </a:p>
          <a:p>
            <a:r>
              <a:rPr lang="en-US" dirty="0" err="1" smtClean="0"/>
              <a:t>GridSearchCV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finds the best parameters </a:t>
            </a:r>
          </a:p>
          <a:p>
            <a:pPr lvl="1"/>
            <a:r>
              <a:rPr lang="en-US" dirty="0" smtClean="0"/>
              <a:t>Finds the best split  points</a:t>
            </a:r>
          </a:p>
        </p:txBody>
      </p:sp>
    </p:spTree>
    <p:extLst>
      <p:ext uri="{BB962C8B-B14F-4D97-AF65-F5344CB8AC3E}">
        <p14:creationId xmlns:p14="http://schemas.microsoft.com/office/powerpoint/2010/main" val="6717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70" y="523594"/>
            <a:ext cx="10240903" cy="1233488"/>
          </a:xfrm>
        </p:spPr>
        <p:txBody>
          <a:bodyPr/>
          <a:lstStyle/>
          <a:p>
            <a:r>
              <a:rPr lang="en-US" smtClean="0"/>
              <a:t>Confusion </a:t>
            </a:r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1026" name="Picture 2" descr="ata Science and Machine Learning :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6" y="1757082"/>
            <a:ext cx="71818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930" y="1904703"/>
            <a:ext cx="3971364" cy="1233488"/>
          </a:xfrm>
        </p:spPr>
        <p:txBody>
          <a:bodyPr/>
          <a:lstStyle/>
          <a:p>
            <a:r>
              <a:rPr lang="en-US" dirty="0" smtClean="0"/>
              <a:t>HANDS-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CBEF2-CBEE-4A6A-9687-75CBD205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2682"/>
            <a:ext cx="10240903" cy="1233488"/>
          </a:xfrm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CEC57-0CDC-46AE-9E2A-BA5758A5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13+ years of Business Analysis, </a:t>
            </a:r>
            <a:r>
              <a:rPr lang="en-IN" dirty="0" smtClean="0"/>
              <a:t>Data Engineering</a:t>
            </a:r>
            <a:r>
              <a:rPr lang="en-IN" dirty="0"/>
              <a:t>, </a:t>
            </a:r>
            <a:r>
              <a:rPr lang="en-IN" dirty="0" smtClean="0"/>
              <a:t>Quality Engineering, </a:t>
            </a:r>
            <a:r>
              <a:rPr lang="en-IN" dirty="0"/>
              <a:t>Model Building / Validation and Project Management  experience in India and the </a:t>
            </a:r>
            <a:r>
              <a:rPr lang="en-IN" dirty="0" smtClean="0"/>
              <a:t>USA</a:t>
            </a:r>
          </a:p>
          <a:p>
            <a:r>
              <a:rPr lang="en-IN" dirty="0" smtClean="0"/>
              <a:t>Independent consultant </a:t>
            </a:r>
            <a:r>
              <a:rPr lang="en-IN" dirty="0"/>
              <a:t>in Data </a:t>
            </a:r>
            <a:r>
              <a:rPr lang="en-IN" dirty="0" smtClean="0"/>
              <a:t>Science &amp; Business Analytics</a:t>
            </a:r>
          </a:p>
          <a:p>
            <a:r>
              <a:rPr lang="en-IN" dirty="0"/>
              <a:t>Completed Great Lakes PGP-BABI in Jan 2020 </a:t>
            </a:r>
            <a:r>
              <a:rPr lang="en-IN" dirty="0" smtClean="0"/>
              <a:t>- </a:t>
            </a:r>
            <a:r>
              <a:rPr lang="en-IN" dirty="0" smtClean="0">
                <a:hlinkClick r:id="rId2"/>
              </a:rPr>
              <a:t>ePortfolio</a:t>
            </a:r>
            <a:endParaRPr lang="en-IN" dirty="0"/>
          </a:p>
          <a:p>
            <a:r>
              <a:rPr lang="en-IN" dirty="0" smtClean="0">
                <a:hlinkClick r:id="rId3"/>
              </a:rPr>
              <a:t>LinkedIn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7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75634-7240-4F2F-A318-42E3A9D1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4" y="81886"/>
            <a:ext cx="10240903" cy="1233488"/>
          </a:xfrm>
        </p:spPr>
        <p:txBody>
          <a:bodyPr/>
          <a:lstStyle/>
          <a:p>
            <a:r>
              <a:rPr lang="en-IN" dirty="0"/>
              <a:t>Data Mining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7B952-BFF9-4CE1-9D71-5C13A33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discovering patterns in </a:t>
            </a:r>
            <a:r>
              <a:rPr lang="en-US" dirty="0" smtClean="0"/>
              <a:t>large data sets</a:t>
            </a:r>
            <a:r>
              <a:rPr lang="en-US" dirty="0"/>
              <a:t> </a:t>
            </a:r>
            <a:r>
              <a:rPr lang="en-US" dirty="0" smtClean="0"/>
              <a:t>involving </a:t>
            </a:r>
            <a:r>
              <a:rPr lang="en-US" dirty="0"/>
              <a:t>methods at the intersection of </a:t>
            </a:r>
            <a:r>
              <a:rPr lang="en-US" dirty="0" smtClean="0"/>
              <a:t>machine learning,</a:t>
            </a:r>
            <a:r>
              <a:rPr lang="en-US" dirty="0"/>
              <a:t> </a:t>
            </a:r>
            <a:r>
              <a:rPr lang="en-US" dirty="0" smtClean="0"/>
              <a:t>statistics, </a:t>
            </a:r>
            <a:r>
              <a:rPr lang="en-US" dirty="0"/>
              <a:t>and </a:t>
            </a:r>
            <a:r>
              <a:rPr lang="en-US" dirty="0" smtClean="0"/>
              <a:t>database systems.</a:t>
            </a:r>
          </a:p>
          <a:p>
            <a:r>
              <a:rPr lang="en-US" dirty="0" smtClean="0"/>
              <a:t>Knowledge Discovery in Data (KDD)</a:t>
            </a:r>
          </a:p>
          <a:p>
            <a:r>
              <a:rPr lang="en-IN" dirty="0" smtClean="0"/>
              <a:t>Job duties include but not limited to:</a:t>
            </a:r>
            <a:endParaRPr lang="en-IN" dirty="0"/>
          </a:p>
          <a:p>
            <a:pPr lvl="1"/>
            <a:r>
              <a:rPr lang="en-IN" dirty="0" smtClean="0"/>
              <a:t>Store/Manage data, </a:t>
            </a:r>
            <a:r>
              <a:rPr lang="en-IN" dirty="0" err="1" smtClean="0"/>
              <a:t>Analyze</a:t>
            </a:r>
            <a:r>
              <a:rPr lang="en-IN" dirty="0" smtClean="0"/>
              <a:t> trends &amp; Patterns</a:t>
            </a:r>
          </a:p>
          <a:p>
            <a:pPr lvl="1"/>
            <a:r>
              <a:rPr lang="en-IN" dirty="0" smtClean="0"/>
              <a:t>Statistical techniques to </a:t>
            </a:r>
            <a:r>
              <a:rPr lang="en-IN" smtClean="0"/>
              <a:t>create algorithm </a:t>
            </a:r>
            <a:r>
              <a:rPr lang="en-IN" dirty="0" smtClean="0"/>
              <a:t>&amp; models</a:t>
            </a:r>
          </a:p>
          <a:p>
            <a:pPr lvl="1"/>
            <a:r>
              <a:rPr lang="en-IN" dirty="0" smtClean="0"/>
              <a:t>Create Visualization &amp; Strategic recommendations</a:t>
            </a:r>
          </a:p>
          <a:p>
            <a:pPr lvl="1"/>
            <a:r>
              <a:rPr lang="en-IN" dirty="0" smtClean="0"/>
              <a:t>Elicit logical reasoning from data that impacts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2A477-3EF4-4B09-9C44-C1E34017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719882" cy="4180822"/>
          </a:xfrm>
        </p:spPr>
        <p:txBody>
          <a:bodyPr/>
          <a:lstStyle/>
          <a:p>
            <a:r>
              <a:rPr lang="en-IN" dirty="0" smtClean="0"/>
              <a:t>Predictive modelling tool </a:t>
            </a:r>
          </a:p>
          <a:p>
            <a:r>
              <a:rPr lang="en-IN" dirty="0" smtClean="0"/>
              <a:t>Non-parametric Supervised Learning</a:t>
            </a:r>
          </a:p>
          <a:p>
            <a:r>
              <a:rPr lang="en-IN" dirty="0" smtClean="0"/>
              <a:t>Algorithmic approach to split the data</a:t>
            </a:r>
          </a:p>
          <a:p>
            <a:r>
              <a:rPr lang="en-IN" dirty="0"/>
              <a:t>Binary / Multiway </a:t>
            </a:r>
            <a:r>
              <a:rPr lang="en-IN" dirty="0" smtClean="0"/>
              <a:t>splitting</a:t>
            </a:r>
            <a:endParaRPr lang="en-IN" dirty="0"/>
          </a:p>
          <a:p>
            <a:r>
              <a:rPr lang="en-IN" dirty="0" smtClean="0"/>
              <a:t>Widely used in many applications</a:t>
            </a:r>
          </a:p>
          <a:p>
            <a:r>
              <a:rPr lang="en-IN" dirty="0" smtClean="0"/>
              <a:t>Great Interpretability</a:t>
            </a:r>
          </a:p>
          <a:p>
            <a:r>
              <a:rPr lang="en-IN" dirty="0" smtClean="0"/>
              <a:t>Handles categorical &amp; numerical data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936" y="1852881"/>
            <a:ext cx="5998128" cy="2743200"/>
          </a:xfrm>
          <a:prstGeom prst="rect">
            <a:avLst/>
          </a:prstGeom>
        </p:spPr>
      </p:pic>
      <p:sp>
        <p:nvSpPr>
          <p:cNvPr id="13" name="Content Placeholder 6"/>
          <p:cNvSpPr>
            <a:spLocks noGrp="1"/>
          </p:cNvSpPr>
          <p:nvPr>
            <p:ph sz="half" idx="1"/>
          </p:nvPr>
        </p:nvSpPr>
        <p:spPr>
          <a:xfrm>
            <a:off x="6319695" y="4758274"/>
            <a:ext cx="5034103" cy="1113236"/>
          </a:xfrm>
        </p:spPr>
        <p:txBody>
          <a:bodyPr/>
          <a:lstStyle/>
          <a:p>
            <a:r>
              <a:rPr lang="en-IN" dirty="0" smtClean="0"/>
              <a:t>Illustration - DT to decide playing Badminton on any given day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90" y="0"/>
            <a:ext cx="10309745" cy="1233488"/>
          </a:xfrm>
        </p:spPr>
        <p:txBody>
          <a:bodyPr/>
          <a:lstStyle/>
          <a:p>
            <a:pPr algn="ctr"/>
            <a:r>
              <a:rPr lang="en-US" dirty="0" smtClean="0"/>
              <a:t>Decision Tree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44054" y="2924175"/>
            <a:ext cx="4975746" cy="3252787"/>
          </a:xfrm>
        </p:spPr>
        <p:txBody>
          <a:bodyPr/>
          <a:lstStyle/>
          <a:p>
            <a:r>
              <a:rPr lang="en-US" dirty="0"/>
              <a:t>Spam / Not </a:t>
            </a:r>
            <a:r>
              <a:rPr lang="en-US" dirty="0" smtClean="0"/>
              <a:t>Spam</a:t>
            </a:r>
            <a:endParaRPr lang="en-US" dirty="0"/>
          </a:p>
          <a:p>
            <a:r>
              <a:rPr lang="en-US" dirty="0"/>
              <a:t>Lend Loan /  Reject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Fraudulent transactions detection</a:t>
            </a:r>
          </a:p>
          <a:p>
            <a:r>
              <a:rPr lang="en-US" dirty="0"/>
              <a:t>Credit Delinquency Prediction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924175"/>
            <a:ext cx="5181600" cy="3252788"/>
          </a:xfrm>
        </p:spPr>
        <p:txBody>
          <a:bodyPr/>
          <a:lstStyle/>
          <a:p>
            <a:r>
              <a:rPr lang="en-US" dirty="0" smtClean="0"/>
              <a:t>Predict Stock returns</a:t>
            </a:r>
          </a:p>
          <a:p>
            <a:r>
              <a:rPr lang="en-US" dirty="0" smtClean="0"/>
              <a:t>Predict Sports scores</a:t>
            </a:r>
          </a:p>
          <a:p>
            <a:r>
              <a:rPr lang="en-US" dirty="0" smtClean="0"/>
              <a:t>Housing price prediction</a:t>
            </a:r>
            <a:endParaRPr lang="en-US" dirty="0"/>
          </a:p>
          <a:p>
            <a:r>
              <a:rPr lang="en-US" dirty="0" smtClean="0"/>
              <a:t>Weather predictions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7721" y="1690688"/>
            <a:ext cx="4975746" cy="10133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Classification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23467" y="1690688"/>
            <a:ext cx="4975746" cy="101335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3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2A477-3EF4-4B09-9C44-C1E34017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6" y="234281"/>
            <a:ext cx="10240903" cy="1233488"/>
          </a:xfrm>
        </p:spPr>
        <p:txBody>
          <a:bodyPr/>
          <a:lstStyle/>
          <a:p>
            <a:r>
              <a:rPr lang="en-IN" dirty="0" smtClean="0"/>
              <a:t>Classification Decision 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4DB8C-1DEC-4B0F-802C-0F71CD06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CHAID</a:t>
            </a:r>
            <a:r>
              <a:rPr lang="en-US" dirty="0"/>
              <a:t> </a:t>
            </a:r>
            <a:r>
              <a:rPr lang="en-IN" dirty="0" smtClean="0"/>
              <a:t>- </a:t>
            </a:r>
            <a:r>
              <a:rPr lang="en-US" dirty="0" smtClean="0"/>
              <a:t>Chi-squared </a:t>
            </a:r>
            <a:r>
              <a:rPr lang="en-US" dirty="0"/>
              <a:t>Automatic Interaction </a:t>
            </a:r>
            <a:r>
              <a:rPr lang="en-US" dirty="0" smtClean="0"/>
              <a:t>Detection </a:t>
            </a:r>
          </a:p>
          <a:p>
            <a:pPr lvl="1"/>
            <a:r>
              <a:rPr lang="en-US" dirty="0" smtClean="0"/>
              <a:t>Multiway Splits </a:t>
            </a:r>
            <a:r>
              <a:rPr lang="mr-IN" dirty="0" smtClean="0"/>
              <a:t>–</a:t>
            </a:r>
            <a:r>
              <a:rPr lang="en-US" dirty="0" smtClean="0"/>
              <a:t> Recursive partitioning algorithm</a:t>
            </a:r>
          </a:p>
          <a:p>
            <a:pPr lvl="1"/>
            <a:r>
              <a:rPr lang="en-US" dirty="0" smtClean="0"/>
              <a:t>Chi-Square independent tests decides the best split</a:t>
            </a:r>
          </a:p>
          <a:p>
            <a:r>
              <a:rPr lang="en-US" b="1" dirty="0" smtClean="0"/>
              <a:t>CART </a:t>
            </a:r>
            <a:r>
              <a:rPr lang="mr-IN" dirty="0" smtClean="0"/>
              <a:t>–</a:t>
            </a:r>
            <a:r>
              <a:rPr lang="en-US" dirty="0" smtClean="0"/>
              <a:t> Classification And Regression Trees</a:t>
            </a:r>
          </a:p>
          <a:p>
            <a:pPr lvl="1"/>
            <a:r>
              <a:rPr lang="en-US" dirty="0" smtClean="0"/>
              <a:t>Binary Splits based on Gini Impurity, Entropy or Variance reduction computation</a:t>
            </a:r>
          </a:p>
          <a:p>
            <a:pPr lvl="1"/>
            <a:r>
              <a:rPr lang="en-US" dirty="0" smtClean="0"/>
              <a:t>Cross Validation techniques</a:t>
            </a:r>
          </a:p>
          <a:p>
            <a:r>
              <a:rPr lang="en-US" b="1" dirty="0" smtClean="0"/>
              <a:t>C4.5 </a:t>
            </a:r>
          </a:p>
          <a:p>
            <a:pPr lvl="1"/>
            <a:r>
              <a:rPr lang="en-US" dirty="0" smtClean="0"/>
              <a:t>Windowing </a:t>
            </a:r>
            <a:r>
              <a:rPr lang="mr-IN" dirty="0" smtClean="0"/>
              <a:t>–</a:t>
            </a:r>
            <a:r>
              <a:rPr lang="en-US" dirty="0" smtClean="0"/>
              <a:t> Builds tree with a subset of training data &amp; validates against the rest</a:t>
            </a:r>
          </a:p>
          <a:p>
            <a:pPr lvl="1"/>
            <a:r>
              <a:rPr lang="en-US" dirty="0" smtClean="0"/>
              <a:t>Gain Ratio is the splitting </a:t>
            </a:r>
            <a:r>
              <a:rPr lang="en-US" dirty="0" err="1" smtClean="0"/>
              <a:t>criterias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240903" cy="1233488"/>
          </a:xfrm>
        </p:spPr>
        <p:txBody>
          <a:bodyPr/>
          <a:lstStyle/>
          <a:p>
            <a:r>
              <a:rPr lang="en-US" dirty="0" smtClean="0"/>
              <a:t>DECISION TREE (CART)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111" y="2043953"/>
            <a:ext cx="3642879" cy="32810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Binary split</a:t>
            </a:r>
          </a:p>
          <a:p>
            <a:r>
              <a:rPr lang="en-US" sz="2400" dirty="0" smtClean="0"/>
              <a:t>Gini Index as default algorithm</a:t>
            </a:r>
          </a:p>
          <a:p>
            <a:r>
              <a:rPr lang="en-US" sz="2400" dirty="0"/>
              <a:t>Gini Index </a:t>
            </a:r>
            <a:r>
              <a:rPr lang="mr-IN" sz="2400" dirty="0"/>
              <a:t>–</a:t>
            </a:r>
            <a:r>
              <a:rPr lang="en-US" sz="2400" dirty="0"/>
              <a:t> Measure of Impurity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74" y="1835524"/>
            <a:ext cx="74182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3" y="340659"/>
            <a:ext cx="80934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2" y="0"/>
            <a:ext cx="88181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E4124"/>
      </a:dk2>
      <a:lt2>
        <a:srgbClr val="F2EEEF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B67887"/>
      </a:hlink>
      <a:folHlink>
        <a:srgbClr val="89898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288</Words>
  <Application>Microsoft Macintosh PowerPoint</Application>
  <PresentationFormat>Widescreen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Next LT Pro</vt:lpstr>
      <vt:lpstr>Avenir Next LT Pro Light</vt:lpstr>
      <vt:lpstr>Calibri</vt:lpstr>
      <vt:lpstr>Mangal</vt:lpstr>
      <vt:lpstr>Arial</vt:lpstr>
      <vt:lpstr>GradientRiseVTI</vt:lpstr>
      <vt:lpstr>Data Mining – Decision Trees</vt:lpstr>
      <vt:lpstr>About Me</vt:lpstr>
      <vt:lpstr>Data Mining - Intro</vt:lpstr>
      <vt:lpstr>Decision tree</vt:lpstr>
      <vt:lpstr>Decision Tree applications</vt:lpstr>
      <vt:lpstr>Classification Decision treeS</vt:lpstr>
      <vt:lpstr>DECISION TREE (CART)</vt:lpstr>
      <vt:lpstr>PowerPoint Presentation</vt:lpstr>
      <vt:lpstr>PowerPoint Presentation</vt:lpstr>
      <vt:lpstr>Decision tree – CROSS VALIDATION</vt:lpstr>
      <vt:lpstr>Decision tree - OVERfitting</vt:lpstr>
      <vt:lpstr>MODEL EVALUATION</vt:lpstr>
      <vt:lpstr>Confusion matrix</vt:lpstr>
      <vt:lpstr>HANDS-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Decision Trees</dc:title>
  <dc:creator>Subashree Anand</dc:creator>
  <cp:lastModifiedBy>Microsoft Office User</cp:lastModifiedBy>
  <cp:revision>46</cp:revision>
  <dcterms:created xsi:type="dcterms:W3CDTF">2020-09-02T20:05:47Z</dcterms:created>
  <dcterms:modified xsi:type="dcterms:W3CDTF">2020-09-10T11:24:48Z</dcterms:modified>
</cp:coreProperties>
</file>