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265" r:id="rId8"/>
    <p:sldId id="285" r:id="rId9"/>
    <p:sldId id="34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1078992"/>
            <a:ext cx="10058400" cy="35661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Insurance Lead Prediction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subash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7809" y="1854614"/>
            <a:ext cx="11078817" cy="4532934"/>
          </a:xfrm>
        </p:spPr>
        <p:txBody>
          <a:bodyPr/>
          <a:lstStyle/>
          <a:p>
            <a:r>
              <a:rPr lang="en-GB" dirty="0" smtClean="0"/>
              <a:t>1) Importing </a:t>
            </a:r>
            <a:r>
              <a:rPr lang="en-GB" dirty="0"/>
              <a:t>libraries and reading data </a:t>
            </a:r>
            <a:r>
              <a:rPr lang="en-GB" dirty="0" smtClean="0"/>
              <a:t>files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2) </a:t>
            </a:r>
            <a:r>
              <a:rPr lang="en-GB" dirty="0"/>
              <a:t>Exploratory Data Analysis </a:t>
            </a:r>
            <a:endParaRPr lang="en-GB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3) </a:t>
            </a:r>
            <a:r>
              <a:rPr lang="en-GB" dirty="0"/>
              <a:t>Data Cleaning and Pre-processing</a:t>
            </a:r>
          </a:p>
          <a:p>
            <a:pPr marL="0" indent="0">
              <a:buNone/>
            </a:pPr>
            <a:r>
              <a:rPr lang="en-US" dirty="0" smtClean="0"/>
              <a:t> 4) </a:t>
            </a:r>
            <a:r>
              <a:rPr lang="en-GB" dirty="0"/>
              <a:t>Stacking all the features </a:t>
            </a:r>
            <a:r>
              <a:rPr lang="en-GB" dirty="0" smtClean="0"/>
              <a:t>together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5) </a:t>
            </a:r>
            <a:r>
              <a:rPr lang="en-GB" dirty="0"/>
              <a:t>Building Machine Learning Models </a:t>
            </a:r>
          </a:p>
          <a:p>
            <a:pPr marL="0" indent="0">
              <a:buNone/>
            </a:pPr>
            <a:r>
              <a:rPr lang="en-US" dirty="0" smtClean="0"/>
              <a:t> 6) Choosing the model based on </a:t>
            </a:r>
            <a:r>
              <a:rPr lang="en-US" dirty="0" err="1" smtClean="0"/>
              <a:t>roc_auc</a:t>
            </a:r>
            <a:r>
              <a:rPr lang="en-US" dirty="0" err="1" smtClean="0"/>
              <a:t>_score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1083" y="586961"/>
            <a:ext cx="11315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Steps involved in the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18" y="594096"/>
            <a:ext cx="10818081" cy="1369074"/>
          </a:xfrm>
        </p:spPr>
        <p:txBody>
          <a:bodyPr>
            <a:normAutofit fontScale="90000"/>
          </a:bodyPr>
          <a:lstStyle/>
          <a:p>
            <a:r>
              <a:rPr lang="en-GB" dirty="0">
                <a:sym typeface="Bodoni SvtyTwo ITC TT-Book"/>
              </a:rPr>
              <a:t>Importing libraries and reading </a:t>
            </a:r>
            <a:r>
              <a:rPr lang="en-GB" dirty="0" smtClean="0">
                <a:sym typeface="Bodoni SvtyTwo ITC TT-Book"/>
              </a:rPr>
              <a:t>data files</a:t>
            </a:r>
            <a:r>
              <a:rPr lang="en-GB" dirty="0">
                <a:sym typeface="Bodoni SvtyTwo ITC TT-Book"/>
              </a:rPr>
              <a:t/>
            </a:r>
            <a:br>
              <a:rPr lang="en-GB" dirty="0">
                <a:sym typeface="Bodoni SvtyTwo ITC TT-Book"/>
              </a:rPr>
            </a:br>
            <a:endParaRPr lang="en-US" dirty="0">
              <a:sym typeface="Bodoni SvtyTwo ITC TT-Book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6218" y="1853165"/>
            <a:ext cx="11794435" cy="3773487"/>
          </a:xfrm>
        </p:spPr>
        <p:txBody>
          <a:bodyPr>
            <a:normAutofit/>
          </a:bodyPr>
          <a:lstStyle/>
          <a:p>
            <a:r>
              <a:rPr lang="en-GB" dirty="0"/>
              <a:t>Importing required libraries and the reading and combining the test and train data for training</a:t>
            </a:r>
          </a:p>
          <a:p>
            <a:r>
              <a:rPr lang="en-US" dirty="0" smtClean="0"/>
              <a:t>The libraries required 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pandas ,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for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for 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scikitlearn</a:t>
            </a:r>
            <a:r>
              <a:rPr lang="en-US" dirty="0" smtClean="0"/>
              <a:t> for machine learning models and for roc and cross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44700"/>
            <a:ext cx="10332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Finding the relationship between the features through data visualization and analysing separating the features having great influence on the </a:t>
            </a:r>
            <a:r>
              <a:rPr lang="en-GB" dirty="0" smtClean="0"/>
              <a:t>response</a:t>
            </a:r>
          </a:p>
          <a:p>
            <a:pPr marL="342900" lvl="0" indent="-342900">
              <a:buFont typeface="+mj-lt"/>
              <a:buAutoNum type="arabicPeriod"/>
            </a:pP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/>
              <a:t>It is the important step for the process as it explores the relationship between the different features or with the response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/>
              <a:t>In this example we found the relationship of  different insurance users with the response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/>
              <a:t>We present this with the client using the visualization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80" y="447217"/>
            <a:ext cx="10058400" cy="1369074"/>
          </a:xfrm>
        </p:spPr>
        <p:txBody>
          <a:bodyPr/>
          <a:lstStyle/>
          <a:p>
            <a:r>
              <a:rPr lang="en-GB" dirty="0"/>
              <a:t>Data Cleaning and Pre-processing</a:t>
            </a:r>
            <a:br>
              <a:rPr lang="en-GB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1700" y="2044700"/>
            <a:ext cx="1036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Cleaning the data based on the null values and the noise in the data . Converting to the </a:t>
            </a:r>
            <a:r>
              <a:rPr lang="en-GB" dirty="0" err="1"/>
              <a:t>ndarray</a:t>
            </a:r>
            <a:r>
              <a:rPr lang="en-GB" dirty="0"/>
              <a:t>  </a:t>
            </a:r>
            <a:r>
              <a:rPr lang="en-GB" dirty="0" err="1" smtClean="0"/>
              <a:t>dtype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main  aim of this process is to  remove the noise in the data which can affect the model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 this example we classified the category into binary values through encoding methods like one hot encoding and label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 this method the category (numeric) are standardized into ordinal and nominal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 all the features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97280" y="1890712"/>
            <a:ext cx="10058400" cy="437038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GB" dirty="0"/>
              <a:t>Stacking all the features that are subjected to the pre processing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smtClean="0"/>
              <a:t>It is done to stack the value obtained through individual pre processing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smtClean="0"/>
              <a:t>It is done by </a:t>
            </a:r>
            <a:r>
              <a:rPr lang="en-US" dirty="0" err="1" smtClean="0"/>
              <a:t>hstack</a:t>
            </a:r>
            <a:r>
              <a:rPr lang="en-US" dirty="0" smtClean="0"/>
              <a:t> from sparse from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smtClean="0"/>
              <a:t>As a result we get combined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10434320" cy="37211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600" dirty="0"/>
              <a:t>Subjecting the stacked features in the model and selecting the model based on the </a:t>
            </a:r>
            <a:r>
              <a:rPr lang="en-GB" sz="1600" dirty="0" smtClean="0"/>
              <a:t>roc</a:t>
            </a:r>
            <a:br>
              <a:rPr lang="en-GB" sz="1600" dirty="0" smtClean="0"/>
            </a:br>
            <a:r>
              <a:rPr lang="en-GB" sz="1600" dirty="0" smtClean="0"/>
              <a:t>_</a:t>
            </a:r>
            <a:r>
              <a:rPr lang="en-GB" sz="1600" dirty="0" err="1" smtClean="0"/>
              <a:t>auc</a:t>
            </a:r>
            <a:r>
              <a:rPr lang="en-GB" sz="1600" dirty="0" smtClean="0"/>
              <a:t> _values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 smtClean="0"/>
              <a:t>The model we tried include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1600" dirty="0" smtClean="0"/>
              <a:t>Logistic </a:t>
            </a:r>
            <a:r>
              <a:rPr lang="en-GB" sz="1600" dirty="0"/>
              <a:t>Regression using </a:t>
            </a:r>
            <a:r>
              <a:rPr lang="en-GB" sz="1600" dirty="0" smtClean="0"/>
              <a:t>SGD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1600" dirty="0"/>
              <a:t>Linear SVM Classifier using </a:t>
            </a:r>
            <a:r>
              <a:rPr lang="en-GB" sz="1600" dirty="0" smtClean="0"/>
              <a:t>SGD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600" dirty="0"/>
              <a:t> Multinomial Naive </a:t>
            </a:r>
            <a:r>
              <a:rPr lang="en-IN" sz="1600" dirty="0" smtClean="0"/>
              <a:t>Bayes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/>
              <a:t> </a:t>
            </a:r>
            <a:r>
              <a:rPr lang="en-IN" sz="1600" dirty="0"/>
              <a:t>Baseline </a:t>
            </a:r>
            <a:r>
              <a:rPr lang="en-IN" sz="1600" dirty="0" err="1" smtClean="0"/>
              <a:t>RandomForest</a:t>
            </a:r>
            <a:endParaRPr lang="en-IN" sz="1600" dirty="0" smtClean="0"/>
          </a:p>
          <a:p>
            <a:pPr marL="514350" indent="-514350">
              <a:buFont typeface="+mj-lt"/>
              <a:buAutoNum type="romanLcPeriod"/>
            </a:pPr>
            <a:r>
              <a:rPr lang="en-IN" sz="1600" dirty="0" err="1"/>
              <a:t>XGBoost</a:t>
            </a:r>
            <a:r>
              <a:rPr lang="en-IN" sz="1600" dirty="0"/>
              <a:t> Classifier</a:t>
            </a:r>
            <a:endParaRPr lang="en-IN" sz="1600" dirty="0" smtClean="0"/>
          </a:p>
          <a:p>
            <a:pPr marL="0" indent="0">
              <a:buNone/>
            </a:pPr>
            <a:r>
              <a:rPr lang="en-IN" dirty="0" smtClean="0"/>
              <a:t>These model are tried with and without  regularization and  </a:t>
            </a:r>
            <a:r>
              <a:rPr lang="en-IN" dirty="0" err="1" smtClean="0"/>
              <a:t>hyperparameter</a:t>
            </a:r>
            <a:r>
              <a:rPr lang="en-IN" dirty="0" smtClean="0"/>
              <a:t> tuning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Machine Learning Models :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[{"metadata":{"colab_type":"text","id":"MFMhzYDjobHo"},"cell_type":"markdown","source":"## 5.1 Logistic Regression using SGD"}]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model performance are calculated using </a:t>
            </a:r>
            <a:r>
              <a:rPr lang="en-IN" dirty="0" err="1" smtClean="0"/>
              <a:t>roc_auc_values</a:t>
            </a:r>
            <a:endParaRPr lang="en-IN" dirty="0" smtClean="0"/>
          </a:p>
          <a:p>
            <a:r>
              <a:rPr lang="en-IN" dirty="0" smtClean="0"/>
              <a:t>The best model is Baseline </a:t>
            </a:r>
            <a:r>
              <a:rPr lang="en-IN" dirty="0" err="1" smtClean="0"/>
              <a:t>Randomfores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396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Bodoni SvtyTwo ITC TT-Book</vt:lpstr>
      <vt:lpstr>Calibri</vt:lpstr>
      <vt:lpstr>Consolas</vt:lpstr>
      <vt:lpstr>Times New Roman</vt:lpstr>
      <vt:lpstr>Verdana</vt:lpstr>
      <vt:lpstr>RetrospectVTI</vt:lpstr>
      <vt:lpstr>Health Insurance Lead Prediction </vt:lpstr>
      <vt:lpstr>PowerPoint Presentation</vt:lpstr>
      <vt:lpstr>Importing libraries and reading data files </vt:lpstr>
      <vt:lpstr>Exploratory Data Analysis </vt:lpstr>
      <vt:lpstr>Data Cleaning and Pre-processing </vt:lpstr>
      <vt:lpstr>Stacking all the features together</vt:lpstr>
      <vt:lpstr>Building Machine Learning Models : 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2021-02-28T17:03:47Z</dcterms:created>
  <dcterms:modified xsi:type="dcterms:W3CDTF">2021-02-28T17:42:36Z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