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14684705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29265" y="4586365"/>
            <a:ext cx="11002296" cy="861774"/>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Subash–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annapackiam</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csi</a:t>
            </a:r>
            <a:r>
              <a:rPr lang="en-US" sz="2400" b="1" dirty="0">
                <a:solidFill>
                  <a:schemeClr val="accent1">
                    <a:lumMod val="75000"/>
                  </a:schemeClr>
                </a:solidFill>
                <a:latin typeface="Times New Roman" panose="02020603050405020304" pitchFamily="18" charset="0"/>
                <a:cs typeface="Times New Roman" panose="02020603050405020304" pitchFamily="18" charset="0"/>
              </a:rPr>
              <a:t> college of engineering –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4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pPr algn="l">
              <a:buFont typeface="+mj-lt"/>
              <a:buAutoNum type="arabicPeriod"/>
            </a:pPr>
            <a:r>
              <a:rPr lang="en-US" sz="2600" dirty="0"/>
              <a:t>Conduct regular security awareness </a:t>
            </a:r>
            <a:r>
              <a:rPr lang="en-US" sz="2600" dirty="0" err="1"/>
              <a:t>training:Ongoing</a:t>
            </a:r>
            <a:r>
              <a:rPr lang="en-US" sz="2600" dirty="0"/>
              <a:t> security awareness training educates users about the risks associated with keyloggers and other threats, empowering them to recognize and report suspicious activity and adhere to security best practices. </a:t>
            </a:r>
          </a:p>
          <a:p>
            <a:pPr algn="l">
              <a:buFont typeface="+mj-lt"/>
              <a:buAutoNum type="arabicPeriod"/>
            </a:pPr>
            <a:r>
              <a:rPr lang="en-US" sz="2600" dirty="0"/>
              <a:t>Enable automatic </a:t>
            </a:r>
            <a:r>
              <a:rPr lang="en-US" sz="2600" dirty="0" err="1"/>
              <a:t>updates:Enabling</a:t>
            </a:r>
            <a:r>
              <a:rPr lang="en-US" sz="2600" dirty="0"/>
              <a:t> automatic updates for software and firmware ensures that systems receive critical security patches and updates promptly, reducing the window of opportunity for attackers to exploit known vulnerabilities. </a:t>
            </a:r>
          </a:p>
          <a:p>
            <a:pPr algn="l">
              <a:buFont typeface="+mj-lt"/>
              <a:buAutoNum type="arabicPeriod"/>
            </a:pPr>
            <a:r>
              <a:rPr lang="en-US" sz="2600" dirty="0"/>
              <a:t>Employ file integrity monitoring (FIM) </a:t>
            </a:r>
            <a:r>
              <a:rPr lang="en-US" sz="2600" dirty="0" err="1"/>
              <a:t>solutions:FIM</a:t>
            </a:r>
            <a:r>
              <a:rPr lang="en-US" sz="2600" dirty="0"/>
              <a:t> solutions monitor critical system files for unauthorized changes, alerting administrators to potential keylogger infections or other unauthorized modifications that could compromise system integrity.</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325673" cy="4980787"/>
          </a:xfrm>
        </p:spPr>
        <p:txBody>
          <a:bodyPr anchor="t">
            <a:noAutofit/>
          </a:bodyPr>
          <a:lstStyle/>
          <a:p>
            <a:pPr algn="l">
              <a:buFont typeface="+mj-lt"/>
              <a:buAutoNum type="arabicPeriod"/>
            </a:pPr>
            <a:r>
              <a:rPr lang="en-US" sz="2600" dirty="0"/>
              <a:t>Data Loss Prevention (DLP) : Deploy data loss prevention solutions to monitor and control the movement of sensitive data, preventing it from being captured by keyloggers and exfiltrated from the system. </a:t>
            </a:r>
          </a:p>
          <a:p>
            <a:pPr algn="l">
              <a:buFont typeface="+mj-lt"/>
              <a:buAutoNum type="arabicPeriod"/>
            </a:pPr>
            <a:r>
              <a:rPr lang="en-US" sz="2600" dirty="0"/>
              <a:t>Secure Development Practices: Adhere to secure development practices when creating software applications to minimize the risk of including vulnerabilities that could be exploited by keyloggers. </a:t>
            </a:r>
          </a:p>
          <a:p>
            <a:pPr algn="l">
              <a:buFont typeface="+mj-lt"/>
              <a:buAutoNum type="arabicPeriod"/>
            </a:pPr>
            <a:r>
              <a:rPr lang="en-US" sz="2600" dirty="0"/>
              <a:t>Incident Response Plan: Develop and regularly update an incident response plan that outlines procedures for detecting, containing, and mitigating keylogger incidents, ensuring a coordinated response in the event of an attack</a:t>
            </a:r>
            <a:endParaRPr lang="en-US" sz="2600" b="0" i="0" dirty="0">
              <a:solidFill>
                <a:srgbClr val="0D0D0D"/>
              </a:solidFill>
              <a:effectLst/>
              <a:latin typeface="Söhne"/>
            </a:endParaRPr>
          </a:p>
        </p:txBody>
      </p:sp>
      <p:sp>
        <p:nvSpPr>
          <p:cNvPr id="3" name="Content Placeholder 2">
            <a:extLst>
              <a:ext uri="{FF2B5EF4-FFF2-40B4-BE49-F238E27FC236}">
                <a16:creationId xmlns:a16="http://schemas.microsoft.com/office/drawing/2014/main" id="{427B2964-CDA8-216D-3870-F815172CB548}"/>
              </a:ext>
            </a:extLst>
          </p:cNvPr>
          <p:cNvSpPr>
            <a:spLocks noGrp="1"/>
          </p:cNvSpPr>
          <p:nvPr>
            <p:ph sz="half" idx="4294967295"/>
          </p:nvPr>
        </p:nvSpPr>
        <p:spPr>
          <a:xfrm>
            <a:off x="12064180" y="6440128"/>
            <a:ext cx="127819" cy="49571"/>
          </a:xfrm>
        </p:spPr>
        <p:txBody>
          <a:bodyPr anchor="t">
            <a:normAutofit fontScale="25000" lnSpcReduction="20000"/>
          </a:bodyPr>
          <a:lstStyle/>
          <a:p>
            <a:pPr marL="0" indent="0" algn="l">
              <a:buNone/>
            </a:pPr>
            <a:r>
              <a:rPr lang="en-IN" sz="1800" b="0" i="0" dirty="0">
                <a:solidFill>
                  <a:srgbClr val="0D0D0D"/>
                </a:solidFill>
                <a:effectLst/>
                <a:latin typeface="Times New Roman" panose="02020603050405020304" pitchFamily="18" charset="0"/>
                <a:cs typeface="Times New Roman" panose="02020603050405020304" pitchFamily="18" charset="0"/>
              </a:rPr>
              <a:t>.</a:t>
            </a:r>
          </a:p>
          <a:p>
            <a:pPr marL="0" indent="0">
              <a:buNone/>
            </a:pPr>
            <a:endParaRPr lang="en-A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625548"/>
          </a:xfrm>
        </p:spPr>
        <p:txBody>
          <a:bodyPr anchor="t">
            <a:noAutofit/>
          </a:bodyPr>
          <a:lstStyle/>
          <a:p>
            <a:pPr algn="l">
              <a:buFont typeface="+mj-lt"/>
              <a:buAutoNum type="arabicPeriod"/>
            </a:pPr>
            <a:r>
              <a:rPr lang="en-US" sz="2600" dirty="0"/>
              <a:t>Multi-layered Defense: Implement a multi-layered defense approach that combines network security, endpoint security, and user awareness to create a comprehensive defense against keylogger threats. </a:t>
            </a:r>
          </a:p>
          <a:p>
            <a:pPr algn="l">
              <a:buFont typeface="+mj-lt"/>
              <a:buAutoNum type="arabicPeriod"/>
            </a:pPr>
            <a:r>
              <a:rPr lang="en-US" sz="2600" dirty="0"/>
              <a:t>Code Review and Security Audits: Conduct regular code reviews and security audits of software applications and systems to identify and patch vulnerabilities that could be exploited by keyloggers. </a:t>
            </a:r>
          </a:p>
          <a:p>
            <a:pPr algn="l">
              <a:buFont typeface="+mj-lt"/>
              <a:buAutoNum type="arabicPeriod"/>
            </a:pPr>
            <a:r>
              <a:rPr lang="en-US" sz="2600" dirty="0"/>
              <a:t>Access Control Policies: Enforce strict access control policies to limit user privileges and restrict access to sensitive systems and data, reducing the likelihood of unauthorized installation or execution of keyloggers.</a:t>
            </a:r>
            <a:endParaRPr lang="en-US" sz="2600" b="0" i="0" dirty="0">
              <a:solidFill>
                <a:srgbClr val="0D0D0D"/>
              </a:solidFill>
              <a:effectLst/>
              <a:latin typeface="Söhne"/>
            </a:endParaRPr>
          </a:p>
        </p:txBody>
      </p:sp>
      <p:sp>
        <p:nvSpPr>
          <p:cNvPr id="3" name="Content Placeholder 2">
            <a:extLst>
              <a:ext uri="{FF2B5EF4-FFF2-40B4-BE49-F238E27FC236}">
                <a16:creationId xmlns:a16="http://schemas.microsoft.com/office/drawing/2014/main" id="{9EFA1903-4114-2A1A-F6E2-7A7A8EE8947E}"/>
              </a:ext>
            </a:extLst>
          </p:cNvPr>
          <p:cNvSpPr>
            <a:spLocks noGrp="1"/>
          </p:cNvSpPr>
          <p:nvPr>
            <p:ph sz="half" idx="4294967295"/>
          </p:nvPr>
        </p:nvSpPr>
        <p:spPr>
          <a:xfrm>
            <a:off x="11906864" y="6331974"/>
            <a:ext cx="285135" cy="87876"/>
          </a:xfrm>
        </p:spPr>
        <p:txBody>
          <a:bodyPr anchor="t">
            <a:noAutofit/>
          </a:bodyPr>
          <a:lstStyle/>
          <a:p>
            <a:pPr marL="0" indent="0">
              <a:buNone/>
            </a:pPr>
            <a:endParaRPr lang="en-AS" sz="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28E8B8C-F7A3-9D43-455E-6FE49FF0F861}"/>
              </a:ext>
            </a:extLst>
          </p:cNvPr>
          <p:cNvSpPr>
            <a:spLocks noGrp="1"/>
          </p:cNvSpPr>
          <p:nvPr>
            <p:ph idx="1"/>
          </p:nvPr>
        </p:nvSpPr>
        <p:spPr>
          <a:xfrm>
            <a:off x="581192" y="1232452"/>
            <a:ext cx="11029615" cy="5109354"/>
          </a:xfrm>
        </p:spPr>
        <p:txBody>
          <a:bodyPr anchor="t">
            <a:normAutofit/>
          </a:bodyPr>
          <a:lstStyle/>
          <a:p>
            <a:pPr lvl="1">
              <a:buFont typeface="Wingdings" panose="05000000000000000000" pitchFamily="2" charset="2"/>
              <a:buChar char="ü"/>
            </a:pPr>
            <a:r>
              <a:rPr lang="en-US" sz="2800" b="0" i="0" dirty="0">
                <a:solidFill>
                  <a:srgbClr val="0D0D0D"/>
                </a:solidFill>
                <a:effectLst/>
              </a:rPr>
              <a:t>In </a:t>
            </a:r>
            <a:r>
              <a:rPr lang="en-US" sz="2800" i="0" dirty="0">
                <a:solidFill>
                  <a:srgbClr val="0D0D0D"/>
                </a:solidFill>
                <a:effectLst/>
              </a:rPr>
              <a:t>today's</a:t>
            </a:r>
            <a:r>
              <a:rPr lang="en-US" sz="2800" b="0" i="0" dirty="0">
                <a:solidFill>
                  <a:srgbClr val="0D0D0D"/>
                </a:solidFill>
                <a:effectLst/>
              </a:rPr>
              <a:t>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 show the </a:t>
            </a:r>
            <a:r>
              <a:rPr lang="en-US" sz="2800" b="0" i="0" dirty="0" err="1">
                <a:solidFill>
                  <a:srgbClr val="0D0D0D"/>
                </a:solidFill>
                <a:effectLst/>
              </a:rPr>
              <a:t>algorith</a:t>
            </a:r>
            <a:r>
              <a:rPr lang="en-US" sz="2800" b="0" i="0" dirty="0">
                <a:solidFill>
                  <a:srgbClr val="0D0D0D"/>
                </a:solidFill>
                <a:effectLst/>
              </a:rPr>
              <a:t> and deployment with </a:t>
            </a:r>
            <a:r>
              <a:rPr lang="en-US" sz="2800" b="0" i="0" dirty="0" err="1">
                <a:solidFill>
                  <a:srgbClr val="0D0D0D"/>
                </a:solidFill>
                <a:effectLst/>
              </a:rPr>
              <a:t>bulletting</a:t>
            </a:r>
            <a:r>
              <a:rPr lang="en-US" sz="2800" b="0" i="0" dirty="0">
                <a:solidFill>
                  <a:srgbClr val="0D0D0D"/>
                </a:solidFill>
                <a:effectLst/>
              </a:rPr>
              <a:t> points</a:t>
            </a:r>
            <a:endParaRPr lang="en-IN" sz="2800" dirty="0">
              <a:cs typeface="Times New Roman" panose="02020603050405020304" pitchFamily="18" charset="0"/>
            </a:endParaRPr>
          </a:p>
        </p:txBody>
      </p:sp>
    </p:spTree>
    <p:extLst>
      <p:ext uri="{BB962C8B-B14F-4D97-AF65-F5344CB8AC3E}">
        <p14:creationId xmlns:p14="http://schemas.microsoft.com/office/powerpoint/2010/main" val="263316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50142"/>
            <a:ext cx="11029615" cy="4225208"/>
          </a:xfrm>
        </p:spPr>
        <p:txBody>
          <a:bodyPr anchor="t">
            <a:noAutofit/>
          </a:bodyPr>
          <a:lstStyle/>
          <a:p>
            <a:pPr lvl="1">
              <a:buFont typeface="Wingdings" panose="05000000000000000000" pitchFamily="2" charset="2"/>
              <a:buChar char="ü"/>
            </a:pPr>
            <a:r>
              <a:rPr lang="en-US" sz="2800" b="0" i="0" dirty="0">
                <a:solidFill>
                  <a:srgbClr val="0D0D0D"/>
                </a:solidFill>
                <a:effectLst/>
              </a:rPr>
              <a:t>In conclusion, the proliferation of keyloggers in today's digital age poses a serious threat to cybersecurity, with the potential to compromise sensitive information and lead to various forms of harm, including identity theft and financial loss. However, by implementing a comprehensive set of cybersecurity measures, including robust antivirus software, cautious online behavior, and user education, individuals and organizations can significantly reduce the risk posed by keyloggers and better protect themselves against cyber threats. Through ongoing vigilance and proactive measures, we can work towards creating a safer digital environment for all users.</a:t>
            </a:r>
            <a:endParaRPr lang="en-IN" sz="2800" dirty="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179871"/>
            <a:ext cx="11029615" cy="5678129"/>
          </a:xfrm>
        </p:spPr>
        <p:txBody>
          <a:bodyPr anchor="t">
            <a:noAutofit/>
          </a:bodyPr>
          <a:lstStyle/>
          <a:p>
            <a:pPr algn="l">
              <a:buFont typeface="Arial" panose="020B0604020202020204" pitchFamily="34" charset="0"/>
              <a:buChar char="•"/>
            </a:pPr>
            <a:r>
              <a:rPr lang="en-US" sz="2400" dirty="0"/>
              <a:t>Multi-factor Authentication (MFA): Widening the adoption of multi-factor authentication mechanisms, including SMS based codes, hardware tokens, and biometric factors, can add an extra layer of defense against keylogger attacks. </a:t>
            </a:r>
          </a:p>
          <a:p>
            <a:pPr algn="l">
              <a:buFont typeface="Arial" panose="020B0604020202020204" pitchFamily="34" charset="0"/>
              <a:buChar char="•"/>
            </a:pPr>
            <a:r>
              <a:rPr lang="en-US" sz="2400" dirty="0"/>
              <a:t>Privacy-Preserving Technologies: Integration of privacy-preserving technologies, such as differential privacy and secure multi-party computation, can enable data sharing and analysis without exposing sensitive information to keyloggers. </a:t>
            </a:r>
          </a:p>
          <a:p>
            <a:pPr algn="l">
              <a:buFont typeface="Arial" panose="020B0604020202020204" pitchFamily="34" charset="0"/>
              <a:buChar char="•"/>
            </a:pPr>
            <a:r>
              <a:rPr lang="en-US" sz="2400" dirty="0"/>
              <a:t>Cyber Insurance: The emergence of specialized cyber insurance policies can provide financial protection to individuals and organizations against losses resulting from keylogger attacks and other cyber threats. </a:t>
            </a:r>
          </a:p>
          <a:p>
            <a:pPr algn="l">
              <a:buFont typeface="Arial" panose="020B0604020202020204" pitchFamily="34" charset="0"/>
              <a:buChar char="•"/>
            </a:pPr>
            <a:r>
              <a:rPr lang="en-US" sz="2400" dirty="0"/>
              <a:t>Cross-Domain Collaboration: Encouraging collaboration between different sectors, including government agencies, academia, and the private sector, can foster innovation and knowledge sharing in combating keylogger threats on a global scale.</a:t>
            </a:r>
            <a:endParaRPr lang="en-US" sz="24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203</TotalTime>
  <Words>751</Words>
  <Application>Microsoft Office PowerPoint</Application>
  <PresentationFormat>Widescreen</PresentationFormat>
  <Paragraphs>39</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Jeyaseelan Jancy</cp:lastModifiedBy>
  <cp:revision>34</cp:revision>
  <dcterms:created xsi:type="dcterms:W3CDTF">2021-05-26T16:50:10Z</dcterms:created>
  <dcterms:modified xsi:type="dcterms:W3CDTF">2024-04-11T20:35:32Z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