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5"/>
  </p:notesMasterIdLst>
  <p:sldIdLst>
    <p:sldId id="341" r:id="rId3"/>
    <p:sldId id="269" r:id="rId4"/>
    <p:sldId id="305" r:id="rId5"/>
    <p:sldId id="329" r:id="rId6"/>
    <p:sldId id="317" r:id="rId7"/>
    <p:sldId id="319" r:id="rId8"/>
    <p:sldId id="323" r:id="rId9"/>
    <p:sldId id="324" r:id="rId10"/>
    <p:sldId id="325" r:id="rId11"/>
    <p:sldId id="327" r:id="rId12"/>
    <p:sldId id="328" r:id="rId13"/>
    <p:sldId id="333" r:id="rId14"/>
    <p:sldId id="332" r:id="rId15"/>
    <p:sldId id="316" r:id="rId16"/>
    <p:sldId id="334" r:id="rId17"/>
    <p:sldId id="335" r:id="rId18"/>
    <p:sldId id="336" r:id="rId19"/>
    <p:sldId id="337" r:id="rId20"/>
    <p:sldId id="338" r:id="rId21"/>
    <p:sldId id="339" r:id="rId22"/>
    <p:sldId id="342" r:id="rId23"/>
    <p:sldId id="3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660033"/>
    <a:srgbClr val="9900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4743" autoAdjust="0"/>
  </p:normalViewPr>
  <p:slideViewPr>
    <p:cSldViewPr snapToGrid="0">
      <p:cViewPr>
        <p:scale>
          <a:sx n="95" d="100"/>
          <a:sy n="95" d="100"/>
        </p:scale>
        <p:origin x="-360" y="-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78"/>
    </p:cViewPr>
  </p:sorterViewPr>
  <p:notesViewPr>
    <p:cSldViewPr snapToGrid="0">
      <p:cViewPr varScale="1">
        <p:scale>
          <a:sx n="76" d="100"/>
          <a:sy n="76" d="100"/>
        </p:scale>
        <p:origin x="-2909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3F786-B6F9-4912-8D3E-956597FC6BC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ACD17-3867-4871-918A-3111B93F173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Extraction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7DD065-8569-410E-8531-07D2E0057F2E}" type="parTrans" cxnId="{0C36AF4C-80E0-4BCF-98BD-2AD7311CDFEC}">
      <dgm:prSet/>
      <dgm:spPr/>
      <dgm:t>
        <a:bodyPr/>
        <a:lstStyle/>
        <a:p>
          <a:endParaRPr lang="en-US"/>
        </a:p>
      </dgm:t>
    </dgm:pt>
    <dgm:pt modelId="{5CE41599-E04A-4207-AFA2-A62B0A1E75E6}" type="sibTrans" cxnId="{0C36AF4C-80E0-4BCF-98BD-2AD7311CDFEC}">
      <dgm:prSet/>
      <dgm:spPr/>
      <dgm:t>
        <a:bodyPr/>
        <a:lstStyle/>
        <a:p>
          <a:endParaRPr lang="en-US"/>
        </a:p>
      </dgm:t>
    </dgm:pt>
    <dgm:pt modelId="{A47ECBC6-3084-4A10-B932-C73031DF247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Metadata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8BB29-1AB2-4A28-9B11-3B1306E81904}" type="parTrans" cxnId="{9BCC6F18-517C-4949-8114-1D332D1D0CB5}">
      <dgm:prSet/>
      <dgm:spPr/>
      <dgm:t>
        <a:bodyPr/>
        <a:lstStyle/>
        <a:p>
          <a:endParaRPr lang="en-US"/>
        </a:p>
      </dgm:t>
    </dgm:pt>
    <dgm:pt modelId="{409D0139-1027-4A8A-8CBC-04777ED568C6}" type="sibTrans" cxnId="{9BCC6F18-517C-4949-8114-1D332D1D0CB5}">
      <dgm:prSet/>
      <dgm:spPr/>
      <dgm:t>
        <a:bodyPr/>
        <a:lstStyle/>
        <a:p>
          <a:endParaRPr lang="en-US"/>
        </a:p>
      </dgm:t>
    </dgm:pt>
    <dgm:pt modelId="{42AE7086-E374-471F-97F0-CFA61E18111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Knowledge Discovery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BD9A7D-8AB4-46DB-969B-842EFC466D26}" type="parTrans" cxnId="{1DE05B37-5797-4D7E-9603-D36D6A447F9C}">
      <dgm:prSet/>
      <dgm:spPr/>
      <dgm:t>
        <a:bodyPr/>
        <a:lstStyle/>
        <a:p>
          <a:endParaRPr lang="en-US"/>
        </a:p>
      </dgm:t>
    </dgm:pt>
    <dgm:pt modelId="{E16A0E58-353C-4ADB-888E-8E1F90512954}" type="sibTrans" cxnId="{1DE05B37-5797-4D7E-9603-D36D6A447F9C}">
      <dgm:prSet/>
      <dgm:spPr/>
      <dgm:t>
        <a:bodyPr/>
        <a:lstStyle/>
        <a:p>
          <a:endParaRPr lang="en-US"/>
        </a:p>
      </dgm:t>
    </dgm:pt>
    <dgm:pt modelId="{AF1A1514-527C-47DC-A24E-D543A0EF3A8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Mining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31F49B-9DB0-4F6F-A40F-7DB2DDFB7E76}" type="parTrans" cxnId="{F0B48DCC-DFEF-4DE4-8067-0C0FFBFABBB0}">
      <dgm:prSet/>
      <dgm:spPr/>
      <dgm:t>
        <a:bodyPr/>
        <a:lstStyle/>
        <a:p>
          <a:endParaRPr lang="en-US"/>
        </a:p>
      </dgm:t>
    </dgm:pt>
    <dgm:pt modelId="{86C322CC-3D14-4551-8D6E-B3FFCF6A63A7}" type="sibTrans" cxnId="{F0B48DCC-DFEF-4DE4-8067-0C0FFBFABBB0}">
      <dgm:prSet/>
      <dgm:spPr/>
      <dgm:t>
        <a:bodyPr/>
        <a:lstStyle/>
        <a:p>
          <a:endParaRPr lang="en-US"/>
        </a:p>
      </dgm:t>
    </dgm:pt>
    <dgm:pt modelId="{49094663-09DD-46E2-877C-4DDBF316913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Collection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6BB3D7-7FA7-4E66-A64F-1676F6288ED9}" type="parTrans" cxnId="{00E01178-6F70-4B00-8706-AA12B5B95391}">
      <dgm:prSet/>
      <dgm:spPr/>
      <dgm:t>
        <a:bodyPr/>
        <a:lstStyle/>
        <a:p>
          <a:endParaRPr lang="en-US"/>
        </a:p>
      </dgm:t>
    </dgm:pt>
    <dgm:pt modelId="{F3E0686C-5379-48AA-98DA-FED04535C732}" type="sibTrans" cxnId="{00E01178-6F70-4B00-8706-AA12B5B95391}">
      <dgm:prSet/>
      <dgm:spPr/>
      <dgm:t>
        <a:bodyPr/>
        <a:lstStyle/>
        <a:p>
          <a:endParaRPr lang="en-US"/>
        </a:p>
      </dgm:t>
    </dgm:pt>
    <dgm:pt modelId="{A89E72A1-E785-4D56-B465-B99283073D8D}" type="pres">
      <dgm:prSet presAssocID="{2053F786-B6F9-4912-8D3E-956597FC6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320BCB-FD0C-487D-9701-BF23A6ED2382}" type="pres">
      <dgm:prSet presAssocID="{647ACD17-3867-4871-918A-3111B93F1737}" presName="node" presStyleLbl="node1" presStyleIdx="0" presStyleCnt="5" custScaleX="104486" custScaleY="5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B3F33-28B8-40A3-983B-CAF9347D5FB6}" type="pres">
      <dgm:prSet presAssocID="{647ACD17-3867-4871-918A-3111B93F1737}" presName="spNode" presStyleCnt="0"/>
      <dgm:spPr/>
    </dgm:pt>
    <dgm:pt modelId="{4465D442-2474-4DE9-BF87-669C176E355E}" type="pres">
      <dgm:prSet presAssocID="{5CE41599-E04A-4207-AFA2-A62B0A1E75E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50484FD-5652-4FB1-8ACA-ACBF5C66F6DC}" type="pres">
      <dgm:prSet presAssocID="{A47ECBC6-3084-4A10-B932-C73031DF2470}" presName="node" presStyleLbl="node1" presStyleIdx="1" presStyleCnt="5" custScaleX="90643" custScaleY="53968" custRadScaleRad="91874" custRadScaleInc="73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8410C-1B47-480E-883F-A4ACC647FC71}" type="pres">
      <dgm:prSet presAssocID="{A47ECBC6-3084-4A10-B932-C73031DF2470}" presName="spNode" presStyleCnt="0"/>
      <dgm:spPr/>
    </dgm:pt>
    <dgm:pt modelId="{9ABB3CCE-F8A5-4609-BEC4-8F5FC489D15A}" type="pres">
      <dgm:prSet presAssocID="{409D0139-1027-4A8A-8CBC-04777ED568C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5672DE0-24F0-4014-B743-78490D9C32DB}" type="pres">
      <dgm:prSet presAssocID="{AF1A1514-527C-47DC-A24E-D543A0EF3A8C}" presName="node" presStyleLbl="node1" presStyleIdx="2" presStyleCnt="5" custScaleX="101588" custScaleY="51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E856E-ED93-4E7F-89A8-8DBD3E38AD89}" type="pres">
      <dgm:prSet presAssocID="{AF1A1514-527C-47DC-A24E-D543A0EF3A8C}" presName="spNode" presStyleCnt="0"/>
      <dgm:spPr/>
    </dgm:pt>
    <dgm:pt modelId="{26E5BAA3-8F9B-4A2E-8A6A-CFEFD692F8E1}" type="pres">
      <dgm:prSet presAssocID="{86C322CC-3D14-4551-8D6E-B3FFCF6A63A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902C5FE-1226-4D61-A819-AA04D0F35BD1}" type="pres">
      <dgm:prSet presAssocID="{42AE7086-E374-471F-97F0-CFA61E181110}" presName="node" presStyleLbl="node1" presStyleIdx="3" presStyleCnt="5" custScaleX="104934" custScaleY="51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10274-63AD-441D-A1FB-E33E96391211}" type="pres">
      <dgm:prSet presAssocID="{42AE7086-E374-471F-97F0-CFA61E181110}" presName="spNode" presStyleCnt="0"/>
      <dgm:spPr/>
    </dgm:pt>
    <dgm:pt modelId="{EB6F02EC-1FFA-4854-BA36-D4AA745D9543}" type="pres">
      <dgm:prSet presAssocID="{E16A0E58-353C-4ADB-888E-8E1F9051295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C86BE90-6399-441D-9BEB-04C487E0D6D5}" type="pres">
      <dgm:prSet presAssocID="{49094663-09DD-46E2-877C-4DDBF3169135}" presName="node" presStyleLbl="node1" presStyleIdx="4" presStyleCnt="5" custScaleX="95528" custScaleY="51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404C7-8F0B-450E-A916-8883066D7005}" type="pres">
      <dgm:prSet presAssocID="{49094663-09DD-46E2-877C-4DDBF3169135}" presName="spNode" presStyleCnt="0"/>
      <dgm:spPr/>
    </dgm:pt>
    <dgm:pt modelId="{02C9C475-C9E8-413F-BC07-B4DD9979D65E}" type="pres">
      <dgm:prSet presAssocID="{F3E0686C-5379-48AA-98DA-FED04535C73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D0A351-66DD-4C3A-9E41-01610B935A9D}" type="presOf" srcId="{A47ECBC6-3084-4A10-B932-C73031DF2470}" destId="{E50484FD-5652-4FB1-8ACA-ACBF5C66F6DC}" srcOrd="0" destOrd="0" presId="urn:microsoft.com/office/officeart/2005/8/layout/cycle6"/>
    <dgm:cxn modelId="{F0B48DCC-DFEF-4DE4-8067-0C0FFBFABBB0}" srcId="{2053F786-B6F9-4912-8D3E-956597FC6BCD}" destId="{AF1A1514-527C-47DC-A24E-D543A0EF3A8C}" srcOrd="2" destOrd="0" parTransId="{8831F49B-9DB0-4F6F-A40F-7DB2DDFB7E76}" sibTransId="{86C322CC-3D14-4551-8D6E-B3FFCF6A63A7}"/>
    <dgm:cxn modelId="{DA62827A-0E61-4CEF-964F-81137C8961DE}" type="presOf" srcId="{86C322CC-3D14-4551-8D6E-B3FFCF6A63A7}" destId="{26E5BAA3-8F9B-4A2E-8A6A-CFEFD692F8E1}" srcOrd="0" destOrd="0" presId="urn:microsoft.com/office/officeart/2005/8/layout/cycle6"/>
    <dgm:cxn modelId="{E4A3C06F-00BE-4F27-B269-4C534C0B255F}" type="presOf" srcId="{647ACD17-3867-4871-918A-3111B93F1737}" destId="{88320BCB-FD0C-487D-9701-BF23A6ED2382}" srcOrd="0" destOrd="0" presId="urn:microsoft.com/office/officeart/2005/8/layout/cycle6"/>
    <dgm:cxn modelId="{0C36AF4C-80E0-4BCF-98BD-2AD7311CDFEC}" srcId="{2053F786-B6F9-4912-8D3E-956597FC6BCD}" destId="{647ACD17-3867-4871-918A-3111B93F1737}" srcOrd="0" destOrd="0" parTransId="{067DD065-8569-410E-8531-07D2E0057F2E}" sibTransId="{5CE41599-E04A-4207-AFA2-A62B0A1E75E6}"/>
    <dgm:cxn modelId="{B357ABC5-6A28-42C8-ABEE-91C30175D5D3}" type="presOf" srcId="{E16A0E58-353C-4ADB-888E-8E1F90512954}" destId="{EB6F02EC-1FFA-4854-BA36-D4AA745D9543}" srcOrd="0" destOrd="0" presId="urn:microsoft.com/office/officeart/2005/8/layout/cycle6"/>
    <dgm:cxn modelId="{1DE05B37-5797-4D7E-9603-D36D6A447F9C}" srcId="{2053F786-B6F9-4912-8D3E-956597FC6BCD}" destId="{42AE7086-E374-471F-97F0-CFA61E181110}" srcOrd="3" destOrd="0" parTransId="{24BD9A7D-8AB4-46DB-969B-842EFC466D26}" sibTransId="{E16A0E58-353C-4ADB-888E-8E1F90512954}"/>
    <dgm:cxn modelId="{CA7B33D9-193C-4CCF-9717-A4A829D6C64D}" type="presOf" srcId="{409D0139-1027-4A8A-8CBC-04777ED568C6}" destId="{9ABB3CCE-F8A5-4609-BEC4-8F5FC489D15A}" srcOrd="0" destOrd="0" presId="urn:microsoft.com/office/officeart/2005/8/layout/cycle6"/>
    <dgm:cxn modelId="{9BCC6F18-517C-4949-8114-1D332D1D0CB5}" srcId="{2053F786-B6F9-4912-8D3E-956597FC6BCD}" destId="{A47ECBC6-3084-4A10-B932-C73031DF2470}" srcOrd="1" destOrd="0" parTransId="{3418BB29-1AB2-4A28-9B11-3B1306E81904}" sibTransId="{409D0139-1027-4A8A-8CBC-04777ED568C6}"/>
    <dgm:cxn modelId="{1240E7F4-B607-4065-9583-B63624706C5F}" type="presOf" srcId="{AF1A1514-527C-47DC-A24E-D543A0EF3A8C}" destId="{B5672DE0-24F0-4014-B743-78490D9C32DB}" srcOrd="0" destOrd="0" presId="urn:microsoft.com/office/officeart/2005/8/layout/cycle6"/>
    <dgm:cxn modelId="{E3A04A69-9B8E-472A-AA24-45A849D4EC7A}" type="presOf" srcId="{49094663-09DD-46E2-877C-4DDBF3169135}" destId="{EC86BE90-6399-441D-9BEB-04C487E0D6D5}" srcOrd="0" destOrd="0" presId="urn:microsoft.com/office/officeart/2005/8/layout/cycle6"/>
    <dgm:cxn modelId="{34D3CCB5-0AEF-48E4-A8A3-E6EE69D8EA46}" type="presOf" srcId="{5CE41599-E04A-4207-AFA2-A62B0A1E75E6}" destId="{4465D442-2474-4DE9-BF87-669C176E355E}" srcOrd="0" destOrd="0" presId="urn:microsoft.com/office/officeart/2005/8/layout/cycle6"/>
    <dgm:cxn modelId="{FD6A5A84-22BF-4D16-ABED-A3B9C8B95A55}" type="presOf" srcId="{F3E0686C-5379-48AA-98DA-FED04535C732}" destId="{02C9C475-C9E8-413F-BC07-B4DD9979D65E}" srcOrd="0" destOrd="0" presId="urn:microsoft.com/office/officeart/2005/8/layout/cycle6"/>
    <dgm:cxn modelId="{5D664954-D833-4D5C-9AE9-3741D53688EB}" type="presOf" srcId="{42AE7086-E374-471F-97F0-CFA61E181110}" destId="{D902C5FE-1226-4D61-A819-AA04D0F35BD1}" srcOrd="0" destOrd="0" presId="urn:microsoft.com/office/officeart/2005/8/layout/cycle6"/>
    <dgm:cxn modelId="{00E01178-6F70-4B00-8706-AA12B5B95391}" srcId="{2053F786-B6F9-4912-8D3E-956597FC6BCD}" destId="{49094663-09DD-46E2-877C-4DDBF3169135}" srcOrd="4" destOrd="0" parTransId="{766BB3D7-7FA7-4E66-A64F-1676F6288ED9}" sibTransId="{F3E0686C-5379-48AA-98DA-FED04535C732}"/>
    <dgm:cxn modelId="{B4D12674-D6CD-4DF9-9ACD-4D1249E66965}" type="presOf" srcId="{2053F786-B6F9-4912-8D3E-956597FC6BCD}" destId="{A89E72A1-E785-4D56-B465-B99283073D8D}" srcOrd="0" destOrd="0" presId="urn:microsoft.com/office/officeart/2005/8/layout/cycle6"/>
    <dgm:cxn modelId="{CBAAEFC6-C371-4557-871B-954CD775BD33}" type="presParOf" srcId="{A89E72A1-E785-4D56-B465-B99283073D8D}" destId="{88320BCB-FD0C-487D-9701-BF23A6ED2382}" srcOrd="0" destOrd="0" presId="urn:microsoft.com/office/officeart/2005/8/layout/cycle6"/>
    <dgm:cxn modelId="{1FF5B682-5290-4FE8-BECE-797811791E67}" type="presParOf" srcId="{A89E72A1-E785-4D56-B465-B99283073D8D}" destId="{F2CB3F33-28B8-40A3-983B-CAF9347D5FB6}" srcOrd="1" destOrd="0" presId="urn:microsoft.com/office/officeart/2005/8/layout/cycle6"/>
    <dgm:cxn modelId="{0301B2EF-E297-4E4F-A647-ADC7D45D47E4}" type="presParOf" srcId="{A89E72A1-E785-4D56-B465-B99283073D8D}" destId="{4465D442-2474-4DE9-BF87-669C176E355E}" srcOrd="2" destOrd="0" presId="urn:microsoft.com/office/officeart/2005/8/layout/cycle6"/>
    <dgm:cxn modelId="{AD64FA84-C0FC-4A2C-9EA7-DFC775030AF7}" type="presParOf" srcId="{A89E72A1-E785-4D56-B465-B99283073D8D}" destId="{E50484FD-5652-4FB1-8ACA-ACBF5C66F6DC}" srcOrd="3" destOrd="0" presId="urn:microsoft.com/office/officeart/2005/8/layout/cycle6"/>
    <dgm:cxn modelId="{0FCEEDE7-392A-4A73-9A68-CF4B604F6C2B}" type="presParOf" srcId="{A89E72A1-E785-4D56-B465-B99283073D8D}" destId="{F6A8410C-1B47-480E-883F-A4ACC647FC71}" srcOrd="4" destOrd="0" presId="urn:microsoft.com/office/officeart/2005/8/layout/cycle6"/>
    <dgm:cxn modelId="{12D18A63-2D66-4305-9097-4BBACCB766E8}" type="presParOf" srcId="{A89E72A1-E785-4D56-B465-B99283073D8D}" destId="{9ABB3CCE-F8A5-4609-BEC4-8F5FC489D15A}" srcOrd="5" destOrd="0" presId="urn:microsoft.com/office/officeart/2005/8/layout/cycle6"/>
    <dgm:cxn modelId="{75D43F7E-069E-4A73-962E-64369B060FD2}" type="presParOf" srcId="{A89E72A1-E785-4D56-B465-B99283073D8D}" destId="{B5672DE0-24F0-4014-B743-78490D9C32DB}" srcOrd="6" destOrd="0" presId="urn:microsoft.com/office/officeart/2005/8/layout/cycle6"/>
    <dgm:cxn modelId="{CAD46293-1BE0-4F3C-BA85-7464BF06A3E0}" type="presParOf" srcId="{A89E72A1-E785-4D56-B465-B99283073D8D}" destId="{464E856E-ED93-4E7F-89A8-8DBD3E38AD89}" srcOrd="7" destOrd="0" presId="urn:microsoft.com/office/officeart/2005/8/layout/cycle6"/>
    <dgm:cxn modelId="{B3A20672-B0E1-487E-8936-32533EBE0550}" type="presParOf" srcId="{A89E72A1-E785-4D56-B465-B99283073D8D}" destId="{26E5BAA3-8F9B-4A2E-8A6A-CFEFD692F8E1}" srcOrd="8" destOrd="0" presId="urn:microsoft.com/office/officeart/2005/8/layout/cycle6"/>
    <dgm:cxn modelId="{5AACF09C-8B0D-46EE-8D04-38DD8C5E1372}" type="presParOf" srcId="{A89E72A1-E785-4D56-B465-B99283073D8D}" destId="{D902C5FE-1226-4D61-A819-AA04D0F35BD1}" srcOrd="9" destOrd="0" presId="urn:microsoft.com/office/officeart/2005/8/layout/cycle6"/>
    <dgm:cxn modelId="{6BC5B528-065C-446F-BF4A-BFACBA9DA4C6}" type="presParOf" srcId="{A89E72A1-E785-4D56-B465-B99283073D8D}" destId="{1C610274-63AD-441D-A1FB-E33E96391211}" srcOrd="10" destOrd="0" presId="urn:microsoft.com/office/officeart/2005/8/layout/cycle6"/>
    <dgm:cxn modelId="{22356DF7-4055-40BF-90AB-9129B1B82D87}" type="presParOf" srcId="{A89E72A1-E785-4D56-B465-B99283073D8D}" destId="{EB6F02EC-1FFA-4854-BA36-D4AA745D9543}" srcOrd="11" destOrd="0" presId="urn:microsoft.com/office/officeart/2005/8/layout/cycle6"/>
    <dgm:cxn modelId="{6FE01B4E-E020-4E03-B840-A98B2BCF3847}" type="presParOf" srcId="{A89E72A1-E785-4D56-B465-B99283073D8D}" destId="{EC86BE90-6399-441D-9BEB-04C487E0D6D5}" srcOrd="12" destOrd="0" presId="urn:microsoft.com/office/officeart/2005/8/layout/cycle6"/>
    <dgm:cxn modelId="{F606F6E0-E6EA-4C09-8A68-3DB2EC26B3C7}" type="presParOf" srcId="{A89E72A1-E785-4D56-B465-B99283073D8D}" destId="{BD1404C7-8F0B-450E-A916-8883066D7005}" srcOrd="13" destOrd="0" presId="urn:microsoft.com/office/officeart/2005/8/layout/cycle6"/>
    <dgm:cxn modelId="{9232685E-9627-4F60-A924-5E5A0B82BEC4}" type="presParOf" srcId="{A89E72A1-E785-4D56-B465-B99283073D8D}" destId="{02C9C475-C9E8-413F-BC07-B4DD9979D65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20BCB-FD0C-487D-9701-BF23A6ED2382}">
      <dsp:nvSpPr>
        <dsp:cNvPr id="0" name=""/>
        <dsp:cNvSpPr/>
      </dsp:nvSpPr>
      <dsp:spPr>
        <a:xfrm>
          <a:off x="2093499" y="103886"/>
          <a:ext cx="1401684" cy="466935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Extraction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6293" y="126680"/>
        <a:ext cx="1356096" cy="421347"/>
      </dsp:txXfrm>
    </dsp:sp>
    <dsp:sp modelId="{4465D442-2474-4DE9-BF87-669C176E355E}">
      <dsp:nvSpPr>
        <dsp:cNvPr id="0" name=""/>
        <dsp:cNvSpPr/>
      </dsp:nvSpPr>
      <dsp:spPr>
        <a:xfrm>
          <a:off x="900931" y="261448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2608271" y="231127"/>
              </a:moveTo>
              <a:arcTo wR="1741361" hR="1741361" stAng="17991411" swAng="32457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484FD-5652-4FB1-8ACA-ACBF5C66F6DC}">
      <dsp:nvSpPr>
        <dsp:cNvPr id="0" name=""/>
        <dsp:cNvSpPr/>
      </dsp:nvSpPr>
      <dsp:spPr>
        <a:xfrm>
          <a:off x="3786189" y="1835406"/>
          <a:ext cx="1215979" cy="470588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Metadata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09161" y="1858378"/>
        <a:ext cx="1170035" cy="424644"/>
      </dsp:txXfrm>
    </dsp:sp>
    <dsp:sp modelId="{9ABB3CCE-F8A5-4609-BEC4-8F5FC489D15A}">
      <dsp:nvSpPr>
        <dsp:cNvPr id="0" name=""/>
        <dsp:cNvSpPr/>
      </dsp:nvSpPr>
      <dsp:spPr>
        <a:xfrm>
          <a:off x="895522" y="533807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3482243" y="1782238"/>
              </a:moveTo>
              <a:arcTo wR="1741361" hR="1741361" stAng="80704" swAng="1973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72DE0-24F0-4014-B743-78490D9C32DB}">
      <dsp:nvSpPr>
        <dsp:cNvPr id="0" name=""/>
        <dsp:cNvSpPr/>
      </dsp:nvSpPr>
      <dsp:spPr>
        <a:xfrm>
          <a:off x="3136484" y="3263151"/>
          <a:ext cx="1362807" cy="44871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Mining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8388" y="3285055"/>
        <a:ext cx="1318999" cy="404902"/>
      </dsp:txXfrm>
    </dsp:sp>
    <dsp:sp modelId="{26E5BAA3-8F9B-4A2E-8A6A-CFEFD692F8E1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2334307" y="3378663"/>
              </a:moveTo>
              <a:arcTo wR="1741361" hR="1741361" stAng="4205534" swAng="23889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2C5FE-1226-4D61-A819-AA04D0F35BD1}">
      <dsp:nvSpPr>
        <dsp:cNvPr id="0" name=""/>
        <dsp:cNvSpPr/>
      </dsp:nvSpPr>
      <dsp:spPr>
        <a:xfrm>
          <a:off x="1066947" y="3263151"/>
          <a:ext cx="1407693" cy="44871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Knowledge Discovery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8851" y="3285055"/>
        <a:ext cx="1363885" cy="404902"/>
      </dsp:txXfrm>
    </dsp:sp>
    <dsp:sp modelId="{EB6F02EC-1FFA-4854-BA36-D4AA745D9543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454306" y="2914319"/>
              </a:moveTo>
              <a:arcTo wR="1741361" hR="1741361" stAng="8259332" swAng="313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6BE90-6399-441D-9BEB-04C487E0D6D5}">
      <dsp:nvSpPr>
        <dsp:cNvPr id="0" name=""/>
        <dsp:cNvSpPr/>
      </dsp:nvSpPr>
      <dsp:spPr>
        <a:xfrm>
          <a:off x="497451" y="1315064"/>
          <a:ext cx="1281512" cy="451082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Collection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9471" y="1337084"/>
        <a:ext cx="1237472" cy="407042"/>
      </dsp:txXfrm>
    </dsp:sp>
    <dsp:sp modelId="{02C9C475-C9E8-413F-BC07-B4DD9979D65E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181670" y="966957"/>
              </a:moveTo>
              <a:arcTo wR="1741361" hR="1741361" stAng="12384295" swAng="23680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1F9E-B67C-471A-98E7-ABF7DE55A52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C0C6-A1DF-458C-B214-7F9976D6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5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620E-17E2-4C9D-BC03-5709B1F352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6623-3D69-4CB8-9CF1-FB2450CCD7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4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0972800" cy="5618163"/>
          </a:xfrm>
        </p:spPr>
        <p:txBody>
          <a:bodyPr anchor="ctr"/>
          <a:lstStyle>
            <a:lvl1pPr marL="0" indent="0" algn="ctr">
              <a:buNone/>
              <a:defRPr sz="4400" b="1"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D1B0D-91AA-48DC-A967-E9A525E759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9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0972800" cy="5618163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0">
                <a:latin typeface="Trebuchet MS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FA249-BAAC-48BE-AA14-223C4F72BF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5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A0B-6D56-4917-B050-673DB0CC41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ED7C5-1824-4A1C-8C22-7D907944C4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53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68136"/>
            <a:ext cx="2541320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24" y="368136"/>
            <a:ext cx="8288976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2F5A-A7C0-450B-AC19-A306F48674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72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68136"/>
            <a:ext cx="2541320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24" y="1639614"/>
            <a:ext cx="8288976" cy="448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42289" y="274638"/>
            <a:ext cx="824011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4277-E099-432C-B5C2-978E83F00A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SM logo_final_JP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1" y="6357939"/>
            <a:ext cx="131233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5994400" cy="6858000"/>
          </a:xfrm>
          <a:solidFill>
            <a:schemeClr val="tx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558801"/>
            <a:ext cx="5384800" cy="5567363"/>
          </a:xfrm>
        </p:spPr>
        <p:txBody>
          <a:bodyPr anchor="ctr"/>
          <a:lstStyle>
            <a:lvl1pPr marL="0" indent="0" algn="ctr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1701102"/>
            <a:ext cx="5356352" cy="2761170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A3BA-923B-465D-8A48-C6FF585939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03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873D5-0FF9-4EA0-A3A1-D4C1AE2494F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22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 cap="none" baseline="0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C879-9237-44B8-96A3-3CB365B65F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02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A40D-08F2-43D6-B1D4-1F44B4E915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9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9901-52CA-49F5-BF60-0CD7154946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1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36483"/>
            <a:ext cx="4011084" cy="1198617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5A15-F274-40EC-B0EA-192EBC8D20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4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DE21-5586-4368-BBE5-F63D70C1C2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84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8DEBD-BDD1-4AF8-B88D-FF41C3904F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7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24E4-1D3F-4352-92FA-31B05675C55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68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5CDA8-01E9-4DFF-BB6A-968815C7E5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07B9-811A-4190-9140-33499A589A8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</a:t>
            </a:r>
            <a:fld id="{D75DFEA7-FB57-4203-B493-77BCBE651B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4" name="Picture 7" descr="HSM logo_final_JPEG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323014"/>
            <a:ext cx="131233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13294" y="312712"/>
            <a:ext cx="9862867" cy="188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Hundred years of Air Crash Narratives: Key Findings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172" y="4526370"/>
            <a:ext cx="502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Subasish Das, Ph.D.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Transportation Researcher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84" y="6069814"/>
            <a:ext cx="23668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6981" y="5975248"/>
            <a:ext cx="874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TAMU ITE Meeting| R Workshop: Day 2 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9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2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-das\Syncplicity Folders\MY_Projects\My_Papers\TRB 2017\Posters\Aircrash\plot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14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0120" y="1010652"/>
            <a:ext cx="10515600" cy="52858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of text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mining is to convert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unstructured textual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content into knowledge.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part of natural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language processing.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outputs are: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Patterns or trends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networks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Text Mining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6112305"/>
              </p:ext>
            </p:extLst>
          </p:nvPr>
        </p:nvGraphicFramePr>
        <p:xfrm>
          <a:off x="6400800" y="407959"/>
          <a:ext cx="5555916" cy="408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5336132" y="1648145"/>
            <a:ext cx="1435767" cy="6176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263942" y="3488793"/>
            <a:ext cx="1331494" cy="66957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43681" y="446084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2704" y="315500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knowledge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0877" y="5109410"/>
            <a:ext cx="1448504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488405" y="5614736"/>
            <a:ext cx="1435767" cy="41709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8210" y="5093368"/>
            <a:ext cx="1402055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60078" y="5033209"/>
            <a:ext cx="1448504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6541725" y="3527848"/>
            <a:ext cx="279895" cy="2835465"/>
          </a:xfrm>
          <a:prstGeom prst="leftBrace">
            <a:avLst>
              <a:gd name="adj1" fmla="val 8333"/>
              <a:gd name="adj2" fmla="val 49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45748" y="46209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-das\Syncplicity Folders\MY_Projects\My_Papers\TRB 2017\Posters\Aircrash\plot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94" y="0"/>
            <a:ext cx="74595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5846" y="994611"/>
            <a:ext cx="10515600" cy="55184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illustrates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frequencies of the words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different documents.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analysis, the timeline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divided into four groups.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a word is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proportional to its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frequencies in the documents.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generating word clouds,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primary level of data cleaning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was performed.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Word Cloud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156579"/>
            <a:ext cx="10515600" cy="854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Network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C:\Users\s-das\Syncplicity Folders\MY_Projects\My_Papers\TRB 2017\Posters\Aircrash\plo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3" y="-256675"/>
            <a:ext cx="7563184" cy="72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3972" y="1227221"/>
            <a:ext cx="10515600" cy="39790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network shows the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correlation between associated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words.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word  network developed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from final dataset is complex.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No particular association is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found significant.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90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8" y="260854"/>
            <a:ext cx="10515600" cy="7096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What is topic model?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045367" y="1451811"/>
            <a:ext cx="8053137" cy="515753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5367" y="1451812"/>
            <a:ext cx="8053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by drivers is acquired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In spite of its importance,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at the time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often not documented at a high level of detail. A quantified investigation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level at the time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undertaken to investigate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risk associated with driving during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study method blended data collected from the National Oceanic and Atmospheric Administration (NOAA) with reported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Florida. From the thousands of logged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events collected by NOAA, the researchers isolated time periods of normal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comparable time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matched-pairs study.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were contained in the Roadway Information Database (RID) compiled for the Strategic Highway Research Program 2 (SHRP2). The RID contains several geometric and traffic variables that allow for analyses to account for effects of factors other than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findings indicate that, as expected, the likelihood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despite the tendency for less traffic and lower speeds to prevail during these times.</a:t>
            </a:r>
          </a:p>
        </p:txBody>
      </p:sp>
      <p:sp>
        <p:nvSpPr>
          <p:cNvPr id="7" name="Oval 6"/>
          <p:cNvSpPr/>
          <p:nvPr/>
        </p:nvSpPr>
        <p:spPr>
          <a:xfrm>
            <a:off x="10463463" y="1451812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67472" y="1892970"/>
            <a:ext cx="232611" cy="2326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63463" y="2334128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55442" y="2751223"/>
            <a:ext cx="232611" cy="2326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463463" y="3176339"/>
            <a:ext cx="232611" cy="2326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55442" y="3597664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55442" y="4475749"/>
            <a:ext cx="232611" cy="2326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455441" y="4058652"/>
            <a:ext cx="232611" cy="2326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37095" y="1568117"/>
            <a:ext cx="2418346" cy="6015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70947" y="1586165"/>
            <a:ext cx="6284494" cy="3068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</p:cNvCxnSpPr>
          <p:nvPr/>
        </p:nvCxnSpPr>
        <p:spPr>
          <a:xfrm flipH="1" flipV="1">
            <a:off x="4475747" y="1738565"/>
            <a:ext cx="5991725" cy="27071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 flipH="1" flipV="1">
            <a:off x="9585159" y="2295919"/>
            <a:ext cx="878304" cy="15451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</p:cNvCxnSpPr>
          <p:nvPr/>
        </p:nvCxnSpPr>
        <p:spPr>
          <a:xfrm flipH="1" flipV="1">
            <a:off x="9146007" y="2566738"/>
            <a:ext cx="1309435" cy="30079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 flipH="1">
            <a:off x="9023684" y="2867528"/>
            <a:ext cx="1431758" cy="226594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</p:cNvCxnSpPr>
          <p:nvPr/>
        </p:nvCxnSpPr>
        <p:spPr>
          <a:xfrm flipH="1" flipV="1">
            <a:off x="6972303" y="2833438"/>
            <a:ext cx="3491160" cy="45920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 flipH="1" flipV="1">
            <a:off x="7814510" y="2847476"/>
            <a:ext cx="2640932" cy="8664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9480885" y="3713969"/>
            <a:ext cx="974557" cy="147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</p:cNvCxnSpPr>
          <p:nvPr/>
        </p:nvCxnSpPr>
        <p:spPr>
          <a:xfrm flipH="1">
            <a:off x="5069307" y="3713969"/>
            <a:ext cx="5386135" cy="168609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</p:cNvCxnSpPr>
          <p:nvPr/>
        </p:nvCxnSpPr>
        <p:spPr>
          <a:xfrm flipH="1">
            <a:off x="4146883" y="4174957"/>
            <a:ext cx="6308558" cy="124009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</p:cNvCxnSpPr>
          <p:nvPr/>
        </p:nvCxnSpPr>
        <p:spPr>
          <a:xfrm flipH="1" flipV="1">
            <a:off x="8859255" y="3923244"/>
            <a:ext cx="1596186" cy="25171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</p:cNvCxnSpPr>
          <p:nvPr/>
        </p:nvCxnSpPr>
        <p:spPr>
          <a:xfrm flipH="1" flipV="1">
            <a:off x="6673516" y="3372856"/>
            <a:ext cx="3781926" cy="121919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</p:cNvCxnSpPr>
          <p:nvPr/>
        </p:nvCxnSpPr>
        <p:spPr>
          <a:xfrm flipH="1" flipV="1">
            <a:off x="5534527" y="4174957"/>
            <a:ext cx="4920915" cy="41709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</p:cNvCxnSpPr>
          <p:nvPr/>
        </p:nvCxnSpPr>
        <p:spPr>
          <a:xfrm flipH="1">
            <a:off x="8538411" y="4592054"/>
            <a:ext cx="1917031" cy="54142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820400" y="1471865"/>
            <a:ext cx="994611" cy="146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820401" y="1936083"/>
            <a:ext cx="128336" cy="1463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20399" y="2774284"/>
            <a:ext cx="264695" cy="146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820399" y="4518862"/>
            <a:ext cx="385012" cy="1463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unched Tape 58"/>
          <p:cNvSpPr/>
          <p:nvPr/>
        </p:nvSpPr>
        <p:spPr>
          <a:xfrm>
            <a:off x="344904" y="1586165"/>
            <a:ext cx="1604211" cy="980573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=0.5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Reduced= 0.2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820399" y="3207530"/>
            <a:ext cx="385012" cy="146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unched Tape 60"/>
          <p:cNvSpPr/>
          <p:nvPr/>
        </p:nvSpPr>
        <p:spPr>
          <a:xfrm>
            <a:off x="344903" y="2797348"/>
            <a:ext cx="1604211" cy="1213182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=0.2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Increase= 0.13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64" y="1102533"/>
            <a:ext cx="83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ail"/>
                <a:cs typeface="Arial" panose="020B0604020202020204" pitchFamily="34" charset="0"/>
              </a:rPr>
              <a:t>Topics</a:t>
            </a:r>
            <a:endParaRPr lang="en-US" dirty="0">
              <a:latin typeface="Arail"/>
            </a:endParaRPr>
          </a:p>
        </p:txBody>
      </p:sp>
    </p:spTree>
    <p:extLst>
      <p:ext uri="{BB962C8B-B14F-4D97-AF65-F5344CB8AC3E}">
        <p14:creationId xmlns:p14="http://schemas.microsoft.com/office/powerpoint/2010/main" val="226637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lgorithms for discovering trends from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unstructured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rganize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according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the discovered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Allocation (LDA), simplest and most popular topic model, is a statistical model of document collections that tries to capture this intuition.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LDA lacks additional document-level information on which variation can be seen in different theoretical interests.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structural topic model (STM) was used. This algorithm uses metadata or document level 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9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2" y="1259306"/>
            <a:ext cx="10635914" cy="4732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of Structural Topic Model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9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Topic Models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s-das\Syncplicity Folders\MY_Projects\My_Papers\TRB 2017\Posters\Aircrash\Pl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2" y="1026862"/>
            <a:ext cx="9007474" cy="57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develops a framework for analyzing crash narratives.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on preliminary clean dataset indicates presence of few redundant terms like crash, plane, aircraft.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developing topic model, redundant words are removed from analysis. Document level metadata (location, flight type, and operator) was used to develop more definite topic models.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trends from the  models: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 related crash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 on route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Landing related crash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Shot on sea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Mountain related crash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0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Publications on Text Analytics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Journal Publications: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K. Dixon, X. Sun, A. Dutta, and M. Zupancich.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Transportation Research: Exploring Content Analysis in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TRR (under review).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Das,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and Topic Modeling on Compendium Papers from Transportation Research Board Annual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Transportation Research Record: Journal of the Transportation Research Board Jan 2016, Vol. 2552, pp.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48-56.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Das, S, X. Sun, and A. Dutta.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Ridership Sentiments for Bike Sharing Programs.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JTTS, Vol.5 No.2, 2015.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Conference Proceedings: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Sun, A. Dutta, and M. Zupancich.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in Circulating Transportation Information: A Case Study on Two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TRB 96</a:t>
            </a:r>
            <a:r>
              <a:rPr lang="en-US" sz="2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Annual Meeting, Washington D.C., 2017.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8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Overview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5" y="1395663"/>
            <a:ext cx="10515600" cy="397904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Mining and Topic Modeling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research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8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to use for Future Research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TxDOT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Crash Narratives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SHRP-2 Final Narratives vs. Driver Narratives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Transportation Research Record Papers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TRID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Google News on Self Driving Cars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How to Read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SETUP DIRECTORY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  <a:cs typeface="Courier New" panose="02070309020205020404" pitchFamily="49" charset="0"/>
              </a:rPr>
              <a:t>setwd</a:t>
            </a:r>
            <a:r>
              <a:rPr lang="en-US" sz="2400" dirty="0">
                <a:latin typeface="Courier" pitchFamily="49" charset="0"/>
                <a:cs typeface="Courier New" panose="02070309020205020404" pitchFamily="49" charset="0"/>
              </a:rPr>
              <a:t>(“C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Users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s-das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tamuite_2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Data”)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READ DATA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aa01 &lt;- read.csv(“ac.csv”)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CHECK DATA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dim(aa01)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head(aa01)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(aa01)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-das\Desktop\vb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35" y="3023935"/>
            <a:ext cx="8685939" cy="37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769895" y="3264568"/>
            <a:ext cx="176463" cy="344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58126" y="3609474"/>
            <a:ext cx="641684" cy="7058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9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28"/>
            <a:ext cx="12250762" cy="68849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55969" y="2086436"/>
            <a:ext cx="9862867" cy="188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Open R or </a:t>
            </a:r>
            <a:r>
              <a:rPr lang="en-US" sz="5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RStudio</a:t>
            </a: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3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narratives explain the details of an occurred crash.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research has been conducted on the prospects of using crash narratives in safety analysis.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can identify research trends and unconventional knowledge from the unstructured data. Simple exploratory data analysis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not enough.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algorithmic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for discovering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topics" that occur in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documents. Developing topic models using air crash narratives have not been attempted yet.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Crash Narrative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Date: 1 June, 2009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Airline: Air France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Airbus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A330-203)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Atlantic Ocean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570 miles northeast of Natal,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Aboard: 228, Survived: 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Airbus went missing over the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Atlantic Ocean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flight from Rio de Janeiro to Paris, France. The plane departed from Rio de Janeiro-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Galeao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Airport at 19:03 LT bound for Charles de Gaulle Airport in Paris. The last radio contact with the flight was at 01:33 UTC.  The aircraft left CINDACTA III radar coverage at 01:48 UTC, flying normally at FL350. The aircraft reportedly went through a thunderstorm with strong turbulence at 02:00 UTC. At 02:14 UTC an automated message was received indicating a failure of the electrical system. The plane carried 12 crew members and 216 passengers.</a:t>
            </a:r>
            <a:endParaRPr lang="en-US" sz="22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381169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58" y="1601036"/>
            <a:ext cx="10760242" cy="14389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Hundred years (1908-2009) of air crash narrative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in the dataset: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47339" y="2719137"/>
            <a:ext cx="3839587" cy="389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383" y="2719136"/>
            <a:ext cx="3839587" cy="35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Killed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60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381169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and Hour of the Day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-das\Syncplicity Folders\MY_Projects\My_Papers\TRB 2017\Posters\Aircrash\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98" y="1399757"/>
            <a:ext cx="10471373" cy="47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6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-das\Syncplicity Folders\MY_Projects\My_Papers\TRB 2017\Posters\Aircrash\qw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" y="660793"/>
            <a:ext cx="11606463" cy="58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041" y="76018"/>
            <a:ext cx="356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 Crash Fatalities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1908-2009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-das\Syncplicity Folders\MY_Projects\My_Papers\TRB 2017\Posters\Aircrash\Pl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" y="144379"/>
            <a:ext cx="11988686" cy="58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156579"/>
            <a:ext cx="10515600" cy="8540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survived passengers by Air Lines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99" name="Picture 3" descr="C:\Users\s-das\Syncplicity Folders\MY_Projects\My_Papers\TRB 2017\Posters\Aircrash\Plo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8" y="963613"/>
            <a:ext cx="8096700" cy="57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48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1179</Words>
  <Application>Microsoft Macintosh PowerPoint</Application>
  <PresentationFormat>Custom</PresentationFormat>
  <Paragraphs>193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Overview</vt:lpstr>
      <vt:lpstr>Problem Statement</vt:lpstr>
      <vt:lpstr>Sample Crash Narrative</vt:lpstr>
      <vt:lpstr>Data </vt:lpstr>
      <vt:lpstr>Month and Hour of the Day</vt:lpstr>
      <vt:lpstr>PowerPoint Presentation</vt:lpstr>
      <vt:lpstr>PowerPoint Presentation</vt:lpstr>
      <vt:lpstr>No. of survived passengers by Air Lines</vt:lpstr>
      <vt:lpstr>PowerPoint Presentation</vt:lpstr>
      <vt:lpstr>Text Mining</vt:lpstr>
      <vt:lpstr>Word Cloud</vt:lpstr>
      <vt:lpstr>Word Network</vt:lpstr>
      <vt:lpstr>What is topic model?</vt:lpstr>
      <vt:lpstr>Topic Models</vt:lpstr>
      <vt:lpstr>Theory of Structural Topic Model</vt:lpstr>
      <vt:lpstr>Top 10 Topic Models</vt:lpstr>
      <vt:lpstr>Summary</vt:lpstr>
      <vt:lpstr>My Publications on Text Analytics</vt:lpstr>
      <vt:lpstr>Dataset to use for Future Research</vt:lpstr>
      <vt:lpstr>R: How to Read Data</vt:lpstr>
      <vt:lpstr>PowerPoint Presentation</vt:lpstr>
    </vt:vector>
  </TitlesOfParts>
  <Company>TAMU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and benchmarking automated vehicle safety</dc:title>
  <dc:creator>Das, Subasish</dc:creator>
  <cp:lastModifiedBy>Subasish Das</cp:lastModifiedBy>
  <cp:revision>144</cp:revision>
  <dcterms:created xsi:type="dcterms:W3CDTF">2016-10-26T14:12:19Z</dcterms:created>
  <dcterms:modified xsi:type="dcterms:W3CDTF">2017-02-09T17:33:29Z</dcterms:modified>
</cp:coreProperties>
</file>