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  <p:sldMasterId id="2147483790" r:id="rId2"/>
  </p:sldMasterIdLst>
  <p:notesMasterIdLst>
    <p:notesMasterId r:id="rId6"/>
  </p:notesMasterIdLst>
  <p:handoutMasterIdLst>
    <p:handoutMasterId r:id="rId7"/>
  </p:handoutMasterIdLst>
  <p:sldIdLst>
    <p:sldId id="403" r:id="rId3"/>
    <p:sldId id="378" r:id="rId4"/>
    <p:sldId id="415" r:id="rId5"/>
  </p:sldIdLst>
  <p:sldSz cx="9144000" cy="6858000" type="screen4x3"/>
  <p:notesSz cx="10234613" cy="70993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" userDrawn="1">
          <p15:clr>
            <a:srgbClr val="A4A3A4"/>
          </p15:clr>
        </p15:guide>
        <p15:guide id="2" orient="horz" pos="3727" userDrawn="1">
          <p15:clr>
            <a:srgbClr val="A4A3A4"/>
          </p15:clr>
        </p15:guide>
        <p15:guide id="3" orient="horz" pos="2594" userDrawn="1">
          <p15:clr>
            <a:srgbClr val="A4A3A4"/>
          </p15:clr>
        </p15:guide>
        <p15:guide id="4" orient="horz" pos="4137" userDrawn="1">
          <p15:clr>
            <a:srgbClr val="A4A3A4"/>
          </p15:clr>
        </p15:guide>
        <p15:guide id="5" orient="horz" pos="717" userDrawn="1">
          <p15:clr>
            <a:srgbClr val="A4A3A4"/>
          </p15:clr>
        </p15:guide>
        <p15:guide id="6" orient="horz" pos="597" userDrawn="1">
          <p15:clr>
            <a:srgbClr val="A4A3A4"/>
          </p15:clr>
        </p15:guide>
        <p15:guide id="7" orient="horz" pos="1541" userDrawn="1">
          <p15:clr>
            <a:srgbClr val="A4A3A4"/>
          </p15:clr>
        </p15:guide>
        <p15:guide id="8" orient="horz" pos="3387" userDrawn="1">
          <p15:clr>
            <a:srgbClr val="A4A3A4"/>
          </p15:clr>
        </p15:guide>
        <p15:guide id="9" pos="4041" userDrawn="1">
          <p15:clr>
            <a:srgbClr val="A4A3A4"/>
          </p15:clr>
        </p15:guide>
        <p15:guide id="10" pos="5591" userDrawn="1">
          <p15:clr>
            <a:srgbClr val="A4A3A4"/>
          </p15:clr>
        </p15:guide>
        <p15:guide id="11" pos="274" userDrawn="1">
          <p15:clr>
            <a:srgbClr val="A4A3A4"/>
          </p15:clr>
        </p15:guide>
        <p15:guide id="12" pos="1584" userDrawn="1">
          <p15:clr>
            <a:srgbClr val="A4A3A4"/>
          </p15:clr>
        </p15:guide>
        <p15:guide id="13" pos="472" userDrawn="1">
          <p15:clr>
            <a:srgbClr val="A4A3A4"/>
          </p15:clr>
        </p15:guide>
        <p15:guide id="14" pos="1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>
          <p15:clr>
            <a:srgbClr val="A4A3A4"/>
          </p15:clr>
        </p15:guide>
        <p15:guide id="2" pos="322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 JuBr. Brodhun" initials="JJB" lastIdx="7" clrIdx="0">
    <p:extLst>
      <p:ext uri="{19B8F6BF-5375-455C-9EA6-DF929625EA0E}">
        <p15:presenceInfo xmlns:p15="http://schemas.microsoft.com/office/powerpoint/2012/main" userId="S-1-5-21-2939392574-3344265275-2110192750-146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99CCFF"/>
    <a:srgbClr val="990000"/>
    <a:srgbClr val="1D66AF"/>
    <a:srgbClr val="F8F8F8"/>
    <a:srgbClr val="808080"/>
    <a:srgbClr val="CC0000"/>
    <a:srgbClr val="008080"/>
    <a:srgbClr val="00999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8" autoAdjust="0"/>
    <p:restoredTop sz="99367" autoAdjust="0"/>
  </p:normalViewPr>
  <p:slideViewPr>
    <p:cSldViewPr snapToGrid="0" showGuides="1">
      <p:cViewPr varScale="1">
        <p:scale>
          <a:sx n="82" d="100"/>
          <a:sy n="82" d="100"/>
        </p:scale>
        <p:origin x="346" y="72"/>
      </p:cViewPr>
      <p:guideLst>
        <p:guide orient="horz" pos="214"/>
        <p:guide orient="horz" pos="3727"/>
        <p:guide orient="horz" pos="2594"/>
        <p:guide orient="horz" pos="4137"/>
        <p:guide orient="horz" pos="717"/>
        <p:guide orient="horz" pos="597"/>
        <p:guide orient="horz" pos="1541"/>
        <p:guide orient="horz" pos="3387"/>
        <p:guide pos="4041"/>
        <p:guide pos="5591"/>
        <p:guide pos="274"/>
        <p:guide pos="1584"/>
        <p:guide pos="472"/>
        <p:guide pos="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2772" y="-96"/>
      </p:cViewPr>
      <p:guideLst>
        <p:guide orient="horz" pos="2237"/>
        <p:guide pos="322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2T12:42:20.371" idx="1">
    <p:pos x="1931" y="2806"/>
    <p:text>Datasheet Hexply</p:text>
    <p:extLst>
      <p:ext uri="{C676402C-5697-4E1C-873F-D02D1690AC5C}">
        <p15:threadingInfo xmlns:p15="http://schemas.microsoft.com/office/powerpoint/2012/main" timeZoneBias="-120"/>
      </p:ext>
    </p:extLst>
  </p:cm>
  <p:cm authorId="1" dt="2021-05-12T12:42:45.793" idx="2">
    <p:pos x="1752" y="3140"/>
    <p:text>calculated from data sheet (Cfibers + Epoxy resin)</p:text>
    <p:extLst>
      <p:ext uri="{C676402C-5697-4E1C-873F-D02D1690AC5C}">
        <p15:threadingInfo xmlns:p15="http://schemas.microsoft.com/office/powerpoint/2012/main" timeZoneBias="-120"/>
      </p:ext>
    </p:extLst>
  </p:cm>
  <p:cm authorId="1" dt="2021-05-12T12:43:23.553" idx="3">
    <p:pos x="5745" y="3288"/>
    <p:text>from paper with temperature dependence 
"THERMAL PROPERTIES OF CARBON FIBER-EPOXY COMPOSITES WITH DIFFERENT FABRIC WEAVES"</p:text>
    <p:extLst>
      <p:ext uri="{C676402C-5697-4E1C-873F-D02D1690AC5C}">
        <p15:threadingInfo xmlns:p15="http://schemas.microsoft.com/office/powerpoint/2012/main" timeZoneBias="-120"/>
      </p:ext>
    </p:extLst>
  </p:cm>
  <p:cm authorId="1" dt="2021-05-12T12:44:00.214" idx="4">
    <p:pos x="5915" y="2880"/>
    <p:text>paper with temerature dependence
"FEATURES OF THERMOPHYSICAL PROPERTIES OF MODIFIED EPOXY COMPOSITES AT LOW TEMPERATURES" --&gt; ~0,2
"Study of temperature dependence of
thermal conductivity in cross-linked
epoxies using molecular dynamics
simulations with long range interactions" --&gt; ~0,25</p:text>
    <p:extLst>
      <p:ext uri="{C676402C-5697-4E1C-873F-D02D1690AC5C}">
        <p15:threadingInfo xmlns:p15="http://schemas.microsoft.com/office/powerpoint/2012/main" timeZoneBias="-120"/>
      </p:ext>
    </p:extLst>
  </p:cm>
  <p:cm authorId="1" dt="2021-05-12T13:00:54.734" idx="7">
    <p:pos x="3121" y="2718"/>
    <p:text>not found a source with temperature dependence
Modelling the heating process of CFRP by cw-laser radiation with special
focus on the heat transfer by thermal radiation between the carbon f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32" tIns="47617" rIns="95232" bIns="47617" numCol="1" anchor="t" anchorCtr="0" compatLnSpc="1">
            <a:prstTxWarp prst="textNoShape">
              <a:avLst/>
            </a:prstTxWarp>
          </a:bodyPr>
          <a:lstStyle>
            <a:lvl1pPr defTabSz="950913">
              <a:defRPr sz="1500" smtClean="0"/>
            </a:lvl1pPr>
          </a:lstStyle>
          <a:p>
            <a:pPr>
              <a:defRPr/>
            </a:pPr>
            <a:r>
              <a:rPr lang="de-DE"/>
              <a:t>ifs Präsentation 03-2007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32" tIns="47617" rIns="95232" bIns="47617" numCol="1" anchor="t" anchorCtr="0" compatLnSpc="1">
            <a:prstTxWarp prst="textNoShape">
              <a:avLst/>
            </a:prstTxWarp>
          </a:bodyPr>
          <a:lstStyle>
            <a:lvl1pPr algn="r" defTabSz="950913">
              <a:defRPr sz="15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6875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32" tIns="47617" rIns="95232" bIns="47617" numCol="1" anchor="b" anchorCtr="0" compatLnSpc="1">
            <a:prstTxWarp prst="textNoShape">
              <a:avLst/>
            </a:prstTxWarp>
          </a:bodyPr>
          <a:lstStyle>
            <a:lvl1pPr defTabSz="950913">
              <a:defRPr sz="1500" smtClean="0"/>
            </a:lvl1pPr>
          </a:lstStyle>
          <a:p>
            <a:pPr>
              <a:defRPr/>
            </a:pPr>
            <a:r>
              <a:rPr lang="de-DE"/>
              <a:t>\\Fuegetechnik.local\dfs\vorlagen\Praesentationen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6875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32" tIns="47617" rIns="95232" bIns="47617" numCol="1" anchor="b" anchorCtr="0" compatLnSpc="1">
            <a:prstTxWarp prst="textNoShape">
              <a:avLst/>
            </a:prstTxWarp>
          </a:bodyPr>
          <a:lstStyle>
            <a:lvl1pPr algn="r" defTabSz="950913">
              <a:defRPr sz="1500" smtClean="0"/>
            </a:lvl1pPr>
          </a:lstStyle>
          <a:p>
            <a:pPr>
              <a:defRPr/>
            </a:pPr>
            <a:fld id="{2462BEA2-BAF8-4FDA-B1E3-CE57F1BC8EB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418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7" tIns="48253" rIns="96507" bIns="48253" numCol="1" anchor="t" anchorCtr="0" compatLnSpc="1">
            <a:prstTxWarp prst="textNoShape">
              <a:avLst/>
            </a:prstTxWarp>
          </a:bodyPr>
          <a:lstStyle>
            <a:lvl1pPr defTabSz="963613">
              <a:defRPr sz="15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45175" y="0"/>
            <a:ext cx="4330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7" tIns="48253" rIns="96507" bIns="48253" numCol="1" anchor="t" anchorCtr="0" compatLnSpc="1">
            <a:prstTxWarp prst="textNoShape">
              <a:avLst/>
            </a:prstTxWarp>
          </a:bodyPr>
          <a:lstStyle>
            <a:lvl1pPr algn="r" defTabSz="963613">
              <a:defRPr sz="15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81375" y="552450"/>
            <a:ext cx="3532188" cy="2649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03350" y="3368675"/>
            <a:ext cx="748506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7" tIns="48253" rIns="96507" bIns="482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32588"/>
            <a:ext cx="444182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7" tIns="48253" rIns="96507" bIns="48253" numCol="1" anchor="b" anchorCtr="0" compatLnSpc="1">
            <a:prstTxWarp prst="textNoShape">
              <a:avLst/>
            </a:prstTxWarp>
          </a:bodyPr>
          <a:lstStyle>
            <a:lvl1pPr defTabSz="963613">
              <a:defRPr sz="15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45175" y="6732588"/>
            <a:ext cx="43307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7" tIns="48253" rIns="96507" bIns="48253" numCol="1" anchor="b" anchorCtr="0" compatLnSpc="1">
            <a:prstTxWarp prst="textNoShape">
              <a:avLst/>
            </a:prstTxWarp>
          </a:bodyPr>
          <a:lstStyle>
            <a:lvl1pPr algn="r" defTabSz="963613">
              <a:defRPr sz="1500" smtClean="0"/>
            </a:lvl1pPr>
          </a:lstStyle>
          <a:p>
            <a:pPr>
              <a:defRPr/>
            </a:pPr>
            <a:fld id="{2CEE2333-89FF-4464-AF53-A65D91CABDE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0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5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b="0">
                <a:solidFill>
                  <a:srgbClr val="000000"/>
                </a:solidFill>
              </a:rPr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b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4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b="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1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Vorname, Nachname des Referenten, Datum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90857" y="566738"/>
            <a:ext cx="17379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200" b="1" dirty="0">
                <a:solidFill>
                  <a:srgbClr val="000000"/>
                </a:solidFill>
                <a:latin typeface="Arial"/>
              </a:rPr>
              <a:t>Institut für Füge- und</a:t>
            </a:r>
          </a:p>
          <a:p>
            <a:pPr>
              <a:defRPr/>
            </a:pPr>
            <a:r>
              <a:rPr lang="de-DE" sz="1200" b="1" dirty="0">
                <a:solidFill>
                  <a:srgbClr val="000000"/>
                </a:solidFill>
                <a:latin typeface="Arial"/>
              </a:rPr>
              <a:t>Schweißtechnik</a:t>
            </a:r>
          </a:p>
        </p:txBody>
      </p:sp>
      <p:pic>
        <p:nvPicPr>
          <p:cNvPr id="11" name="Picture 11" descr="ifs-Logo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2938" y="490538"/>
            <a:ext cx="641350" cy="60166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b="0">
              <a:solidFill>
                <a:srgbClr val="4DA6CB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/>
            <a:r>
              <a:rPr lang="de-DE" dirty="0" err="1"/>
              <a:t>Kisuaeli</a:t>
            </a:r>
            <a:r>
              <a:rPr lang="de-DE" dirty="0"/>
              <a:t> </a:t>
            </a:r>
            <a:r>
              <a:rPr lang="de-DE" dirty="0" err="1"/>
              <a:t>antux</a:t>
            </a:r>
            <a:r>
              <a:rPr lang="de-DE" dirty="0"/>
              <a:t> in </a:t>
            </a:r>
            <a:r>
              <a:rPr lang="de-DE" dirty="0" err="1"/>
              <a:t>weimi</a:t>
            </a:r>
            <a:r>
              <a:rPr lang="de-DE" dirty="0"/>
              <a:t> </a:t>
            </a:r>
            <a:r>
              <a:rPr lang="de-DE" dirty="0" err="1"/>
              <a:t>kameran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Populario</a:t>
            </a:r>
            <a:r>
              <a:rPr lang="de-DE" dirty="0"/>
              <a:t> </a:t>
            </a:r>
            <a:r>
              <a:rPr lang="de-DE" dirty="0" err="1"/>
              <a:t>falst</a:t>
            </a:r>
            <a:endParaRPr lang="de-DE" dirty="0"/>
          </a:p>
          <a:p>
            <a:pPr lvl="1"/>
            <a:r>
              <a:rPr lang="de-DE" dirty="0" err="1"/>
              <a:t>Quol</a:t>
            </a:r>
            <a:r>
              <a:rPr lang="de-DE" dirty="0"/>
              <a:t> </a:t>
            </a:r>
            <a:r>
              <a:rPr lang="de-DE" dirty="0" err="1"/>
              <a:t>damnarin</a:t>
            </a:r>
            <a:r>
              <a:rPr lang="de-DE" dirty="0"/>
              <a:t> </a:t>
            </a:r>
            <a:r>
              <a:rPr lang="de-DE" dirty="0" err="1"/>
              <a:t>Tropi</a:t>
            </a:r>
            <a:r>
              <a:rPr lang="de-DE" dirty="0"/>
              <a:t> zu </a:t>
            </a:r>
            <a:r>
              <a:rPr lang="de-DE" dirty="0" err="1"/>
              <a:t>klenne</a:t>
            </a:r>
            <a:r>
              <a:rPr lang="de-DE" dirty="0"/>
              <a:t> </a:t>
            </a:r>
            <a:r>
              <a:rPr lang="de-DE" dirty="0" err="1"/>
              <a:t>perdi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Utilira</a:t>
            </a:r>
            <a:r>
              <a:rPr lang="de-DE" dirty="0"/>
              <a:t> </a:t>
            </a:r>
            <a:r>
              <a:rPr lang="de-DE" dirty="0" err="1"/>
              <a:t>regau</a:t>
            </a:r>
            <a:r>
              <a:rPr lang="de-DE" dirty="0"/>
              <a:t> </a:t>
            </a:r>
            <a:r>
              <a:rPr lang="de-DE" dirty="0" err="1"/>
              <a:t>socht</a:t>
            </a:r>
            <a:r>
              <a:rPr lang="de-DE" dirty="0"/>
              <a:t> mol sunt</a:t>
            </a:r>
          </a:p>
          <a:p>
            <a:pPr lvl="1"/>
            <a:r>
              <a:rPr lang="de-DE" dirty="0"/>
              <a:t>Her </a:t>
            </a:r>
            <a:r>
              <a:rPr lang="de-DE" dirty="0" err="1"/>
              <a:t>mitant</a:t>
            </a:r>
            <a:r>
              <a:rPr lang="de-DE" dirty="0"/>
              <a:t> </a:t>
            </a:r>
            <a:r>
              <a:rPr lang="de-DE" dirty="0" err="1"/>
              <a:t>dur</a:t>
            </a:r>
            <a:r>
              <a:rPr lang="de-DE" dirty="0"/>
              <a:t> </a:t>
            </a:r>
            <a:r>
              <a:rPr lang="de-DE" dirty="0" err="1"/>
              <a:t>Wolche</a:t>
            </a:r>
            <a:r>
              <a:rPr lang="de-DE" dirty="0"/>
              <a:t> to </a:t>
            </a:r>
            <a:r>
              <a:rPr lang="de-DE" dirty="0" err="1"/>
              <a:t>illemit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6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9"/>
            <a:ext cx="8375650" cy="4772025"/>
          </a:xfrm>
        </p:spPr>
        <p:txBody>
          <a:bodyPr/>
          <a:lstStyle/>
          <a:p>
            <a:pPr lvl="0"/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b="0">
              <a:solidFill>
                <a:srgbClr val="4DA6CB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6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9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de-DE" b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16" name="Rectangle 18"/>
          <p:cNvSpPr>
            <a:spLocks noChangeArrowheads="1"/>
          </p:cNvSpPr>
          <p:nvPr userDrawn="1"/>
        </p:nvSpPr>
        <p:spPr bwMode="auto">
          <a:xfrm>
            <a:off x="287338" y="6297614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b="0">
              <a:solidFill>
                <a:srgbClr val="000000"/>
              </a:solidFill>
            </a:endParaRPr>
          </a:p>
        </p:txBody>
      </p:sp>
      <p:pic>
        <p:nvPicPr>
          <p:cNvPr id="103438" name="Picture 11" descr="ifs-Logo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2938" y="490538"/>
            <a:ext cx="641350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0263" y="4354513"/>
            <a:ext cx="7772400" cy="874712"/>
          </a:xfrm>
        </p:spPr>
        <p:txBody>
          <a:bodyPr/>
          <a:lstStyle>
            <a:lvl1pPr>
              <a:defRPr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0265" y="5497513"/>
            <a:ext cx="7748587" cy="334962"/>
          </a:xfrm>
        </p:spPr>
        <p:txBody>
          <a:bodyPr/>
          <a:lstStyle>
            <a:lvl1pPr marL="0" indent="0">
              <a:defRPr smtClean="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2" name="Rectangle 22"/>
          <p:cNvSpPr>
            <a:spLocks noChangeArrowheads="1"/>
          </p:cNvSpPr>
          <p:nvPr userDrawn="1"/>
        </p:nvSpPr>
        <p:spPr bwMode="auto">
          <a:xfrm>
            <a:off x="296865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de-DE" b="0">
                <a:solidFill>
                  <a:srgbClr val="000000"/>
                </a:solidFill>
              </a:rPr>
              <a:t>Platzhalter für Bild, Bild auf Titelfolie hinter das Logo einsetzen</a:t>
            </a:r>
          </a:p>
        </p:txBody>
      </p:sp>
      <p:pic>
        <p:nvPicPr>
          <p:cNvPr id="103436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741363"/>
            <a:ext cx="25177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feld 9"/>
          <p:cNvSpPr txBox="1"/>
          <p:nvPr userDrawn="1"/>
        </p:nvSpPr>
        <p:spPr>
          <a:xfrm>
            <a:off x="6416675" y="566738"/>
            <a:ext cx="17379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Institut für Füge- und</a:t>
            </a:r>
          </a:p>
          <a:p>
            <a:r>
              <a:rPr lang="de-DE" sz="1200">
                <a:solidFill>
                  <a:srgbClr val="000000"/>
                </a:solidFill>
              </a:rPr>
              <a:t>Schweißtechnik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6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31800" y="1138239"/>
            <a:ext cx="4111625" cy="467677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95827" y="1138239"/>
            <a:ext cx="4111625" cy="467677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b="0">
              <a:solidFill>
                <a:srgbClr val="4DA6CB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b="0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6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9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" y="5915026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2" y="6140451"/>
            <a:ext cx="500778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aa-ET" sz="800" b="0" dirty="0">
                <a:solidFill>
                  <a:srgbClr val="000000"/>
                </a:solidFill>
              </a:rPr>
              <a:t>10.05.2021</a:t>
            </a:r>
            <a:r>
              <a:rPr lang="de-DE" sz="800" b="0" dirty="0">
                <a:solidFill>
                  <a:srgbClr val="000000"/>
                </a:solidFill>
              </a:rPr>
              <a:t> | </a:t>
            </a:r>
            <a:r>
              <a:rPr lang="aa-ET" sz="800" b="0" dirty="0">
                <a:solidFill>
                  <a:srgbClr val="000000"/>
                </a:solidFill>
              </a:rPr>
              <a:t>S</a:t>
            </a:r>
            <a:r>
              <a:rPr lang="de-DE" sz="800" b="0" dirty="0">
                <a:solidFill>
                  <a:srgbClr val="000000"/>
                </a:solidFill>
              </a:rPr>
              <a:t>u</a:t>
            </a:r>
            <a:r>
              <a:rPr lang="aa-ET" sz="800" b="0" dirty="0">
                <a:solidFill>
                  <a:srgbClr val="000000"/>
                </a:solidFill>
              </a:rPr>
              <a:t>b</a:t>
            </a:r>
            <a:r>
              <a:rPr lang="de-DE" sz="800" b="0" dirty="0">
                <a:solidFill>
                  <a:srgbClr val="000000"/>
                </a:solidFill>
              </a:rPr>
              <a:t>a</a:t>
            </a:r>
            <a:r>
              <a:rPr lang="aa-ET" sz="800" b="0" dirty="0">
                <a:solidFill>
                  <a:srgbClr val="000000"/>
                </a:solidFill>
              </a:rPr>
              <a:t> </a:t>
            </a:r>
            <a:r>
              <a:rPr lang="de-DE" sz="800" b="0" dirty="0">
                <a:solidFill>
                  <a:srgbClr val="000000"/>
                </a:solidFill>
              </a:rPr>
              <a:t>Siv</a:t>
            </a:r>
            <a:r>
              <a:rPr lang="aa-ET" sz="800" b="0" dirty="0">
                <a:solidFill>
                  <a:srgbClr val="000000"/>
                </a:solidFill>
              </a:rPr>
              <a:t>a </a:t>
            </a:r>
            <a:r>
              <a:rPr lang="de-DE" sz="800" b="0" dirty="0">
                <a:solidFill>
                  <a:srgbClr val="000000"/>
                </a:solidFill>
              </a:rPr>
              <a:t>C</a:t>
            </a:r>
            <a:r>
              <a:rPr lang="aa-ET" sz="800" b="0" dirty="0">
                <a:solidFill>
                  <a:srgbClr val="000000"/>
                </a:solidFill>
              </a:rPr>
              <a:t>h</a:t>
            </a:r>
            <a:r>
              <a:rPr lang="de-DE" sz="800" b="0" dirty="0">
                <a:solidFill>
                  <a:srgbClr val="000000"/>
                </a:solidFill>
              </a:rPr>
              <a:t>a</a:t>
            </a:r>
            <a:r>
              <a:rPr lang="aa-ET" sz="800" b="0" dirty="0">
                <a:solidFill>
                  <a:srgbClr val="000000"/>
                </a:solidFill>
              </a:rPr>
              <a:t>n</a:t>
            </a:r>
            <a:r>
              <a:rPr lang="de-DE" sz="800" b="0" dirty="0">
                <a:solidFill>
                  <a:srgbClr val="000000"/>
                </a:solidFill>
              </a:rPr>
              <a:t>d</a:t>
            </a:r>
            <a:r>
              <a:rPr lang="aa-ET" sz="800" b="0" dirty="0">
                <a:solidFill>
                  <a:srgbClr val="000000"/>
                </a:solidFill>
              </a:rPr>
              <a:t>r</a:t>
            </a:r>
            <a:r>
              <a:rPr lang="de-DE" sz="800" b="0" dirty="0">
                <a:solidFill>
                  <a:srgbClr val="000000"/>
                </a:solidFill>
              </a:rPr>
              <a:t>a</a:t>
            </a:r>
            <a:r>
              <a:rPr lang="aa-ET" sz="800" b="0" dirty="0">
                <a:solidFill>
                  <a:srgbClr val="000000"/>
                </a:solidFill>
              </a:rPr>
              <a:t>n </a:t>
            </a:r>
            <a:r>
              <a:rPr lang="de-DE" sz="800" b="0" dirty="0">
                <a:solidFill>
                  <a:srgbClr val="000000"/>
                </a:solidFill>
              </a:rPr>
              <a:t>K</a:t>
            </a:r>
            <a:r>
              <a:rPr lang="aa-ET" sz="800" b="0" dirty="0">
                <a:solidFill>
                  <a:srgbClr val="000000"/>
                </a:solidFill>
              </a:rPr>
              <a:t>a</a:t>
            </a:r>
            <a:r>
              <a:rPr lang="de-DE" sz="800" b="0" dirty="0">
                <a:solidFill>
                  <a:srgbClr val="000000"/>
                </a:solidFill>
              </a:rPr>
              <a:t>l</a:t>
            </a:r>
            <a:r>
              <a:rPr lang="aa-ET" sz="800" b="0" dirty="0">
                <a:solidFill>
                  <a:srgbClr val="000000"/>
                </a:solidFill>
              </a:rPr>
              <a:t>i</a:t>
            </a:r>
            <a:r>
              <a:rPr lang="de-DE" sz="800" b="0" dirty="0">
                <a:solidFill>
                  <a:srgbClr val="000000"/>
                </a:solidFill>
              </a:rPr>
              <a:t>m</a:t>
            </a:r>
            <a:r>
              <a:rPr lang="aa-ET" sz="800" b="0" dirty="0">
                <a:solidFill>
                  <a:srgbClr val="000000"/>
                </a:solidFill>
              </a:rPr>
              <a:t>u</a:t>
            </a:r>
            <a:r>
              <a:rPr lang="de-DE" sz="800" b="0" dirty="0">
                <a:solidFill>
                  <a:srgbClr val="000000"/>
                </a:solidFill>
              </a:rPr>
              <a:t>t</a:t>
            </a:r>
            <a:r>
              <a:rPr lang="aa-ET" sz="800" b="0" dirty="0">
                <a:solidFill>
                  <a:srgbClr val="000000"/>
                </a:solidFill>
              </a:rPr>
              <a:t>h</a:t>
            </a:r>
            <a:r>
              <a:rPr lang="de-DE" sz="800" b="0" dirty="0">
                <a:solidFill>
                  <a:srgbClr val="000000"/>
                </a:solidFill>
              </a:rPr>
              <a:t>u | </a:t>
            </a:r>
            <a:r>
              <a:rPr lang="aa-ET" sz="800" b="0" dirty="0">
                <a:solidFill>
                  <a:srgbClr val="000000"/>
                </a:solidFill>
              </a:rPr>
              <a:t>Simulation of heated CFRP elements by laser source</a:t>
            </a:r>
            <a:r>
              <a:rPr lang="de-DE" sz="800" b="0" dirty="0">
                <a:solidFill>
                  <a:srgbClr val="000000"/>
                </a:solidFill>
              </a:rPr>
              <a:t>| </a:t>
            </a:r>
            <a:r>
              <a:rPr lang="aa-ET" sz="800" b="0" dirty="0">
                <a:solidFill>
                  <a:srgbClr val="000000"/>
                </a:solidFill>
              </a:rPr>
              <a:t>Pag</a:t>
            </a:r>
            <a:r>
              <a:rPr lang="de-DE" sz="800" b="0" dirty="0">
                <a:solidFill>
                  <a:srgbClr val="000000"/>
                </a:solidFill>
              </a:rPr>
              <a:t>e </a:t>
            </a:r>
            <a:fld id="{54091A06-E49E-4F45-A4ED-27B9A60B04AE}" type="slidenum">
              <a:rPr lang="de-DE" sz="800" b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sz="800" b="0" dirty="0">
              <a:solidFill>
                <a:srgbClr val="000000"/>
              </a:solidFill>
            </a:endParaRPr>
          </a:p>
          <a:p>
            <a:endParaRPr lang="de-DE" sz="800" b="0" dirty="0">
              <a:solidFill>
                <a:srgbClr val="000000"/>
              </a:solidFill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6890906" y="6238875"/>
            <a:ext cx="147508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000" b="1" dirty="0">
                <a:solidFill>
                  <a:srgbClr val="000000"/>
                </a:solidFill>
                <a:latin typeface="Arial"/>
              </a:rPr>
              <a:t>Institut für Füge- und</a:t>
            </a:r>
          </a:p>
          <a:p>
            <a:pPr>
              <a:defRPr/>
            </a:pPr>
            <a:r>
              <a:rPr lang="de-DE" sz="1000" b="1" dirty="0">
                <a:solidFill>
                  <a:srgbClr val="000000"/>
                </a:solidFill>
                <a:latin typeface="Arial"/>
              </a:rPr>
              <a:t>Schweißtechnik</a:t>
            </a:r>
          </a:p>
        </p:txBody>
      </p:sp>
      <p:pic>
        <p:nvPicPr>
          <p:cNvPr id="11" name="Picture 12" descr="ifs-Logo-RGB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93113" y="6216650"/>
            <a:ext cx="495300" cy="4651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76" r:id="rId3"/>
    <p:sldLayoutId id="2147483784" r:id="rId4"/>
    <p:sldLayoutId id="2147483789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b="0">
              <a:solidFill>
                <a:srgbClr val="4DA6CB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b="0">
              <a:solidFill>
                <a:srgbClr val="000000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6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9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030" name="Picture 20" descr="TUBS_CO_70vH_150dpi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" y="5915026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0865" y="6140451"/>
            <a:ext cx="5033429" cy="24622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aa-ET" sz="800" b="0" dirty="0">
                <a:solidFill>
                  <a:srgbClr val="000000"/>
                </a:solidFill>
              </a:rPr>
              <a:t>10.05.2021</a:t>
            </a:r>
            <a:r>
              <a:rPr lang="de-DE" sz="800" b="0" dirty="0">
                <a:solidFill>
                  <a:srgbClr val="000000"/>
                </a:solidFill>
              </a:rPr>
              <a:t> | </a:t>
            </a:r>
            <a:r>
              <a:rPr lang="aa-ET" sz="800" b="0" dirty="0">
                <a:solidFill>
                  <a:srgbClr val="000000"/>
                </a:solidFill>
              </a:rPr>
              <a:t>Suba S</a:t>
            </a:r>
            <a:r>
              <a:rPr lang="de-DE" sz="800" b="0" dirty="0">
                <a:solidFill>
                  <a:srgbClr val="000000"/>
                </a:solidFill>
              </a:rPr>
              <a:t>i</a:t>
            </a:r>
            <a:r>
              <a:rPr lang="aa-ET" sz="800" b="0" dirty="0">
                <a:solidFill>
                  <a:srgbClr val="000000"/>
                </a:solidFill>
              </a:rPr>
              <a:t>va Chandran Kalimuthu</a:t>
            </a:r>
            <a:r>
              <a:rPr lang="de-DE" sz="800" b="0" dirty="0">
                <a:solidFill>
                  <a:srgbClr val="000000"/>
                </a:solidFill>
              </a:rPr>
              <a:t> | </a:t>
            </a:r>
            <a:r>
              <a:rPr lang="aa-ET" sz="800" b="0" dirty="0">
                <a:solidFill>
                  <a:srgbClr val="000000"/>
                </a:solidFill>
              </a:rPr>
              <a:t>Process sim</a:t>
            </a:r>
            <a:r>
              <a:rPr lang="de-DE" sz="800" b="0" dirty="0">
                <a:solidFill>
                  <a:srgbClr val="000000"/>
                </a:solidFill>
              </a:rPr>
              <a:t>u</a:t>
            </a:r>
            <a:r>
              <a:rPr lang="aa-ET" sz="800" b="0" dirty="0">
                <a:solidFill>
                  <a:srgbClr val="000000"/>
                </a:solidFill>
              </a:rPr>
              <a:t>l</a:t>
            </a:r>
            <a:r>
              <a:rPr lang="de-DE" sz="800" b="0" dirty="0">
                <a:solidFill>
                  <a:srgbClr val="000000"/>
                </a:solidFill>
              </a:rPr>
              <a:t>a</a:t>
            </a:r>
            <a:r>
              <a:rPr lang="aa-ET" sz="800" b="0" dirty="0">
                <a:solidFill>
                  <a:srgbClr val="000000"/>
                </a:solidFill>
              </a:rPr>
              <a:t>t</a:t>
            </a:r>
            <a:r>
              <a:rPr lang="de-DE" sz="800" b="0" dirty="0">
                <a:solidFill>
                  <a:srgbClr val="000000"/>
                </a:solidFill>
              </a:rPr>
              <a:t>i</a:t>
            </a:r>
            <a:r>
              <a:rPr lang="aa-ET" sz="800" b="0" dirty="0">
                <a:solidFill>
                  <a:srgbClr val="000000"/>
                </a:solidFill>
              </a:rPr>
              <a:t>o</a:t>
            </a:r>
            <a:r>
              <a:rPr lang="de-DE" sz="800" b="0" dirty="0">
                <a:solidFill>
                  <a:srgbClr val="000000"/>
                </a:solidFill>
              </a:rPr>
              <a:t>n</a:t>
            </a:r>
            <a:r>
              <a:rPr lang="aa-ET" sz="800" b="0" dirty="0">
                <a:solidFill>
                  <a:srgbClr val="000000"/>
                </a:solidFill>
              </a:rPr>
              <a:t> </a:t>
            </a:r>
            <a:r>
              <a:rPr lang="de-DE" sz="800" b="0" dirty="0">
                <a:solidFill>
                  <a:srgbClr val="000000"/>
                </a:solidFill>
              </a:rPr>
              <a:t>o</a:t>
            </a:r>
            <a:r>
              <a:rPr lang="aa-ET" sz="800" b="0" dirty="0">
                <a:solidFill>
                  <a:srgbClr val="000000"/>
                </a:solidFill>
              </a:rPr>
              <a:t>f fusion bonding of hybrid parts</a:t>
            </a:r>
            <a:r>
              <a:rPr lang="de-DE" sz="800" b="0" dirty="0">
                <a:solidFill>
                  <a:srgbClr val="000000"/>
                </a:solidFill>
              </a:rPr>
              <a:t> | </a:t>
            </a:r>
            <a:r>
              <a:rPr lang="aa-ET" sz="800" b="0" dirty="0">
                <a:solidFill>
                  <a:srgbClr val="000000"/>
                </a:solidFill>
              </a:rPr>
              <a:t>Page</a:t>
            </a:r>
            <a:r>
              <a:rPr lang="de-DE" sz="800" b="0" dirty="0">
                <a:solidFill>
                  <a:srgbClr val="000000"/>
                </a:solidFill>
              </a:rPr>
              <a:t> </a:t>
            </a:r>
            <a:fld id="{E112D35D-1F7A-4B5A-8131-B6E6D21CA0A1}" type="slidenum">
              <a:rPr lang="de-DE" sz="800" b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sz="800" b="0" dirty="0">
              <a:solidFill>
                <a:srgbClr val="000000"/>
              </a:solidFill>
            </a:endParaRPr>
          </a:p>
          <a:p>
            <a:pPr>
              <a:defRPr/>
            </a:pPr>
            <a:endParaRPr lang="de-DE" sz="800" b="0" dirty="0">
              <a:solidFill>
                <a:srgbClr val="000000"/>
              </a:solidFill>
            </a:endParaRPr>
          </a:p>
        </p:txBody>
      </p:sp>
      <p:grpSp>
        <p:nvGrpSpPr>
          <p:cNvPr id="2" name="Gruppieren 8"/>
          <p:cNvGrpSpPr>
            <a:grpSpLocks/>
          </p:cNvGrpSpPr>
          <p:nvPr userDrawn="1"/>
        </p:nvGrpSpPr>
        <p:grpSpPr bwMode="auto">
          <a:xfrm>
            <a:off x="6927852" y="6216650"/>
            <a:ext cx="1960563" cy="465138"/>
            <a:chOff x="6927850" y="6216650"/>
            <a:chExt cx="1960563" cy="465138"/>
          </a:xfrm>
        </p:grpSpPr>
        <p:sp>
          <p:nvSpPr>
            <p:cNvPr id="10" name="Textfeld 9"/>
            <p:cNvSpPr txBox="1"/>
            <p:nvPr userDrawn="1"/>
          </p:nvSpPr>
          <p:spPr>
            <a:xfrm>
              <a:off x="6927850" y="6238875"/>
              <a:ext cx="147508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de-DE" sz="1000">
                  <a:solidFill>
                    <a:srgbClr val="000000"/>
                  </a:solidFill>
                </a:rPr>
                <a:t>Institut für Füge- und</a:t>
              </a:r>
            </a:p>
            <a:p>
              <a:r>
                <a:rPr lang="de-DE" sz="1000">
                  <a:solidFill>
                    <a:srgbClr val="000000"/>
                  </a:solidFill>
                </a:rPr>
                <a:t>Schweißtechnik</a:t>
              </a:r>
            </a:p>
          </p:txBody>
        </p:sp>
        <p:pic>
          <p:nvPicPr>
            <p:cNvPr id="1034" name="Picture 12" descr="ifs-Logo-RGB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393113" y="6216650"/>
              <a:ext cx="495300" cy="465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06450" y="4698206"/>
            <a:ext cx="7772400" cy="874712"/>
          </a:xfrm>
        </p:spPr>
        <p:txBody>
          <a:bodyPr/>
          <a:lstStyle/>
          <a:p>
            <a:r>
              <a:rPr lang="en-GB" dirty="0"/>
              <a:t>Simulation o</a:t>
            </a:r>
            <a:r>
              <a:rPr lang="aa-ET" dirty="0"/>
              <a:t>f CFRP elements heated by moving laser heat source in Abaqus</a:t>
            </a:r>
            <a:endParaRPr lang="de-DE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30265" y="5781675"/>
            <a:ext cx="7748587" cy="334962"/>
          </a:xfrm>
        </p:spPr>
        <p:txBody>
          <a:bodyPr/>
          <a:lstStyle/>
          <a:p>
            <a:r>
              <a:rPr lang="aa-ET" dirty="0"/>
              <a:t>Suba Siva Chandran</a:t>
            </a:r>
            <a:r>
              <a:rPr lang="de-DE" dirty="0"/>
              <a:t>, </a:t>
            </a:r>
            <a:r>
              <a:rPr lang="aa-ET" dirty="0"/>
              <a:t>K</a:t>
            </a:r>
            <a:r>
              <a:rPr lang="de-DE" dirty="0"/>
              <a:t>a</a:t>
            </a:r>
            <a:r>
              <a:rPr lang="aa-ET" dirty="0"/>
              <a:t>l</a:t>
            </a:r>
            <a:r>
              <a:rPr lang="de-DE" dirty="0"/>
              <a:t>i</a:t>
            </a:r>
            <a:r>
              <a:rPr lang="aa-ET" dirty="0"/>
              <a:t>m</a:t>
            </a:r>
            <a:r>
              <a:rPr lang="de-DE" dirty="0"/>
              <a:t>u</a:t>
            </a:r>
            <a:r>
              <a:rPr lang="aa-ET" dirty="0"/>
              <a:t>t</a:t>
            </a:r>
            <a:r>
              <a:rPr lang="de-DE" dirty="0"/>
              <a:t>h</a:t>
            </a:r>
            <a:r>
              <a:rPr lang="aa-ET" dirty="0"/>
              <a:t>u</a:t>
            </a:r>
            <a:r>
              <a:rPr lang="de-DE" dirty="0"/>
              <a:t>, </a:t>
            </a:r>
            <a:r>
              <a:rPr lang="aa-ET" dirty="0"/>
              <a:t>10.05.2021</a:t>
            </a:r>
            <a:endParaRPr lang="de-DE" dirty="0"/>
          </a:p>
        </p:txBody>
      </p:sp>
      <p:pic>
        <p:nvPicPr>
          <p:cNvPr id="11267" name="Picture 16" descr="TU_Braunschweig_02"/>
          <p:cNvPicPr>
            <a:picLocks noChangeAspect="1" noChangeArrowheads="1"/>
          </p:cNvPicPr>
          <p:nvPr/>
        </p:nvPicPr>
        <p:blipFill>
          <a:blip r:embed="rId2" cstate="print"/>
          <a:srcRect t="27312" b="10185"/>
          <a:stretch>
            <a:fillRect/>
          </a:stretch>
        </p:blipFill>
        <p:spPr bwMode="auto">
          <a:xfrm>
            <a:off x="282575" y="1462088"/>
            <a:ext cx="8561388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13" descr="TUBS_CO_150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741363"/>
            <a:ext cx="25177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/>
            <a:r>
              <a:rPr lang="en-GB" dirty="0"/>
              <a:t>Simulation o</a:t>
            </a:r>
            <a:r>
              <a:rPr lang="aa-ET" dirty="0"/>
              <a:t>f CFRP elements heated by moving laser heat source in Abaqus</a:t>
            </a:r>
            <a:endParaRPr lang="de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7A7A14-D198-4C86-8AD5-1C10BF8C521F}"/>
              </a:ext>
            </a:extLst>
          </p:cNvPr>
          <p:cNvSpPr/>
          <p:nvPr/>
        </p:nvSpPr>
        <p:spPr>
          <a:xfrm>
            <a:off x="6155027" y="4030823"/>
            <a:ext cx="1542473" cy="31403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35DF3-B257-4288-ACB2-EF6E8354E380}"/>
              </a:ext>
            </a:extLst>
          </p:cNvPr>
          <p:cNvSpPr/>
          <p:nvPr/>
        </p:nvSpPr>
        <p:spPr>
          <a:xfrm>
            <a:off x="6490280" y="3967425"/>
            <a:ext cx="1976580" cy="496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C021C-093D-400D-B003-6D2C07AB82D9}"/>
              </a:ext>
            </a:extLst>
          </p:cNvPr>
          <p:cNvSpPr/>
          <p:nvPr/>
        </p:nvSpPr>
        <p:spPr>
          <a:xfrm>
            <a:off x="6678523" y="1141778"/>
            <a:ext cx="1797631" cy="151155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scene3d>
            <a:camera prst="isometricTopUp"/>
            <a:lightRig rig="threePt" dir="t"/>
          </a:scene3d>
          <a:sp3d extrusionH="254000" prstMaterial="powder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CFB596-3088-4172-80F0-485684403DC0}"/>
              </a:ext>
            </a:extLst>
          </p:cNvPr>
          <p:cNvCxnSpPr>
            <a:cxnSpLocks/>
          </p:cNvCxnSpPr>
          <p:nvPr/>
        </p:nvCxnSpPr>
        <p:spPr>
          <a:xfrm>
            <a:off x="6189504" y="2331431"/>
            <a:ext cx="1101013" cy="64381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AAE4D8-79C7-4666-BF75-E98E33BE02CA}"/>
              </a:ext>
            </a:extLst>
          </p:cNvPr>
          <p:cNvCxnSpPr>
            <a:cxnSpLocks/>
          </p:cNvCxnSpPr>
          <p:nvPr/>
        </p:nvCxnSpPr>
        <p:spPr>
          <a:xfrm flipV="1">
            <a:off x="7628741" y="2217816"/>
            <a:ext cx="1336432" cy="75742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1232A4-4EC9-4E32-9BB3-422CED953872}"/>
              </a:ext>
            </a:extLst>
          </p:cNvPr>
          <p:cNvCxnSpPr/>
          <p:nvPr/>
        </p:nvCxnSpPr>
        <p:spPr>
          <a:xfrm>
            <a:off x="8738363" y="1844980"/>
            <a:ext cx="20884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76B371-FDAD-4C74-9098-72F1BD914CDB}"/>
              </a:ext>
            </a:extLst>
          </p:cNvPr>
          <p:cNvCxnSpPr/>
          <p:nvPr/>
        </p:nvCxnSpPr>
        <p:spPr>
          <a:xfrm>
            <a:off x="8738363" y="2039834"/>
            <a:ext cx="20884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48C34D-1B2B-407C-ADE2-EFFFF64BAF80}"/>
              </a:ext>
            </a:extLst>
          </p:cNvPr>
          <p:cNvSpPr txBox="1"/>
          <p:nvPr/>
        </p:nvSpPr>
        <p:spPr>
          <a:xfrm>
            <a:off x="6635252" y="2398791"/>
            <a:ext cx="786369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9499999"/>
              </a:camera>
              <a:lightRig rig="threePt" dir="t"/>
            </a:scene3d>
          </a:bodyPr>
          <a:lstStyle/>
          <a:p>
            <a:r>
              <a:rPr lang="aa-ET" sz="1200" dirty="0"/>
              <a:t>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6C9EAE-3DF4-4F3D-8C9D-EF7D23F344C6}"/>
              </a:ext>
            </a:extLst>
          </p:cNvPr>
          <p:cNvSpPr txBox="1"/>
          <p:nvPr/>
        </p:nvSpPr>
        <p:spPr>
          <a:xfrm>
            <a:off x="8082969" y="2323246"/>
            <a:ext cx="786369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r>
              <a:rPr lang="aa-ET" sz="1200" dirty="0"/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42C6B2-D0B8-46E6-8A7D-1F1AA3948A0A}"/>
              </a:ext>
            </a:extLst>
          </p:cNvPr>
          <p:cNvSpPr/>
          <p:nvPr/>
        </p:nvSpPr>
        <p:spPr>
          <a:xfrm>
            <a:off x="7114140" y="1514458"/>
            <a:ext cx="154794" cy="8891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8427C1-B3A8-4765-9CBF-2195E1955BE3}"/>
              </a:ext>
            </a:extLst>
          </p:cNvPr>
          <p:cNvCxnSpPr>
            <a:cxnSpLocks/>
          </p:cNvCxnSpPr>
          <p:nvPr/>
        </p:nvCxnSpPr>
        <p:spPr>
          <a:xfrm>
            <a:off x="7165121" y="1599622"/>
            <a:ext cx="991785" cy="599776"/>
          </a:xfrm>
          <a:prstGeom prst="line">
            <a:avLst/>
          </a:prstGeom>
          <a:ln w="19050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45E0CE-53C9-4DDE-889E-B11CE24FF5F8}"/>
              </a:ext>
            </a:extLst>
          </p:cNvPr>
          <p:cNvCxnSpPr>
            <a:cxnSpLocks/>
          </p:cNvCxnSpPr>
          <p:nvPr/>
        </p:nvCxnSpPr>
        <p:spPr>
          <a:xfrm>
            <a:off x="7281637" y="1544951"/>
            <a:ext cx="991785" cy="595155"/>
          </a:xfrm>
          <a:prstGeom prst="line">
            <a:avLst/>
          </a:prstGeom>
          <a:ln w="19050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D9521E-D71F-472C-8AEB-F6BAF138F5E1}"/>
              </a:ext>
            </a:extLst>
          </p:cNvPr>
          <p:cNvSpPr txBox="1"/>
          <p:nvPr/>
        </p:nvSpPr>
        <p:spPr>
          <a:xfrm>
            <a:off x="6189504" y="1070151"/>
            <a:ext cx="991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a-ET" sz="1200" b="0" dirty="0">
                <a:solidFill>
                  <a:srgbClr val="FF0000"/>
                </a:solidFill>
              </a:rPr>
              <a:t>Moving laser heat source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392DE8E3-6783-45F0-9F92-7E26D98B0FE5}"/>
              </a:ext>
            </a:extLst>
          </p:cNvPr>
          <p:cNvSpPr/>
          <p:nvPr/>
        </p:nvSpPr>
        <p:spPr>
          <a:xfrm>
            <a:off x="7346032" y="1776287"/>
            <a:ext cx="151178" cy="380319"/>
          </a:xfrm>
          <a:prstGeom prst="downArrow">
            <a:avLst/>
          </a:prstGeom>
          <a:solidFill>
            <a:schemeClr val="accent6"/>
          </a:solidFill>
          <a:ln w="19050">
            <a:solidFill>
              <a:schemeClr val="tx2"/>
            </a:solidFill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249F04-80C9-4061-8F21-4CDB30C536E1}"/>
              </a:ext>
            </a:extLst>
          </p:cNvPr>
          <p:cNvSpPr txBox="1"/>
          <p:nvPr/>
        </p:nvSpPr>
        <p:spPr>
          <a:xfrm>
            <a:off x="6860962" y="1954191"/>
            <a:ext cx="991785" cy="430887"/>
          </a:xfrm>
          <a:prstGeom prst="rect">
            <a:avLst/>
          </a:prstGeom>
          <a:noFill/>
          <a:scene3d>
            <a:camera prst="orthographicFront">
              <a:rot lat="0" lon="0" rev="1979999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aa-ET" sz="1100" b="0" dirty="0">
                <a:solidFill>
                  <a:schemeClr val="accent6"/>
                </a:solidFill>
              </a:rPr>
              <a:t>Traversing</a:t>
            </a:r>
          </a:p>
          <a:p>
            <a:r>
              <a:rPr lang="aa-ET" sz="1100" b="0" dirty="0">
                <a:solidFill>
                  <a:schemeClr val="accent6"/>
                </a:solidFill>
              </a:rPr>
              <a:t> path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D372B7-6515-4B9E-8B38-699396F839DC}"/>
              </a:ext>
            </a:extLst>
          </p:cNvPr>
          <p:cNvSpPr txBox="1"/>
          <p:nvPr/>
        </p:nvSpPr>
        <p:spPr>
          <a:xfrm>
            <a:off x="8891970" y="1793174"/>
            <a:ext cx="2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a-ET" sz="12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D2490D-1EEC-4229-B157-CF1FF0BE4014}"/>
              </a:ext>
            </a:extLst>
          </p:cNvPr>
          <p:cNvCxnSpPr>
            <a:cxnSpLocks/>
          </p:cNvCxnSpPr>
          <p:nvPr/>
        </p:nvCxnSpPr>
        <p:spPr>
          <a:xfrm>
            <a:off x="8891970" y="1841725"/>
            <a:ext cx="0" cy="19810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CFB1413-7EB1-4A71-B498-94478DD4BDAD}"/>
              </a:ext>
            </a:extLst>
          </p:cNvPr>
          <p:cNvSpPr/>
          <p:nvPr/>
        </p:nvSpPr>
        <p:spPr>
          <a:xfrm>
            <a:off x="6669229" y="1084970"/>
            <a:ext cx="1797631" cy="1511559"/>
          </a:xfrm>
          <a:prstGeom prst="rect">
            <a:avLst/>
          </a:prstGeom>
          <a:noFill/>
          <a:ln w="19050">
            <a:solidFill>
              <a:srgbClr val="00B0F0"/>
            </a:solidFill>
          </a:ln>
          <a:scene3d>
            <a:camera prst="isometricTopUp"/>
            <a:lightRig rig="threePt" dir="t"/>
          </a:scene3d>
          <a:sp3d extrusionH="69850" prstMaterial="powder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/>
          </a:p>
        </p:txBody>
      </p:sp>
      <p:sp>
        <p:nvSpPr>
          <p:cNvPr id="13314" name="TextBox 13313">
            <a:extLst>
              <a:ext uri="{FF2B5EF4-FFF2-40B4-BE49-F238E27FC236}">
                <a16:creationId xmlns:a16="http://schemas.microsoft.com/office/drawing/2014/main" id="{1C2B5870-8DEC-4127-9230-7028B0F07541}"/>
              </a:ext>
            </a:extLst>
          </p:cNvPr>
          <p:cNvSpPr txBox="1"/>
          <p:nvPr/>
        </p:nvSpPr>
        <p:spPr>
          <a:xfrm>
            <a:off x="7421621" y="882549"/>
            <a:ext cx="1577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a-ET" sz="1200" b="0" dirty="0">
                <a:solidFill>
                  <a:srgbClr val="00B0F0"/>
                </a:solidFill>
              </a:rPr>
              <a:t>Resin (0.001 mm)</a:t>
            </a:r>
          </a:p>
        </p:txBody>
      </p:sp>
      <p:graphicFrame>
        <p:nvGraphicFramePr>
          <p:cNvPr id="13318" name="Table 13318">
            <a:extLst>
              <a:ext uri="{FF2B5EF4-FFF2-40B4-BE49-F238E27FC236}">
                <a16:creationId xmlns:a16="http://schemas.microsoft.com/office/drawing/2014/main" id="{777EEFCD-0848-4CAC-96D9-07C8E40F0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66790"/>
              </p:ext>
            </p:extLst>
          </p:nvPr>
        </p:nvGraphicFramePr>
        <p:xfrm>
          <a:off x="317062" y="3944972"/>
          <a:ext cx="8681860" cy="2039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269">
                  <a:extLst>
                    <a:ext uri="{9D8B030D-6E8A-4147-A177-3AD203B41FA5}">
                      <a16:colId xmlns:a16="http://schemas.microsoft.com/office/drawing/2014/main" val="4214133762"/>
                    </a:ext>
                  </a:extLst>
                </a:gridCol>
                <a:gridCol w="2220685">
                  <a:extLst>
                    <a:ext uri="{9D8B030D-6E8A-4147-A177-3AD203B41FA5}">
                      <a16:colId xmlns:a16="http://schemas.microsoft.com/office/drawing/2014/main" val="3753347823"/>
                    </a:ext>
                  </a:extLst>
                </a:gridCol>
                <a:gridCol w="2258008">
                  <a:extLst>
                    <a:ext uri="{9D8B030D-6E8A-4147-A177-3AD203B41FA5}">
                      <a16:colId xmlns:a16="http://schemas.microsoft.com/office/drawing/2014/main" val="3791466790"/>
                    </a:ext>
                  </a:extLst>
                </a:gridCol>
                <a:gridCol w="2224898">
                  <a:extLst>
                    <a:ext uri="{9D8B030D-6E8A-4147-A177-3AD203B41FA5}">
                      <a16:colId xmlns:a16="http://schemas.microsoft.com/office/drawing/2014/main" val="415145029"/>
                    </a:ext>
                  </a:extLst>
                </a:gridCol>
              </a:tblGrid>
              <a:tr h="712662">
                <a:tc>
                  <a:txBody>
                    <a:bodyPr/>
                    <a:lstStyle/>
                    <a:p>
                      <a:pPr algn="ctr"/>
                      <a:endParaRPr lang="aa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a-ET" dirty="0"/>
                        <a:t>Density (kg/m</a:t>
                      </a:r>
                      <a:r>
                        <a:rPr lang="aa-ET" baseline="50000" dirty="0"/>
                        <a:t>3</a:t>
                      </a:r>
                      <a:r>
                        <a:rPr lang="aa-E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a-ET" dirty="0" err="1"/>
                        <a:t>Sp.heat</a:t>
                      </a:r>
                      <a:r>
                        <a:rPr lang="aa-ET" dirty="0"/>
                        <a:t> (J/kg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a-ET" dirty="0"/>
                        <a:t>Conductivity</a:t>
                      </a:r>
                      <a:br>
                        <a:rPr lang="aa-ET" dirty="0"/>
                      </a:br>
                      <a:r>
                        <a:rPr lang="aa-ET" dirty="0"/>
                        <a:t>(W/</a:t>
                      </a:r>
                      <a:r>
                        <a:rPr lang="aa-ET" dirty="0" err="1"/>
                        <a:t>mK</a:t>
                      </a:r>
                      <a:r>
                        <a:rPr lang="aa-E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97390"/>
                  </a:ext>
                </a:extLst>
              </a:tr>
              <a:tr h="412891">
                <a:tc>
                  <a:txBody>
                    <a:bodyPr/>
                    <a:lstStyle/>
                    <a:p>
                      <a:pPr algn="ctr"/>
                      <a:r>
                        <a:rPr lang="aa-ET" dirty="0"/>
                        <a:t>Thermoset resin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a-ET" dirty="0"/>
                        <a:t>1,3</a:t>
                      </a:r>
                      <a:r>
                        <a:rPr lang="de-DE" dirty="0"/>
                        <a:t>1</a:t>
                      </a:r>
                      <a:r>
                        <a:rPr lang="aa-ET" dirty="0"/>
                        <a:t>e</a:t>
                      </a:r>
                      <a:r>
                        <a:rPr lang="aa-ET" baseline="5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a-ET" dirty="0"/>
                        <a:t>1100</a:t>
                      </a:r>
                      <a:endParaRPr lang="aa-ET" sz="1800" kern="1200" baseline="5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aa-E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13932"/>
                  </a:ext>
                </a:extLst>
              </a:tr>
              <a:tr h="646073">
                <a:tc>
                  <a:txBody>
                    <a:bodyPr/>
                    <a:lstStyle/>
                    <a:p>
                      <a:pPr algn="ctr"/>
                      <a:r>
                        <a:rPr lang="aa-ET" dirty="0"/>
                        <a:t>CFRP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(~65% c-fiber)</a:t>
                      </a:r>
                    </a:p>
                    <a:p>
                      <a:pPr algn="ctr"/>
                      <a:r>
                        <a:rPr lang="de-DE" dirty="0"/>
                        <a:t>(~35% </a:t>
                      </a:r>
                      <a:r>
                        <a:rPr lang="de-DE" dirty="0" err="1"/>
                        <a:t>resin</a:t>
                      </a:r>
                      <a:r>
                        <a:rPr lang="de-DE" dirty="0"/>
                        <a:t>)</a:t>
                      </a:r>
                      <a:endParaRPr lang="aa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a-ET" dirty="0"/>
                        <a:t>1,6</a:t>
                      </a:r>
                      <a:r>
                        <a:rPr lang="de-DE" dirty="0"/>
                        <a:t>2</a:t>
                      </a:r>
                      <a:r>
                        <a:rPr lang="aa-ET" dirty="0"/>
                        <a:t>e</a:t>
                      </a:r>
                      <a:r>
                        <a:rPr lang="aa-ET" sz="1800" kern="1200" baseline="5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de-DE" sz="1800" kern="1200" baseline="5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de-DE" sz="1800" kern="1200" baseline="5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de-DE" sz="1800" kern="1200" baseline="5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1,78</a:t>
                      </a:r>
                    </a:p>
                    <a:p>
                      <a:pPr algn="ctr"/>
                      <a:r>
                        <a:rPr lang="de-DE" sz="1800" kern="1200" baseline="5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1,31</a:t>
                      </a:r>
                      <a:endParaRPr lang="aa-ET" sz="1800" kern="1200" baseline="5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a-ET" dirty="0"/>
                        <a:t>950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a-ET" dirty="0"/>
                        <a:t>4,5 (in fiber direct.)</a:t>
                      </a:r>
                      <a:br>
                        <a:rPr lang="aa-ET" dirty="0"/>
                      </a:br>
                      <a:r>
                        <a:rPr lang="aa-ET" dirty="0"/>
                        <a:t>0,67 (perpendicular to fibers)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179851"/>
                  </a:ext>
                </a:extLst>
              </a:tr>
            </a:tbl>
          </a:graphicData>
        </a:graphic>
      </p:graphicFrame>
      <p:sp>
        <p:nvSpPr>
          <p:cNvPr id="13319" name="TextBox 13318">
            <a:extLst>
              <a:ext uri="{FF2B5EF4-FFF2-40B4-BE49-F238E27FC236}">
                <a16:creationId xmlns:a16="http://schemas.microsoft.com/office/drawing/2014/main" id="{EA622307-43FC-4D2B-939A-21E8C41F666D}"/>
              </a:ext>
            </a:extLst>
          </p:cNvPr>
          <p:cNvSpPr txBox="1"/>
          <p:nvPr/>
        </p:nvSpPr>
        <p:spPr>
          <a:xfrm>
            <a:off x="431800" y="1083999"/>
            <a:ext cx="5569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aa-ET" b="0" dirty="0"/>
              <a:t>Moving laser heat source is implemented in ABAQUS by FORTRAN subroutine </a:t>
            </a:r>
            <a:r>
              <a:rPr lang="aa-ET" dirty="0"/>
              <a:t>DFLUX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aa-E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a-ET" b="0" dirty="0"/>
              <a:t>Gaussian model describing the laser beam heat source is implemented based on research article </a:t>
            </a:r>
            <a:r>
              <a:rPr lang="aa-ET" b="0" i="1" dirty="0"/>
              <a:t>“</a:t>
            </a:r>
            <a:r>
              <a:rPr lang="en-GB" b="0" i="1" dirty="0"/>
              <a:t>Application of Abaqus to analysis of the temperature field in elements heated by moving heat sources</a:t>
            </a:r>
            <a:r>
              <a:rPr lang="aa-ET" b="0" i="1" dirty="0"/>
              <a:t>”</a:t>
            </a:r>
          </a:p>
        </p:txBody>
      </p:sp>
      <p:sp>
        <p:nvSpPr>
          <p:cNvPr id="13320" name="TextBox 13319">
            <a:extLst>
              <a:ext uri="{FF2B5EF4-FFF2-40B4-BE49-F238E27FC236}">
                <a16:creationId xmlns:a16="http://schemas.microsoft.com/office/drawing/2014/main" id="{6EE51E9C-C825-4DC2-AD54-A71880426349}"/>
              </a:ext>
            </a:extLst>
          </p:cNvPr>
          <p:cNvSpPr txBox="1"/>
          <p:nvPr/>
        </p:nvSpPr>
        <p:spPr>
          <a:xfrm>
            <a:off x="431800" y="3510455"/>
            <a:ext cx="323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a-ET" dirty="0"/>
              <a:t>Material properties used: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8FB22B-BA02-42EA-A8EA-8D9A07A5DE60}"/>
              </a:ext>
            </a:extLst>
          </p:cNvPr>
          <p:cNvSpPr txBox="1"/>
          <p:nvPr/>
        </p:nvSpPr>
        <p:spPr>
          <a:xfrm>
            <a:off x="5930343" y="3091611"/>
            <a:ext cx="2853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a-ET" sz="1200" b="0" i="1" dirty="0"/>
              <a:t>Simulation model setup</a:t>
            </a:r>
          </a:p>
        </p:txBody>
      </p:sp>
      <p:sp>
        <p:nvSpPr>
          <p:cNvPr id="2" name="Ellipse 1"/>
          <p:cNvSpPr/>
          <p:nvPr/>
        </p:nvSpPr>
        <p:spPr>
          <a:xfrm>
            <a:off x="4303486" y="5043714"/>
            <a:ext cx="4934857" cy="1110343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Ellipse 27"/>
          <p:cNvSpPr/>
          <p:nvPr/>
        </p:nvSpPr>
        <p:spPr>
          <a:xfrm>
            <a:off x="2910116" y="4659086"/>
            <a:ext cx="1095828" cy="3556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Ellipse 29"/>
          <p:cNvSpPr/>
          <p:nvPr/>
        </p:nvSpPr>
        <p:spPr>
          <a:xfrm>
            <a:off x="2910116" y="5065486"/>
            <a:ext cx="1095828" cy="3556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Ellipse 30"/>
          <p:cNvSpPr/>
          <p:nvPr/>
        </p:nvSpPr>
        <p:spPr>
          <a:xfrm>
            <a:off x="6698343" y="4572000"/>
            <a:ext cx="2692400" cy="67491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Ellipse 31"/>
          <p:cNvSpPr/>
          <p:nvPr/>
        </p:nvSpPr>
        <p:spPr>
          <a:xfrm>
            <a:off x="4288972" y="4484914"/>
            <a:ext cx="2692400" cy="67491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/>
            <a:r>
              <a:rPr lang="en-GB" dirty="0"/>
              <a:t>Simulation o</a:t>
            </a:r>
            <a:r>
              <a:rPr lang="aa-ET" dirty="0"/>
              <a:t>f CFRP elements heated by moving laser heat source in Abaqus</a:t>
            </a:r>
            <a:endParaRPr lang="de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7A7A14-D198-4C86-8AD5-1C10BF8C521F}"/>
              </a:ext>
            </a:extLst>
          </p:cNvPr>
          <p:cNvSpPr/>
          <p:nvPr/>
        </p:nvSpPr>
        <p:spPr>
          <a:xfrm>
            <a:off x="6155027" y="4030823"/>
            <a:ext cx="1542473" cy="31403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35DF3-B257-4288-ACB2-EF6E8354E380}"/>
              </a:ext>
            </a:extLst>
          </p:cNvPr>
          <p:cNvSpPr/>
          <p:nvPr/>
        </p:nvSpPr>
        <p:spPr>
          <a:xfrm>
            <a:off x="6490280" y="3967425"/>
            <a:ext cx="1976580" cy="496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/>
          </a:p>
        </p:txBody>
      </p:sp>
      <p:graphicFrame>
        <p:nvGraphicFramePr>
          <p:cNvPr id="13318" name="Table 13318">
            <a:extLst>
              <a:ext uri="{FF2B5EF4-FFF2-40B4-BE49-F238E27FC236}">
                <a16:creationId xmlns:a16="http://schemas.microsoft.com/office/drawing/2014/main" id="{777EEFCD-0848-4CAC-96D9-07C8E40F0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300508"/>
              </p:ext>
            </p:extLst>
          </p:nvPr>
        </p:nvGraphicFramePr>
        <p:xfrm>
          <a:off x="317062" y="1507896"/>
          <a:ext cx="8575012" cy="1319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627">
                  <a:extLst>
                    <a:ext uri="{9D8B030D-6E8A-4147-A177-3AD203B41FA5}">
                      <a16:colId xmlns:a16="http://schemas.microsoft.com/office/drawing/2014/main" val="3753347823"/>
                    </a:ext>
                  </a:extLst>
                </a:gridCol>
                <a:gridCol w="2888369">
                  <a:extLst>
                    <a:ext uri="{9D8B030D-6E8A-4147-A177-3AD203B41FA5}">
                      <a16:colId xmlns:a16="http://schemas.microsoft.com/office/drawing/2014/main" val="3791466790"/>
                    </a:ext>
                  </a:extLst>
                </a:gridCol>
                <a:gridCol w="2846016">
                  <a:extLst>
                    <a:ext uri="{9D8B030D-6E8A-4147-A177-3AD203B41FA5}">
                      <a16:colId xmlns:a16="http://schemas.microsoft.com/office/drawing/2014/main" val="415145029"/>
                    </a:ext>
                  </a:extLst>
                </a:gridCol>
              </a:tblGrid>
              <a:tr h="908882">
                <a:tc>
                  <a:txBody>
                    <a:bodyPr/>
                    <a:lstStyle/>
                    <a:p>
                      <a:pPr algn="ctr"/>
                      <a:r>
                        <a:rPr lang="aa-ET" dirty="0"/>
                        <a:t>Radius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a-ET" dirty="0"/>
                        <a:t>Power 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a-ET" dirty="0"/>
                        <a:t>Velocity of heat source</a:t>
                      </a:r>
                      <a:br>
                        <a:rPr lang="aa-ET" dirty="0"/>
                      </a:br>
                      <a:r>
                        <a:rPr lang="aa-ET" dirty="0"/>
                        <a:t>(mm/s)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97390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aa-ET" dirty="0"/>
                        <a:t>1,5</a:t>
                      </a:r>
                      <a:endParaRPr lang="aa-ET" baseline="5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aa-E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aa-E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13932"/>
                  </a:ext>
                </a:extLst>
              </a:tr>
            </a:tbl>
          </a:graphicData>
        </a:graphic>
      </p:graphicFrame>
      <p:sp>
        <p:nvSpPr>
          <p:cNvPr id="13320" name="TextBox 13319">
            <a:extLst>
              <a:ext uri="{FF2B5EF4-FFF2-40B4-BE49-F238E27FC236}">
                <a16:creationId xmlns:a16="http://schemas.microsoft.com/office/drawing/2014/main" id="{6EE51E9C-C825-4DC2-AD54-A71880426349}"/>
              </a:ext>
            </a:extLst>
          </p:cNvPr>
          <p:cNvSpPr txBox="1"/>
          <p:nvPr/>
        </p:nvSpPr>
        <p:spPr>
          <a:xfrm>
            <a:off x="317062" y="1075165"/>
            <a:ext cx="374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a-ET" dirty="0"/>
              <a:t>Laser (Heat source) parameters:</a:t>
            </a:r>
          </a:p>
        </p:txBody>
      </p:sp>
    </p:spTree>
    <p:extLst>
      <p:ext uri="{BB962C8B-B14F-4D97-AF65-F5344CB8AC3E}">
        <p14:creationId xmlns:p14="http://schemas.microsoft.com/office/powerpoint/2010/main" val="16232696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FFFFFF"/>
        </a:accent3>
        <a:accent4>
          <a:srgbClr val="000000"/>
        </a:accent4>
        <a:accent5>
          <a:srgbClr val="DBABAF"/>
        </a:accent5>
        <a:accent6>
          <a:srgbClr val="4596B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207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Wingdings</vt:lpstr>
      <vt:lpstr>1_Standarddesign</vt:lpstr>
      <vt:lpstr>2_Standarddesign</vt:lpstr>
      <vt:lpstr>Simulation of CFRP elements heated by moving laser heat source in Abaqus</vt:lpstr>
      <vt:lpstr>Simulation of CFRP elements heated by moving laser heat source in Abaqus</vt:lpstr>
      <vt:lpstr>Simulation of CFRP elements heated by moving laser heat source in Abaqus</vt:lpstr>
    </vt:vector>
  </TitlesOfParts>
  <Company>Verein Deutscher Giessereifachleute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Spenner</dc:creator>
  <cp:lastModifiedBy>Suba Siva Chandran</cp:lastModifiedBy>
  <cp:revision>1079</cp:revision>
  <dcterms:created xsi:type="dcterms:W3CDTF">2000-08-03T09:57:30Z</dcterms:created>
  <dcterms:modified xsi:type="dcterms:W3CDTF">2021-05-19T11:37:06Z</dcterms:modified>
</cp:coreProperties>
</file>