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  <p:sldMasterId id="2147483790" r:id="rId2"/>
  </p:sldMasterIdLst>
  <p:notesMasterIdLst>
    <p:notesMasterId r:id="rId16"/>
  </p:notesMasterIdLst>
  <p:handoutMasterIdLst>
    <p:handoutMasterId r:id="rId17"/>
  </p:handoutMasterIdLst>
  <p:sldIdLst>
    <p:sldId id="403" r:id="rId3"/>
    <p:sldId id="378" r:id="rId4"/>
    <p:sldId id="485" r:id="rId5"/>
    <p:sldId id="486" r:id="rId6"/>
    <p:sldId id="487" r:id="rId7"/>
    <p:sldId id="489" r:id="rId8"/>
    <p:sldId id="490" r:id="rId9"/>
    <p:sldId id="488" r:id="rId10"/>
    <p:sldId id="491" r:id="rId11"/>
    <p:sldId id="492" r:id="rId12"/>
    <p:sldId id="493" r:id="rId13"/>
    <p:sldId id="494" r:id="rId14"/>
    <p:sldId id="495" r:id="rId15"/>
  </p:sldIdLst>
  <p:sldSz cx="9144000" cy="6858000" type="screen4x3"/>
  <p:notesSz cx="10234613" cy="70993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" userDrawn="1">
          <p15:clr>
            <a:srgbClr val="A4A3A4"/>
          </p15:clr>
        </p15:guide>
        <p15:guide id="2" orient="horz" pos="3727" userDrawn="1">
          <p15:clr>
            <a:srgbClr val="A4A3A4"/>
          </p15:clr>
        </p15:guide>
        <p15:guide id="3" orient="horz" pos="2594" userDrawn="1">
          <p15:clr>
            <a:srgbClr val="A4A3A4"/>
          </p15:clr>
        </p15:guide>
        <p15:guide id="4" orient="horz" pos="4137" userDrawn="1">
          <p15:clr>
            <a:srgbClr val="A4A3A4"/>
          </p15:clr>
        </p15:guide>
        <p15:guide id="5" orient="horz" pos="717" userDrawn="1">
          <p15:clr>
            <a:srgbClr val="A4A3A4"/>
          </p15:clr>
        </p15:guide>
        <p15:guide id="6" orient="horz" pos="597" userDrawn="1">
          <p15:clr>
            <a:srgbClr val="A4A3A4"/>
          </p15:clr>
        </p15:guide>
        <p15:guide id="7" orient="horz" pos="1541" userDrawn="1">
          <p15:clr>
            <a:srgbClr val="A4A3A4"/>
          </p15:clr>
        </p15:guide>
        <p15:guide id="8" orient="horz" pos="3387" userDrawn="1">
          <p15:clr>
            <a:srgbClr val="A4A3A4"/>
          </p15:clr>
        </p15:guide>
        <p15:guide id="9" pos="4041" userDrawn="1">
          <p15:clr>
            <a:srgbClr val="A4A3A4"/>
          </p15:clr>
        </p15:guide>
        <p15:guide id="10" pos="5591" userDrawn="1">
          <p15:clr>
            <a:srgbClr val="A4A3A4"/>
          </p15:clr>
        </p15:guide>
        <p15:guide id="11" pos="274" userDrawn="1">
          <p15:clr>
            <a:srgbClr val="A4A3A4"/>
          </p15:clr>
        </p15:guide>
        <p15:guide id="12" pos="1584" userDrawn="1">
          <p15:clr>
            <a:srgbClr val="A4A3A4"/>
          </p15:clr>
        </p15:guide>
        <p15:guide id="13" pos="472" userDrawn="1">
          <p15:clr>
            <a:srgbClr val="A4A3A4"/>
          </p15:clr>
        </p15:guide>
        <p15:guide id="14" pos="1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7">
          <p15:clr>
            <a:srgbClr val="A4A3A4"/>
          </p15:clr>
        </p15:guide>
        <p15:guide id="2" pos="32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99CCFF"/>
    <a:srgbClr val="990000"/>
    <a:srgbClr val="1D66AF"/>
    <a:srgbClr val="F8F8F8"/>
    <a:srgbClr val="808080"/>
    <a:srgbClr val="CC0000"/>
    <a:srgbClr val="008080"/>
    <a:srgbClr val="009999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8" autoAdjust="0"/>
    <p:restoredTop sz="99367" autoAdjust="0"/>
  </p:normalViewPr>
  <p:slideViewPr>
    <p:cSldViewPr snapToGrid="0" showGuides="1">
      <p:cViewPr varScale="1">
        <p:scale>
          <a:sx n="82" d="100"/>
          <a:sy n="82" d="100"/>
        </p:scale>
        <p:origin x="1181" y="72"/>
      </p:cViewPr>
      <p:guideLst>
        <p:guide orient="horz" pos="214"/>
        <p:guide orient="horz" pos="3727"/>
        <p:guide orient="horz" pos="2594"/>
        <p:guide orient="horz" pos="4137"/>
        <p:guide orient="horz" pos="717"/>
        <p:guide orient="horz" pos="597"/>
        <p:guide orient="horz" pos="1541"/>
        <p:guide orient="horz" pos="3387"/>
        <p:guide pos="4041"/>
        <p:guide pos="5591"/>
        <p:guide pos="274"/>
        <p:guide pos="1584"/>
        <p:guide pos="472"/>
        <p:guide pos="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2772" y="-96"/>
      </p:cViewPr>
      <p:guideLst>
        <p:guide orient="horz" pos="2237"/>
        <p:guide pos="322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32" tIns="47617" rIns="95232" bIns="47617" numCol="1" anchor="t" anchorCtr="0" compatLnSpc="1">
            <a:prstTxWarp prst="textNoShape">
              <a:avLst/>
            </a:prstTxWarp>
          </a:bodyPr>
          <a:lstStyle>
            <a:lvl1pPr defTabSz="950913">
              <a:defRPr sz="1500" smtClean="0"/>
            </a:lvl1pPr>
          </a:lstStyle>
          <a:p>
            <a:pPr>
              <a:defRPr/>
            </a:pPr>
            <a:r>
              <a:rPr lang="de-DE"/>
              <a:t>ifs Präsentation 03-2007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32" tIns="47617" rIns="95232" bIns="47617" numCol="1" anchor="t" anchorCtr="0" compatLnSpc="1">
            <a:prstTxWarp prst="textNoShape">
              <a:avLst/>
            </a:prstTxWarp>
          </a:bodyPr>
          <a:lstStyle>
            <a:lvl1pPr algn="r" defTabSz="950913">
              <a:defRPr sz="15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6875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32" tIns="47617" rIns="95232" bIns="47617" numCol="1" anchor="b" anchorCtr="0" compatLnSpc="1">
            <a:prstTxWarp prst="textNoShape">
              <a:avLst/>
            </a:prstTxWarp>
          </a:bodyPr>
          <a:lstStyle>
            <a:lvl1pPr defTabSz="950913">
              <a:defRPr sz="1500" smtClean="0"/>
            </a:lvl1pPr>
          </a:lstStyle>
          <a:p>
            <a:pPr>
              <a:defRPr/>
            </a:pPr>
            <a:r>
              <a:rPr lang="de-DE"/>
              <a:t>\\Fuegetechnik.local\dfs\vorlagen\Praesentationen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6875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32" tIns="47617" rIns="95232" bIns="47617" numCol="1" anchor="b" anchorCtr="0" compatLnSpc="1">
            <a:prstTxWarp prst="textNoShape">
              <a:avLst/>
            </a:prstTxWarp>
          </a:bodyPr>
          <a:lstStyle>
            <a:lvl1pPr algn="r" defTabSz="950913">
              <a:defRPr sz="1500" smtClean="0"/>
            </a:lvl1pPr>
          </a:lstStyle>
          <a:p>
            <a:pPr>
              <a:defRPr/>
            </a:pPr>
            <a:fld id="{2462BEA2-BAF8-4FDA-B1E3-CE57F1BC8EB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418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7" tIns="48253" rIns="96507" bIns="48253" numCol="1" anchor="t" anchorCtr="0" compatLnSpc="1">
            <a:prstTxWarp prst="textNoShape">
              <a:avLst/>
            </a:prstTxWarp>
          </a:bodyPr>
          <a:lstStyle>
            <a:lvl1pPr defTabSz="963613">
              <a:defRPr sz="15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45175" y="0"/>
            <a:ext cx="43307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7" tIns="48253" rIns="96507" bIns="48253" numCol="1" anchor="t" anchorCtr="0" compatLnSpc="1">
            <a:prstTxWarp prst="textNoShape">
              <a:avLst/>
            </a:prstTxWarp>
          </a:bodyPr>
          <a:lstStyle>
            <a:lvl1pPr algn="r" defTabSz="963613">
              <a:defRPr sz="15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81375" y="552450"/>
            <a:ext cx="3532188" cy="2649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03350" y="3368675"/>
            <a:ext cx="748506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7" tIns="48253" rIns="96507" bIns="482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32588"/>
            <a:ext cx="444182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7" tIns="48253" rIns="96507" bIns="48253" numCol="1" anchor="b" anchorCtr="0" compatLnSpc="1">
            <a:prstTxWarp prst="textNoShape">
              <a:avLst/>
            </a:prstTxWarp>
          </a:bodyPr>
          <a:lstStyle>
            <a:lvl1pPr defTabSz="963613">
              <a:defRPr sz="15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45175" y="6732588"/>
            <a:ext cx="43307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7" tIns="48253" rIns="96507" bIns="48253" numCol="1" anchor="b" anchorCtr="0" compatLnSpc="1">
            <a:prstTxWarp prst="textNoShape">
              <a:avLst/>
            </a:prstTxWarp>
          </a:bodyPr>
          <a:lstStyle>
            <a:lvl1pPr algn="r" defTabSz="963613">
              <a:defRPr sz="1500" smtClean="0"/>
            </a:lvl1pPr>
          </a:lstStyle>
          <a:p>
            <a:pPr>
              <a:defRPr/>
            </a:pPr>
            <a:fld id="{2CEE2333-89FF-4464-AF53-A65D91CABDE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5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b="0">
                <a:solidFill>
                  <a:srgbClr val="000000"/>
                </a:solidFill>
              </a:rPr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b="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4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b="0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1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Vorname, Nachname des Referenten, Datum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90857" y="566738"/>
            <a:ext cx="17379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200" b="1" dirty="0">
                <a:solidFill>
                  <a:srgbClr val="000000"/>
                </a:solidFill>
                <a:latin typeface="Arial"/>
              </a:rPr>
              <a:t>Institut für Füge- und</a:t>
            </a:r>
          </a:p>
          <a:p>
            <a:pPr>
              <a:defRPr/>
            </a:pPr>
            <a:r>
              <a:rPr lang="de-DE" sz="1200" b="1" dirty="0">
                <a:solidFill>
                  <a:srgbClr val="000000"/>
                </a:solidFill>
                <a:latin typeface="Arial"/>
              </a:rPr>
              <a:t>Schweißtechnik</a:t>
            </a:r>
          </a:p>
        </p:txBody>
      </p:sp>
      <p:pic>
        <p:nvPicPr>
          <p:cNvPr id="11" name="Picture 11" descr="ifs-Logo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2938" y="490538"/>
            <a:ext cx="641350" cy="60166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b="0">
              <a:solidFill>
                <a:srgbClr val="4DA6CB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/>
            <a:r>
              <a:rPr lang="de-DE" dirty="0" err="1"/>
              <a:t>Kisuaeli</a:t>
            </a:r>
            <a:r>
              <a:rPr lang="de-DE" dirty="0"/>
              <a:t> </a:t>
            </a:r>
            <a:r>
              <a:rPr lang="de-DE" dirty="0" err="1"/>
              <a:t>antux</a:t>
            </a:r>
            <a:r>
              <a:rPr lang="de-DE" dirty="0"/>
              <a:t> in </a:t>
            </a:r>
            <a:r>
              <a:rPr lang="de-DE" dirty="0" err="1"/>
              <a:t>weimi</a:t>
            </a:r>
            <a:r>
              <a:rPr lang="de-DE" dirty="0"/>
              <a:t> </a:t>
            </a:r>
            <a:r>
              <a:rPr lang="de-DE" dirty="0" err="1"/>
              <a:t>kameran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Populario</a:t>
            </a:r>
            <a:r>
              <a:rPr lang="de-DE" dirty="0"/>
              <a:t> </a:t>
            </a:r>
            <a:r>
              <a:rPr lang="de-DE" dirty="0" err="1"/>
              <a:t>falst</a:t>
            </a:r>
            <a:endParaRPr lang="de-DE" dirty="0"/>
          </a:p>
          <a:p>
            <a:pPr lvl="1"/>
            <a:r>
              <a:rPr lang="de-DE" dirty="0" err="1"/>
              <a:t>Quol</a:t>
            </a:r>
            <a:r>
              <a:rPr lang="de-DE" dirty="0"/>
              <a:t> </a:t>
            </a:r>
            <a:r>
              <a:rPr lang="de-DE" dirty="0" err="1"/>
              <a:t>damnarin</a:t>
            </a:r>
            <a:r>
              <a:rPr lang="de-DE" dirty="0"/>
              <a:t> </a:t>
            </a:r>
            <a:r>
              <a:rPr lang="de-DE" dirty="0" err="1"/>
              <a:t>Tropi</a:t>
            </a:r>
            <a:r>
              <a:rPr lang="de-DE" dirty="0"/>
              <a:t> zu </a:t>
            </a:r>
            <a:r>
              <a:rPr lang="de-DE" dirty="0" err="1"/>
              <a:t>klenne</a:t>
            </a:r>
            <a:r>
              <a:rPr lang="de-DE" dirty="0"/>
              <a:t> </a:t>
            </a:r>
            <a:r>
              <a:rPr lang="de-DE" dirty="0" err="1"/>
              <a:t>perdi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Utilira</a:t>
            </a:r>
            <a:r>
              <a:rPr lang="de-DE" dirty="0"/>
              <a:t> </a:t>
            </a:r>
            <a:r>
              <a:rPr lang="de-DE" dirty="0" err="1"/>
              <a:t>regau</a:t>
            </a:r>
            <a:r>
              <a:rPr lang="de-DE" dirty="0"/>
              <a:t> </a:t>
            </a:r>
            <a:r>
              <a:rPr lang="de-DE" dirty="0" err="1"/>
              <a:t>socht</a:t>
            </a:r>
            <a:r>
              <a:rPr lang="de-DE" dirty="0"/>
              <a:t> mol sunt</a:t>
            </a:r>
          </a:p>
          <a:p>
            <a:pPr lvl="1"/>
            <a:r>
              <a:rPr lang="de-DE" dirty="0"/>
              <a:t>Her </a:t>
            </a:r>
            <a:r>
              <a:rPr lang="de-DE" dirty="0" err="1"/>
              <a:t>mitant</a:t>
            </a:r>
            <a:r>
              <a:rPr lang="de-DE" dirty="0"/>
              <a:t> </a:t>
            </a:r>
            <a:r>
              <a:rPr lang="de-DE" dirty="0" err="1"/>
              <a:t>dur</a:t>
            </a:r>
            <a:r>
              <a:rPr lang="de-DE" dirty="0"/>
              <a:t> </a:t>
            </a:r>
            <a:r>
              <a:rPr lang="de-DE" dirty="0" err="1"/>
              <a:t>Wolche</a:t>
            </a:r>
            <a:r>
              <a:rPr lang="de-DE" dirty="0"/>
              <a:t> to </a:t>
            </a:r>
            <a:r>
              <a:rPr lang="de-DE" dirty="0" err="1"/>
              <a:t>illemit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6"/>
            <a:ext cx="8375650" cy="708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9"/>
            <a:ext cx="8375650" cy="4772025"/>
          </a:xfrm>
        </p:spPr>
        <p:txBody>
          <a:bodyPr/>
          <a:lstStyle/>
          <a:p>
            <a:pPr lvl="0"/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b="0">
              <a:solidFill>
                <a:srgbClr val="4DA6CB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6"/>
            <a:ext cx="8375650" cy="708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9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de-DE" b="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16" name="Rectangle 18"/>
          <p:cNvSpPr>
            <a:spLocks noChangeArrowheads="1"/>
          </p:cNvSpPr>
          <p:nvPr userDrawn="1"/>
        </p:nvSpPr>
        <p:spPr bwMode="auto">
          <a:xfrm>
            <a:off x="287338" y="6297614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b="0">
              <a:solidFill>
                <a:srgbClr val="000000"/>
              </a:solidFill>
            </a:endParaRPr>
          </a:p>
        </p:txBody>
      </p:sp>
      <p:pic>
        <p:nvPicPr>
          <p:cNvPr id="103438" name="Picture 11" descr="ifs-Logo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2938" y="490538"/>
            <a:ext cx="641350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0263" y="4354513"/>
            <a:ext cx="7772400" cy="874712"/>
          </a:xfrm>
        </p:spPr>
        <p:txBody>
          <a:bodyPr/>
          <a:lstStyle>
            <a:lvl1pPr>
              <a:defRPr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0265" y="5497513"/>
            <a:ext cx="7748587" cy="334962"/>
          </a:xfrm>
        </p:spPr>
        <p:txBody>
          <a:bodyPr/>
          <a:lstStyle>
            <a:lvl1pPr marL="0" indent="0">
              <a:defRPr smtClean="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2" name="Rectangle 22"/>
          <p:cNvSpPr>
            <a:spLocks noChangeArrowheads="1"/>
          </p:cNvSpPr>
          <p:nvPr userDrawn="1"/>
        </p:nvSpPr>
        <p:spPr bwMode="auto">
          <a:xfrm>
            <a:off x="296865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de-DE" b="0">
                <a:solidFill>
                  <a:srgbClr val="000000"/>
                </a:solidFill>
              </a:rPr>
              <a:t>Platzhalter für Bild, Bild auf Titelfolie hinter das Logo einsetzen</a:t>
            </a:r>
          </a:p>
        </p:txBody>
      </p:sp>
      <p:pic>
        <p:nvPicPr>
          <p:cNvPr id="103436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741363"/>
            <a:ext cx="251777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feld 9"/>
          <p:cNvSpPr txBox="1"/>
          <p:nvPr userDrawn="1"/>
        </p:nvSpPr>
        <p:spPr>
          <a:xfrm>
            <a:off x="6416675" y="566738"/>
            <a:ext cx="17379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Institut für Füge- und</a:t>
            </a:r>
          </a:p>
          <a:p>
            <a:r>
              <a:rPr lang="de-DE" sz="1200">
                <a:solidFill>
                  <a:srgbClr val="000000"/>
                </a:solidFill>
              </a:rPr>
              <a:t>Schweißtechnik</a:t>
            </a: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6"/>
            <a:ext cx="8375650" cy="708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31800" y="1138239"/>
            <a:ext cx="4111625" cy="467677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95827" y="1138239"/>
            <a:ext cx="4111625" cy="467677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b="0">
              <a:solidFill>
                <a:srgbClr val="4DA6CB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b="0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6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9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" y="5915026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2" y="6140451"/>
            <a:ext cx="500778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DE" sz="800" b="0" dirty="0">
                <a:solidFill>
                  <a:srgbClr val="000000"/>
                </a:solidFill>
              </a:rPr>
              <a:t>28.05.2021</a:t>
            </a:r>
            <a:r>
              <a:rPr lang="de-DE" sz="800" b="0" dirty="0">
                <a:solidFill>
                  <a:srgbClr val="000000"/>
                </a:solidFill>
              </a:rPr>
              <a:t> | </a:t>
            </a:r>
            <a:r>
              <a:rPr lang="en-DE" sz="800" b="0" dirty="0">
                <a:solidFill>
                  <a:srgbClr val="000000"/>
                </a:solidFill>
              </a:rPr>
              <a:t>S</a:t>
            </a:r>
            <a:r>
              <a:rPr lang="de-DE" sz="800" b="0" dirty="0">
                <a:solidFill>
                  <a:srgbClr val="000000"/>
                </a:solidFill>
              </a:rPr>
              <a:t>u</a:t>
            </a:r>
            <a:r>
              <a:rPr lang="en-DE" sz="800" b="0" dirty="0">
                <a:solidFill>
                  <a:srgbClr val="000000"/>
                </a:solidFill>
              </a:rPr>
              <a:t>b</a:t>
            </a:r>
            <a:r>
              <a:rPr lang="de-DE" sz="800" b="0" dirty="0">
                <a:solidFill>
                  <a:srgbClr val="000000"/>
                </a:solidFill>
              </a:rPr>
              <a:t>a</a:t>
            </a:r>
            <a:r>
              <a:rPr lang="en-DE" sz="800" b="0" dirty="0">
                <a:solidFill>
                  <a:srgbClr val="000000"/>
                </a:solidFill>
              </a:rPr>
              <a:t> </a:t>
            </a:r>
            <a:r>
              <a:rPr lang="de-DE" sz="800" b="0" dirty="0">
                <a:solidFill>
                  <a:srgbClr val="000000"/>
                </a:solidFill>
              </a:rPr>
              <a:t>Siv</a:t>
            </a:r>
            <a:r>
              <a:rPr lang="en-DE" sz="800" b="0" dirty="0">
                <a:solidFill>
                  <a:srgbClr val="000000"/>
                </a:solidFill>
              </a:rPr>
              <a:t>a </a:t>
            </a:r>
            <a:r>
              <a:rPr lang="de-DE" sz="800" b="0" dirty="0">
                <a:solidFill>
                  <a:srgbClr val="000000"/>
                </a:solidFill>
              </a:rPr>
              <a:t>C</a:t>
            </a:r>
            <a:r>
              <a:rPr lang="en-DE" sz="800" b="0" dirty="0">
                <a:solidFill>
                  <a:srgbClr val="000000"/>
                </a:solidFill>
              </a:rPr>
              <a:t>h</a:t>
            </a:r>
            <a:r>
              <a:rPr lang="de-DE" sz="800" b="0" dirty="0">
                <a:solidFill>
                  <a:srgbClr val="000000"/>
                </a:solidFill>
              </a:rPr>
              <a:t>a</a:t>
            </a:r>
            <a:r>
              <a:rPr lang="en-DE" sz="800" b="0" dirty="0">
                <a:solidFill>
                  <a:srgbClr val="000000"/>
                </a:solidFill>
              </a:rPr>
              <a:t>n</a:t>
            </a:r>
            <a:r>
              <a:rPr lang="de-DE" sz="800" b="0" dirty="0">
                <a:solidFill>
                  <a:srgbClr val="000000"/>
                </a:solidFill>
              </a:rPr>
              <a:t>d</a:t>
            </a:r>
            <a:r>
              <a:rPr lang="en-DE" sz="800" b="0" dirty="0">
                <a:solidFill>
                  <a:srgbClr val="000000"/>
                </a:solidFill>
              </a:rPr>
              <a:t>r</a:t>
            </a:r>
            <a:r>
              <a:rPr lang="de-DE" sz="800" b="0" dirty="0">
                <a:solidFill>
                  <a:srgbClr val="000000"/>
                </a:solidFill>
              </a:rPr>
              <a:t>a</a:t>
            </a:r>
            <a:r>
              <a:rPr lang="en-DE" sz="800" b="0" dirty="0">
                <a:solidFill>
                  <a:srgbClr val="000000"/>
                </a:solidFill>
              </a:rPr>
              <a:t>n </a:t>
            </a:r>
            <a:r>
              <a:rPr lang="de-DE" sz="800" b="0" dirty="0">
                <a:solidFill>
                  <a:srgbClr val="000000"/>
                </a:solidFill>
              </a:rPr>
              <a:t>K</a:t>
            </a:r>
            <a:r>
              <a:rPr lang="en-DE" sz="800" b="0" dirty="0">
                <a:solidFill>
                  <a:srgbClr val="000000"/>
                </a:solidFill>
              </a:rPr>
              <a:t>a</a:t>
            </a:r>
            <a:r>
              <a:rPr lang="de-DE" sz="800" b="0" dirty="0">
                <a:solidFill>
                  <a:srgbClr val="000000"/>
                </a:solidFill>
              </a:rPr>
              <a:t>l</a:t>
            </a:r>
            <a:r>
              <a:rPr lang="en-DE" sz="800" b="0" dirty="0">
                <a:solidFill>
                  <a:srgbClr val="000000"/>
                </a:solidFill>
              </a:rPr>
              <a:t>i</a:t>
            </a:r>
            <a:r>
              <a:rPr lang="de-DE" sz="800" b="0" dirty="0">
                <a:solidFill>
                  <a:srgbClr val="000000"/>
                </a:solidFill>
              </a:rPr>
              <a:t>m</a:t>
            </a:r>
            <a:r>
              <a:rPr lang="en-DE" sz="800" b="0" dirty="0">
                <a:solidFill>
                  <a:srgbClr val="000000"/>
                </a:solidFill>
              </a:rPr>
              <a:t>u</a:t>
            </a:r>
            <a:r>
              <a:rPr lang="de-DE" sz="800" b="0" dirty="0">
                <a:solidFill>
                  <a:srgbClr val="000000"/>
                </a:solidFill>
              </a:rPr>
              <a:t>t</a:t>
            </a:r>
            <a:r>
              <a:rPr lang="en-DE" sz="800" b="0" dirty="0">
                <a:solidFill>
                  <a:srgbClr val="000000"/>
                </a:solidFill>
              </a:rPr>
              <a:t>h</a:t>
            </a:r>
            <a:r>
              <a:rPr lang="de-DE" sz="800" b="0" dirty="0">
                <a:solidFill>
                  <a:srgbClr val="000000"/>
                </a:solidFill>
              </a:rPr>
              <a:t>u | </a:t>
            </a:r>
            <a:r>
              <a:rPr lang="en-DE" sz="800" b="0" dirty="0">
                <a:solidFill>
                  <a:srgbClr val="000000"/>
                </a:solidFill>
              </a:rPr>
              <a:t>Simulation of heated CFRP elements by laser source</a:t>
            </a:r>
            <a:r>
              <a:rPr lang="de-DE" sz="800" b="0" dirty="0">
                <a:solidFill>
                  <a:srgbClr val="000000"/>
                </a:solidFill>
              </a:rPr>
              <a:t>| </a:t>
            </a:r>
            <a:r>
              <a:rPr lang="en-DE" sz="800" b="0" dirty="0">
                <a:solidFill>
                  <a:srgbClr val="000000"/>
                </a:solidFill>
              </a:rPr>
              <a:t>Pag</a:t>
            </a:r>
            <a:r>
              <a:rPr lang="de-DE" sz="800" b="0" dirty="0">
                <a:solidFill>
                  <a:srgbClr val="000000"/>
                </a:solidFill>
              </a:rPr>
              <a:t>e </a:t>
            </a:r>
            <a:fld id="{54091A06-E49E-4F45-A4ED-27B9A60B04AE}" type="slidenum">
              <a:rPr lang="de-DE" sz="800" b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sz="800" b="0" dirty="0">
              <a:solidFill>
                <a:srgbClr val="000000"/>
              </a:solidFill>
            </a:endParaRPr>
          </a:p>
          <a:p>
            <a:endParaRPr lang="de-DE" sz="800" b="0" dirty="0">
              <a:solidFill>
                <a:srgbClr val="000000"/>
              </a:solidFill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6890906" y="6238875"/>
            <a:ext cx="147508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000" b="1" dirty="0">
                <a:solidFill>
                  <a:srgbClr val="000000"/>
                </a:solidFill>
                <a:latin typeface="Arial"/>
              </a:rPr>
              <a:t>Institut für Füge- und</a:t>
            </a:r>
          </a:p>
          <a:p>
            <a:pPr>
              <a:defRPr/>
            </a:pPr>
            <a:r>
              <a:rPr lang="de-DE" sz="1000" b="1" dirty="0">
                <a:solidFill>
                  <a:srgbClr val="000000"/>
                </a:solidFill>
                <a:latin typeface="Arial"/>
              </a:rPr>
              <a:t>Schweißtechnik</a:t>
            </a:r>
          </a:p>
        </p:txBody>
      </p:sp>
      <p:pic>
        <p:nvPicPr>
          <p:cNvPr id="11" name="Picture 12" descr="ifs-Logo-RGB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93113" y="6216650"/>
            <a:ext cx="495300" cy="4651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76" r:id="rId3"/>
    <p:sldLayoutId id="2147483784" r:id="rId4"/>
    <p:sldLayoutId id="2147483789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b="0">
              <a:solidFill>
                <a:srgbClr val="4DA6CB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b="0">
              <a:solidFill>
                <a:srgbClr val="000000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6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9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030" name="Picture 20" descr="TUBS_CO_70vH_150dpi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" y="5915026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0865" y="6140451"/>
            <a:ext cx="5033429" cy="24622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DE" sz="800" b="0" dirty="0">
                <a:solidFill>
                  <a:srgbClr val="000000"/>
                </a:solidFill>
              </a:rPr>
              <a:t>28.05.2021</a:t>
            </a:r>
            <a:r>
              <a:rPr lang="de-DE" sz="800" b="0" dirty="0">
                <a:solidFill>
                  <a:srgbClr val="000000"/>
                </a:solidFill>
              </a:rPr>
              <a:t> | </a:t>
            </a:r>
            <a:r>
              <a:rPr lang="en-DE" sz="800" b="0" dirty="0">
                <a:solidFill>
                  <a:srgbClr val="000000"/>
                </a:solidFill>
              </a:rPr>
              <a:t>Suba S</a:t>
            </a:r>
            <a:r>
              <a:rPr lang="de-DE" sz="800" b="0" dirty="0">
                <a:solidFill>
                  <a:srgbClr val="000000"/>
                </a:solidFill>
              </a:rPr>
              <a:t>i</a:t>
            </a:r>
            <a:r>
              <a:rPr lang="en-DE" sz="800" b="0" dirty="0">
                <a:solidFill>
                  <a:srgbClr val="000000"/>
                </a:solidFill>
              </a:rPr>
              <a:t>va Chandran Kalimuthu</a:t>
            </a:r>
            <a:r>
              <a:rPr lang="de-DE" sz="800" b="0" dirty="0">
                <a:solidFill>
                  <a:srgbClr val="000000"/>
                </a:solidFill>
              </a:rPr>
              <a:t> | </a:t>
            </a:r>
            <a:r>
              <a:rPr lang="en-DE" sz="800" b="0" dirty="0">
                <a:solidFill>
                  <a:srgbClr val="000000"/>
                </a:solidFill>
              </a:rPr>
              <a:t>Process sim</a:t>
            </a:r>
            <a:r>
              <a:rPr lang="de-DE" sz="800" b="0" dirty="0">
                <a:solidFill>
                  <a:srgbClr val="000000"/>
                </a:solidFill>
              </a:rPr>
              <a:t>u</a:t>
            </a:r>
            <a:r>
              <a:rPr lang="en-DE" sz="800" b="0" dirty="0">
                <a:solidFill>
                  <a:srgbClr val="000000"/>
                </a:solidFill>
              </a:rPr>
              <a:t>l</a:t>
            </a:r>
            <a:r>
              <a:rPr lang="de-DE" sz="800" b="0" dirty="0">
                <a:solidFill>
                  <a:srgbClr val="000000"/>
                </a:solidFill>
              </a:rPr>
              <a:t>a</a:t>
            </a:r>
            <a:r>
              <a:rPr lang="en-DE" sz="800" b="0" dirty="0">
                <a:solidFill>
                  <a:srgbClr val="000000"/>
                </a:solidFill>
              </a:rPr>
              <a:t>t</a:t>
            </a:r>
            <a:r>
              <a:rPr lang="de-DE" sz="800" b="0" dirty="0">
                <a:solidFill>
                  <a:srgbClr val="000000"/>
                </a:solidFill>
              </a:rPr>
              <a:t>i</a:t>
            </a:r>
            <a:r>
              <a:rPr lang="en-DE" sz="800" b="0" dirty="0">
                <a:solidFill>
                  <a:srgbClr val="000000"/>
                </a:solidFill>
              </a:rPr>
              <a:t>o</a:t>
            </a:r>
            <a:r>
              <a:rPr lang="de-DE" sz="800" b="0" dirty="0">
                <a:solidFill>
                  <a:srgbClr val="000000"/>
                </a:solidFill>
              </a:rPr>
              <a:t>n</a:t>
            </a:r>
            <a:r>
              <a:rPr lang="en-DE" sz="800" b="0" dirty="0">
                <a:solidFill>
                  <a:srgbClr val="000000"/>
                </a:solidFill>
              </a:rPr>
              <a:t> </a:t>
            </a:r>
            <a:r>
              <a:rPr lang="de-DE" sz="800" b="0" dirty="0">
                <a:solidFill>
                  <a:srgbClr val="000000"/>
                </a:solidFill>
              </a:rPr>
              <a:t>o</a:t>
            </a:r>
            <a:r>
              <a:rPr lang="en-DE" sz="800" b="0" dirty="0">
                <a:solidFill>
                  <a:srgbClr val="000000"/>
                </a:solidFill>
              </a:rPr>
              <a:t>f fusion bonding of hybrid parts</a:t>
            </a:r>
            <a:r>
              <a:rPr lang="de-DE" sz="800" b="0" dirty="0">
                <a:solidFill>
                  <a:srgbClr val="000000"/>
                </a:solidFill>
              </a:rPr>
              <a:t> | </a:t>
            </a:r>
            <a:r>
              <a:rPr lang="en-DE" sz="800" b="0" dirty="0">
                <a:solidFill>
                  <a:srgbClr val="000000"/>
                </a:solidFill>
              </a:rPr>
              <a:t>Page</a:t>
            </a:r>
            <a:r>
              <a:rPr lang="de-DE" sz="800" b="0" dirty="0">
                <a:solidFill>
                  <a:srgbClr val="000000"/>
                </a:solidFill>
              </a:rPr>
              <a:t> </a:t>
            </a:r>
            <a:fld id="{E112D35D-1F7A-4B5A-8131-B6E6D21CA0A1}" type="slidenum">
              <a:rPr lang="de-DE" sz="800" b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sz="800" b="0" dirty="0">
              <a:solidFill>
                <a:srgbClr val="000000"/>
              </a:solidFill>
            </a:endParaRPr>
          </a:p>
          <a:p>
            <a:pPr>
              <a:defRPr/>
            </a:pPr>
            <a:endParaRPr lang="de-DE" sz="800" b="0" dirty="0">
              <a:solidFill>
                <a:srgbClr val="000000"/>
              </a:solidFill>
            </a:endParaRPr>
          </a:p>
        </p:txBody>
      </p:sp>
      <p:grpSp>
        <p:nvGrpSpPr>
          <p:cNvPr id="2" name="Gruppieren 8"/>
          <p:cNvGrpSpPr>
            <a:grpSpLocks/>
          </p:cNvGrpSpPr>
          <p:nvPr userDrawn="1"/>
        </p:nvGrpSpPr>
        <p:grpSpPr bwMode="auto">
          <a:xfrm>
            <a:off x="6927852" y="6216650"/>
            <a:ext cx="1960563" cy="465138"/>
            <a:chOff x="6927850" y="6216650"/>
            <a:chExt cx="1960563" cy="465138"/>
          </a:xfrm>
        </p:grpSpPr>
        <p:sp>
          <p:nvSpPr>
            <p:cNvPr id="10" name="Textfeld 9"/>
            <p:cNvSpPr txBox="1"/>
            <p:nvPr userDrawn="1"/>
          </p:nvSpPr>
          <p:spPr>
            <a:xfrm>
              <a:off x="6927850" y="6238875"/>
              <a:ext cx="147508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de-DE" sz="1000">
                  <a:solidFill>
                    <a:srgbClr val="000000"/>
                  </a:solidFill>
                </a:rPr>
                <a:t>Institut für Füge- und</a:t>
              </a:r>
            </a:p>
            <a:p>
              <a:r>
                <a:rPr lang="de-DE" sz="1000">
                  <a:solidFill>
                    <a:srgbClr val="000000"/>
                  </a:solidFill>
                </a:rPr>
                <a:t>Schweißtechnik</a:t>
              </a:r>
            </a:p>
          </p:txBody>
        </p:sp>
        <p:pic>
          <p:nvPicPr>
            <p:cNvPr id="1034" name="Picture 12" descr="ifs-Logo-RGB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393113" y="6216650"/>
              <a:ext cx="495300" cy="465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06450" y="4698206"/>
            <a:ext cx="7772400" cy="874712"/>
          </a:xfrm>
        </p:spPr>
        <p:txBody>
          <a:bodyPr/>
          <a:lstStyle/>
          <a:p>
            <a:r>
              <a:rPr lang="en-GB" dirty="0"/>
              <a:t>Simulation o</a:t>
            </a:r>
            <a:r>
              <a:rPr lang="en-DE" dirty="0"/>
              <a:t>f CFRP elements heated by moving laser heat source in Abaqus</a:t>
            </a:r>
            <a:endParaRPr lang="de-DE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30265" y="5781675"/>
            <a:ext cx="7748587" cy="334962"/>
          </a:xfrm>
        </p:spPr>
        <p:txBody>
          <a:bodyPr/>
          <a:lstStyle/>
          <a:p>
            <a:r>
              <a:rPr lang="en-DE" dirty="0"/>
              <a:t>Suba Siva Chandran</a:t>
            </a:r>
            <a:r>
              <a:rPr lang="de-DE" dirty="0"/>
              <a:t>, </a:t>
            </a:r>
            <a:r>
              <a:rPr lang="en-DE" dirty="0"/>
              <a:t>K</a:t>
            </a:r>
            <a:r>
              <a:rPr lang="de-DE" dirty="0"/>
              <a:t>a</a:t>
            </a:r>
            <a:r>
              <a:rPr lang="en-DE" dirty="0"/>
              <a:t>l</a:t>
            </a:r>
            <a:r>
              <a:rPr lang="de-DE" dirty="0"/>
              <a:t>i</a:t>
            </a:r>
            <a:r>
              <a:rPr lang="en-DE" dirty="0"/>
              <a:t>m</a:t>
            </a:r>
            <a:r>
              <a:rPr lang="de-DE" dirty="0"/>
              <a:t>u</a:t>
            </a:r>
            <a:r>
              <a:rPr lang="en-DE" dirty="0"/>
              <a:t>t</a:t>
            </a:r>
            <a:r>
              <a:rPr lang="de-DE" dirty="0"/>
              <a:t>h</a:t>
            </a:r>
            <a:r>
              <a:rPr lang="en-DE" dirty="0"/>
              <a:t>u</a:t>
            </a:r>
            <a:r>
              <a:rPr lang="de-DE" dirty="0"/>
              <a:t>, </a:t>
            </a:r>
            <a:r>
              <a:rPr lang="en-DE" dirty="0"/>
              <a:t>28.05.2021</a:t>
            </a:r>
            <a:endParaRPr lang="de-DE" dirty="0"/>
          </a:p>
        </p:txBody>
      </p:sp>
      <p:pic>
        <p:nvPicPr>
          <p:cNvPr id="11267" name="Picture 16" descr="TU_Braunschweig_02"/>
          <p:cNvPicPr>
            <a:picLocks noChangeAspect="1" noChangeArrowheads="1"/>
          </p:cNvPicPr>
          <p:nvPr/>
        </p:nvPicPr>
        <p:blipFill>
          <a:blip r:embed="rId2" cstate="print"/>
          <a:srcRect t="27312" b="10185"/>
          <a:stretch>
            <a:fillRect/>
          </a:stretch>
        </p:blipFill>
        <p:spPr bwMode="auto">
          <a:xfrm>
            <a:off x="282575" y="1462088"/>
            <a:ext cx="8561388" cy="302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13" descr="TUBS_CO_150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741363"/>
            <a:ext cx="251777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87E4-8E87-4F0E-A7A7-2BB1DEE9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Temperature values of Simulation (1st Setup) – 05.07.2021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8FDD5-A3E2-497C-9A74-16DCE3880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6" y="970384"/>
            <a:ext cx="4479789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5ECC13-ACA1-4A21-8844-05C9E735C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185" y="970384"/>
            <a:ext cx="4271815" cy="3600000"/>
          </a:xfrm>
          <a:prstGeom prst="rect">
            <a:avLst/>
          </a:prstGeom>
        </p:spPr>
      </p:pic>
      <p:graphicFrame>
        <p:nvGraphicFramePr>
          <p:cNvPr id="8" name="Table 13318">
            <a:extLst>
              <a:ext uri="{FF2B5EF4-FFF2-40B4-BE49-F238E27FC236}">
                <a16:creationId xmlns:a16="http://schemas.microsoft.com/office/drawing/2014/main" id="{6A5985D6-4C00-49FE-BACF-309CB3B98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78502"/>
              </p:ext>
            </p:extLst>
          </p:nvPr>
        </p:nvGraphicFramePr>
        <p:xfrm>
          <a:off x="1796372" y="4570384"/>
          <a:ext cx="6151626" cy="140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721">
                  <a:extLst>
                    <a:ext uri="{9D8B030D-6E8A-4147-A177-3AD203B41FA5}">
                      <a16:colId xmlns:a16="http://schemas.microsoft.com/office/drawing/2014/main" val="4214133762"/>
                    </a:ext>
                  </a:extLst>
                </a:gridCol>
                <a:gridCol w="2115673">
                  <a:extLst>
                    <a:ext uri="{9D8B030D-6E8A-4147-A177-3AD203B41FA5}">
                      <a16:colId xmlns:a16="http://schemas.microsoft.com/office/drawing/2014/main" val="3753347823"/>
                    </a:ext>
                  </a:extLst>
                </a:gridCol>
                <a:gridCol w="2151232">
                  <a:extLst>
                    <a:ext uri="{9D8B030D-6E8A-4147-A177-3AD203B41FA5}">
                      <a16:colId xmlns:a16="http://schemas.microsoft.com/office/drawing/2014/main" val="3791466790"/>
                    </a:ext>
                  </a:extLst>
                </a:gridCol>
              </a:tblGrid>
              <a:tr h="54786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 </a:t>
                      </a:r>
                      <a:r>
                        <a:rPr lang="en-DE" dirty="0" err="1"/>
                        <a:t>micrometer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10 </a:t>
                      </a:r>
                      <a:r>
                        <a:rPr lang="en-DE" dirty="0" err="1"/>
                        <a:t>micrometers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97390"/>
                  </a:ext>
                </a:extLst>
              </a:tr>
              <a:tr h="312545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Thermoset resin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314,988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310,508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13932"/>
                  </a:ext>
                </a:extLst>
              </a:tr>
              <a:tr h="489056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CFRP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315,088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311,778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179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69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87E4-8E87-4F0E-A7A7-2BB1DEE9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Temperature values of Simulation (2nd Setup) – 05.07.2021 </a:t>
            </a:r>
          </a:p>
        </p:txBody>
      </p:sp>
      <p:graphicFrame>
        <p:nvGraphicFramePr>
          <p:cNvPr id="8" name="Table 13318">
            <a:extLst>
              <a:ext uri="{FF2B5EF4-FFF2-40B4-BE49-F238E27FC236}">
                <a16:creationId xmlns:a16="http://schemas.microsoft.com/office/drawing/2014/main" id="{6A5985D6-4C00-49FE-BACF-309CB3B98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41544"/>
              </p:ext>
            </p:extLst>
          </p:nvPr>
        </p:nvGraphicFramePr>
        <p:xfrm>
          <a:off x="1796372" y="4570384"/>
          <a:ext cx="6151626" cy="140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721">
                  <a:extLst>
                    <a:ext uri="{9D8B030D-6E8A-4147-A177-3AD203B41FA5}">
                      <a16:colId xmlns:a16="http://schemas.microsoft.com/office/drawing/2014/main" val="4214133762"/>
                    </a:ext>
                  </a:extLst>
                </a:gridCol>
                <a:gridCol w="2115673">
                  <a:extLst>
                    <a:ext uri="{9D8B030D-6E8A-4147-A177-3AD203B41FA5}">
                      <a16:colId xmlns:a16="http://schemas.microsoft.com/office/drawing/2014/main" val="3753347823"/>
                    </a:ext>
                  </a:extLst>
                </a:gridCol>
                <a:gridCol w="2151232">
                  <a:extLst>
                    <a:ext uri="{9D8B030D-6E8A-4147-A177-3AD203B41FA5}">
                      <a16:colId xmlns:a16="http://schemas.microsoft.com/office/drawing/2014/main" val="3791466790"/>
                    </a:ext>
                  </a:extLst>
                </a:gridCol>
              </a:tblGrid>
              <a:tr h="54786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 </a:t>
                      </a:r>
                      <a:r>
                        <a:rPr lang="en-DE" dirty="0" err="1"/>
                        <a:t>micrometer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10 </a:t>
                      </a:r>
                      <a:r>
                        <a:rPr lang="en-DE" dirty="0" err="1"/>
                        <a:t>micrometers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97390"/>
                  </a:ext>
                </a:extLst>
              </a:tr>
              <a:tr h="312545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Thermoset resin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251,078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233,313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13932"/>
                  </a:ext>
                </a:extLst>
              </a:tr>
              <a:tr h="489056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CFRP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251,23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237,051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17985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8D01046-AF74-4FF9-8225-348DF5B27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" y="894767"/>
            <a:ext cx="4552381" cy="36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62867C-14CC-4B97-9704-50D1C2B9C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532" y="920978"/>
            <a:ext cx="4597468" cy="354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1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87E4-8E87-4F0E-A7A7-2BB1DEE9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Simulation with Gauss profile (d = 4mm) – 01.08.2021 </a:t>
            </a:r>
          </a:p>
        </p:txBody>
      </p:sp>
      <p:graphicFrame>
        <p:nvGraphicFramePr>
          <p:cNvPr id="8" name="Table 13318">
            <a:extLst>
              <a:ext uri="{FF2B5EF4-FFF2-40B4-BE49-F238E27FC236}">
                <a16:creationId xmlns:a16="http://schemas.microsoft.com/office/drawing/2014/main" id="{6A5985D6-4C00-49FE-BACF-309CB3B98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447999"/>
              </p:ext>
            </p:extLst>
          </p:nvPr>
        </p:nvGraphicFramePr>
        <p:xfrm>
          <a:off x="1796372" y="4570384"/>
          <a:ext cx="6151626" cy="140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721">
                  <a:extLst>
                    <a:ext uri="{9D8B030D-6E8A-4147-A177-3AD203B41FA5}">
                      <a16:colId xmlns:a16="http://schemas.microsoft.com/office/drawing/2014/main" val="4214133762"/>
                    </a:ext>
                  </a:extLst>
                </a:gridCol>
                <a:gridCol w="2115673">
                  <a:extLst>
                    <a:ext uri="{9D8B030D-6E8A-4147-A177-3AD203B41FA5}">
                      <a16:colId xmlns:a16="http://schemas.microsoft.com/office/drawing/2014/main" val="3753347823"/>
                    </a:ext>
                  </a:extLst>
                </a:gridCol>
                <a:gridCol w="2151232">
                  <a:extLst>
                    <a:ext uri="{9D8B030D-6E8A-4147-A177-3AD203B41FA5}">
                      <a16:colId xmlns:a16="http://schemas.microsoft.com/office/drawing/2014/main" val="3791466790"/>
                    </a:ext>
                  </a:extLst>
                </a:gridCol>
              </a:tblGrid>
              <a:tr h="54786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 </a:t>
                      </a:r>
                      <a:r>
                        <a:rPr lang="en-DE" dirty="0" err="1"/>
                        <a:t>micrometer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10 </a:t>
                      </a:r>
                      <a:r>
                        <a:rPr lang="en-DE" dirty="0" err="1"/>
                        <a:t>micrometers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97390"/>
                  </a:ext>
                </a:extLst>
              </a:tr>
              <a:tr h="312545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Thermoset resin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505,827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492,241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13932"/>
                  </a:ext>
                </a:extLst>
              </a:tr>
              <a:tr h="489056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CFRP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506,098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496,651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17985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26A1A76-DB13-47F9-9A9F-022A26D4D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884933"/>
            <a:ext cx="4526976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AFCCB0-966A-436B-AB22-2984B04DA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4933"/>
            <a:ext cx="455834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5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87E4-8E87-4F0E-A7A7-2BB1DEE9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Simulation without Gaussian profile (d = 3.6 mm) – 01.08.2021 </a:t>
            </a:r>
          </a:p>
        </p:txBody>
      </p:sp>
      <p:graphicFrame>
        <p:nvGraphicFramePr>
          <p:cNvPr id="8" name="Table 13318">
            <a:extLst>
              <a:ext uri="{FF2B5EF4-FFF2-40B4-BE49-F238E27FC236}">
                <a16:creationId xmlns:a16="http://schemas.microsoft.com/office/drawing/2014/main" id="{6A5985D6-4C00-49FE-BACF-309CB3B98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28639"/>
              </p:ext>
            </p:extLst>
          </p:nvPr>
        </p:nvGraphicFramePr>
        <p:xfrm>
          <a:off x="1796372" y="4570384"/>
          <a:ext cx="6151626" cy="140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721">
                  <a:extLst>
                    <a:ext uri="{9D8B030D-6E8A-4147-A177-3AD203B41FA5}">
                      <a16:colId xmlns:a16="http://schemas.microsoft.com/office/drawing/2014/main" val="4214133762"/>
                    </a:ext>
                  </a:extLst>
                </a:gridCol>
                <a:gridCol w="2115673">
                  <a:extLst>
                    <a:ext uri="{9D8B030D-6E8A-4147-A177-3AD203B41FA5}">
                      <a16:colId xmlns:a16="http://schemas.microsoft.com/office/drawing/2014/main" val="3753347823"/>
                    </a:ext>
                  </a:extLst>
                </a:gridCol>
                <a:gridCol w="2151232">
                  <a:extLst>
                    <a:ext uri="{9D8B030D-6E8A-4147-A177-3AD203B41FA5}">
                      <a16:colId xmlns:a16="http://schemas.microsoft.com/office/drawing/2014/main" val="3791466790"/>
                    </a:ext>
                  </a:extLst>
                </a:gridCol>
              </a:tblGrid>
              <a:tr h="54786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 </a:t>
                      </a:r>
                      <a:r>
                        <a:rPr lang="en-DE" dirty="0" err="1"/>
                        <a:t>micrometer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10 </a:t>
                      </a:r>
                      <a:r>
                        <a:rPr lang="en-DE" dirty="0" err="1"/>
                        <a:t>micrometers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97390"/>
                  </a:ext>
                </a:extLst>
              </a:tr>
              <a:tr h="312545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Thermoset resin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351,827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346,458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13932"/>
                  </a:ext>
                </a:extLst>
              </a:tr>
              <a:tr h="489056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CFRP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351,96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348,103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17985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F8ACFFC-8006-4941-B88E-1ADAE639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665" y="819151"/>
            <a:ext cx="4645335" cy="37512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1673FC-5877-439F-A559-B3BC74A2C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4767"/>
            <a:ext cx="443378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3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/>
            <a:r>
              <a:rPr lang="en-GB" dirty="0"/>
              <a:t>Simulation o</a:t>
            </a:r>
            <a:r>
              <a:rPr lang="en-DE" dirty="0"/>
              <a:t>f CFRP elements heated by moving laser heat source in Abaqus</a:t>
            </a:r>
            <a:endParaRPr lang="de-D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7A7A14-D198-4C86-8AD5-1C10BF8C521F}"/>
              </a:ext>
            </a:extLst>
          </p:cNvPr>
          <p:cNvSpPr/>
          <p:nvPr/>
        </p:nvSpPr>
        <p:spPr>
          <a:xfrm>
            <a:off x="6155027" y="4030823"/>
            <a:ext cx="1542473" cy="31403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35DF3-B257-4288-ACB2-EF6E8354E380}"/>
              </a:ext>
            </a:extLst>
          </p:cNvPr>
          <p:cNvSpPr/>
          <p:nvPr/>
        </p:nvSpPr>
        <p:spPr>
          <a:xfrm>
            <a:off x="6490280" y="3967425"/>
            <a:ext cx="1976580" cy="496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C021C-093D-400D-B003-6D2C07AB82D9}"/>
              </a:ext>
            </a:extLst>
          </p:cNvPr>
          <p:cNvSpPr/>
          <p:nvPr/>
        </p:nvSpPr>
        <p:spPr>
          <a:xfrm>
            <a:off x="6678523" y="1141778"/>
            <a:ext cx="1797631" cy="151155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scene3d>
            <a:camera prst="isometricTopUp"/>
            <a:lightRig rig="threePt" dir="t"/>
          </a:scene3d>
          <a:sp3d extrusionH="254000" prstMaterial="powder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CFB596-3088-4172-80F0-485684403DC0}"/>
              </a:ext>
            </a:extLst>
          </p:cNvPr>
          <p:cNvCxnSpPr>
            <a:cxnSpLocks/>
          </p:cNvCxnSpPr>
          <p:nvPr/>
        </p:nvCxnSpPr>
        <p:spPr>
          <a:xfrm>
            <a:off x="6189504" y="2331431"/>
            <a:ext cx="1101013" cy="64381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AAE4D8-79C7-4666-BF75-E98E33BE02CA}"/>
              </a:ext>
            </a:extLst>
          </p:cNvPr>
          <p:cNvCxnSpPr>
            <a:cxnSpLocks/>
          </p:cNvCxnSpPr>
          <p:nvPr/>
        </p:nvCxnSpPr>
        <p:spPr>
          <a:xfrm flipV="1">
            <a:off x="7628741" y="2217816"/>
            <a:ext cx="1336432" cy="75742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1232A4-4EC9-4E32-9BB3-422CED953872}"/>
              </a:ext>
            </a:extLst>
          </p:cNvPr>
          <p:cNvCxnSpPr/>
          <p:nvPr/>
        </p:nvCxnSpPr>
        <p:spPr>
          <a:xfrm>
            <a:off x="8738363" y="1844980"/>
            <a:ext cx="20884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76B371-FDAD-4C74-9098-72F1BD914CDB}"/>
              </a:ext>
            </a:extLst>
          </p:cNvPr>
          <p:cNvCxnSpPr/>
          <p:nvPr/>
        </p:nvCxnSpPr>
        <p:spPr>
          <a:xfrm>
            <a:off x="8738363" y="2039834"/>
            <a:ext cx="20884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48C34D-1B2B-407C-ADE2-EFFFF64BAF80}"/>
              </a:ext>
            </a:extLst>
          </p:cNvPr>
          <p:cNvSpPr txBox="1"/>
          <p:nvPr/>
        </p:nvSpPr>
        <p:spPr>
          <a:xfrm>
            <a:off x="6635252" y="2398791"/>
            <a:ext cx="786369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9499999"/>
              </a:camera>
              <a:lightRig rig="threePt" dir="t"/>
            </a:scene3d>
          </a:bodyPr>
          <a:lstStyle/>
          <a:p>
            <a:r>
              <a:rPr lang="en-DE" sz="1200" dirty="0"/>
              <a:t>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6C9EAE-3DF4-4F3D-8C9D-EF7D23F344C6}"/>
              </a:ext>
            </a:extLst>
          </p:cNvPr>
          <p:cNvSpPr txBox="1"/>
          <p:nvPr/>
        </p:nvSpPr>
        <p:spPr>
          <a:xfrm>
            <a:off x="8082969" y="2323246"/>
            <a:ext cx="786369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r>
              <a:rPr lang="en-DE" sz="1200" dirty="0"/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42C6B2-D0B8-46E6-8A7D-1F1AA3948A0A}"/>
              </a:ext>
            </a:extLst>
          </p:cNvPr>
          <p:cNvSpPr/>
          <p:nvPr/>
        </p:nvSpPr>
        <p:spPr>
          <a:xfrm>
            <a:off x="7114140" y="1514458"/>
            <a:ext cx="154794" cy="88918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8427C1-B3A8-4765-9CBF-2195E1955BE3}"/>
              </a:ext>
            </a:extLst>
          </p:cNvPr>
          <p:cNvCxnSpPr>
            <a:cxnSpLocks/>
          </p:cNvCxnSpPr>
          <p:nvPr/>
        </p:nvCxnSpPr>
        <p:spPr>
          <a:xfrm>
            <a:off x="7165121" y="1599622"/>
            <a:ext cx="991785" cy="599776"/>
          </a:xfrm>
          <a:prstGeom prst="line">
            <a:avLst/>
          </a:prstGeom>
          <a:ln w="19050">
            <a:solidFill>
              <a:schemeClr val="accent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45E0CE-53C9-4DDE-889E-B11CE24FF5F8}"/>
              </a:ext>
            </a:extLst>
          </p:cNvPr>
          <p:cNvCxnSpPr>
            <a:cxnSpLocks/>
          </p:cNvCxnSpPr>
          <p:nvPr/>
        </p:nvCxnSpPr>
        <p:spPr>
          <a:xfrm>
            <a:off x="7281637" y="1544951"/>
            <a:ext cx="991785" cy="595155"/>
          </a:xfrm>
          <a:prstGeom prst="line">
            <a:avLst/>
          </a:prstGeom>
          <a:ln w="19050">
            <a:solidFill>
              <a:schemeClr val="accent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D9521E-D71F-472C-8AEB-F6BAF138F5E1}"/>
              </a:ext>
            </a:extLst>
          </p:cNvPr>
          <p:cNvSpPr txBox="1"/>
          <p:nvPr/>
        </p:nvSpPr>
        <p:spPr>
          <a:xfrm>
            <a:off x="6189504" y="1070151"/>
            <a:ext cx="991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0" dirty="0">
                <a:solidFill>
                  <a:srgbClr val="FF0000"/>
                </a:solidFill>
              </a:rPr>
              <a:t>Moving laser heat source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392DE8E3-6783-45F0-9F92-7E26D98B0FE5}"/>
              </a:ext>
            </a:extLst>
          </p:cNvPr>
          <p:cNvSpPr/>
          <p:nvPr/>
        </p:nvSpPr>
        <p:spPr>
          <a:xfrm>
            <a:off x="7346032" y="1776287"/>
            <a:ext cx="151178" cy="380319"/>
          </a:xfrm>
          <a:prstGeom prst="downArrow">
            <a:avLst/>
          </a:prstGeom>
          <a:solidFill>
            <a:schemeClr val="accent6"/>
          </a:solidFill>
          <a:ln w="19050">
            <a:solidFill>
              <a:schemeClr val="tx2"/>
            </a:solidFill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249F04-80C9-4061-8F21-4CDB30C536E1}"/>
              </a:ext>
            </a:extLst>
          </p:cNvPr>
          <p:cNvSpPr txBox="1"/>
          <p:nvPr/>
        </p:nvSpPr>
        <p:spPr>
          <a:xfrm>
            <a:off x="6860962" y="1954191"/>
            <a:ext cx="991785" cy="430887"/>
          </a:xfrm>
          <a:prstGeom prst="rect">
            <a:avLst/>
          </a:prstGeom>
          <a:noFill/>
          <a:scene3d>
            <a:camera prst="orthographicFront">
              <a:rot lat="0" lon="0" rev="19799999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DE" sz="1100" b="0" dirty="0">
                <a:solidFill>
                  <a:schemeClr val="accent6"/>
                </a:solidFill>
              </a:rPr>
              <a:t>Traversing</a:t>
            </a:r>
          </a:p>
          <a:p>
            <a:r>
              <a:rPr lang="en-DE" sz="1100" b="0" dirty="0">
                <a:solidFill>
                  <a:schemeClr val="accent6"/>
                </a:solidFill>
              </a:rPr>
              <a:t> path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D372B7-6515-4B9E-8B38-699396F839DC}"/>
              </a:ext>
            </a:extLst>
          </p:cNvPr>
          <p:cNvSpPr txBox="1"/>
          <p:nvPr/>
        </p:nvSpPr>
        <p:spPr>
          <a:xfrm>
            <a:off x="8891970" y="1793174"/>
            <a:ext cx="2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D2490D-1EEC-4229-B157-CF1FF0BE4014}"/>
              </a:ext>
            </a:extLst>
          </p:cNvPr>
          <p:cNvCxnSpPr>
            <a:cxnSpLocks/>
          </p:cNvCxnSpPr>
          <p:nvPr/>
        </p:nvCxnSpPr>
        <p:spPr>
          <a:xfrm>
            <a:off x="8891970" y="1841725"/>
            <a:ext cx="0" cy="19810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CFB1413-7EB1-4A71-B498-94478DD4BDAD}"/>
              </a:ext>
            </a:extLst>
          </p:cNvPr>
          <p:cNvSpPr/>
          <p:nvPr/>
        </p:nvSpPr>
        <p:spPr>
          <a:xfrm>
            <a:off x="6669229" y="1084970"/>
            <a:ext cx="1797631" cy="1511559"/>
          </a:xfrm>
          <a:prstGeom prst="rect">
            <a:avLst/>
          </a:prstGeom>
          <a:noFill/>
          <a:ln w="19050">
            <a:solidFill>
              <a:srgbClr val="00B0F0"/>
            </a:solidFill>
          </a:ln>
          <a:scene3d>
            <a:camera prst="isometricTopUp"/>
            <a:lightRig rig="threePt" dir="t"/>
          </a:scene3d>
          <a:sp3d extrusionH="69850" prstMaterial="powder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314" name="TextBox 13313">
            <a:extLst>
              <a:ext uri="{FF2B5EF4-FFF2-40B4-BE49-F238E27FC236}">
                <a16:creationId xmlns:a16="http://schemas.microsoft.com/office/drawing/2014/main" id="{1C2B5870-8DEC-4127-9230-7028B0F07541}"/>
              </a:ext>
            </a:extLst>
          </p:cNvPr>
          <p:cNvSpPr txBox="1"/>
          <p:nvPr/>
        </p:nvSpPr>
        <p:spPr>
          <a:xfrm>
            <a:off x="7421621" y="882549"/>
            <a:ext cx="1577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0" dirty="0">
                <a:solidFill>
                  <a:srgbClr val="00B0F0"/>
                </a:solidFill>
              </a:rPr>
              <a:t>Resin (0.001 mm)</a:t>
            </a:r>
          </a:p>
        </p:txBody>
      </p:sp>
      <p:graphicFrame>
        <p:nvGraphicFramePr>
          <p:cNvPr id="13318" name="Table 13318">
            <a:extLst>
              <a:ext uri="{FF2B5EF4-FFF2-40B4-BE49-F238E27FC236}">
                <a16:creationId xmlns:a16="http://schemas.microsoft.com/office/drawing/2014/main" id="{777EEFCD-0848-4CAC-96D9-07C8E40F0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46567"/>
              </p:ext>
            </p:extLst>
          </p:nvPr>
        </p:nvGraphicFramePr>
        <p:xfrm>
          <a:off x="317062" y="3944972"/>
          <a:ext cx="8681860" cy="1771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269">
                  <a:extLst>
                    <a:ext uri="{9D8B030D-6E8A-4147-A177-3AD203B41FA5}">
                      <a16:colId xmlns:a16="http://schemas.microsoft.com/office/drawing/2014/main" val="4214133762"/>
                    </a:ext>
                  </a:extLst>
                </a:gridCol>
                <a:gridCol w="2220685">
                  <a:extLst>
                    <a:ext uri="{9D8B030D-6E8A-4147-A177-3AD203B41FA5}">
                      <a16:colId xmlns:a16="http://schemas.microsoft.com/office/drawing/2014/main" val="3753347823"/>
                    </a:ext>
                  </a:extLst>
                </a:gridCol>
                <a:gridCol w="2258008">
                  <a:extLst>
                    <a:ext uri="{9D8B030D-6E8A-4147-A177-3AD203B41FA5}">
                      <a16:colId xmlns:a16="http://schemas.microsoft.com/office/drawing/2014/main" val="3791466790"/>
                    </a:ext>
                  </a:extLst>
                </a:gridCol>
                <a:gridCol w="2224898">
                  <a:extLst>
                    <a:ext uri="{9D8B030D-6E8A-4147-A177-3AD203B41FA5}">
                      <a16:colId xmlns:a16="http://schemas.microsoft.com/office/drawing/2014/main" val="415145029"/>
                    </a:ext>
                  </a:extLst>
                </a:gridCol>
              </a:tblGrid>
              <a:tr h="712662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Density (ton/mm</a:t>
                      </a:r>
                      <a:r>
                        <a:rPr lang="en-DE" baseline="50000" dirty="0"/>
                        <a:t>3</a:t>
                      </a:r>
                      <a:r>
                        <a:rPr lang="en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 err="1"/>
                        <a:t>Sp.heat</a:t>
                      </a:r>
                      <a:r>
                        <a:rPr lang="en-DE" dirty="0"/>
                        <a:t> (</a:t>
                      </a:r>
                      <a:r>
                        <a:rPr lang="en-DE" dirty="0" err="1"/>
                        <a:t>mJ</a:t>
                      </a:r>
                      <a:r>
                        <a:rPr lang="en-DE" dirty="0"/>
                        <a:t>/ton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Conductivity</a:t>
                      </a:r>
                      <a:br>
                        <a:rPr lang="en-DE" dirty="0"/>
                      </a:br>
                      <a:r>
                        <a:rPr lang="en-DE" dirty="0"/>
                        <a:t>(</a:t>
                      </a:r>
                      <a:r>
                        <a:rPr lang="en-DE" dirty="0" err="1"/>
                        <a:t>mW</a:t>
                      </a:r>
                      <a:r>
                        <a:rPr lang="en-DE" dirty="0"/>
                        <a:t>/mm</a:t>
                      </a:r>
                      <a:r>
                        <a:rPr lang="en-DE" baseline="50000" dirty="0"/>
                        <a:t>2</a:t>
                      </a:r>
                      <a:r>
                        <a:rPr lang="en-DE" dirty="0"/>
                        <a:t>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97390"/>
                  </a:ext>
                </a:extLst>
              </a:tr>
              <a:tr h="412891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Thermoset resin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1,30e</a:t>
                      </a:r>
                      <a:r>
                        <a:rPr lang="en-DE" baseline="5000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1,1e</a:t>
                      </a:r>
                      <a:r>
                        <a:rPr lang="en-DE" sz="1800" kern="1200" baseline="5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2,5e</a:t>
                      </a:r>
                      <a:r>
                        <a:rPr lang="en-DE" sz="1800" kern="1200" baseline="5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13932"/>
                  </a:ext>
                </a:extLst>
              </a:tr>
              <a:tr h="646073">
                <a:tc>
                  <a:txBody>
                    <a:bodyPr/>
                    <a:lstStyle/>
                    <a:p>
                      <a:pPr algn="ctr"/>
                      <a:r>
                        <a:rPr lang="en-DE" dirty="0" err="1"/>
                        <a:t>Fiber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1,60e</a:t>
                      </a:r>
                      <a:r>
                        <a:rPr lang="en-DE" sz="1800" kern="1200" baseline="5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9,50e</a:t>
                      </a:r>
                      <a:r>
                        <a:rPr lang="en-DE" sz="1800" kern="1200" baseline="5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4,5 (longitudinal)</a:t>
                      </a:r>
                      <a:br>
                        <a:rPr lang="en-DE" dirty="0"/>
                      </a:br>
                      <a:r>
                        <a:rPr lang="en-DE" dirty="0"/>
                        <a:t>0,67 (transverse)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179851"/>
                  </a:ext>
                </a:extLst>
              </a:tr>
            </a:tbl>
          </a:graphicData>
        </a:graphic>
      </p:graphicFrame>
      <p:sp>
        <p:nvSpPr>
          <p:cNvPr id="13319" name="TextBox 13318">
            <a:extLst>
              <a:ext uri="{FF2B5EF4-FFF2-40B4-BE49-F238E27FC236}">
                <a16:creationId xmlns:a16="http://schemas.microsoft.com/office/drawing/2014/main" id="{EA622307-43FC-4D2B-939A-21E8C41F666D}"/>
              </a:ext>
            </a:extLst>
          </p:cNvPr>
          <p:cNvSpPr txBox="1"/>
          <p:nvPr/>
        </p:nvSpPr>
        <p:spPr>
          <a:xfrm>
            <a:off x="431800" y="1083999"/>
            <a:ext cx="5569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DE" b="0" dirty="0"/>
              <a:t>Moving laser heat source is implemented in ABAQUS by FORTRAN subroutine </a:t>
            </a:r>
            <a:r>
              <a:rPr lang="en-DE" dirty="0"/>
              <a:t>DFLUX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DE" b="0" dirty="0"/>
              <a:t>Gaussian model describing the laser beam heat source is implemented based on research article </a:t>
            </a:r>
            <a:r>
              <a:rPr lang="en-DE" b="0" i="1" dirty="0"/>
              <a:t>“</a:t>
            </a:r>
            <a:r>
              <a:rPr lang="en-GB" b="0" i="1" dirty="0"/>
              <a:t>Application of Abaqus to analysis of the temperature field in elements heated by moving heat sources</a:t>
            </a:r>
            <a:r>
              <a:rPr lang="en-DE" b="0" i="1" dirty="0"/>
              <a:t>”</a:t>
            </a:r>
          </a:p>
        </p:txBody>
      </p:sp>
      <p:sp>
        <p:nvSpPr>
          <p:cNvPr id="13320" name="TextBox 13319">
            <a:extLst>
              <a:ext uri="{FF2B5EF4-FFF2-40B4-BE49-F238E27FC236}">
                <a16:creationId xmlns:a16="http://schemas.microsoft.com/office/drawing/2014/main" id="{6EE51E9C-C825-4DC2-AD54-A71880426349}"/>
              </a:ext>
            </a:extLst>
          </p:cNvPr>
          <p:cNvSpPr txBox="1"/>
          <p:nvPr/>
        </p:nvSpPr>
        <p:spPr>
          <a:xfrm>
            <a:off x="431800" y="3510455"/>
            <a:ext cx="323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Material properties used: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8FB22B-BA02-42EA-A8EA-8D9A07A5DE60}"/>
              </a:ext>
            </a:extLst>
          </p:cNvPr>
          <p:cNvSpPr txBox="1"/>
          <p:nvPr/>
        </p:nvSpPr>
        <p:spPr>
          <a:xfrm>
            <a:off x="5930343" y="3091611"/>
            <a:ext cx="2853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200" b="0" i="1" dirty="0"/>
              <a:t>Simulation model setup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/>
            <a:r>
              <a:rPr lang="en-GB" dirty="0"/>
              <a:t>Simulation o</a:t>
            </a:r>
            <a:r>
              <a:rPr lang="en-DE" dirty="0"/>
              <a:t>f CFRP elements heated by moving laser heat source in Abaqus</a:t>
            </a:r>
            <a:endParaRPr lang="de-D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7A7A14-D198-4C86-8AD5-1C10BF8C521F}"/>
              </a:ext>
            </a:extLst>
          </p:cNvPr>
          <p:cNvSpPr/>
          <p:nvPr/>
        </p:nvSpPr>
        <p:spPr>
          <a:xfrm>
            <a:off x="6155027" y="4030823"/>
            <a:ext cx="1542473" cy="31403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35DF3-B257-4288-ACB2-EF6E8354E380}"/>
              </a:ext>
            </a:extLst>
          </p:cNvPr>
          <p:cNvSpPr/>
          <p:nvPr/>
        </p:nvSpPr>
        <p:spPr>
          <a:xfrm>
            <a:off x="6490280" y="3967425"/>
            <a:ext cx="1976580" cy="496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aphicFrame>
        <p:nvGraphicFramePr>
          <p:cNvPr id="13318" name="Table 13318">
            <a:extLst>
              <a:ext uri="{FF2B5EF4-FFF2-40B4-BE49-F238E27FC236}">
                <a16:creationId xmlns:a16="http://schemas.microsoft.com/office/drawing/2014/main" id="{777EEFCD-0848-4CAC-96D9-07C8E40F0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26828"/>
              </p:ext>
            </p:extLst>
          </p:nvPr>
        </p:nvGraphicFramePr>
        <p:xfrm>
          <a:off x="278695" y="4215434"/>
          <a:ext cx="8681860" cy="1600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269">
                  <a:extLst>
                    <a:ext uri="{9D8B030D-6E8A-4147-A177-3AD203B41FA5}">
                      <a16:colId xmlns:a16="http://schemas.microsoft.com/office/drawing/2014/main" val="4214133762"/>
                    </a:ext>
                  </a:extLst>
                </a:gridCol>
                <a:gridCol w="2220685">
                  <a:extLst>
                    <a:ext uri="{9D8B030D-6E8A-4147-A177-3AD203B41FA5}">
                      <a16:colId xmlns:a16="http://schemas.microsoft.com/office/drawing/2014/main" val="3753347823"/>
                    </a:ext>
                  </a:extLst>
                </a:gridCol>
                <a:gridCol w="2258008">
                  <a:extLst>
                    <a:ext uri="{9D8B030D-6E8A-4147-A177-3AD203B41FA5}">
                      <a16:colId xmlns:a16="http://schemas.microsoft.com/office/drawing/2014/main" val="3791466790"/>
                    </a:ext>
                  </a:extLst>
                </a:gridCol>
                <a:gridCol w="2224898">
                  <a:extLst>
                    <a:ext uri="{9D8B030D-6E8A-4147-A177-3AD203B41FA5}">
                      <a16:colId xmlns:a16="http://schemas.microsoft.com/office/drawing/2014/main" val="415145029"/>
                    </a:ext>
                  </a:extLst>
                </a:gridCol>
              </a:tblGrid>
              <a:tr h="649923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 </a:t>
                      </a:r>
                      <a:r>
                        <a:rPr lang="en-DE" dirty="0" err="1"/>
                        <a:t>micrometer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10 </a:t>
                      </a:r>
                      <a:r>
                        <a:rPr lang="en-DE" dirty="0" err="1"/>
                        <a:t>micrometers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50 </a:t>
                      </a:r>
                      <a:r>
                        <a:rPr lang="en-DE" dirty="0" err="1"/>
                        <a:t>micrometers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97390"/>
                  </a:ext>
                </a:extLst>
              </a:tr>
              <a:tr h="370765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Thermoset resin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508,103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446,628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435,75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13932"/>
                  </a:ext>
                </a:extLst>
              </a:tr>
              <a:tr h="580156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CFRP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508,104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446,929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441,693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179851"/>
                  </a:ext>
                </a:extLst>
              </a:tr>
            </a:tbl>
          </a:graphicData>
        </a:graphic>
      </p:graphicFrame>
      <p:sp>
        <p:nvSpPr>
          <p:cNvPr id="13319" name="TextBox 13318">
            <a:extLst>
              <a:ext uri="{FF2B5EF4-FFF2-40B4-BE49-F238E27FC236}">
                <a16:creationId xmlns:a16="http://schemas.microsoft.com/office/drawing/2014/main" id="{EA622307-43FC-4D2B-939A-21E8C41F666D}"/>
              </a:ext>
            </a:extLst>
          </p:cNvPr>
          <p:cNvSpPr txBox="1"/>
          <p:nvPr/>
        </p:nvSpPr>
        <p:spPr>
          <a:xfrm>
            <a:off x="431800" y="1083999"/>
            <a:ext cx="8553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DE" b="0" i="1" u="sng" dirty="0"/>
              <a:t>Steps carried out based on discussion from previous meeting:</a:t>
            </a:r>
          </a:p>
          <a:p>
            <a:pPr marL="741363" lvl="1" indent="-285750">
              <a:buFont typeface="Wingdings" panose="05000000000000000000" pitchFamily="2" charset="2"/>
              <a:buChar char="§"/>
            </a:pPr>
            <a:r>
              <a:rPr lang="en-DE" b="0" i="1" dirty="0"/>
              <a:t>Thermal </a:t>
            </a:r>
            <a:r>
              <a:rPr lang="en-DE" b="0" i="1" dirty="0" err="1"/>
              <a:t>conductivit</a:t>
            </a:r>
            <a:r>
              <a:rPr lang="de-DE" b="0" i="1" dirty="0"/>
              <a:t>y</a:t>
            </a:r>
            <a:r>
              <a:rPr lang="en-DE" b="0" i="1" dirty="0"/>
              <a:t> was changed </a:t>
            </a:r>
          </a:p>
          <a:p>
            <a:pPr marL="741363" lvl="1" indent="-285750">
              <a:buFont typeface="Wingdings" panose="05000000000000000000" pitchFamily="2" charset="2"/>
              <a:buChar char="§"/>
            </a:pPr>
            <a:r>
              <a:rPr lang="en-DE" b="0" i="1" dirty="0"/>
              <a:t>Material parameters were checked</a:t>
            </a:r>
          </a:p>
          <a:p>
            <a:pPr marL="741363" lvl="1" indent="-285750">
              <a:buFont typeface="Wingdings" panose="05000000000000000000" pitchFamily="2" charset="2"/>
              <a:buChar char="§"/>
            </a:pPr>
            <a:r>
              <a:rPr lang="en-DE" b="0" i="1" dirty="0"/>
              <a:t>Connections of the parts and material orientations were checked</a:t>
            </a:r>
          </a:p>
          <a:p>
            <a:pPr marL="741363" lvl="1" indent="-285750">
              <a:buFont typeface="Wingdings" panose="05000000000000000000" pitchFamily="2" charset="2"/>
              <a:buChar char="§"/>
            </a:pPr>
            <a:r>
              <a:rPr lang="en-DE" b="0" i="1" dirty="0"/>
              <a:t>Temperature difference was studied based on the resin thickness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DE" b="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DE" dirty="0"/>
              <a:t>Thermal conductivity with same values are applied in both directions</a:t>
            </a:r>
          </a:p>
          <a:p>
            <a:endParaRPr lang="en-DE" b="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DE" dirty="0"/>
              <a:t>Temperature differ</a:t>
            </a:r>
            <a:r>
              <a:rPr lang="de-DE" dirty="0"/>
              <a:t>e</a:t>
            </a:r>
            <a:r>
              <a:rPr lang="en-DE" dirty="0" err="1"/>
              <a:t>nces</a:t>
            </a:r>
            <a:r>
              <a:rPr lang="en-DE" dirty="0"/>
              <a:t> based on resin thickness</a:t>
            </a:r>
          </a:p>
          <a:p>
            <a:endParaRPr lang="en-DE" i="1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9A61A01-38FD-4360-B6CF-372BD4B24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712955"/>
              </p:ext>
            </p:extLst>
          </p:nvPr>
        </p:nvGraphicFramePr>
        <p:xfrm>
          <a:off x="1524000" y="30581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494929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0117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2522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k11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k22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k33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68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0,67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0,67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09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0210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/>
            <a:r>
              <a:rPr lang="en-GB" dirty="0"/>
              <a:t>Simulation o</a:t>
            </a:r>
            <a:r>
              <a:rPr lang="en-DE" dirty="0"/>
              <a:t>f CFRP elements heated by moving laser heat source in Abaqus</a:t>
            </a:r>
            <a:endParaRPr lang="de-D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7A7A14-D198-4C86-8AD5-1C10BF8C521F}"/>
              </a:ext>
            </a:extLst>
          </p:cNvPr>
          <p:cNvSpPr/>
          <p:nvPr/>
        </p:nvSpPr>
        <p:spPr>
          <a:xfrm>
            <a:off x="6155027" y="4030823"/>
            <a:ext cx="1542473" cy="31403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35DF3-B257-4288-ACB2-EF6E8354E380}"/>
              </a:ext>
            </a:extLst>
          </p:cNvPr>
          <p:cNvSpPr/>
          <p:nvPr/>
        </p:nvSpPr>
        <p:spPr>
          <a:xfrm>
            <a:off x="6490280" y="3967425"/>
            <a:ext cx="1976580" cy="496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319" name="TextBox 13318">
            <a:extLst>
              <a:ext uri="{FF2B5EF4-FFF2-40B4-BE49-F238E27FC236}">
                <a16:creationId xmlns:a16="http://schemas.microsoft.com/office/drawing/2014/main" id="{EA622307-43FC-4D2B-939A-21E8C41F666D}"/>
              </a:ext>
            </a:extLst>
          </p:cNvPr>
          <p:cNvSpPr txBox="1"/>
          <p:nvPr/>
        </p:nvSpPr>
        <p:spPr>
          <a:xfrm>
            <a:off x="183445" y="1083999"/>
            <a:ext cx="88019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DE" sz="1600" b="0" i="1" u="sng" dirty="0"/>
              <a:t>Steps carried out based on discussion from previous meeting:</a:t>
            </a:r>
          </a:p>
          <a:p>
            <a:pPr marL="741363" lvl="1" indent="-285750">
              <a:buFont typeface="Wingdings" panose="05000000000000000000" pitchFamily="2" charset="2"/>
              <a:buChar char="§"/>
            </a:pPr>
            <a:r>
              <a:rPr lang="en-DE" sz="1600" b="0" i="1" dirty="0"/>
              <a:t>Mesh is refined in the centre region where the heat source traverses through</a:t>
            </a:r>
          </a:p>
          <a:p>
            <a:pPr marL="741363" lvl="1" indent="-285750">
              <a:buFont typeface="Wingdings" panose="05000000000000000000" pitchFamily="2" charset="2"/>
              <a:buChar char="§"/>
            </a:pPr>
            <a:r>
              <a:rPr lang="en-DE" sz="1600" b="0" i="1" dirty="0"/>
              <a:t>Free convection from the model based on film coefficients</a:t>
            </a:r>
          </a:p>
          <a:p>
            <a:pPr marL="741363" lvl="1" indent="-285750">
              <a:buFont typeface="Wingdings" panose="05000000000000000000" pitchFamily="2" charset="2"/>
              <a:buChar char="§"/>
            </a:pPr>
            <a:r>
              <a:rPr lang="en-DE" sz="1600" b="0" i="1" dirty="0"/>
              <a:t>Increment size changed from 0.1 to 0.001</a:t>
            </a:r>
          </a:p>
          <a:p>
            <a:pPr marL="741363" lvl="1" indent="-285750">
              <a:buFont typeface="Wingdings" panose="05000000000000000000" pitchFamily="2" charset="2"/>
              <a:buChar char="§"/>
            </a:pPr>
            <a:r>
              <a:rPr lang="en-DE" sz="1600" b="0" i="1" dirty="0"/>
              <a:t>Temperature values were measured at same points for all the simulations</a:t>
            </a:r>
          </a:p>
          <a:p>
            <a:endParaRPr lang="en-DE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CBC252-236F-4C8E-A88D-0BE0CF94D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49" y="2463564"/>
            <a:ext cx="4487331" cy="34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EEF4C3-08C4-4F69-A1F6-635B0B533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412" y="2379840"/>
            <a:ext cx="2668386" cy="977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84CBC3-01A8-49DB-9189-0C6990B6B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374" y="2659196"/>
            <a:ext cx="1728192" cy="25176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9BD851-588A-4DEF-8543-DFE9728C1A2C}"/>
              </a:ext>
            </a:extLst>
          </p:cNvPr>
          <p:cNvSpPr txBox="1"/>
          <p:nvPr/>
        </p:nvSpPr>
        <p:spPr>
          <a:xfrm>
            <a:off x="3600242" y="3540113"/>
            <a:ext cx="4576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800" b="1" dirty="0"/>
              <a:t>Geometry</a:t>
            </a:r>
          </a:p>
          <a:p>
            <a:pPr algn="ctr"/>
            <a:r>
              <a:rPr lang="en-DE" sz="1800" b="0" dirty="0"/>
              <a:t>a = 220.3 mm, b = 220.3 mm</a:t>
            </a:r>
            <a:br>
              <a:rPr lang="en-DE" sz="1800" dirty="0"/>
            </a:br>
            <a:r>
              <a:rPr lang="en-DE" sz="1800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FC6CA9-C525-4504-B00C-A76898A12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480" y="4452315"/>
            <a:ext cx="1859894" cy="1561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57BD9D-2B83-4ABC-B26A-C3F78171E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860" y="4251323"/>
            <a:ext cx="2271108" cy="5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712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CA27-BBA2-4AE2-BB15-FD3957DA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Temperature values of Simulation attempts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CDCBD-7719-4B27-BE2B-775BC574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graphicFrame>
        <p:nvGraphicFramePr>
          <p:cNvPr id="4" name="Table 13318">
            <a:extLst>
              <a:ext uri="{FF2B5EF4-FFF2-40B4-BE49-F238E27FC236}">
                <a16:creationId xmlns:a16="http://schemas.microsoft.com/office/drawing/2014/main" id="{C40B82EC-B32A-4B82-B94C-8069818C6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452206"/>
              </p:ext>
            </p:extLst>
          </p:nvPr>
        </p:nvGraphicFramePr>
        <p:xfrm>
          <a:off x="541823" y="2877239"/>
          <a:ext cx="8265627" cy="1503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425">
                  <a:extLst>
                    <a:ext uri="{9D8B030D-6E8A-4147-A177-3AD203B41FA5}">
                      <a16:colId xmlns:a16="http://schemas.microsoft.com/office/drawing/2014/main" val="4214133762"/>
                    </a:ext>
                  </a:extLst>
                </a:gridCol>
                <a:gridCol w="2114219">
                  <a:extLst>
                    <a:ext uri="{9D8B030D-6E8A-4147-A177-3AD203B41FA5}">
                      <a16:colId xmlns:a16="http://schemas.microsoft.com/office/drawing/2014/main" val="3753347823"/>
                    </a:ext>
                  </a:extLst>
                </a:gridCol>
                <a:gridCol w="2149753">
                  <a:extLst>
                    <a:ext uri="{9D8B030D-6E8A-4147-A177-3AD203B41FA5}">
                      <a16:colId xmlns:a16="http://schemas.microsoft.com/office/drawing/2014/main" val="3791466790"/>
                    </a:ext>
                  </a:extLst>
                </a:gridCol>
                <a:gridCol w="2118230">
                  <a:extLst>
                    <a:ext uri="{9D8B030D-6E8A-4147-A177-3AD203B41FA5}">
                      <a16:colId xmlns:a16="http://schemas.microsoft.com/office/drawing/2014/main" val="415145029"/>
                    </a:ext>
                  </a:extLst>
                </a:gridCol>
              </a:tblGrid>
              <a:tr h="601344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 </a:t>
                      </a:r>
                      <a:r>
                        <a:rPr lang="en-DE" dirty="0" err="1"/>
                        <a:t>micrometer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10 </a:t>
                      </a:r>
                      <a:r>
                        <a:rPr lang="en-DE" dirty="0" err="1"/>
                        <a:t>micrometers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50 </a:t>
                      </a:r>
                      <a:r>
                        <a:rPr lang="en-DE" dirty="0" err="1"/>
                        <a:t>micrometers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97390"/>
                  </a:ext>
                </a:extLst>
              </a:tr>
              <a:tr h="343052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Thermoset resin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400,895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390,21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340,328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13932"/>
                  </a:ext>
                </a:extLst>
              </a:tr>
              <a:tr h="536792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CFRP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390,632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1798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EF93D8-5B16-42D2-9E42-7D1A53219B18}"/>
              </a:ext>
            </a:extLst>
          </p:cNvPr>
          <p:cNvSpPr txBox="1"/>
          <p:nvPr/>
        </p:nvSpPr>
        <p:spPr>
          <a:xfrm>
            <a:off x="488921" y="2596043"/>
            <a:ext cx="8801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DE" sz="1600" dirty="0"/>
              <a:t>Temperature values based on Increment size – 0.001 alone</a:t>
            </a:r>
            <a:endParaRPr lang="en-DE" sz="1600" i="1" dirty="0"/>
          </a:p>
        </p:txBody>
      </p:sp>
      <p:graphicFrame>
        <p:nvGraphicFramePr>
          <p:cNvPr id="6" name="Table 13318">
            <a:extLst>
              <a:ext uri="{FF2B5EF4-FFF2-40B4-BE49-F238E27FC236}">
                <a16:creationId xmlns:a16="http://schemas.microsoft.com/office/drawing/2014/main" id="{5F2D3DDB-2A2C-4AE8-92B2-C1612D93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70934"/>
              </p:ext>
            </p:extLst>
          </p:nvPr>
        </p:nvGraphicFramePr>
        <p:xfrm>
          <a:off x="548958" y="1081244"/>
          <a:ext cx="8258492" cy="152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799">
                  <a:extLst>
                    <a:ext uri="{9D8B030D-6E8A-4147-A177-3AD203B41FA5}">
                      <a16:colId xmlns:a16="http://schemas.microsoft.com/office/drawing/2014/main" val="4214133762"/>
                    </a:ext>
                  </a:extLst>
                </a:gridCol>
                <a:gridCol w="2112394">
                  <a:extLst>
                    <a:ext uri="{9D8B030D-6E8A-4147-A177-3AD203B41FA5}">
                      <a16:colId xmlns:a16="http://schemas.microsoft.com/office/drawing/2014/main" val="3753347823"/>
                    </a:ext>
                  </a:extLst>
                </a:gridCol>
                <a:gridCol w="2147897">
                  <a:extLst>
                    <a:ext uri="{9D8B030D-6E8A-4147-A177-3AD203B41FA5}">
                      <a16:colId xmlns:a16="http://schemas.microsoft.com/office/drawing/2014/main" val="3791466790"/>
                    </a:ext>
                  </a:extLst>
                </a:gridCol>
                <a:gridCol w="2116402">
                  <a:extLst>
                    <a:ext uri="{9D8B030D-6E8A-4147-A177-3AD203B41FA5}">
                      <a16:colId xmlns:a16="http://schemas.microsoft.com/office/drawing/2014/main" val="415145029"/>
                    </a:ext>
                  </a:extLst>
                </a:gridCol>
              </a:tblGrid>
              <a:tr h="610563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 </a:t>
                      </a:r>
                      <a:r>
                        <a:rPr lang="en-DE" dirty="0" err="1"/>
                        <a:t>micrometer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10 </a:t>
                      </a:r>
                      <a:r>
                        <a:rPr lang="en-DE" dirty="0" err="1"/>
                        <a:t>micrometers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50 </a:t>
                      </a:r>
                      <a:r>
                        <a:rPr lang="en-DE" dirty="0" err="1"/>
                        <a:t>micrometers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97390"/>
                  </a:ext>
                </a:extLst>
              </a:tr>
              <a:tr h="348311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Thermoset resin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411,17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400,313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351,67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13932"/>
                  </a:ext>
                </a:extLst>
              </a:tr>
              <a:tr h="545021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CFRP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411,376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402,687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369,446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179851"/>
                  </a:ext>
                </a:extLst>
              </a:tr>
            </a:tbl>
          </a:graphicData>
        </a:graphic>
      </p:graphicFrame>
      <p:graphicFrame>
        <p:nvGraphicFramePr>
          <p:cNvPr id="7" name="Table 13318">
            <a:extLst>
              <a:ext uri="{FF2B5EF4-FFF2-40B4-BE49-F238E27FC236}">
                <a16:creationId xmlns:a16="http://schemas.microsoft.com/office/drawing/2014/main" id="{4EDB5BC8-C188-4C94-A655-A5E41CE42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220166"/>
              </p:ext>
            </p:extLst>
          </p:nvPr>
        </p:nvGraphicFramePr>
        <p:xfrm>
          <a:off x="536137" y="4633510"/>
          <a:ext cx="8271313" cy="140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721">
                  <a:extLst>
                    <a:ext uri="{9D8B030D-6E8A-4147-A177-3AD203B41FA5}">
                      <a16:colId xmlns:a16="http://schemas.microsoft.com/office/drawing/2014/main" val="4214133762"/>
                    </a:ext>
                  </a:extLst>
                </a:gridCol>
                <a:gridCol w="2115673">
                  <a:extLst>
                    <a:ext uri="{9D8B030D-6E8A-4147-A177-3AD203B41FA5}">
                      <a16:colId xmlns:a16="http://schemas.microsoft.com/office/drawing/2014/main" val="3753347823"/>
                    </a:ext>
                  </a:extLst>
                </a:gridCol>
                <a:gridCol w="2151232">
                  <a:extLst>
                    <a:ext uri="{9D8B030D-6E8A-4147-A177-3AD203B41FA5}">
                      <a16:colId xmlns:a16="http://schemas.microsoft.com/office/drawing/2014/main" val="3791466790"/>
                    </a:ext>
                  </a:extLst>
                </a:gridCol>
                <a:gridCol w="2119687">
                  <a:extLst>
                    <a:ext uri="{9D8B030D-6E8A-4147-A177-3AD203B41FA5}">
                      <a16:colId xmlns:a16="http://schemas.microsoft.com/office/drawing/2014/main" val="415145029"/>
                    </a:ext>
                  </a:extLst>
                </a:gridCol>
              </a:tblGrid>
              <a:tr h="54786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 </a:t>
                      </a:r>
                      <a:r>
                        <a:rPr lang="en-DE" dirty="0" err="1"/>
                        <a:t>micrometer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10 </a:t>
                      </a:r>
                      <a:r>
                        <a:rPr lang="en-DE" dirty="0" err="1"/>
                        <a:t>micrometers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50 </a:t>
                      </a:r>
                      <a:r>
                        <a:rPr lang="en-DE" dirty="0" err="1"/>
                        <a:t>micrometers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97390"/>
                  </a:ext>
                </a:extLst>
              </a:tr>
              <a:tr h="312545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Thermoset resin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392,008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380,484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329,411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13932"/>
                  </a:ext>
                </a:extLst>
              </a:tr>
              <a:tr h="489056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CFRP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392,18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382,502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345,461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1798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2BCC1BE-79AB-4EBF-9DCD-C6EF2832A837}"/>
              </a:ext>
            </a:extLst>
          </p:cNvPr>
          <p:cNvSpPr txBox="1"/>
          <p:nvPr/>
        </p:nvSpPr>
        <p:spPr>
          <a:xfrm>
            <a:off x="488920" y="4395417"/>
            <a:ext cx="8801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DE" sz="1600" dirty="0"/>
              <a:t>Temperature values based on free convection and Increment size – 0.001</a:t>
            </a:r>
            <a:endParaRPr lang="en-DE" sz="16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4BD60A-CB2C-4DE5-93C1-6E3B2A5FCF66}"/>
              </a:ext>
            </a:extLst>
          </p:cNvPr>
          <p:cNvSpPr txBox="1"/>
          <p:nvPr/>
        </p:nvSpPr>
        <p:spPr>
          <a:xfrm>
            <a:off x="431800" y="819151"/>
            <a:ext cx="87868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DE" sz="1600" dirty="0"/>
              <a:t>Temperature values based on free convection and Increment size – 0.1</a:t>
            </a:r>
            <a:endParaRPr lang="en-DE" sz="1600" i="1" dirty="0"/>
          </a:p>
        </p:txBody>
      </p:sp>
    </p:spTree>
    <p:extLst>
      <p:ext uri="{BB962C8B-B14F-4D97-AF65-F5344CB8AC3E}">
        <p14:creationId xmlns:p14="http://schemas.microsoft.com/office/powerpoint/2010/main" val="217809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1EA6-CBBF-4C23-B337-F568F54C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Temperature values of Simulation (New material props) – 28.05.2021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73984-C55B-43AE-82B3-87FE44EB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44CF4-B821-4714-8488-CC445571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819151"/>
            <a:ext cx="3557872" cy="28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47B046-C5CB-43AD-A4C6-B73E1C26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24" y="3699151"/>
            <a:ext cx="3553548" cy="28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62B1FA-44B6-4FAE-A4DC-B96776756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960" y="819151"/>
            <a:ext cx="3527322" cy="28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9F00E2-683D-4236-8960-DC870EFDEBA4}"/>
              </a:ext>
            </a:extLst>
          </p:cNvPr>
          <p:cNvSpPr txBox="1"/>
          <p:nvPr/>
        </p:nvSpPr>
        <p:spPr>
          <a:xfrm>
            <a:off x="1495176" y="819151"/>
            <a:ext cx="196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Inc size: 0.1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33F8CC-A4C5-40DF-B49E-44C93950BCA0}"/>
              </a:ext>
            </a:extLst>
          </p:cNvPr>
          <p:cNvSpPr txBox="1"/>
          <p:nvPr/>
        </p:nvSpPr>
        <p:spPr>
          <a:xfrm>
            <a:off x="6040894" y="819151"/>
            <a:ext cx="196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Inc size: 0.01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244A5B-57F5-4E02-B5CE-D173B2550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5495" y="3699151"/>
            <a:ext cx="350878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9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1EA6-CBBF-4C23-B337-F568F54C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Temperature values of Simulation (New material props) – 02.06.2021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73984-C55B-43AE-82B3-87FE44EB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F00E2-683D-4236-8960-DC870EFDEBA4}"/>
              </a:ext>
            </a:extLst>
          </p:cNvPr>
          <p:cNvSpPr txBox="1"/>
          <p:nvPr/>
        </p:nvSpPr>
        <p:spPr>
          <a:xfrm>
            <a:off x="336550" y="819151"/>
            <a:ext cx="196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Inc size: 0.1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33F8CC-A4C5-40DF-B49E-44C93950BCA0}"/>
              </a:ext>
            </a:extLst>
          </p:cNvPr>
          <p:cNvSpPr txBox="1"/>
          <p:nvPr/>
        </p:nvSpPr>
        <p:spPr>
          <a:xfrm>
            <a:off x="6097300" y="804240"/>
            <a:ext cx="196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Inc size: 0.01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ED7315-85C4-4632-8044-AC818EAED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3" y="1115736"/>
            <a:ext cx="3502389" cy="288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8C746A-A2E0-46B9-B1D2-4A8D0E3AB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606" y="1086892"/>
            <a:ext cx="3509636" cy="28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0E0B4A-0593-4C36-BD2F-7BEDDC1DE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850" y="3844653"/>
            <a:ext cx="3672195" cy="28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67DE7F-31FE-4859-B580-656576F80D16}"/>
              </a:ext>
            </a:extLst>
          </p:cNvPr>
          <p:cNvSpPr txBox="1"/>
          <p:nvPr/>
        </p:nvSpPr>
        <p:spPr>
          <a:xfrm>
            <a:off x="3697090" y="3548068"/>
            <a:ext cx="196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Inc size: 0.001</a:t>
            </a:r>
          </a:p>
        </p:txBody>
      </p:sp>
    </p:spTree>
    <p:extLst>
      <p:ext uri="{BB962C8B-B14F-4D97-AF65-F5344CB8AC3E}">
        <p14:creationId xmlns:p14="http://schemas.microsoft.com/office/powerpoint/2010/main" val="191545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CA27-BBA2-4AE2-BB15-FD3957DA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Temperature values of Simulation (New material props) – 28.05.2021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CDCBD-7719-4B27-BE2B-775BC574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graphicFrame>
        <p:nvGraphicFramePr>
          <p:cNvPr id="6" name="Table 13318">
            <a:extLst>
              <a:ext uri="{FF2B5EF4-FFF2-40B4-BE49-F238E27FC236}">
                <a16:creationId xmlns:a16="http://schemas.microsoft.com/office/drawing/2014/main" id="{5F2D3DDB-2A2C-4AE8-92B2-C1612D93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95910"/>
              </p:ext>
            </p:extLst>
          </p:nvPr>
        </p:nvGraphicFramePr>
        <p:xfrm>
          <a:off x="548958" y="1800329"/>
          <a:ext cx="8201373" cy="1500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784">
                  <a:extLst>
                    <a:ext uri="{9D8B030D-6E8A-4147-A177-3AD203B41FA5}">
                      <a16:colId xmlns:a16="http://schemas.microsoft.com/office/drawing/2014/main" val="4214133762"/>
                    </a:ext>
                  </a:extLst>
                </a:gridCol>
                <a:gridCol w="2097784">
                  <a:extLst>
                    <a:ext uri="{9D8B030D-6E8A-4147-A177-3AD203B41FA5}">
                      <a16:colId xmlns:a16="http://schemas.microsoft.com/office/drawing/2014/main" val="3753347823"/>
                    </a:ext>
                  </a:extLst>
                </a:gridCol>
                <a:gridCol w="2133041">
                  <a:extLst>
                    <a:ext uri="{9D8B030D-6E8A-4147-A177-3AD203B41FA5}">
                      <a16:colId xmlns:a16="http://schemas.microsoft.com/office/drawing/2014/main" val="3791466790"/>
                    </a:ext>
                  </a:extLst>
                </a:gridCol>
                <a:gridCol w="2101764">
                  <a:extLst>
                    <a:ext uri="{9D8B030D-6E8A-4147-A177-3AD203B41FA5}">
                      <a16:colId xmlns:a16="http://schemas.microsoft.com/office/drawing/2014/main" val="415145029"/>
                    </a:ext>
                  </a:extLst>
                </a:gridCol>
              </a:tblGrid>
              <a:tr h="599339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 </a:t>
                      </a:r>
                      <a:r>
                        <a:rPr lang="en-DE" dirty="0" err="1"/>
                        <a:t>micrometer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10 </a:t>
                      </a:r>
                      <a:r>
                        <a:rPr lang="en-DE" dirty="0" err="1"/>
                        <a:t>micrometers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50 </a:t>
                      </a:r>
                      <a:r>
                        <a:rPr lang="en-DE" dirty="0" err="1"/>
                        <a:t>micrometers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97390"/>
                  </a:ext>
                </a:extLst>
              </a:tr>
              <a:tr h="359036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Thermoset resin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336,256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328,349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291,763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13932"/>
                  </a:ext>
                </a:extLst>
              </a:tr>
              <a:tr h="535002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CFRP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336,363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329,614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302,454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179851"/>
                  </a:ext>
                </a:extLst>
              </a:tr>
            </a:tbl>
          </a:graphicData>
        </a:graphic>
      </p:graphicFrame>
      <p:graphicFrame>
        <p:nvGraphicFramePr>
          <p:cNvPr id="7" name="Table 13318">
            <a:extLst>
              <a:ext uri="{FF2B5EF4-FFF2-40B4-BE49-F238E27FC236}">
                <a16:creationId xmlns:a16="http://schemas.microsoft.com/office/drawing/2014/main" id="{4EDB5BC8-C188-4C94-A655-A5E41CE42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67287"/>
              </p:ext>
            </p:extLst>
          </p:nvPr>
        </p:nvGraphicFramePr>
        <p:xfrm>
          <a:off x="479018" y="4155473"/>
          <a:ext cx="8271313" cy="140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721">
                  <a:extLst>
                    <a:ext uri="{9D8B030D-6E8A-4147-A177-3AD203B41FA5}">
                      <a16:colId xmlns:a16="http://schemas.microsoft.com/office/drawing/2014/main" val="4214133762"/>
                    </a:ext>
                  </a:extLst>
                </a:gridCol>
                <a:gridCol w="2115673">
                  <a:extLst>
                    <a:ext uri="{9D8B030D-6E8A-4147-A177-3AD203B41FA5}">
                      <a16:colId xmlns:a16="http://schemas.microsoft.com/office/drawing/2014/main" val="3753347823"/>
                    </a:ext>
                  </a:extLst>
                </a:gridCol>
                <a:gridCol w="2151232">
                  <a:extLst>
                    <a:ext uri="{9D8B030D-6E8A-4147-A177-3AD203B41FA5}">
                      <a16:colId xmlns:a16="http://schemas.microsoft.com/office/drawing/2014/main" val="3791466790"/>
                    </a:ext>
                  </a:extLst>
                </a:gridCol>
                <a:gridCol w="2119687">
                  <a:extLst>
                    <a:ext uri="{9D8B030D-6E8A-4147-A177-3AD203B41FA5}">
                      <a16:colId xmlns:a16="http://schemas.microsoft.com/office/drawing/2014/main" val="415145029"/>
                    </a:ext>
                  </a:extLst>
                </a:gridCol>
              </a:tblGrid>
              <a:tr h="54786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 </a:t>
                      </a:r>
                      <a:r>
                        <a:rPr lang="en-DE" dirty="0" err="1"/>
                        <a:t>micrometer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10 </a:t>
                      </a:r>
                      <a:r>
                        <a:rPr lang="en-DE" dirty="0" err="1"/>
                        <a:t>micrometers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50 </a:t>
                      </a:r>
                      <a:r>
                        <a:rPr lang="en-DE" dirty="0" err="1"/>
                        <a:t>micrometers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97390"/>
                  </a:ext>
                </a:extLst>
              </a:tr>
              <a:tr h="312545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Thermoset resin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370,653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363,186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326,703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13932"/>
                  </a:ext>
                </a:extLst>
              </a:tr>
              <a:tr h="489056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CFRP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370,799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364,956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339,02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1798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2BCC1BE-79AB-4EBF-9DCD-C6EF2832A837}"/>
              </a:ext>
            </a:extLst>
          </p:cNvPr>
          <p:cNvSpPr txBox="1"/>
          <p:nvPr/>
        </p:nvSpPr>
        <p:spPr>
          <a:xfrm>
            <a:off x="431800" y="3816919"/>
            <a:ext cx="8801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DE" sz="1600" dirty="0"/>
              <a:t>Temperature values based on free convection and Increment size – 0.01</a:t>
            </a:r>
            <a:endParaRPr lang="en-DE" sz="16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4BD60A-CB2C-4DE5-93C1-6E3B2A5FCF66}"/>
              </a:ext>
            </a:extLst>
          </p:cNvPr>
          <p:cNvSpPr txBox="1"/>
          <p:nvPr/>
        </p:nvSpPr>
        <p:spPr>
          <a:xfrm>
            <a:off x="431800" y="1538236"/>
            <a:ext cx="87868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DE" sz="1600" dirty="0"/>
              <a:t>Temperature values based on free convection and Increment size – 0.1</a:t>
            </a:r>
            <a:endParaRPr lang="en-DE" sz="1600" i="1" dirty="0"/>
          </a:p>
        </p:txBody>
      </p:sp>
    </p:spTree>
    <p:extLst>
      <p:ext uri="{BB962C8B-B14F-4D97-AF65-F5344CB8AC3E}">
        <p14:creationId xmlns:p14="http://schemas.microsoft.com/office/powerpoint/2010/main" val="198305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A4F6-680C-44BB-88F7-33A793B2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Temperature values of Simulation (New material props) – 02.06.2021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4E8F-4F70-4E36-8A56-D50CC129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DE" dirty="0"/>
              <a:t>All the below values in the table correspond to 50 </a:t>
            </a:r>
            <a:r>
              <a:rPr lang="en-DE" dirty="0" err="1"/>
              <a:t>micrometers</a:t>
            </a:r>
            <a:r>
              <a:rPr lang="en-DE" dirty="0"/>
              <a:t> at different increments such as 0.1,0.01 and 0.001 respectively</a:t>
            </a:r>
          </a:p>
        </p:txBody>
      </p:sp>
      <p:graphicFrame>
        <p:nvGraphicFramePr>
          <p:cNvPr id="4" name="Table 13318">
            <a:extLst>
              <a:ext uri="{FF2B5EF4-FFF2-40B4-BE49-F238E27FC236}">
                <a16:creationId xmlns:a16="http://schemas.microsoft.com/office/drawing/2014/main" id="{EDD9BAAB-2D2E-4EA5-9F3F-587B55E9A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8720"/>
              </p:ext>
            </p:extLst>
          </p:nvPr>
        </p:nvGraphicFramePr>
        <p:xfrm>
          <a:off x="483968" y="1953449"/>
          <a:ext cx="8271313" cy="140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721">
                  <a:extLst>
                    <a:ext uri="{9D8B030D-6E8A-4147-A177-3AD203B41FA5}">
                      <a16:colId xmlns:a16="http://schemas.microsoft.com/office/drawing/2014/main" val="4214133762"/>
                    </a:ext>
                  </a:extLst>
                </a:gridCol>
                <a:gridCol w="2115673">
                  <a:extLst>
                    <a:ext uri="{9D8B030D-6E8A-4147-A177-3AD203B41FA5}">
                      <a16:colId xmlns:a16="http://schemas.microsoft.com/office/drawing/2014/main" val="3753347823"/>
                    </a:ext>
                  </a:extLst>
                </a:gridCol>
                <a:gridCol w="2151232">
                  <a:extLst>
                    <a:ext uri="{9D8B030D-6E8A-4147-A177-3AD203B41FA5}">
                      <a16:colId xmlns:a16="http://schemas.microsoft.com/office/drawing/2014/main" val="3791466790"/>
                    </a:ext>
                  </a:extLst>
                </a:gridCol>
                <a:gridCol w="2119687">
                  <a:extLst>
                    <a:ext uri="{9D8B030D-6E8A-4147-A177-3AD203B41FA5}">
                      <a16:colId xmlns:a16="http://schemas.microsoft.com/office/drawing/2014/main" val="415145029"/>
                    </a:ext>
                  </a:extLst>
                </a:gridCol>
              </a:tblGrid>
              <a:tr h="54786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97390"/>
                  </a:ext>
                </a:extLst>
              </a:tr>
              <a:tr h="312545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Thermoset resin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291,763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326,703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330,702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13932"/>
                  </a:ext>
                </a:extLst>
              </a:tr>
              <a:tr h="489056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CFRP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302,454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339,02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343,859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179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668664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FFFFFF"/>
        </a:accent3>
        <a:accent4>
          <a:srgbClr val="000000"/>
        </a:accent4>
        <a:accent5>
          <a:srgbClr val="DBABAF"/>
        </a:accent5>
        <a:accent6>
          <a:srgbClr val="4596B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16746</TotalTime>
  <Words>626</Words>
  <Application>Microsoft Office PowerPoint</Application>
  <PresentationFormat>On-screen Show (4:3)</PresentationFormat>
  <Paragraphs>181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Wingdings</vt:lpstr>
      <vt:lpstr>1_Standarddesign</vt:lpstr>
      <vt:lpstr>2_Standarddesign</vt:lpstr>
      <vt:lpstr>Simulation of CFRP elements heated by moving laser heat source in Abaqus</vt:lpstr>
      <vt:lpstr>Simulation of CFRP elements heated by moving laser heat source in Abaqus</vt:lpstr>
      <vt:lpstr>Simulation of CFRP elements heated by moving laser heat source in Abaqus</vt:lpstr>
      <vt:lpstr>Simulation of CFRP elements heated by moving laser heat source in Abaqus</vt:lpstr>
      <vt:lpstr>Temperature values of Simulation attempts </vt:lpstr>
      <vt:lpstr>Temperature values of Simulation (New material props) – 28.05.2021 </vt:lpstr>
      <vt:lpstr>Temperature values of Simulation (New material props) – 02.06.2021 </vt:lpstr>
      <vt:lpstr>Temperature values of Simulation (New material props) – 28.05.2021 </vt:lpstr>
      <vt:lpstr>Temperature values of Simulation (New material props) – 02.06.2021 </vt:lpstr>
      <vt:lpstr>Temperature values of Simulation (1st Setup) – 05.07.2021 </vt:lpstr>
      <vt:lpstr>Temperature values of Simulation (2nd Setup) – 05.07.2021 </vt:lpstr>
      <vt:lpstr>Simulation with Gauss profile (d = 4mm) – 01.08.2021 </vt:lpstr>
      <vt:lpstr>Simulation without Gaussian profile (d = 3.6 mm) – 01.08.2021 </vt:lpstr>
    </vt:vector>
  </TitlesOfParts>
  <Company>Verein Deutscher Giessereifachleute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Spenner</dc:creator>
  <cp:lastModifiedBy>Suba Siva Chandran</cp:lastModifiedBy>
  <cp:revision>1078</cp:revision>
  <dcterms:created xsi:type="dcterms:W3CDTF">2000-08-03T09:57:30Z</dcterms:created>
  <dcterms:modified xsi:type="dcterms:W3CDTF">2021-08-01T21:47:21Z</dcterms:modified>
</cp:coreProperties>
</file>