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8" r:id="rId2"/>
  </p:sldMasterIdLst>
  <p:notesMasterIdLst>
    <p:notesMasterId r:id="rId10"/>
  </p:notesMasterIdLst>
  <p:sldIdLst>
    <p:sldId id="639" r:id="rId3"/>
    <p:sldId id="629" r:id="rId4"/>
    <p:sldId id="641" r:id="rId5"/>
    <p:sldId id="647" r:id="rId6"/>
    <p:sldId id="648" r:id="rId7"/>
    <p:sldId id="657" r:id="rId8"/>
    <p:sldId id="65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ba Siva Chandran" initials="SSC" lastIdx="2" clrIdx="0">
    <p:extLst>
      <p:ext uri="{19B8F6BF-5375-455C-9EA6-DF929625EA0E}">
        <p15:presenceInfo xmlns:p15="http://schemas.microsoft.com/office/powerpoint/2012/main" userId="93230ac99158b7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33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B046D-B83C-40D2-9CD1-4FF184DCDDDF}" type="datetimeFigureOut">
              <a:rPr lang="de-DE" smtClean="0"/>
              <a:t>12.04.2020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BCAA6-8E7C-41FC-8FB4-2E3D8196E0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37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>
            <a:extLst>
              <a:ext uri="{FF2B5EF4-FFF2-40B4-BE49-F238E27FC236}">
                <a16:creationId xmlns:a16="http://schemas.microsoft.com/office/drawing/2014/main" id="{CACA95DE-E866-44B3-941F-386A29BBD5E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altLang="de-DE" b="0"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6B4EC3AC-8157-4A38-93E0-5F55D442F1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de-DE" b="0">
              <a:solidFill>
                <a:srgbClr val="000000"/>
              </a:solidFill>
            </a:endParaRPr>
          </a:p>
        </p:txBody>
      </p:sp>
      <p:pic>
        <p:nvPicPr>
          <p:cNvPr id="6" name="Picture 11" descr="ifs-Logo-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490538"/>
            <a:ext cx="64135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2">
            <a:extLst>
              <a:ext uri="{FF2B5EF4-FFF2-40B4-BE49-F238E27FC236}">
                <a16:creationId xmlns:a16="http://schemas.microsoft.com/office/drawing/2014/main" id="{CE70894F-41E9-4D18-B493-E58FBCFB3EE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de-DE" altLang="de-DE" b="0" dirty="0">
              <a:solidFill>
                <a:srgbClr val="000000"/>
              </a:solidFill>
            </a:endParaRPr>
          </a:p>
        </p:txBody>
      </p:sp>
      <p:pic>
        <p:nvPicPr>
          <p:cNvPr id="8" name="Picture 13" descr="TUBS_CO_150dp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feld 9">
            <a:extLst>
              <a:ext uri="{FF2B5EF4-FFF2-40B4-BE49-F238E27FC236}">
                <a16:creationId xmlns:a16="http://schemas.microsoft.com/office/drawing/2014/main" id="{C6FF3738-51A7-4BFC-9DC9-55906D460004}"/>
              </a:ext>
            </a:extLst>
          </p:cNvPr>
          <p:cNvSpPr txBox="1"/>
          <p:nvPr userDrawn="1"/>
        </p:nvSpPr>
        <p:spPr>
          <a:xfrm>
            <a:off x="6416675" y="566738"/>
            <a:ext cx="1722438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rgbClr val="000000"/>
                </a:solidFill>
              </a:rPr>
              <a:t>Institut für Füge- und</a:t>
            </a:r>
          </a:p>
          <a:p>
            <a:pPr eaLnBrk="1" hangingPunct="1">
              <a:defRPr/>
            </a:pPr>
            <a:r>
              <a:rPr lang="de-DE" sz="1200">
                <a:solidFill>
                  <a:srgbClr val="000000"/>
                </a:solidFill>
              </a:rPr>
              <a:t>Schweißtechnik</a:t>
            </a:r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0263" y="4354513"/>
            <a:ext cx="7772400" cy="874712"/>
          </a:xfrm>
        </p:spPr>
        <p:txBody>
          <a:bodyPr/>
          <a:lstStyle>
            <a:lvl1pPr>
              <a:defRPr smtClean="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0263" y="5497513"/>
            <a:ext cx="7748587" cy="334962"/>
          </a:xfrm>
        </p:spPr>
        <p:txBody>
          <a:bodyPr/>
          <a:lstStyle>
            <a:lvl1pPr marL="0" indent="0">
              <a:defRPr smtClean="0"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355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6704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125538"/>
            <a:ext cx="8280400" cy="4689475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483148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4313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A99837CD-B5EA-4071-8680-41159FC3B3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de-DE" altLang="de-DE" b="0">
              <a:solidFill>
                <a:srgbClr val="4DA6CB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/>
            <a:r>
              <a:rPr lang="de-DE" dirty="0" err="1"/>
              <a:t>Kisuaeli</a:t>
            </a:r>
            <a:r>
              <a:rPr lang="de-DE" dirty="0"/>
              <a:t> </a:t>
            </a:r>
            <a:r>
              <a:rPr lang="de-DE" dirty="0" err="1"/>
              <a:t>antux</a:t>
            </a:r>
            <a:r>
              <a:rPr lang="de-DE" dirty="0"/>
              <a:t> in </a:t>
            </a:r>
            <a:r>
              <a:rPr lang="de-DE" dirty="0" err="1"/>
              <a:t>weimi</a:t>
            </a:r>
            <a:r>
              <a:rPr lang="de-DE" dirty="0"/>
              <a:t> </a:t>
            </a:r>
            <a:r>
              <a:rPr lang="de-DE" dirty="0" err="1"/>
              <a:t>kameran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Populario</a:t>
            </a:r>
            <a:r>
              <a:rPr lang="de-DE" dirty="0"/>
              <a:t> </a:t>
            </a:r>
            <a:r>
              <a:rPr lang="de-DE" dirty="0" err="1"/>
              <a:t>falst</a:t>
            </a:r>
            <a:endParaRPr lang="de-DE" dirty="0"/>
          </a:p>
          <a:p>
            <a:pPr lvl="1"/>
            <a:r>
              <a:rPr lang="de-DE" dirty="0" err="1"/>
              <a:t>Quol</a:t>
            </a:r>
            <a:r>
              <a:rPr lang="de-DE" dirty="0"/>
              <a:t> </a:t>
            </a:r>
            <a:r>
              <a:rPr lang="de-DE" dirty="0" err="1"/>
              <a:t>damnarin</a:t>
            </a:r>
            <a:r>
              <a:rPr lang="de-DE" dirty="0"/>
              <a:t> </a:t>
            </a:r>
            <a:r>
              <a:rPr lang="de-DE" dirty="0" err="1"/>
              <a:t>Tropi</a:t>
            </a:r>
            <a:r>
              <a:rPr lang="de-DE" dirty="0"/>
              <a:t> zu </a:t>
            </a:r>
            <a:r>
              <a:rPr lang="de-DE" dirty="0" err="1"/>
              <a:t>klenne</a:t>
            </a:r>
            <a:r>
              <a:rPr lang="de-DE" dirty="0"/>
              <a:t> </a:t>
            </a:r>
            <a:r>
              <a:rPr lang="de-DE" dirty="0" err="1"/>
              <a:t>perdi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Utilira</a:t>
            </a:r>
            <a:r>
              <a:rPr lang="de-DE" dirty="0"/>
              <a:t> </a:t>
            </a:r>
            <a:r>
              <a:rPr lang="de-DE" dirty="0" err="1"/>
              <a:t>regau</a:t>
            </a:r>
            <a:r>
              <a:rPr lang="de-DE" dirty="0"/>
              <a:t> </a:t>
            </a:r>
            <a:r>
              <a:rPr lang="de-DE" dirty="0" err="1"/>
              <a:t>socht</a:t>
            </a:r>
            <a:r>
              <a:rPr lang="de-DE" dirty="0"/>
              <a:t> mol sunt</a:t>
            </a:r>
          </a:p>
          <a:p>
            <a:pPr lvl="1"/>
            <a:r>
              <a:rPr lang="de-DE" dirty="0"/>
              <a:t>Her </a:t>
            </a:r>
            <a:r>
              <a:rPr lang="de-DE" dirty="0" err="1"/>
              <a:t>mitant</a:t>
            </a:r>
            <a:r>
              <a:rPr lang="de-DE" dirty="0"/>
              <a:t> </a:t>
            </a:r>
            <a:r>
              <a:rPr lang="de-DE" dirty="0" err="1"/>
              <a:t>dur</a:t>
            </a:r>
            <a:r>
              <a:rPr lang="de-DE" dirty="0"/>
              <a:t> </a:t>
            </a:r>
            <a:r>
              <a:rPr lang="de-DE" dirty="0" err="1"/>
              <a:t>Wolche</a:t>
            </a:r>
            <a:r>
              <a:rPr lang="de-DE" dirty="0"/>
              <a:t> to </a:t>
            </a:r>
            <a:r>
              <a:rPr lang="de-DE" dirty="0" err="1"/>
              <a:t>illemit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34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2494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>
            <a:extLst>
              <a:ext uri="{FF2B5EF4-FFF2-40B4-BE49-F238E27FC236}">
                <a16:creationId xmlns:a16="http://schemas.microsoft.com/office/drawing/2014/main" id="{CE70894F-41E9-4D18-B493-E58FBCFB3EE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6862" y="1681163"/>
            <a:ext cx="8550275" cy="33988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de-DE" altLang="de-DE" sz="2000" b="1" dirty="0">
              <a:solidFill>
                <a:srgbClr val="000000"/>
              </a:solidFill>
            </a:endParaRPr>
          </a:p>
        </p:txBody>
      </p:sp>
      <p:pic>
        <p:nvPicPr>
          <p:cNvPr id="8" name="Picture 13" descr="TUBS_CO_150dp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C11508-E610-4CFD-A081-D9D94F25B2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53901" y="815326"/>
            <a:ext cx="1497735" cy="6717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6067725-44C7-48FC-858A-C453E89EC5A4}"/>
              </a:ext>
            </a:extLst>
          </p:cNvPr>
          <p:cNvSpPr/>
          <p:nvPr userDrawn="1"/>
        </p:nvSpPr>
        <p:spPr>
          <a:xfrm>
            <a:off x="6206836" y="741363"/>
            <a:ext cx="1634837" cy="55418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>
                <a:solidFill>
                  <a:schemeClr val="tx1"/>
                </a:solidFill>
              </a:rPr>
              <a:t>G</a:t>
            </a:r>
            <a:r>
              <a:rPr lang="en-DE" sz="1050" b="1" dirty="0">
                <a:solidFill>
                  <a:schemeClr val="tx1"/>
                </a:solidFill>
              </a:rPr>
              <a:t>e</a:t>
            </a:r>
            <a:r>
              <a:rPr lang="de-DE" sz="1050" b="1" dirty="0">
                <a:solidFill>
                  <a:schemeClr val="tx1"/>
                </a:solidFill>
              </a:rPr>
              <a:t>s</a:t>
            </a:r>
            <a:r>
              <a:rPr lang="en-DE" sz="1050" b="1" dirty="0">
                <a:solidFill>
                  <a:schemeClr val="tx1"/>
                </a:solidFill>
              </a:rPr>
              <a:t>e</a:t>
            </a:r>
            <a:r>
              <a:rPr lang="de-DE" sz="1050" b="1" dirty="0">
                <a:solidFill>
                  <a:schemeClr val="tx1"/>
                </a:solidFill>
              </a:rPr>
              <a:t>l</a:t>
            </a:r>
            <a:r>
              <a:rPr lang="en-DE" sz="1050" b="1" dirty="0">
                <a:solidFill>
                  <a:schemeClr val="tx1"/>
                </a:solidFill>
              </a:rPr>
              <a:t>l</a:t>
            </a:r>
            <a:r>
              <a:rPr lang="de-DE" sz="1050" b="1" dirty="0">
                <a:solidFill>
                  <a:schemeClr val="tx1"/>
                </a:solidFill>
              </a:rPr>
              <a:t>s</a:t>
            </a:r>
            <a:r>
              <a:rPr lang="en-DE" sz="1050" b="1" dirty="0">
                <a:solidFill>
                  <a:schemeClr val="tx1"/>
                </a:solidFill>
              </a:rPr>
              <a:t>c</a:t>
            </a:r>
            <a:r>
              <a:rPr lang="de-DE" sz="1050" b="1" dirty="0">
                <a:solidFill>
                  <a:schemeClr val="tx1"/>
                </a:solidFill>
              </a:rPr>
              <a:t>h</a:t>
            </a:r>
            <a:r>
              <a:rPr lang="en-DE" sz="1050" b="1" dirty="0">
                <a:solidFill>
                  <a:schemeClr val="tx1"/>
                </a:solidFill>
              </a:rPr>
              <a:t>a</a:t>
            </a:r>
            <a:r>
              <a:rPr lang="de-DE" sz="1050" b="1" dirty="0">
                <a:solidFill>
                  <a:schemeClr val="tx1"/>
                </a:solidFill>
              </a:rPr>
              <a:t>f</a:t>
            </a:r>
            <a:r>
              <a:rPr lang="en-DE" sz="1050" b="1" dirty="0">
                <a:solidFill>
                  <a:schemeClr val="tx1"/>
                </a:solidFill>
              </a:rPr>
              <a:t>t </a:t>
            </a:r>
            <a:r>
              <a:rPr lang="de-DE" sz="1050" b="1" dirty="0">
                <a:solidFill>
                  <a:schemeClr val="tx1"/>
                </a:solidFill>
              </a:rPr>
              <a:t>f</a:t>
            </a:r>
            <a:r>
              <a:rPr lang="en-DE" sz="1050" b="1" dirty="0">
                <a:solidFill>
                  <a:schemeClr val="tx1"/>
                </a:solidFill>
              </a:rPr>
              <a:t>ü</a:t>
            </a:r>
            <a:r>
              <a:rPr lang="de-DE" sz="1050" b="1" dirty="0">
                <a:solidFill>
                  <a:schemeClr val="tx1"/>
                </a:solidFill>
              </a:rPr>
              <a:t>r</a:t>
            </a:r>
            <a:r>
              <a:rPr lang="en-DE" sz="1050" b="1" dirty="0">
                <a:solidFill>
                  <a:schemeClr val="tx1"/>
                </a:solidFill>
              </a:rPr>
              <a:t> </a:t>
            </a:r>
            <a:r>
              <a:rPr lang="de-DE" sz="1050" b="1" dirty="0">
                <a:solidFill>
                  <a:schemeClr val="tx1"/>
                </a:solidFill>
              </a:rPr>
              <a:t>n</a:t>
            </a:r>
            <a:r>
              <a:rPr lang="en-DE" sz="1050" b="1" dirty="0">
                <a:solidFill>
                  <a:schemeClr val="tx1"/>
                </a:solidFill>
              </a:rPr>
              <a:t>u</a:t>
            </a:r>
            <a:r>
              <a:rPr lang="de-DE" sz="1050" b="1" dirty="0">
                <a:solidFill>
                  <a:schemeClr val="tx1"/>
                </a:solidFill>
              </a:rPr>
              <a:t>m</a:t>
            </a:r>
            <a:r>
              <a:rPr lang="en-DE" sz="1050" b="1" dirty="0">
                <a:solidFill>
                  <a:schemeClr val="tx1"/>
                </a:solidFill>
              </a:rPr>
              <a:t>e</a:t>
            </a:r>
            <a:r>
              <a:rPr lang="de-DE" sz="1050" b="1" dirty="0">
                <a:solidFill>
                  <a:schemeClr val="tx1"/>
                </a:solidFill>
              </a:rPr>
              <a:t>r</a:t>
            </a:r>
            <a:r>
              <a:rPr lang="en-DE" sz="1050" b="1" dirty="0" err="1">
                <a:solidFill>
                  <a:schemeClr val="tx1"/>
                </a:solidFill>
              </a:rPr>
              <a:t>i</a:t>
            </a:r>
            <a:r>
              <a:rPr lang="de-DE" sz="1050" b="1" dirty="0">
                <a:solidFill>
                  <a:schemeClr val="tx1"/>
                </a:solidFill>
              </a:rPr>
              <a:t>s</a:t>
            </a:r>
            <a:r>
              <a:rPr lang="en-DE" sz="1050" b="1" dirty="0">
                <a:solidFill>
                  <a:schemeClr val="tx1"/>
                </a:solidFill>
              </a:rPr>
              <a:t>c</a:t>
            </a:r>
            <a:r>
              <a:rPr lang="de-DE" sz="1050" b="1" dirty="0">
                <a:solidFill>
                  <a:schemeClr val="tx1"/>
                </a:solidFill>
              </a:rPr>
              <a:t>h</a:t>
            </a:r>
            <a:r>
              <a:rPr lang="en-DE" sz="1050" b="1" dirty="0">
                <a:solidFill>
                  <a:schemeClr val="tx1"/>
                </a:solidFill>
              </a:rPr>
              <a:t>e </a:t>
            </a:r>
            <a:r>
              <a:rPr lang="de-DE" sz="1050" b="1" dirty="0">
                <a:solidFill>
                  <a:schemeClr val="tx1"/>
                </a:solidFill>
              </a:rPr>
              <a:t>s</a:t>
            </a:r>
            <a:r>
              <a:rPr lang="en-DE" sz="1050" b="1" dirty="0" err="1">
                <a:solidFill>
                  <a:schemeClr val="tx1"/>
                </a:solidFill>
              </a:rPr>
              <a:t>i</a:t>
            </a:r>
            <a:r>
              <a:rPr lang="de-DE" sz="1050" b="1" dirty="0">
                <a:solidFill>
                  <a:schemeClr val="tx1"/>
                </a:solidFill>
              </a:rPr>
              <a:t>m</a:t>
            </a:r>
            <a:r>
              <a:rPr lang="en-DE" sz="1050" b="1" dirty="0">
                <a:solidFill>
                  <a:schemeClr val="tx1"/>
                </a:solidFill>
              </a:rPr>
              <a:t>u</a:t>
            </a:r>
            <a:r>
              <a:rPr lang="de-DE" sz="1050" b="1" dirty="0">
                <a:solidFill>
                  <a:schemeClr val="tx1"/>
                </a:solidFill>
              </a:rPr>
              <a:t>l</a:t>
            </a:r>
            <a:r>
              <a:rPr lang="en-DE" sz="1050" b="1" dirty="0">
                <a:solidFill>
                  <a:schemeClr val="tx1"/>
                </a:solidFill>
              </a:rPr>
              <a:t>a</a:t>
            </a:r>
            <a:r>
              <a:rPr lang="de-DE" sz="1050" b="1" dirty="0">
                <a:solidFill>
                  <a:schemeClr val="tx1"/>
                </a:solidFill>
              </a:rPr>
              <a:t>t</a:t>
            </a:r>
            <a:r>
              <a:rPr lang="en-DE" sz="1050" b="1" dirty="0" err="1">
                <a:solidFill>
                  <a:schemeClr val="tx1"/>
                </a:solidFill>
              </a:rPr>
              <a:t>i</a:t>
            </a:r>
            <a:r>
              <a:rPr lang="de-DE" sz="1050" b="1" dirty="0">
                <a:solidFill>
                  <a:schemeClr val="tx1"/>
                </a:solidFill>
              </a:rPr>
              <a:t>o</a:t>
            </a:r>
            <a:r>
              <a:rPr lang="en-DE" sz="1050" b="1" dirty="0">
                <a:solidFill>
                  <a:schemeClr val="tx1"/>
                </a:solidFill>
              </a:rPr>
              <a:t>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E2B2DA-FED7-4490-928D-53499C61F3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23162" y="6130926"/>
            <a:ext cx="1620838" cy="64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5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125538"/>
            <a:ext cx="8280400" cy="4689475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99690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3730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A99837CD-B5EA-4071-8680-41159FC3B3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de-DE" altLang="de-DE" b="0">
              <a:solidFill>
                <a:srgbClr val="4DA6CB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36562" y="1244600"/>
            <a:ext cx="8370888" cy="4622800"/>
          </a:xfrm>
          <a:noFill/>
        </p:spPr>
        <p:txBody>
          <a:bodyPr/>
          <a:lstStyle/>
          <a:p>
            <a:pPr lvl="1"/>
            <a:r>
              <a:rPr lang="de-DE" dirty="0" err="1"/>
              <a:t>Kisuaeli</a:t>
            </a:r>
            <a:r>
              <a:rPr lang="de-DE" dirty="0"/>
              <a:t> </a:t>
            </a:r>
            <a:r>
              <a:rPr lang="de-DE" dirty="0" err="1"/>
              <a:t>antux</a:t>
            </a:r>
            <a:r>
              <a:rPr lang="de-DE" dirty="0"/>
              <a:t> in </a:t>
            </a:r>
            <a:r>
              <a:rPr lang="de-DE" dirty="0" err="1"/>
              <a:t>weimi</a:t>
            </a:r>
            <a:r>
              <a:rPr lang="de-DE" dirty="0"/>
              <a:t> </a:t>
            </a:r>
            <a:r>
              <a:rPr lang="de-DE" dirty="0" err="1"/>
              <a:t>kameran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Populario</a:t>
            </a:r>
            <a:r>
              <a:rPr lang="de-DE" dirty="0"/>
              <a:t> </a:t>
            </a:r>
            <a:r>
              <a:rPr lang="de-DE" dirty="0" err="1"/>
              <a:t>falst</a:t>
            </a:r>
            <a:endParaRPr lang="de-DE" dirty="0"/>
          </a:p>
          <a:p>
            <a:pPr lvl="1"/>
            <a:r>
              <a:rPr lang="de-DE" dirty="0" err="1"/>
              <a:t>Quol</a:t>
            </a:r>
            <a:r>
              <a:rPr lang="de-DE" dirty="0"/>
              <a:t> </a:t>
            </a:r>
            <a:r>
              <a:rPr lang="de-DE" dirty="0" err="1"/>
              <a:t>damnarin</a:t>
            </a:r>
            <a:r>
              <a:rPr lang="de-DE" dirty="0"/>
              <a:t> </a:t>
            </a:r>
            <a:r>
              <a:rPr lang="de-DE" dirty="0" err="1"/>
              <a:t>Tropi</a:t>
            </a:r>
            <a:r>
              <a:rPr lang="de-DE" dirty="0"/>
              <a:t> zu </a:t>
            </a:r>
            <a:r>
              <a:rPr lang="de-DE" dirty="0" err="1"/>
              <a:t>klenne</a:t>
            </a:r>
            <a:r>
              <a:rPr lang="de-DE" dirty="0"/>
              <a:t> </a:t>
            </a:r>
            <a:r>
              <a:rPr lang="de-DE" dirty="0" err="1"/>
              <a:t>perdi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Utilira</a:t>
            </a:r>
            <a:r>
              <a:rPr lang="de-DE" dirty="0"/>
              <a:t> </a:t>
            </a:r>
            <a:r>
              <a:rPr lang="de-DE" dirty="0" err="1"/>
              <a:t>regau</a:t>
            </a:r>
            <a:r>
              <a:rPr lang="de-DE" dirty="0"/>
              <a:t> </a:t>
            </a:r>
            <a:r>
              <a:rPr lang="de-DE" dirty="0" err="1"/>
              <a:t>socht</a:t>
            </a:r>
            <a:r>
              <a:rPr lang="de-DE" dirty="0"/>
              <a:t> mol sunt</a:t>
            </a:r>
          </a:p>
          <a:p>
            <a:pPr lvl="1"/>
            <a:r>
              <a:rPr lang="de-DE" dirty="0"/>
              <a:t>Her </a:t>
            </a:r>
            <a:r>
              <a:rPr lang="de-DE" dirty="0" err="1"/>
              <a:t>mitant</a:t>
            </a:r>
            <a:r>
              <a:rPr lang="de-DE" dirty="0"/>
              <a:t> </a:t>
            </a:r>
            <a:r>
              <a:rPr lang="de-DE" dirty="0" err="1"/>
              <a:t>dur</a:t>
            </a:r>
            <a:r>
              <a:rPr lang="de-DE" dirty="0"/>
              <a:t> </a:t>
            </a:r>
            <a:r>
              <a:rPr lang="de-DE" dirty="0" err="1"/>
              <a:t>Wolche</a:t>
            </a:r>
            <a:r>
              <a:rPr lang="de-DE" dirty="0"/>
              <a:t> to </a:t>
            </a:r>
            <a:r>
              <a:rPr lang="de-DE" dirty="0" err="1"/>
              <a:t>illemit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958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>
            <a:extLst>
              <a:ext uri="{FF2B5EF4-FFF2-40B4-BE49-F238E27FC236}">
                <a16:creationId xmlns:a16="http://schemas.microsoft.com/office/drawing/2014/main" id="{C3398A51-A244-4731-82B1-078E09E82A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de-DE" altLang="de-DE" b="0">
              <a:solidFill>
                <a:srgbClr val="4DA6CB"/>
              </a:solidFill>
            </a:endParaRPr>
          </a:p>
        </p:txBody>
      </p:sp>
      <p:sp>
        <p:nvSpPr>
          <p:cNvPr id="1027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pic>
        <p:nvPicPr>
          <p:cNvPr id="1030" name="Picture 20" descr="TUBS_CO_70vH_150dpi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feld 7">
            <a:extLst>
              <a:ext uri="{FF2B5EF4-FFF2-40B4-BE49-F238E27FC236}">
                <a16:creationId xmlns:a16="http://schemas.microsoft.com/office/drawing/2014/main" id="{C6879DE3-D375-4B56-8A11-01C048EE74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33850" y="6152995"/>
            <a:ext cx="5010150" cy="246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DE" altLang="de-DE" sz="800" b="0" dirty="0">
                <a:solidFill>
                  <a:srgbClr val="000000"/>
                </a:solidFill>
              </a:rPr>
              <a:t>15</a:t>
            </a:r>
            <a:r>
              <a:rPr lang="de-DE" altLang="de-DE" sz="800" b="0" dirty="0">
                <a:solidFill>
                  <a:srgbClr val="000000"/>
                </a:solidFill>
              </a:rPr>
              <a:t>. </a:t>
            </a:r>
            <a:r>
              <a:rPr lang="en-DE" altLang="de-DE" sz="800" b="0" dirty="0">
                <a:solidFill>
                  <a:srgbClr val="000000"/>
                </a:solidFill>
              </a:rPr>
              <a:t>April</a:t>
            </a:r>
            <a:r>
              <a:rPr lang="de-DE" altLang="de-DE" sz="800" b="0" dirty="0">
                <a:solidFill>
                  <a:srgbClr val="000000"/>
                </a:solidFill>
              </a:rPr>
              <a:t> 20</a:t>
            </a:r>
            <a:r>
              <a:rPr lang="en-DE" altLang="de-DE" sz="800" b="0" dirty="0">
                <a:solidFill>
                  <a:srgbClr val="000000"/>
                </a:solidFill>
              </a:rPr>
              <a:t>20</a:t>
            </a:r>
            <a:r>
              <a:rPr lang="de-DE" altLang="de-DE" sz="800" b="0" dirty="0">
                <a:solidFill>
                  <a:srgbClr val="000000"/>
                </a:solidFill>
              </a:rPr>
              <a:t> | </a:t>
            </a:r>
            <a:r>
              <a:rPr lang="en-DE" altLang="de-DE" sz="800" b="0" dirty="0">
                <a:solidFill>
                  <a:srgbClr val="000000"/>
                </a:solidFill>
              </a:rPr>
              <a:t>K</a:t>
            </a:r>
            <a:r>
              <a:rPr lang="de-DE" altLang="de-DE" sz="800" b="0" dirty="0">
                <a:solidFill>
                  <a:srgbClr val="000000"/>
                </a:solidFill>
              </a:rPr>
              <a:t>T</a:t>
            </a:r>
            <a:r>
              <a:rPr lang="en-DE" altLang="de-DE" sz="800" b="0" dirty="0">
                <a:solidFill>
                  <a:srgbClr val="000000"/>
                </a:solidFill>
              </a:rPr>
              <a:t>L – </a:t>
            </a:r>
            <a:r>
              <a:rPr lang="de-DE" altLang="de-DE" sz="800" b="0" dirty="0">
                <a:solidFill>
                  <a:srgbClr val="000000"/>
                </a:solidFill>
              </a:rPr>
              <a:t>T</a:t>
            </a:r>
            <a:r>
              <a:rPr lang="en-DE" altLang="de-DE" sz="800" b="0" dirty="0">
                <a:solidFill>
                  <a:srgbClr val="000000"/>
                </a:solidFill>
              </a:rPr>
              <a:t>o</a:t>
            </a:r>
            <a:r>
              <a:rPr lang="de-DE" altLang="de-DE" sz="800" b="0" dirty="0">
                <a:solidFill>
                  <a:srgbClr val="000000"/>
                </a:solidFill>
              </a:rPr>
              <a:t>y</a:t>
            </a:r>
            <a:r>
              <a:rPr lang="en-DE" altLang="de-DE" sz="800" b="0" dirty="0">
                <a:solidFill>
                  <a:srgbClr val="000000"/>
                </a:solidFill>
              </a:rPr>
              <a:t>o</a:t>
            </a:r>
            <a:r>
              <a:rPr lang="de-DE" altLang="de-DE" sz="800" b="0" dirty="0">
                <a:solidFill>
                  <a:srgbClr val="000000"/>
                </a:solidFill>
              </a:rPr>
              <a:t>t</a:t>
            </a:r>
            <a:r>
              <a:rPr lang="en-DE" altLang="de-DE" sz="800" b="0" dirty="0">
                <a:solidFill>
                  <a:srgbClr val="000000"/>
                </a:solidFill>
              </a:rPr>
              <a:t>a </a:t>
            </a:r>
            <a:r>
              <a:rPr lang="de-DE" altLang="de-DE" sz="800" b="0" dirty="0">
                <a:solidFill>
                  <a:srgbClr val="000000"/>
                </a:solidFill>
              </a:rPr>
              <a:t>C</a:t>
            </a:r>
            <a:r>
              <a:rPr lang="en-DE" altLang="de-DE" sz="800" b="0" dirty="0">
                <a:solidFill>
                  <a:srgbClr val="000000"/>
                </a:solidFill>
              </a:rPr>
              <a:t>a</a:t>
            </a:r>
            <a:r>
              <a:rPr lang="de-DE" altLang="de-DE" sz="800" b="0" dirty="0">
                <a:solidFill>
                  <a:srgbClr val="000000"/>
                </a:solidFill>
              </a:rPr>
              <a:t>m</a:t>
            </a:r>
            <a:r>
              <a:rPr lang="en-DE" altLang="de-DE" sz="800" b="0" dirty="0">
                <a:solidFill>
                  <a:srgbClr val="000000"/>
                </a:solidFill>
              </a:rPr>
              <a:t>r</a:t>
            </a:r>
            <a:r>
              <a:rPr lang="de-DE" altLang="de-DE" sz="800" b="0" dirty="0">
                <a:solidFill>
                  <a:srgbClr val="000000"/>
                </a:solidFill>
              </a:rPr>
              <a:t>y| Page </a:t>
            </a:r>
            <a:fld id="{14DEF4B5-A856-4519-80C5-267EAFEF1394}" type="slidenum">
              <a:rPr lang="de-DE" altLang="de-DE" sz="800" b="0" smtClean="0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lang="de-DE" altLang="de-DE" sz="800" b="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de-DE" altLang="de-DE" sz="800" b="0" dirty="0">
              <a:solidFill>
                <a:srgbClr val="000000"/>
              </a:solidFill>
            </a:endParaRPr>
          </a:p>
        </p:txBody>
      </p:sp>
      <p:grpSp>
        <p:nvGrpSpPr>
          <p:cNvPr id="1032" name="Gruppieren 8"/>
          <p:cNvGrpSpPr>
            <a:grpSpLocks/>
          </p:cNvGrpSpPr>
          <p:nvPr userDrawn="1"/>
        </p:nvGrpSpPr>
        <p:grpSpPr bwMode="auto">
          <a:xfrm>
            <a:off x="1733549" y="6130926"/>
            <a:ext cx="1988705" cy="510015"/>
            <a:chOff x="1733550" y="6130926"/>
            <a:chExt cx="1957388" cy="510015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A5BC713-F922-4EE1-9C60-E57249120532}"/>
                </a:ext>
              </a:extLst>
            </p:cNvPr>
            <p:cNvSpPr txBox="1"/>
            <p:nvPr userDrawn="1"/>
          </p:nvSpPr>
          <p:spPr>
            <a:xfrm>
              <a:off x="1733550" y="6130926"/>
              <a:ext cx="1462088" cy="3968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000" dirty="0">
                  <a:solidFill>
                    <a:srgbClr val="000000"/>
                  </a:solidFill>
                </a:rPr>
                <a:t>Institut für Füge- und</a:t>
              </a:r>
            </a:p>
            <a:p>
              <a:pPr eaLnBrk="1" hangingPunct="1">
                <a:defRPr/>
              </a:pPr>
              <a:r>
                <a:rPr lang="de-DE" sz="1000" dirty="0">
                  <a:solidFill>
                    <a:srgbClr val="000000"/>
                  </a:solidFill>
                </a:rPr>
                <a:t>Schweißtechnik</a:t>
              </a:r>
            </a:p>
          </p:txBody>
        </p:sp>
        <p:pic>
          <p:nvPicPr>
            <p:cNvPr id="1034" name="Picture 12" descr="ifs-Logo-RGB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638" y="6155856"/>
              <a:ext cx="495300" cy="48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2E3F084-6611-4E0B-802D-888E6758C692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23162" y="6130926"/>
            <a:ext cx="1620838" cy="64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9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>
            <a:extLst>
              <a:ext uri="{FF2B5EF4-FFF2-40B4-BE49-F238E27FC236}">
                <a16:creationId xmlns:a16="http://schemas.microsoft.com/office/drawing/2014/main" id="{C3398A51-A244-4731-82B1-078E09E82A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de-DE" altLang="de-DE" b="0">
              <a:solidFill>
                <a:srgbClr val="4DA6CB"/>
              </a:solidFill>
            </a:endParaRPr>
          </a:p>
        </p:txBody>
      </p:sp>
      <p:sp>
        <p:nvSpPr>
          <p:cNvPr id="1027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pic>
        <p:nvPicPr>
          <p:cNvPr id="1030" name="Picture 20" descr="TUBS_CO_70vH_150dpi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ifs-Logo-RGB">
            <a:extLst>
              <a:ext uri="{FF2B5EF4-FFF2-40B4-BE49-F238E27FC236}">
                <a16:creationId xmlns:a16="http://schemas.microsoft.com/office/drawing/2014/main" id="{C2C5F8DF-069C-49D9-A7AF-D599BB999D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030" y="6155856"/>
            <a:ext cx="503224" cy="48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9">
            <a:extLst>
              <a:ext uri="{FF2B5EF4-FFF2-40B4-BE49-F238E27FC236}">
                <a16:creationId xmlns:a16="http://schemas.microsoft.com/office/drawing/2014/main" id="{836F6CC4-C755-46CE-ACDC-6E33622A1681}"/>
              </a:ext>
            </a:extLst>
          </p:cNvPr>
          <p:cNvSpPr txBox="1"/>
          <p:nvPr userDrawn="1"/>
        </p:nvSpPr>
        <p:spPr bwMode="auto">
          <a:xfrm>
            <a:off x="1733549" y="6130926"/>
            <a:ext cx="1485481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000000"/>
                </a:solidFill>
              </a:rPr>
              <a:t>Institut für Füge- und</a:t>
            </a:r>
          </a:p>
          <a:p>
            <a:pPr eaLnBrk="1" hangingPunct="1">
              <a:defRPr/>
            </a:pPr>
            <a:r>
              <a:rPr lang="de-DE" sz="1000" dirty="0">
                <a:solidFill>
                  <a:srgbClr val="000000"/>
                </a:solidFill>
              </a:rPr>
              <a:t>Schweißtechnik</a:t>
            </a:r>
          </a:p>
        </p:txBody>
      </p:sp>
      <p:sp>
        <p:nvSpPr>
          <p:cNvPr id="16" name="Textfeld 7">
            <a:extLst>
              <a:ext uri="{FF2B5EF4-FFF2-40B4-BE49-F238E27FC236}">
                <a16:creationId xmlns:a16="http://schemas.microsoft.com/office/drawing/2014/main" id="{E9EAD274-7F01-47C6-9B8D-69EF25629F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33850" y="6152995"/>
            <a:ext cx="5010150" cy="246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DE" altLang="de-DE" sz="800" b="0" dirty="0">
                <a:solidFill>
                  <a:srgbClr val="000000"/>
                </a:solidFill>
              </a:rPr>
              <a:t>15</a:t>
            </a:r>
            <a:r>
              <a:rPr lang="de-DE" altLang="de-DE" sz="800" b="0" dirty="0">
                <a:solidFill>
                  <a:srgbClr val="000000"/>
                </a:solidFill>
              </a:rPr>
              <a:t>. </a:t>
            </a:r>
            <a:r>
              <a:rPr lang="en-DE" altLang="de-DE" sz="800" b="0" dirty="0">
                <a:solidFill>
                  <a:srgbClr val="000000"/>
                </a:solidFill>
              </a:rPr>
              <a:t>April</a:t>
            </a:r>
            <a:r>
              <a:rPr lang="de-DE" altLang="de-DE" sz="800" b="0" dirty="0">
                <a:solidFill>
                  <a:srgbClr val="000000"/>
                </a:solidFill>
              </a:rPr>
              <a:t> 20</a:t>
            </a:r>
            <a:r>
              <a:rPr lang="en-DE" altLang="de-DE" sz="800" b="0" dirty="0">
                <a:solidFill>
                  <a:srgbClr val="000000"/>
                </a:solidFill>
              </a:rPr>
              <a:t>20</a:t>
            </a:r>
            <a:r>
              <a:rPr lang="de-DE" altLang="de-DE" sz="800" b="0" dirty="0">
                <a:solidFill>
                  <a:srgbClr val="000000"/>
                </a:solidFill>
              </a:rPr>
              <a:t> | </a:t>
            </a:r>
            <a:r>
              <a:rPr lang="en-DE" altLang="de-DE" sz="800" b="0" dirty="0">
                <a:solidFill>
                  <a:srgbClr val="000000"/>
                </a:solidFill>
              </a:rPr>
              <a:t>K</a:t>
            </a:r>
            <a:r>
              <a:rPr lang="de-DE" altLang="de-DE" sz="800" b="0" dirty="0">
                <a:solidFill>
                  <a:srgbClr val="000000"/>
                </a:solidFill>
              </a:rPr>
              <a:t>T</a:t>
            </a:r>
            <a:r>
              <a:rPr lang="en-DE" altLang="de-DE" sz="800" b="0" dirty="0">
                <a:solidFill>
                  <a:srgbClr val="000000"/>
                </a:solidFill>
              </a:rPr>
              <a:t>L – </a:t>
            </a:r>
            <a:r>
              <a:rPr lang="de-DE" altLang="de-DE" sz="800" b="0" dirty="0">
                <a:solidFill>
                  <a:srgbClr val="000000"/>
                </a:solidFill>
              </a:rPr>
              <a:t>T</a:t>
            </a:r>
            <a:r>
              <a:rPr lang="en-DE" altLang="de-DE" sz="800" b="0" dirty="0">
                <a:solidFill>
                  <a:srgbClr val="000000"/>
                </a:solidFill>
              </a:rPr>
              <a:t>o</a:t>
            </a:r>
            <a:r>
              <a:rPr lang="de-DE" altLang="de-DE" sz="800" b="0" dirty="0">
                <a:solidFill>
                  <a:srgbClr val="000000"/>
                </a:solidFill>
              </a:rPr>
              <a:t>y</a:t>
            </a:r>
            <a:r>
              <a:rPr lang="en-DE" altLang="de-DE" sz="800" b="0" dirty="0">
                <a:solidFill>
                  <a:srgbClr val="000000"/>
                </a:solidFill>
              </a:rPr>
              <a:t>o</a:t>
            </a:r>
            <a:r>
              <a:rPr lang="de-DE" altLang="de-DE" sz="800" b="0" dirty="0">
                <a:solidFill>
                  <a:srgbClr val="000000"/>
                </a:solidFill>
              </a:rPr>
              <a:t>t</a:t>
            </a:r>
            <a:r>
              <a:rPr lang="en-DE" altLang="de-DE" sz="800" b="0" dirty="0">
                <a:solidFill>
                  <a:srgbClr val="000000"/>
                </a:solidFill>
              </a:rPr>
              <a:t>a </a:t>
            </a:r>
            <a:r>
              <a:rPr lang="de-DE" altLang="de-DE" sz="800" b="0" dirty="0">
                <a:solidFill>
                  <a:srgbClr val="000000"/>
                </a:solidFill>
              </a:rPr>
              <a:t>C</a:t>
            </a:r>
            <a:r>
              <a:rPr lang="en-DE" altLang="de-DE" sz="800" b="0" dirty="0">
                <a:solidFill>
                  <a:srgbClr val="000000"/>
                </a:solidFill>
              </a:rPr>
              <a:t>a</a:t>
            </a:r>
            <a:r>
              <a:rPr lang="de-DE" altLang="de-DE" sz="800" b="0" dirty="0">
                <a:solidFill>
                  <a:srgbClr val="000000"/>
                </a:solidFill>
              </a:rPr>
              <a:t>m</a:t>
            </a:r>
            <a:r>
              <a:rPr lang="en-DE" altLang="de-DE" sz="800" b="0" dirty="0">
                <a:solidFill>
                  <a:srgbClr val="000000"/>
                </a:solidFill>
              </a:rPr>
              <a:t>r</a:t>
            </a:r>
            <a:r>
              <a:rPr lang="de-DE" altLang="de-DE" sz="800" b="0" dirty="0">
                <a:solidFill>
                  <a:srgbClr val="000000"/>
                </a:solidFill>
              </a:rPr>
              <a:t>y| Page </a:t>
            </a:r>
            <a:fld id="{14DEF4B5-A856-4519-80C5-267EAFEF1394}" type="slidenum">
              <a:rPr lang="de-DE" altLang="de-DE" sz="800" b="0" smtClean="0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lang="de-DE" altLang="de-DE" sz="800" b="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de-DE" altLang="de-DE" sz="800" b="0" dirty="0">
              <a:solidFill>
                <a:srgbClr val="00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CA825B-1922-404C-AF33-F432D987E83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23162" y="6130926"/>
            <a:ext cx="1620838" cy="64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1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48AE-D571-44B4-9B2E-3381193A4A8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97706" y="2895167"/>
            <a:ext cx="7772400" cy="874712"/>
          </a:xfrm>
        </p:spPr>
        <p:txBody>
          <a:bodyPr/>
          <a:lstStyle/>
          <a:p>
            <a:pPr algn="ctr"/>
            <a:r>
              <a:rPr lang="de-DE" sz="2400" dirty="0"/>
              <a:t>S</a:t>
            </a:r>
            <a:r>
              <a:rPr lang="en-DE" sz="2400" dirty="0" err="1"/>
              <a:t>i</a:t>
            </a:r>
            <a:r>
              <a:rPr lang="de-DE" sz="2400" dirty="0"/>
              <a:t>m</a:t>
            </a:r>
            <a:r>
              <a:rPr lang="en-DE" sz="2400" dirty="0"/>
              <a:t>u</a:t>
            </a:r>
            <a:r>
              <a:rPr lang="de-DE" sz="2400" dirty="0"/>
              <a:t>l</a:t>
            </a:r>
            <a:r>
              <a:rPr lang="en-DE" sz="2400" dirty="0"/>
              <a:t>a</a:t>
            </a:r>
            <a:r>
              <a:rPr lang="de-DE" sz="2400" dirty="0"/>
              <a:t>t</a:t>
            </a:r>
            <a:r>
              <a:rPr lang="en-DE" sz="2400" dirty="0" err="1"/>
              <a:t>i</a:t>
            </a:r>
            <a:r>
              <a:rPr lang="de-DE" sz="2400" dirty="0"/>
              <a:t>o</a:t>
            </a:r>
            <a:r>
              <a:rPr lang="en-DE" sz="2400" dirty="0"/>
              <a:t>n </a:t>
            </a:r>
            <a:r>
              <a:rPr lang="de-DE" sz="2400" dirty="0"/>
              <a:t>o</a:t>
            </a:r>
            <a:r>
              <a:rPr lang="en-DE" sz="2400" dirty="0"/>
              <a:t>f </a:t>
            </a:r>
            <a:r>
              <a:rPr lang="de-DE" sz="2400" dirty="0"/>
              <a:t>p</a:t>
            </a:r>
            <a:r>
              <a:rPr lang="en-DE" sz="2400" dirty="0"/>
              <a:t>r</a:t>
            </a:r>
            <a:r>
              <a:rPr lang="de-DE" sz="2400" dirty="0"/>
              <a:t>o</a:t>
            </a:r>
            <a:r>
              <a:rPr lang="en-DE" sz="2400" dirty="0"/>
              <a:t>d</a:t>
            </a:r>
            <a:r>
              <a:rPr lang="de-DE" sz="2400" dirty="0"/>
              <a:t>u</a:t>
            </a:r>
            <a:r>
              <a:rPr lang="en-DE" sz="2400" dirty="0"/>
              <a:t>c</a:t>
            </a:r>
            <a:r>
              <a:rPr lang="de-DE" sz="2400" dirty="0"/>
              <a:t>t</a:t>
            </a:r>
            <a:r>
              <a:rPr lang="en-DE" sz="2400" dirty="0" err="1"/>
              <a:t>i</a:t>
            </a:r>
            <a:r>
              <a:rPr lang="de-DE" sz="2400" dirty="0"/>
              <a:t>o</a:t>
            </a:r>
            <a:r>
              <a:rPr lang="en-DE" sz="2400" dirty="0"/>
              <a:t>n </a:t>
            </a:r>
            <a:r>
              <a:rPr lang="de-DE" sz="2400" dirty="0"/>
              <a:t>p</a:t>
            </a:r>
            <a:r>
              <a:rPr lang="en-DE" sz="2400" dirty="0"/>
              <a:t>r</a:t>
            </a:r>
            <a:r>
              <a:rPr lang="de-DE" sz="2400" dirty="0"/>
              <a:t>o</a:t>
            </a:r>
            <a:r>
              <a:rPr lang="en-DE" sz="2400" dirty="0"/>
              <a:t>c</a:t>
            </a:r>
            <a:r>
              <a:rPr lang="de-DE" sz="2400" dirty="0"/>
              <a:t>e</a:t>
            </a:r>
            <a:r>
              <a:rPr lang="en-DE" sz="2400" dirty="0"/>
              <a:t>s</a:t>
            </a:r>
            <a:r>
              <a:rPr lang="de-DE" sz="2400" dirty="0"/>
              <a:t>s</a:t>
            </a:r>
            <a:r>
              <a:rPr lang="en-DE" sz="2400" dirty="0"/>
              <a:t>-</a:t>
            </a:r>
            <a:r>
              <a:rPr lang="de-DE" sz="2400" dirty="0"/>
              <a:t>r</a:t>
            </a:r>
            <a:r>
              <a:rPr lang="en-DE" sz="2400" dirty="0"/>
              <a:t>e</a:t>
            </a:r>
            <a:r>
              <a:rPr lang="de-DE" sz="2400" dirty="0"/>
              <a:t>l</a:t>
            </a:r>
            <a:r>
              <a:rPr lang="en-DE" sz="2400" dirty="0"/>
              <a:t>a</a:t>
            </a:r>
            <a:r>
              <a:rPr lang="de-DE" sz="2400" dirty="0"/>
              <a:t>t</a:t>
            </a:r>
            <a:r>
              <a:rPr lang="en-DE" sz="2400" dirty="0"/>
              <a:t>e</a:t>
            </a:r>
            <a:r>
              <a:rPr lang="de-DE" sz="2400" dirty="0"/>
              <a:t>d</a:t>
            </a:r>
            <a:r>
              <a:rPr lang="en-DE" sz="2400" dirty="0"/>
              <a:t> </a:t>
            </a:r>
            <a:r>
              <a:rPr lang="de-DE" sz="2400" dirty="0"/>
              <a:t>a</a:t>
            </a:r>
            <a:r>
              <a:rPr lang="en-DE" sz="2400" dirty="0"/>
              <a:t>d</a:t>
            </a:r>
            <a:r>
              <a:rPr lang="de-DE" sz="2400" dirty="0"/>
              <a:t>h</a:t>
            </a:r>
            <a:r>
              <a:rPr lang="en-DE" sz="2400" dirty="0"/>
              <a:t>e</a:t>
            </a:r>
            <a:r>
              <a:rPr lang="de-DE" sz="2400" dirty="0"/>
              <a:t>s</a:t>
            </a:r>
            <a:r>
              <a:rPr lang="en-DE" sz="2400" dirty="0" err="1"/>
              <a:t>i</a:t>
            </a:r>
            <a:r>
              <a:rPr lang="de-DE" sz="2400" dirty="0"/>
              <a:t>v</a:t>
            </a:r>
            <a:r>
              <a:rPr lang="en-DE" sz="2400" dirty="0"/>
              <a:t>e </a:t>
            </a:r>
            <a:r>
              <a:rPr lang="de-DE" sz="2400" dirty="0"/>
              <a:t>d</a:t>
            </a:r>
            <a:r>
              <a:rPr lang="en-DE" sz="2400" dirty="0"/>
              <a:t>a</a:t>
            </a:r>
            <a:r>
              <a:rPr lang="de-DE" sz="2400" dirty="0"/>
              <a:t>m</a:t>
            </a:r>
            <a:r>
              <a:rPr lang="en-DE" sz="2400" dirty="0"/>
              <a:t>a</a:t>
            </a:r>
            <a:r>
              <a:rPr lang="de-DE" sz="2400" dirty="0"/>
              <a:t>g</a:t>
            </a:r>
            <a:r>
              <a:rPr lang="en-DE" sz="2400" dirty="0"/>
              <a:t>e </a:t>
            </a:r>
            <a:r>
              <a:rPr lang="de-DE" sz="2400" dirty="0"/>
              <a:t>o</a:t>
            </a:r>
            <a:r>
              <a:rPr lang="en-DE" sz="2400" dirty="0"/>
              <a:t>f </a:t>
            </a:r>
            <a:r>
              <a:rPr lang="de-DE" sz="2400" dirty="0"/>
              <a:t>t</a:t>
            </a:r>
            <a:r>
              <a:rPr lang="en-DE" sz="2400" dirty="0"/>
              <a:t>h</a:t>
            </a:r>
            <a:r>
              <a:rPr lang="de-DE" sz="2400" dirty="0"/>
              <a:t>e</a:t>
            </a:r>
            <a:r>
              <a:rPr lang="en-DE" sz="2400" dirty="0"/>
              <a:t> </a:t>
            </a:r>
            <a:r>
              <a:rPr lang="de-DE" sz="2400" dirty="0"/>
              <a:t>a</a:t>
            </a:r>
            <a:r>
              <a:rPr lang="en-DE" sz="2400" dirty="0"/>
              <a:t>d</a:t>
            </a:r>
            <a:r>
              <a:rPr lang="de-DE" sz="2400" dirty="0"/>
              <a:t>h</a:t>
            </a:r>
            <a:r>
              <a:rPr lang="en-DE" sz="2400" dirty="0"/>
              <a:t>e</a:t>
            </a:r>
            <a:r>
              <a:rPr lang="de-DE" sz="2400" dirty="0"/>
              <a:t>s</a:t>
            </a:r>
            <a:r>
              <a:rPr lang="en-DE" sz="2400" dirty="0" err="1"/>
              <a:t>i</a:t>
            </a:r>
            <a:r>
              <a:rPr lang="de-DE" sz="2400" dirty="0"/>
              <a:t>v</a:t>
            </a:r>
            <a:r>
              <a:rPr lang="en-DE" sz="2400" dirty="0"/>
              <a:t>e</a:t>
            </a:r>
            <a:r>
              <a:rPr lang="de-DE" sz="2400" dirty="0"/>
              <a:t>l</a:t>
            </a:r>
            <a:r>
              <a:rPr lang="en-DE" sz="2400" dirty="0"/>
              <a:t>y </a:t>
            </a:r>
            <a:r>
              <a:rPr lang="de-DE" sz="2400" dirty="0"/>
              <a:t>b</a:t>
            </a:r>
            <a:r>
              <a:rPr lang="en-DE" sz="2400" dirty="0"/>
              <a:t>o</a:t>
            </a:r>
            <a:r>
              <a:rPr lang="de-DE" sz="2400" dirty="0"/>
              <a:t>n</a:t>
            </a:r>
            <a:r>
              <a:rPr lang="en-DE" sz="2400" dirty="0"/>
              <a:t>d</a:t>
            </a:r>
            <a:r>
              <a:rPr lang="de-DE" sz="2400" dirty="0"/>
              <a:t>e</a:t>
            </a:r>
            <a:r>
              <a:rPr lang="en-DE" sz="2400" dirty="0"/>
              <a:t>d </a:t>
            </a:r>
            <a:r>
              <a:rPr lang="de-DE" sz="2400" dirty="0"/>
              <a:t>m</a:t>
            </a:r>
            <a:r>
              <a:rPr lang="en-DE" sz="2400" dirty="0"/>
              <a:t>u</a:t>
            </a:r>
            <a:r>
              <a:rPr lang="de-DE" sz="2400" dirty="0"/>
              <a:t>l</a:t>
            </a:r>
            <a:r>
              <a:rPr lang="en-DE" sz="2400" dirty="0"/>
              <a:t>t</a:t>
            </a:r>
            <a:r>
              <a:rPr lang="de-DE" sz="2400" dirty="0"/>
              <a:t>i</a:t>
            </a:r>
            <a:r>
              <a:rPr lang="en-DE" sz="2400" dirty="0"/>
              <a:t>-m</a:t>
            </a:r>
            <a:r>
              <a:rPr lang="de-DE" sz="2400" dirty="0"/>
              <a:t>a</a:t>
            </a:r>
            <a:r>
              <a:rPr lang="en-DE" sz="2400" dirty="0"/>
              <a:t>t</a:t>
            </a:r>
            <a:r>
              <a:rPr lang="de-DE" sz="2400" dirty="0"/>
              <a:t>e</a:t>
            </a:r>
            <a:r>
              <a:rPr lang="en-DE" sz="2400" dirty="0"/>
              <a:t>r</a:t>
            </a:r>
            <a:r>
              <a:rPr lang="de-DE" sz="2400" dirty="0"/>
              <a:t>i</a:t>
            </a:r>
            <a:r>
              <a:rPr lang="en-DE" sz="2400" dirty="0"/>
              <a:t>a</a:t>
            </a:r>
            <a:r>
              <a:rPr lang="de-DE" sz="2400" dirty="0"/>
              <a:t>l</a:t>
            </a:r>
            <a:r>
              <a:rPr lang="en-DE" sz="2400" dirty="0"/>
              <a:t> </a:t>
            </a:r>
            <a:r>
              <a:rPr lang="en-DE" sz="2400" dirty="0" err="1"/>
              <a:t>bo</a:t>
            </a:r>
            <a:r>
              <a:rPr lang="de-DE" sz="2400" dirty="0"/>
              <a:t>d</a:t>
            </a:r>
            <a:r>
              <a:rPr lang="en-DE" sz="2400" dirty="0"/>
              <a:t>y </a:t>
            </a:r>
            <a:r>
              <a:rPr lang="de-DE" sz="2400" dirty="0"/>
              <a:t>i</a:t>
            </a:r>
            <a:r>
              <a:rPr lang="en-DE" sz="2400" dirty="0"/>
              <a:t>n </a:t>
            </a:r>
            <a:r>
              <a:rPr lang="en-DE" sz="2400" dirty="0" err="1"/>
              <a:t>wh</a:t>
            </a:r>
            <a:r>
              <a:rPr lang="de-DE" sz="2400" dirty="0"/>
              <a:t>i</a:t>
            </a:r>
            <a:r>
              <a:rPr lang="en-DE" sz="2400" dirty="0"/>
              <a:t>t</a:t>
            </a:r>
            <a:r>
              <a:rPr lang="de-DE" sz="2400" dirty="0"/>
              <a:t>e</a:t>
            </a:r>
            <a:r>
              <a:rPr lang="en-DE" sz="2400" dirty="0"/>
              <a:t> </a:t>
            </a:r>
            <a:br>
              <a:rPr lang="en-DE" sz="2400" dirty="0"/>
            </a:br>
            <a:endParaRPr lang="en-DE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520DA-303E-49EE-A7D0-2AB3BCF80AF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37851" y="3936566"/>
            <a:ext cx="7748587" cy="589252"/>
          </a:xfrm>
        </p:spPr>
        <p:txBody>
          <a:bodyPr/>
          <a:lstStyle/>
          <a:p>
            <a:r>
              <a:rPr lang="de-DE" dirty="0"/>
              <a:t>S</a:t>
            </a:r>
            <a:r>
              <a:rPr lang="en-DE" dirty="0"/>
              <a:t>u</a:t>
            </a:r>
            <a:r>
              <a:rPr lang="de-DE" dirty="0"/>
              <a:t>b</a:t>
            </a:r>
            <a:r>
              <a:rPr lang="en-DE" dirty="0"/>
              <a:t>a </a:t>
            </a:r>
            <a:r>
              <a:rPr lang="de-DE" dirty="0"/>
              <a:t>S</a:t>
            </a:r>
            <a:r>
              <a:rPr lang="en-DE" dirty="0" err="1"/>
              <a:t>i</a:t>
            </a:r>
            <a:r>
              <a:rPr lang="de-DE" dirty="0"/>
              <a:t>v</a:t>
            </a:r>
            <a:r>
              <a:rPr lang="en-DE" dirty="0"/>
              <a:t>a </a:t>
            </a:r>
            <a:r>
              <a:rPr lang="de-DE" dirty="0"/>
              <a:t>C</a:t>
            </a:r>
            <a:r>
              <a:rPr lang="en-DE" dirty="0"/>
              <a:t>h</a:t>
            </a:r>
            <a:r>
              <a:rPr lang="de-DE" dirty="0"/>
              <a:t>a</a:t>
            </a:r>
            <a:r>
              <a:rPr lang="en-DE" dirty="0"/>
              <a:t>n</a:t>
            </a:r>
            <a:r>
              <a:rPr lang="de-DE" dirty="0"/>
              <a:t>d</a:t>
            </a:r>
            <a:r>
              <a:rPr lang="en-DE" dirty="0"/>
              <a:t>r</a:t>
            </a:r>
            <a:r>
              <a:rPr lang="de-DE" dirty="0"/>
              <a:t>a</a:t>
            </a:r>
            <a:r>
              <a:rPr lang="en-DE" dirty="0"/>
              <a:t>n </a:t>
            </a:r>
            <a:r>
              <a:rPr lang="de-DE" dirty="0"/>
              <a:t>K</a:t>
            </a:r>
            <a:r>
              <a:rPr lang="en-DE" dirty="0"/>
              <a:t>a</a:t>
            </a:r>
            <a:r>
              <a:rPr lang="de-DE" dirty="0"/>
              <a:t>l</a:t>
            </a:r>
            <a:r>
              <a:rPr lang="en-DE" dirty="0" err="1"/>
              <a:t>i</a:t>
            </a:r>
            <a:r>
              <a:rPr lang="de-DE" dirty="0"/>
              <a:t>m</a:t>
            </a:r>
            <a:r>
              <a:rPr lang="en-DE" dirty="0"/>
              <a:t>u</a:t>
            </a:r>
            <a:r>
              <a:rPr lang="de-DE" dirty="0"/>
              <a:t>t</a:t>
            </a:r>
            <a:r>
              <a:rPr lang="en-DE" dirty="0"/>
              <a:t>h</a:t>
            </a:r>
            <a:r>
              <a:rPr lang="de-DE" dirty="0"/>
              <a:t>u</a:t>
            </a:r>
            <a:r>
              <a:rPr lang="en-DE" dirty="0"/>
              <a:t>			</a:t>
            </a:r>
          </a:p>
          <a:p>
            <a:r>
              <a:rPr lang="de-DE" dirty="0"/>
              <a:t>M</a:t>
            </a:r>
            <a:r>
              <a:rPr lang="en-DE" dirty="0"/>
              <a:t>a</a:t>
            </a:r>
            <a:r>
              <a:rPr lang="de-DE" dirty="0"/>
              <a:t>t</a:t>
            </a:r>
            <a:r>
              <a:rPr lang="en-DE" dirty="0"/>
              <a:t>r</a:t>
            </a:r>
            <a:r>
              <a:rPr lang="de-DE" dirty="0"/>
              <a:t>i</a:t>
            </a:r>
            <a:r>
              <a:rPr lang="en-DE" dirty="0"/>
              <a:t>k</a:t>
            </a:r>
            <a:r>
              <a:rPr lang="de-DE" dirty="0"/>
              <a:t>e</a:t>
            </a:r>
            <a:r>
              <a:rPr lang="en-DE" dirty="0"/>
              <a:t>l </a:t>
            </a:r>
            <a:r>
              <a:rPr lang="de-DE" dirty="0"/>
              <a:t>n</a:t>
            </a:r>
            <a:r>
              <a:rPr lang="en-DE" dirty="0"/>
              <a:t>r: 4868941</a:t>
            </a:r>
          </a:p>
        </p:txBody>
      </p:sp>
    </p:spTree>
    <p:extLst>
      <p:ext uri="{BB962C8B-B14F-4D97-AF65-F5344CB8AC3E}">
        <p14:creationId xmlns:p14="http://schemas.microsoft.com/office/powerpoint/2010/main" val="171876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9796-0D94-4FBD-99ED-C8FD4126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</a:t>
            </a:r>
            <a:r>
              <a:rPr lang="en-DE" dirty="0"/>
              <a:t>v</a:t>
            </a:r>
            <a:r>
              <a:rPr lang="de-DE" dirty="0"/>
              <a:t>e</a:t>
            </a:r>
            <a:r>
              <a:rPr lang="en-DE" dirty="0"/>
              <a:t>r</a:t>
            </a:r>
            <a:r>
              <a:rPr lang="de-DE" dirty="0"/>
              <a:t>v</a:t>
            </a:r>
            <a:r>
              <a:rPr lang="en-DE" dirty="0" err="1"/>
              <a:t>i</a:t>
            </a:r>
            <a:r>
              <a:rPr lang="de-DE" dirty="0"/>
              <a:t>e</a:t>
            </a:r>
            <a:r>
              <a:rPr lang="en-DE" dirty="0"/>
              <a:t>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6DCD8-814B-4BBD-9284-ABED5BEB1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556" y="1614055"/>
            <a:ext cx="8370888" cy="4622800"/>
          </a:xfrm>
        </p:spPr>
        <p:txBody>
          <a:bodyPr/>
          <a:lstStyle/>
          <a:p>
            <a:endParaRPr lang="en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T</a:t>
            </a:r>
            <a:r>
              <a:rPr lang="en-DE" sz="1800" dirty="0"/>
              <a:t>r</a:t>
            </a:r>
            <a:r>
              <a:rPr lang="de-DE" sz="1800" dirty="0"/>
              <a:t>a</a:t>
            </a:r>
            <a:r>
              <a:rPr lang="en-DE" sz="1800" dirty="0"/>
              <a:t>n</a:t>
            </a:r>
            <a:r>
              <a:rPr lang="de-DE" sz="1800" dirty="0"/>
              <a:t>s</a:t>
            </a:r>
            <a:r>
              <a:rPr lang="en-DE" sz="1800" dirty="0" err="1"/>
              <a:t>i</a:t>
            </a:r>
            <a:r>
              <a:rPr lang="de-DE" sz="1800" dirty="0"/>
              <a:t>e</a:t>
            </a:r>
            <a:r>
              <a:rPr lang="en-DE" sz="1800" dirty="0"/>
              <a:t>n</a:t>
            </a:r>
            <a:r>
              <a:rPr lang="de-DE" sz="1800" dirty="0"/>
              <a:t>t</a:t>
            </a:r>
            <a:r>
              <a:rPr lang="en-DE" sz="1800" dirty="0"/>
              <a:t> Thermal simulation </a:t>
            </a:r>
            <a:r>
              <a:rPr lang="en-DE" sz="1800" dirty="0" err="1"/>
              <a:t>materi</a:t>
            </a:r>
            <a:r>
              <a:rPr lang="de-DE" sz="1800" dirty="0"/>
              <a:t>a</a:t>
            </a:r>
            <a:r>
              <a:rPr lang="en-DE" sz="1800" dirty="0"/>
              <a:t>l </a:t>
            </a:r>
            <a:r>
              <a:rPr lang="de-DE" sz="1800" dirty="0"/>
              <a:t>p</a:t>
            </a:r>
            <a:r>
              <a:rPr lang="en-DE" sz="1800" dirty="0"/>
              <a:t>r</a:t>
            </a:r>
            <a:r>
              <a:rPr lang="de-DE" sz="1800" dirty="0"/>
              <a:t>o</a:t>
            </a:r>
            <a:r>
              <a:rPr lang="en-DE" sz="1800" dirty="0"/>
              <a:t>p</a:t>
            </a:r>
            <a:r>
              <a:rPr lang="de-DE" sz="1800" dirty="0"/>
              <a:t>e</a:t>
            </a:r>
            <a:r>
              <a:rPr lang="en-DE" sz="1800" dirty="0"/>
              <a:t>r</a:t>
            </a:r>
            <a:r>
              <a:rPr lang="de-DE" sz="1800" dirty="0"/>
              <a:t>t</a:t>
            </a:r>
            <a:r>
              <a:rPr lang="en-DE" sz="1800" dirty="0" err="1"/>
              <a:t>i</a:t>
            </a:r>
            <a:r>
              <a:rPr lang="de-DE" sz="1800" dirty="0"/>
              <a:t>e</a:t>
            </a:r>
            <a:r>
              <a:rPr lang="en-DE" sz="1800" dirty="0"/>
              <a:t>s</a:t>
            </a:r>
          </a:p>
          <a:p>
            <a:pPr marL="1347788">
              <a:buFont typeface="Wingdings" panose="05000000000000000000" pitchFamily="2" charset="2"/>
              <a:buChar char="v"/>
            </a:pPr>
            <a:r>
              <a:rPr lang="en-DE" sz="1800" dirty="0"/>
              <a:t>Steel Hat profile</a:t>
            </a:r>
          </a:p>
          <a:p>
            <a:pPr marL="1347788">
              <a:buFont typeface="Wingdings" panose="05000000000000000000" pitchFamily="2" charset="2"/>
              <a:buChar char="v"/>
            </a:pPr>
            <a:r>
              <a:rPr lang="en-DE" sz="1800" dirty="0"/>
              <a:t>Aluminium Plate</a:t>
            </a:r>
          </a:p>
          <a:p>
            <a:pPr>
              <a:buFont typeface="Arial" panose="020B0604020202020204" pitchFamily="34" charset="0"/>
              <a:buChar char="•"/>
            </a:pPr>
            <a:endParaRPr lang="en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DE" sz="1800" dirty="0"/>
              <a:t>Finalized film coefficient for Thermal simulation</a:t>
            </a:r>
          </a:p>
          <a:p>
            <a:pPr>
              <a:buFont typeface="Arial" panose="020B0604020202020204" pitchFamily="34" charset="0"/>
              <a:buChar char="•"/>
            </a:pPr>
            <a:endParaRPr lang="en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DE" sz="1800" dirty="0"/>
              <a:t>Other aspects of Transient Thermal simulation</a:t>
            </a:r>
          </a:p>
          <a:p>
            <a:pPr>
              <a:buFont typeface="Arial" panose="020B0604020202020204" pitchFamily="34" charset="0"/>
              <a:buChar char="•"/>
            </a:pPr>
            <a:endParaRPr lang="en-DE" sz="1800" dirty="0"/>
          </a:p>
          <a:p>
            <a:pPr>
              <a:buFont typeface="Arial" panose="020B0604020202020204" pitchFamily="34" charset="0"/>
              <a:buChar char="•"/>
            </a:pPr>
            <a:endParaRPr lang="en-DE" sz="1800" dirty="0"/>
          </a:p>
          <a:p>
            <a:pPr marL="0" indent="0"/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371884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30D7F5-2B1E-46C8-A309-A5B58A60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</a:t>
            </a:r>
            <a:r>
              <a:rPr lang="de-DE" dirty="0"/>
              <a:t>r</a:t>
            </a:r>
            <a:r>
              <a:rPr lang="en-DE" dirty="0"/>
              <a:t>a</a:t>
            </a:r>
            <a:r>
              <a:rPr lang="de-DE" dirty="0"/>
              <a:t>n</a:t>
            </a:r>
            <a:r>
              <a:rPr lang="en-DE" dirty="0"/>
              <a:t>s</a:t>
            </a:r>
            <a:r>
              <a:rPr lang="de-DE" dirty="0"/>
              <a:t>i</a:t>
            </a:r>
            <a:r>
              <a:rPr lang="en-DE" dirty="0"/>
              <a:t>e</a:t>
            </a:r>
            <a:r>
              <a:rPr lang="de-DE" dirty="0"/>
              <a:t>n</a:t>
            </a:r>
            <a:r>
              <a:rPr lang="en-DE" dirty="0"/>
              <a:t>t </a:t>
            </a:r>
            <a:r>
              <a:rPr lang="de-DE" dirty="0"/>
              <a:t>T</a:t>
            </a:r>
            <a:r>
              <a:rPr lang="en-DE" dirty="0"/>
              <a:t>h</a:t>
            </a:r>
            <a:r>
              <a:rPr lang="de-DE" dirty="0"/>
              <a:t>e</a:t>
            </a:r>
            <a:r>
              <a:rPr lang="en-DE" dirty="0"/>
              <a:t>r</a:t>
            </a:r>
            <a:r>
              <a:rPr lang="de-DE" dirty="0"/>
              <a:t>m</a:t>
            </a:r>
            <a:r>
              <a:rPr lang="en-DE" dirty="0"/>
              <a:t>a</a:t>
            </a:r>
            <a:r>
              <a:rPr lang="de-DE" dirty="0"/>
              <a:t>l</a:t>
            </a:r>
            <a:r>
              <a:rPr lang="en-DE" dirty="0"/>
              <a:t> </a:t>
            </a:r>
            <a:r>
              <a:rPr lang="de-DE" dirty="0"/>
              <a:t>s</a:t>
            </a:r>
            <a:r>
              <a:rPr lang="en-DE" dirty="0" err="1"/>
              <a:t>i</a:t>
            </a:r>
            <a:r>
              <a:rPr lang="de-DE" dirty="0"/>
              <a:t>m</a:t>
            </a:r>
            <a:r>
              <a:rPr lang="en-DE" dirty="0"/>
              <a:t>u</a:t>
            </a:r>
            <a:r>
              <a:rPr lang="de-DE" dirty="0"/>
              <a:t>l</a:t>
            </a:r>
            <a:r>
              <a:rPr lang="en-DE" dirty="0"/>
              <a:t>a</a:t>
            </a:r>
            <a:r>
              <a:rPr lang="de-DE" dirty="0"/>
              <a:t>t</a:t>
            </a:r>
            <a:r>
              <a:rPr lang="en-DE" dirty="0" err="1"/>
              <a:t>i</a:t>
            </a:r>
            <a:r>
              <a:rPr lang="de-DE" dirty="0"/>
              <a:t>o</a:t>
            </a:r>
            <a:r>
              <a:rPr lang="en-DE" dirty="0"/>
              <a:t>n </a:t>
            </a:r>
            <a:r>
              <a:rPr lang="de-DE" dirty="0"/>
              <a:t>m</a:t>
            </a:r>
            <a:r>
              <a:rPr lang="en-DE" dirty="0"/>
              <a:t>a</a:t>
            </a:r>
            <a:r>
              <a:rPr lang="de-DE" dirty="0"/>
              <a:t>t</a:t>
            </a:r>
            <a:r>
              <a:rPr lang="en-DE" dirty="0"/>
              <a:t>e</a:t>
            </a:r>
            <a:r>
              <a:rPr lang="de-DE" dirty="0"/>
              <a:t>r</a:t>
            </a:r>
            <a:r>
              <a:rPr lang="en-DE" dirty="0" err="1"/>
              <a:t>i</a:t>
            </a:r>
            <a:r>
              <a:rPr lang="de-DE" dirty="0"/>
              <a:t>a</a:t>
            </a:r>
            <a:r>
              <a:rPr lang="en-DE" dirty="0"/>
              <a:t>l </a:t>
            </a:r>
            <a:r>
              <a:rPr lang="de-DE" dirty="0"/>
              <a:t>p</a:t>
            </a:r>
            <a:r>
              <a:rPr lang="en-DE" dirty="0"/>
              <a:t>r</a:t>
            </a:r>
            <a:r>
              <a:rPr lang="de-DE" dirty="0"/>
              <a:t>o</a:t>
            </a:r>
            <a:r>
              <a:rPr lang="en-DE" dirty="0"/>
              <a:t>p</a:t>
            </a:r>
            <a:r>
              <a:rPr lang="de-DE" dirty="0"/>
              <a:t>e</a:t>
            </a:r>
            <a:r>
              <a:rPr lang="en-DE" dirty="0"/>
              <a:t>r</a:t>
            </a:r>
            <a:r>
              <a:rPr lang="de-DE" dirty="0"/>
              <a:t>t</a:t>
            </a:r>
            <a:r>
              <a:rPr lang="en-DE" dirty="0" err="1"/>
              <a:t>i</a:t>
            </a:r>
            <a:r>
              <a:rPr lang="de-DE" dirty="0"/>
              <a:t>e</a:t>
            </a:r>
            <a:r>
              <a:rPr lang="en-DE" dirty="0"/>
              <a:t>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349AB-E3C4-4681-B71E-CD405039C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964" y="1450686"/>
            <a:ext cx="8370888" cy="4622800"/>
          </a:xfrm>
        </p:spPr>
        <p:txBody>
          <a:bodyPr/>
          <a:lstStyle/>
          <a:p>
            <a:pPr marL="0" indent="0"/>
            <a:endParaRPr lang="en-DE" sz="1800" dirty="0"/>
          </a:p>
          <a:p>
            <a:pPr marL="0" indent="0"/>
            <a:endParaRPr lang="en-DE" sz="1800" dirty="0"/>
          </a:p>
          <a:p>
            <a:pPr marL="0" indent="0"/>
            <a:endParaRPr lang="en-DE" sz="1800" dirty="0"/>
          </a:p>
          <a:p>
            <a:pPr marL="0" indent="0"/>
            <a:endParaRPr lang="en-DE" sz="1800" dirty="0"/>
          </a:p>
          <a:p>
            <a:pPr marL="0" indent="0"/>
            <a:endParaRPr lang="en-DE" sz="1800" dirty="0"/>
          </a:p>
          <a:p>
            <a:pPr marL="0" indent="0"/>
            <a:endParaRPr lang="en-DE" sz="1800" dirty="0"/>
          </a:p>
          <a:p>
            <a:pPr marL="0" indent="0"/>
            <a:endParaRPr lang="en-DE" sz="1800" dirty="0"/>
          </a:p>
          <a:p>
            <a:pPr marL="0" indent="0"/>
            <a:endParaRPr lang="en-DE" sz="1800" dirty="0"/>
          </a:p>
          <a:p>
            <a:pPr marL="0" indent="0"/>
            <a:endParaRPr lang="en-DE" sz="1800" dirty="0"/>
          </a:p>
          <a:p>
            <a:pPr marL="0" indent="0"/>
            <a:endParaRPr lang="en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800" b="1" dirty="0"/>
              <a:t>Units used</a:t>
            </a:r>
            <a:r>
              <a:rPr lang="en-DE" sz="1800" dirty="0"/>
              <a:t>:</a:t>
            </a:r>
          </a:p>
          <a:p>
            <a:pPr marL="0" indent="0"/>
            <a:r>
              <a:rPr lang="en-DE" sz="1800" dirty="0"/>
              <a:t>	Density – ton/mm</a:t>
            </a:r>
            <a:r>
              <a:rPr lang="en-DE" sz="1800" baseline="40000" dirty="0"/>
              <a:t>3	</a:t>
            </a:r>
            <a:r>
              <a:rPr lang="en-DE" sz="1800" dirty="0"/>
              <a:t>Thermal conductivity – </a:t>
            </a:r>
            <a:r>
              <a:rPr lang="de-DE" sz="1800" dirty="0"/>
              <a:t>m</a:t>
            </a:r>
            <a:r>
              <a:rPr lang="en-DE" sz="1800" dirty="0"/>
              <a:t>W/</a:t>
            </a:r>
            <a:r>
              <a:rPr lang="de-DE" sz="1800" dirty="0"/>
              <a:t>m</a:t>
            </a:r>
            <a:r>
              <a:rPr lang="en-DE" sz="1800" dirty="0"/>
              <a:t>m</a:t>
            </a:r>
            <a:r>
              <a:rPr lang="de-DE" sz="1800" dirty="0"/>
              <a:t>K</a:t>
            </a:r>
            <a:endParaRPr lang="en-DE" sz="1800" dirty="0"/>
          </a:p>
          <a:p>
            <a:pPr marL="0" indent="0"/>
            <a:r>
              <a:rPr lang="en-DE" sz="1800" dirty="0"/>
              <a:t>	</a:t>
            </a:r>
            <a:r>
              <a:rPr lang="de-DE" sz="1800" dirty="0"/>
              <a:t>S</a:t>
            </a:r>
            <a:r>
              <a:rPr lang="en-DE" sz="1800" dirty="0"/>
              <a:t>p</a:t>
            </a:r>
            <a:r>
              <a:rPr lang="de-DE" sz="1800" dirty="0"/>
              <a:t>e</a:t>
            </a:r>
            <a:r>
              <a:rPr lang="en-DE" sz="1800" dirty="0"/>
              <a:t>c</a:t>
            </a:r>
            <a:r>
              <a:rPr lang="de-DE" sz="1800" dirty="0"/>
              <a:t>i</a:t>
            </a:r>
            <a:r>
              <a:rPr lang="en-DE" sz="1800" dirty="0"/>
              <a:t>f</a:t>
            </a:r>
            <a:r>
              <a:rPr lang="de-DE" sz="1800" dirty="0"/>
              <a:t>i</a:t>
            </a:r>
            <a:r>
              <a:rPr lang="en-DE" sz="1800" dirty="0"/>
              <a:t>c </a:t>
            </a:r>
            <a:r>
              <a:rPr lang="de-DE" sz="1800" dirty="0"/>
              <a:t>H</a:t>
            </a:r>
            <a:r>
              <a:rPr lang="en-DE" sz="1800" dirty="0"/>
              <a:t>e</a:t>
            </a:r>
            <a:r>
              <a:rPr lang="de-DE" sz="1800" dirty="0"/>
              <a:t>a</a:t>
            </a:r>
            <a:r>
              <a:rPr lang="en-DE" sz="1800" dirty="0"/>
              <a:t>t </a:t>
            </a:r>
            <a:r>
              <a:rPr lang="de-DE" sz="1800" dirty="0"/>
              <a:t>c</a:t>
            </a:r>
            <a:r>
              <a:rPr lang="en-DE" sz="1800" dirty="0"/>
              <a:t>a</a:t>
            </a:r>
            <a:r>
              <a:rPr lang="de-DE" sz="1800" dirty="0"/>
              <a:t>p</a:t>
            </a:r>
            <a:r>
              <a:rPr lang="en-DE" sz="1800" dirty="0"/>
              <a:t>a</a:t>
            </a:r>
            <a:r>
              <a:rPr lang="de-DE" sz="1800" dirty="0"/>
              <a:t>c</a:t>
            </a:r>
            <a:r>
              <a:rPr lang="en-DE" sz="1800" dirty="0" err="1"/>
              <a:t>i</a:t>
            </a:r>
            <a:r>
              <a:rPr lang="de-DE" sz="1800" dirty="0"/>
              <a:t>t</a:t>
            </a:r>
            <a:r>
              <a:rPr lang="en-DE" sz="1800" dirty="0"/>
              <a:t>y – </a:t>
            </a:r>
            <a:r>
              <a:rPr lang="de-DE" sz="1800" dirty="0"/>
              <a:t>m</a:t>
            </a:r>
            <a:r>
              <a:rPr lang="en-DE" sz="1800" dirty="0"/>
              <a:t>J/</a:t>
            </a:r>
            <a:r>
              <a:rPr lang="en-DE" sz="1800" dirty="0" err="1"/>
              <a:t>tonK</a:t>
            </a:r>
            <a:endParaRPr lang="en-DE" sz="1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9B351B2-8D12-48F1-AC9B-8FD523594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91764"/>
              </p:ext>
            </p:extLst>
          </p:nvPr>
        </p:nvGraphicFramePr>
        <p:xfrm>
          <a:off x="897370" y="1530580"/>
          <a:ext cx="7444510" cy="2624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902">
                  <a:extLst>
                    <a:ext uri="{9D8B030D-6E8A-4147-A177-3AD203B41FA5}">
                      <a16:colId xmlns:a16="http://schemas.microsoft.com/office/drawing/2014/main" val="4201210963"/>
                    </a:ext>
                  </a:extLst>
                </a:gridCol>
                <a:gridCol w="1488902">
                  <a:extLst>
                    <a:ext uri="{9D8B030D-6E8A-4147-A177-3AD203B41FA5}">
                      <a16:colId xmlns:a16="http://schemas.microsoft.com/office/drawing/2014/main" val="4206513770"/>
                    </a:ext>
                  </a:extLst>
                </a:gridCol>
                <a:gridCol w="1488902">
                  <a:extLst>
                    <a:ext uri="{9D8B030D-6E8A-4147-A177-3AD203B41FA5}">
                      <a16:colId xmlns:a16="http://schemas.microsoft.com/office/drawing/2014/main" val="2305860303"/>
                    </a:ext>
                  </a:extLst>
                </a:gridCol>
                <a:gridCol w="1488902">
                  <a:extLst>
                    <a:ext uri="{9D8B030D-6E8A-4147-A177-3AD203B41FA5}">
                      <a16:colId xmlns:a16="http://schemas.microsoft.com/office/drawing/2014/main" val="1150530119"/>
                    </a:ext>
                  </a:extLst>
                </a:gridCol>
                <a:gridCol w="1488902">
                  <a:extLst>
                    <a:ext uri="{9D8B030D-6E8A-4147-A177-3AD203B41FA5}">
                      <a16:colId xmlns:a16="http://schemas.microsoft.com/office/drawing/2014/main" val="4218698389"/>
                    </a:ext>
                  </a:extLst>
                </a:gridCol>
              </a:tblGrid>
              <a:tr h="85103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</a:t>
                      </a:r>
                      <a:r>
                        <a:rPr lang="en-DE" dirty="0"/>
                        <a:t>a</a:t>
                      </a:r>
                      <a:r>
                        <a:rPr lang="de-DE" dirty="0"/>
                        <a:t>t</a:t>
                      </a:r>
                      <a:r>
                        <a:rPr lang="en-DE" dirty="0"/>
                        <a:t>e</a:t>
                      </a:r>
                      <a:r>
                        <a:rPr lang="de-DE" dirty="0"/>
                        <a:t>r</a:t>
                      </a:r>
                      <a:r>
                        <a:rPr lang="en-DE" dirty="0" err="1"/>
                        <a:t>i</a:t>
                      </a:r>
                      <a:r>
                        <a:rPr lang="de-DE" dirty="0"/>
                        <a:t>a</a:t>
                      </a:r>
                      <a:r>
                        <a:rPr lang="en-DE" dirty="0"/>
                        <a:t>l </a:t>
                      </a:r>
                      <a:r>
                        <a:rPr lang="de-DE" dirty="0"/>
                        <a:t>p</a:t>
                      </a:r>
                      <a:r>
                        <a:rPr lang="en-DE" dirty="0"/>
                        <a:t>r</a:t>
                      </a:r>
                      <a:r>
                        <a:rPr lang="de-DE" dirty="0"/>
                        <a:t>o</a:t>
                      </a:r>
                      <a:r>
                        <a:rPr lang="en-DE" dirty="0"/>
                        <a:t>p</a:t>
                      </a:r>
                      <a:r>
                        <a:rPr lang="de-DE" dirty="0"/>
                        <a:t>e</a:t>
                      </a:r>
                      <a:r>
                        <a:rPr lang="en-DE" dirty="0"/>
                        <a:t>r</a:t>
                      </a:r>
                      <a:r>
                        <a:rPr lang="de-DE" dirty="0"/>
                        <a:t>t</a:t>
                      </a:r>
                      <a:r>
                        <a:rPr lang="en-DE" dirty="0" err="1"/>
                        <a:t>i</a:t>
                      </a:r>
                      <a:r>
                        <a:rPr lang="de-DE" dirty="0"/>
                        <a:t>e</a:t>
                      </a:r>
                      <a:r>
                        <a:rPr lang="en-DE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</a:t>
                      </a:r>
                      <a:r>
                        <a:rPr lang="en-DE" dirty="0"/>
                        <a:t>t</a:t>
                      </a:r>
                      <a:r>
                        <a:rPr lang="de-DE" dirty="0"/>
                        <a:t>e</a:t>
                      </a:r>
                      <a:r>
                        <a:rPr lang="en-DE" dirty="0"/>
                        <a:t>e</a:t>
                      </a:r>
                      <a:r>
                        <a:rPr lang="de-DE" dirty="0"/>
                        <a:t>l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  <a:r>
                        <a:rPr lang="en-DE" dirty="0"/>
                        <a:t>l</a:t>
                      </a:r>
                      <a:r>
                        <a:rPr lang="de-DE" dirty="0"/>
                        <a:t>u</a:t>
                      </a:r>
                      <a:r>
                        <a:rPr lang="en-DE" dirty="0"/>
                        <a:t>m</a:t>
                      </a:r>
                      <a:r>
                        <a:rPr lang="de-DE" dirty="0"/>
                        <a:t>i</a:t>
                      </a:r>
                      <a:r>
                        <a:rPr lang="en-DE" dirty="0"/>
                        <a:t>n</a:t>
                      </a:r>
                      <a:r>
                        <a:rPr lang="de-DE" dirty="0"/>
                        <a:t>i</a:t>
                      </a:r>
                      <a:r>
                        <a:rPr lang="en-DE" dirty="0"/>
                        <a:t>u</a:t>
                      </a:r>
                      <a:r>
                        <a:rPr lang="de-DE" dirty="0"/>
                        <a:t>m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  <a:r>
                        <a:rPr lang="en-DE" dirty="0"/>
                        <a:t>d</a:t>
                      </a:r>
                      <a:r>
                        <a:rPr lang="de-DE" dirty="0"/>
                        <a:t>h</a:t>
                      </a:r>
                      <a:r>
                        <a:rPr lang="en-DE" dirty="0"/>
                        <a:t>e</a:t>
                      </a:r>
                      <a:r>
                        <a:rPr lang="de-DE" dirty="0"/>
                        <a:t>s</a:t>
                      </a:r>
                      <a:r>
                        <a:rPr lang="en-DE" dirty="0" err="1"/>
                        <a:t>i</a:t>
                      </a:r>
                      <a:r>
                        <a:rPr lang="de-DE" dirty="0"/>
                        <a:t>v</a:t>
                      </a:r>
                      <a:r>
                        <a:rPr lang="en-D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</a:t>
                      </a:r>
                      <a:r>
                        <a:rPr lang="en-DE" dirty="0"/>
                        <a:t>p</a:t>
                      </a:r>
                      <a:r>
                        <a:rPr lang="de-DE" dirty="0"/>
                        <a:t>o</a:t>
                      </a:r>
                      <a:r>
                        <a:rPr lang="en-DE" dirty="0"/>
                        <a:t>t</a:t>
                      </a:r>
                      <a:r>
                        <a:rPr lang="de-DE" dirty="0"/>
                        <a:t>w</a:t>
                      </a:r>
                      <a:r>
                        <a:rPr lang="en-DE" dirty="0"/>
                        <a:t>e</a:t>
                      </a:r>
                      <a:r>
                        <a:rPr lang="de-DE" dirty="0"/>
                        <a:t>l</a:t>
                      </a:r>
                      <a:r>
                        <a:rPr lang="en-DE" dirty="0"/>
                        <a:t>d</a:t>
                      </a:r>
                      <a:r>
                        <a:rPr lang="de-DE" dirty="0"/>
                        <a:t>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72553"/>
                  </a:ext>
                </a:extLst>
              </a:tr>
              <a:tr h="49306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  <a:r>
                        <a:rPr lang="en-DE" dirty="0"/>
                        <a:t>e</a:t>
                      </a:r>
                      <a:r>
                        <a:rPr lang="de-DE" dirty="0"/>
                        <a:t>n</a:t>
                      </a:r>
                      <a:r>
                        <a:rPr lang="en-DE" dirty="0"/>
                        <a:t>s</a:t>
                      </a:r>
                      <a:r>
                        <a:rPr lang="de-DE" dirty="0"/>
                        <a:t>i</a:t>
                      </a:r>
                      <a:r>
                        <a:rPr lang="en-DE" dirty="0"/>
                        <a:t>t</a:t>
                      </a:r>
                      <a:r>
                        <a:rPr lang="de-DE" dirty="0"/>
                        <a:t>y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7.85</a:t>
                      </a:r>
                      <a:r>
                        <a:rPr lang="de-DE" dirty="0"/>
                        <a:t>e</a:t>
                      </a:r>
                      <a:r>
                        <a:rPr lang="en-DE" dirty="0"/>
                        <a:t>-009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2.71</a:t>
                      </a:r>
                      <a:r>
                        <a:rPr lang="de-DE" dirty="0"/>
                        <a:t>e</a:t>
                      </a:r>
                      <a:r>
                        <a:rPr lang="en-DE" dirty="0"/>
                        <a:t>-009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1.2</a:t>
                      </a:r>
                      <a:r>
                        <a:rPr lang="de-DE" dirty="0"/>
                        <a:t>e</a:t>
                      </a:r>
                      <a:r>
                        <a:rPr lang="en-DE" dirty="0"/>
                        <a:t>-009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7.85</a:t>
                      </a:r>
                      <a:r>
                        <a:rPr lang="de-DE" dirty="0"/>
                        <a:t>e</a:t>
                      </a:r>
                      <a:r>
                        <a:rPr lang="en-DE" dirty="0"/>
                        <a:t>-009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446532"/>
                  </a:ext>
                </a:extLst>
              </a:tr>
              <a:tr h="49306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  <a:r>
                        <a:rPr lang="en-DE" dirty="0"/>
                        <a:t>h</a:t>
                      </a:r>
                      <a:r>
                        <a:rPr lang="de-DE" dirty="0"/>
                        <a:t>e</a:t>
                      </a:r>
                      <a:r>
                        <a:rPr lang="en-DE" dirty="0"/>
                        <a:t>r</a:t>
                      </a:r>
                      <a:r>
                        <a:rPr lang="de-DE" dirty="0"/>
                        <a:t>m</a:t>
                      </a:r>
                      <a:r>
                        <a:rPr lang="en-DE" dirty="0"/>
                        <a:t>a</a:t>
                      </a:r>
                      <a:r>
                        <a:rPr lang="de-DE" dirty="0"/>
                        <a:t>l</a:t>
                      </a:r>
                      <a:r>
                        <a:rPr lang="en-DE" dirty="0"/>
                        <a:t> </a:t>
                      </a:r>
                      <a:r>
                        <a:rPr lang="de-DE" dirty="0"/>
                        <a:t>c</a:t>
                      </a:r>
                      <a:r>
                        <a:rPr lang="en-DE" dirty="0"/>
                        <a:t>o</a:t>
                      </a:r>
                      <a:r>
                        <a:rPr lang="de-DE" dirty="0"/>
                        <a:t>n</a:t>
                      </a:r>
                      <a:r>
                        <a:rPr lang="en-DE" dirty="0"/>
                        <a:t>d</a:t>
                      </a:r>
                      <a:r>
                        <a:rPr lang="de-DE" dirty="0"/>
                        <a:t>u</a:t>
                      </a:r>
                      <a:r>
                        <a:rPr lang="en-DE" dirty="0"/>
                        <a:t>c</a:t>
                      </a:r>
                      <a:r>
                        <a:rPr lang="de-DE" dirty="0"/>
                        <a:t>t</a:t>
                      </a:r>
                      <a:r>
                        <a:rPr lang="en-DE" dirty="0" err="1"/>
                        <a:t>i</a:t>
                      </a:r>
                      <a:r>
                        <a:rPr lang="de-DE" dirty="0"/>
                        <a:t>v</a:t>
                      </a:r>
                      <a:r>
                        <a:rPr lang="en-DE" dirty="0" err="1"/>
                        <a:t>i</a:t>
                      </a:r>
                      <a:r>
                        <a:rPr lang="de-DE" dirty="0"/>
                        <a:t>t</a:t>
                      </a:r>
                      <a:r>
                        <a:rPr lang="en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64876"/>
                  </a:ext>
                </a:extLst>
              </a:tr>
              <a:tr h="49306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</a:t>
                      </a:r>
                      <a:r>
                        <a:rPr lang="en-DE" dirty="0"/>
                        <a:t>p</a:t>
                      </a:r>
                      <a:r>
                        <a:rPr lang="de-DE" dirty="0"/>
                        <a:t>e</a:t>
                      </a:r>
                      <a:r>
                        <a:rPr lang="en-DE" dirty="0"/>
                        <a:t>c</a:t>
                      </a:r>
                      <a:r>
                        <a:rPr lang="de-DE" dirty="0"/>
                        <a:t>i</a:t>
                      </a:r>
                      <a:r>
                        <a:rPr lang="en-DE" dirty="0"/>
                        <a:t>f</a:t>
                      </a:r>
                      <a:r>
                        <a:rPr lang="de-DE" dirty="0"/>
                        <a:t>i</a:t>
                      </a:r>
                      <a:r>
                        <a:rPr lang="en-DE" dirty="0"/>
                        <a:t>c </a:t>
                      </a:r>
                      <a:r>
                        <a:rPr lang="de-DE" dirty="0"/>
                        <a:t>h</a:t>
                      </a:r>
                      <a:r>
                        <a:rPr lang="en-DE" dirty="0"/>
                        <a:t>e</a:t>
                      </a:r>
                      <a:r>
                        <a:rPr lang="de-DE" dirty="0"/>
                        <a:t>a</a:t>
                      </a:r>
                      <a:r>
                        <a:rPr lang="en-DE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0.48</a:t>
                      </a:r>
                      <a:r>
                        <a:rPr lang="de-DE" dirty="0"/>
                        <a:t>e</a:t>
                      </a:r>
                      <a:r>
                        <a:rPr lang="en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0.91</a:t>
                      </a:r>
                      <a:r>
                        <a:rPr lang="de-DE" dirty="0"/>
                        <a:t>e</a:t>
                      </a:r>
                      <a:r>
                        <a:rPr lang="en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12</a:t>
                      </a:r>
                      <a:r>
                        <a:rPr lang="de-DE" dirty="0"/>
                        <a:t>e</a:t>
                      </a:r>
                      <a:r>
                        <a:rPr lang="en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0.48</a:t>
                      </a:r>
                      <a:r>
                        <a:rPr lang="de-DE" dirty="0"/>
                        <a:t>e</a:t>
                      </a:r>
                      <a:r>
                        <a:rPr lang="en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98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36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4CCD-5424-4973-8EA3-69FB5DE0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</a:t>
            </a:r>
            <a:r>
              <a:rPr lang="de-DE" dirty="0"/>
              <a:t>r</a:t>
            </a:r>
            <a:r>
              <a:rPr lang="en-DE" dirty="0"/>
              <a:t>a</a:t>
            </a:r>
            <a:r>
              <a:rPr lang="de-DE" dirty="0"/>
              <a:t>n</a:t>
            </a:r>
            <a:r>
              <a:rPr lang="en-DE" dirty="0"/>
              <a:t>s</a:t>
            </a:r>
            <a:r>
              <a:rPr lang="de-DE" dirty="0"/>
              <a:t>i</a:t>
            </a:r>
            <a:r>
              <a:rPr lang="en-DE" dirty="0"/>
              <a:t>e</a:t>
            </a:r>
            <a:r>
              <a:rPr lang="de-DE" dirty="0"/>
              <a:t>n</a:t>
            </a:r>
            <a:r>
              <a:rPr lang="en-DE" dirty="0"/>
              <a:t>t </a:t>
            </a:r>
            <a:r>
              <a:rPr lang="de-DE" dirty="0"/>
              <a:t>T</a:t>
            </a:r>
            <a:r>
              <a:rPr lang="en-DE" dirty="0"/>
              <a:t>h</a:t>
            </a:r>
            <a:r>
              <a:rPr lang="de-DE" dirty="0"/>
              <a:t>e</a:t>
            </a:r>
            <a:r>
              <a:rPr lang="en-DE" dirty="0"/>
              <a:t>r</a:t>
            </a:r>
            <a:r>
              <a:rPr lang="de-DE" dirty="0"/>
              <a:t>m</a:t>
            </a:r>
            <a:r>
              <a:rPr lang="en-DE" dirty="0"/>
              <a:t>a</a:t>
            </a:r>
            <a:r>
              <a:rPr lang="de-DE" dirty="0"/>
              <a:t>l</a:t>
            </a:r>
            <a:r>
              <a:rPr lang="en-DE" dirty="0"/>
              <a:t> </a:t>
            </a:r>
            <a:r>
              <a:rPr lang="de-DE" dirty="0"/>
              <a:t>s</a:t>
            </a:r>
            <a:r>
              <a:rPr lang="en-DE" dirty="0" err="1"/>
              <a:t>i</a:t>
            </a:r>
            <a:r>
              <a:rPr lang="de-DE" dirty="0"/>
              <a:t>m</a:t>
            </a:r>
            <a:r>
              <a:rPr lang="en-DE" dirty="0"/>
              <a:t>u</a:t>
            </a:r>
            <a:r>
              <a:rPr lang="de-DE" dirty="0"/>
              <a:t>l</a:t>
            </a:r>
            <a:r>
              <a:rPr lang="en-DE" dirty="0"/>
              <a:t>a</a:t>
            </a:r>
            <a:r>
              <a:rPr lang="de-DE" dirty="0"/>
              <a:t>t</a:t>
            </a:r>
            <a:r>
              <a:rPr lang="en-DE" dirty="0" err="1"/>
              <a:t>i</a:t>
            </a:r>
            <a:r>
              <a:rPr lang="de-DE" dirty="0"/>
              <a:t>o</a:t>
            </a:r>
            <a:r>
              <a:rPr lang="en-DE" dirty="0"/>
              <a:t>n </a:t>
            </a:r>
            <a:r>
              <a:rPr lang="de-DE" dirty="0"/>
              <a:t>m</a:t>
            </a:r>
            <a:r>
              <a:rPr lang="en-DE" dirty="0"/>
              <a:t>a</a:t>
            </a:r>
            <a:r>
              <a:rPr lang="de-DE" dirty="0"/>
              <a:t>t</a:t>
            </a:r>
            <a:r>
              <a:rPr lang="en-DE" dirty="0"/>
              <a:t>e</a:t>
            </a:r>
            <a:r>
              <a:rPr lang="de-DE" dirty="0"/>
              <a:t>r</a:t>
            </a:r>
            <a:r>
              <a:rPr lang="en-DE" dirty="0" err="1"/>
              <a:t>i</a:t>
            </a:r>
            <a:r>
              <a:rPr lang="de-DE" dirty="0"/>
              <a:t>a</a:t>
            </a:r>
            <a:r>
              <a:rPr lang="en-DE" dirty="0"/>
              <a:t>l </a:t>
            </a:r>
            <a:r>
              <a:rPr lang="de-DE" dirty="0"/>
              <a:t>p</a:t>
            </a:r>
            <a:r>
              <a:rPr lang="en-DE" dirty="0"/>
              <a:t>r</a:t>
            </a:r>
            <a:r>
              <a:rPr lang="de-DE" dirty="0"/>
              <a:t>o</a:t>
            </a:r>
            <a:r>
              <a:rPr lang="en-DE" dirty="0"/>
              <a:t>p</a:t>
            </a:r>
            <a:r>
              <a:rPr lang="de-DE" dirty="0"/>
              <a:t>e</a:t>
            </a:r>
            <a:r>
              <a:rPr lang="en-DE" dirty="0"/>
              <a:t>r</a:t>
            </a:r>
            <a:r>
              <a:rPr lang="de-DE" dirty="0"/>
              <a:t>t</a:t>
            </a:r>
            <a:r>
              <a:rPr lang="en-DE" dirty="0" err="1"/>
              <a:t>i</a:t>
            </a:r>
            <a:r>
              <a:rPr lang="de-DE" dirty="0"/>
              <a:t>e</a:t>
            </a:r>
            <a:r>
              <a:rPr lang="en-DE" dirty="0"/>
              <a:t>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778B2-EFB7-436A-89EC-CFEF94F6D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182255"/>
            <a:ext cx="8370888" cy="4780396"/>
          </a:xfrm>
        </p:spPr>
        <p:txBody>
          <a:bodyPr/>
          <a:lstStyle/>
          <a:p>
            <a:pPr marL="0" indent="0"/>
            <a:r>
              <a:rPr lang="en-DE" sz="1800" b="1" dirty="0"/>
              <a:t>Steel </a:t>
            </a:r>
            <a:r>
              <a:rPr lang="de-DE" sz="1800" b="1" dirty="0"/>
              <a:t>H</a:t>
            </a:r>
            <a:r>
              <a:rPr lang="en-DE" sz="1800" b="1" dirty="0"/>
              <a:t>a</a:t>
            </a:r>
            <a:r>
              <a:rPr lang="de-DE" sz="1800" b="1" dirty="0"/>
              <a:t>t</a:t>
            </a:r>
            <a:r>
              <a:rPr lang="en-DE" sz="1800" b="1" dirty="0"/>
              <a:t> </a:t>
            </a:r>
            <a:r>
              <a:rPr lang="de-DE" sz="1800" b="1" dirty="0"/>
              <a:t>p</a:t>
            </a:r>
            <a:r>
              <a:rPr lang="en-DE" sz="1800" b="1" dirty="0"/>
              <a:t>r</a:t>
            </a:r>
            <a:r>
              <a:rPr lang="de-DE" sz="1800" b="1" dirty="0"/>
              <a:t>o</a:t>
            </a:r>
            <a:r>
              <a:rPr lang="en-DE" sz="1800" b="1" dirty="0"/>
              <a:t>f</a:t>
            </a:r>
            <a:r>
              <a:rPr lang="de-DE" sz="1800" b="1" dirty="0"/>
              <a:t>i</a:t>
            </a:r>
            <a:r>
              <a:rPr lang="en-DE" sz="1800" b="1" dirty="0"/>
              <a:t>l</a:t>
            </a:r>
            <a:r>
              <a:rPr lang="de-DE" sz="1800" b="1" dirty="0"/>
              <a:t>e</a:t>
            </a:r>
            <a:r>
              <a:rPr lang="en-DE" sz="1800" b="1" dirty="0"/>
              <a:t>:</a:t>
            </a:r>
          </a:p>
          <a:p>
            <a:pPr marL="0" indent="0"/>
            <a:endParaRPr lang="en-DE" b="1" dirty="0"/>
          </a:p>
          <a:p>
            <a:pPr marL="0" indent="0"/>
            <a:endParaRPr lang="en-DE" b="1" dirty="0"/>
          </a:p>
          <a:p>
            <a:pPr>
              <a:buFont typeface="Arial" panose="020B0604020202020204" pitchFamily="34" charset="0"/>
              <a:buChar char="•"/>
            </a:pPr>
            <a:endParaRPr lang="en-D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B6FD6-85A8-4F87-B720-909BF7B5F59A}"/>
              </a:ext>
            </a:extLst>
          </p:cNvPr>
          <p:cNvSpPr txBox="1"/>
          <p:nvPr/>
        </p:nvSpPr>
        <p:spPr>
          <a:xfrm>
            <a:off x="212436" y="1468582"/>
            <a:ext cx="8774546" cy="449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DE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FEFF8A6-690F-487D-9FA0-34DE8E178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926259"/>
              </p:ext>
            </p:extLst>
          </p:nvPr>
        </p:nvGraphicFramePr>
        <p:xfrm>
          <a:off x="1149928" y="1580095"/>
          <a:ext cx="6844144" cy="2581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036">
                  <a:extLst>
                    <a:ext uri="{9D8B030D-6E8A-4147-A177-3AD203B41FA5}">
                      <a16:colId xmlns:a16="http://schemas.microsoft.com/office/drawing/2014/main" val="1921008669"/>
                    </a:ext>
                  </a:extLst>
                </a:gridCol>
                <a:gridCol w="1711036">
                  <a:extLst>
                    <a:ext uri="{9D8B030D-6E8A-4147-A177-3AD203B41FA5}">
                      <a16:colId xmlns:a16="http://schemas.microsoft.com/office/drawing/2014/main" val="1474720559"/>
                    </a:ext>
                  </a:extLst>
                </a:gridCol>
                <a:gridCol w="1711036">
                  <a:extLst>
                    <a:ext uri="{9D8B030D-6E8A-4147-A177-3AD203B41FA5}">
                      <a16:colId xmlns:a16="http://schemas.microsoft.com/office/drawing/2014/main" val="3001000075"/>
                    </a:ext>
                  </a:extLst>
                </a:gridCol>
                <a:gridCol w="1711036">
                  <a:extLst>
                    <a:ext uri="{9D8B030D-6E8A-4147-A177-3AD203B41FA5}">
                      <a16:colId xmlns:a16="http://schemas.microsoft.com/office/drawing/2014/main" val="4205776240"/>
                    </a:ext>
                  </a:extLst>
                </a:gridCol>
              </a:tblGrid>
              <a:tr h="102523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</a:t>
                      </a:r>
                      <a:r>
                        <a:rPr lang="en-DE" dirty="0" err="1"/>
                        <a:t>i</a:t>
                      </a:r>
                      <a:r>
                        <a:rPr lang="de-DE" dirty="0"/>
                        <a:t>m</a:t>
                      </a:r>
                      <a:r>
                        <a:rPr lang="en-DE" dirty="0"/>
                        <a:t>u</a:t>
                      </a:r>
                      <a:r>
                        <a:rPr lang="de-DE" dirty="0"/>
                        <a:t>l</a:t>
                      </a:r>
                      <a:r>
                        <a:rPr lang="en-DE" dirty="0"/>
                        <a:t>a</a:t>
                      </a:r>
                      <a:r>
                        <a:rPr lang="de-DE" dirty="0"/>
                        <a:t>t</a:t>
                      </a:r>
                      <a:r>
                        <a:rPr lang="en-DE" dirty="0" err="1"/>
                        <a:t>i</a:t>
                      </a:r>
                      <a:r>
                        <a:rPr lang="de-DE" dirty="0"/>
                        <a:t>o</a:t>
                      </a:r>
                      <a:r>
                        <a:rPr lang="en-DE" dirty="0"/>
                        <a:t>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</a:t>
                      </a:r>
                      <a:r>
                        <a:rPr lang="en-DE" dirty="0" err="1"/>
                        <a:t>i</a:t>
                      </a:r>
                      <a:r>
                        <a:rPr lang="de-DE" dirty="0"/>
                        <a:t>m</a:t>
                      </a:r>
                      <a:r>
                        <a:rPr lang="en-DE" dirty="0"/>
                        <a:t>u</a:t>
                      </a:r>
                      <a:r>
                        <a:rPr lang="de-DE" dirty="0"/>
                        <a:t>l</a:t>
                      </a:r>
                      <a:r>
                        <a:rPr lang="en-DE" dirty="0"/>
                        <a:t>a</a:t>
                      </a:r>
                      <a:r>
                        <a:rPr lang="de-DE" dirty="0"/>
                        <a:t>t</a:t>
                      </a:r>
                      <a:r>
                        <a:rPr lang="en-DE" dirty="0" err="1"/>
                        <a:t>i</a:t>
                      </a:r>
                      <a:r>
                        <a:rPr lang="de-DE" dirty="0"/>
                        <a:t>o</a:t>
                      </a:r>
                      <a:r>
                        <a:rPr lang="en-DE" dirty="0"/>
                        <a:t>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</a:t>
                      </a:r>
                      <a:r>
                        <a:rPr lang="en-DE" dirty="0" err="1"/>
                        <a:t>i</a:t>
                      </a:r>
                      <a:r>
                        <a:rPr lang="de-DE" dirty="0"/>
                        <a:t>m</a:t>
                      </a:r>
                      <a:r>
                        <a:rPr lang="en-DE" dirty="0"/>
                        <a:t>u</a:t>
                      </a:r>
                      <a:r>
                        <a:rPr lang="de-DE" dirty="0"/>
                        <a:t>l</a:t>
                      </a:r>
                      <a:r>
                        <a:rPr lang="en-DE" dirty="0"/>
                        <a:t>a</a:t>
                      </a:r>
                      <a:r>
                        <a:rPr lang="de-DE" dirty="0"/>
                        <a:t>t</a:t>
                      </a:r>
                      <a:r>
                        <a:rPr lang="en-DE" dirty="0" err="1"/>
                        <a:t>i</a:t>
                      </a:r>
                      <a:r>
                        <a:rPr lang="de-DE" dirty="0"/>
                        <a:t>o</a:t>
                      </a:r>
                      <a:r>
                        <a:rPr lang="en-DE" dirty="0"/>
                        <a:t>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  <a:r>
                        <a:rPr lang="en-DE" dirty="0"/>
                        <a:t>e</a:t>
                      </a:r>
                      <a:r>
                        <a:rPr lang="de-DE" dirty="0"/>
                        <a:t>m</a:t>
                      </a:r>
                      <a:r>
                        <a:rPr lang="en-DE" dirty="0"/>
                        <a:t>p</a:t>
                      </a:r>
                      <a:r>
                        <a:rPr lang="de-DE" dirty="0"/>
                        <a:t>e</a:t>
                      </a:r>
                      <a:r>
                        <a:rPr lang="en-DE" dirty="0"/>
                        <a:t>r</a:t>
                      </a:r>
                      <a:r>
                        <a:rPr lang="de-DE" dirty="0"/>
                        <a:t>a</a:t>
                      </a:r>
                      <a:r>
                        <a:rPr lang="en-DE" dirty="0"/>
                        <a:t>t</a:t>
                      </a:r>
                      <a:r>
                        <a:rPr lang="de-DE" dirty="0"/>
                        <a:t>u</a:t>
                      </a:r>
                      <a:r>
                        <a:rPr lang="en-DE" dirty="0"/>
                        <a:t>r</a:t>
                      </a:r>
                      <a:r>
                        <a:rPr lang="de-DE" dirty="0"/>
                        <a:t>e</a:t>
                      </a:r>
                      <a:endParaRPr lang="en-DE" dirty="0"/>
                    </a:p>
                    <a:p>
                      <a:pPr algn="ctr"/>
                      <a:r>
                        <a:rPr lang="en-DE" dirty="0"/>
                        <a:t>(°C)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393584"/>
                  </a:ext>
                </a:extLst>
              </a:tr>
              <a:tr h="518787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83197"/>
                  </a:ext>
                </a:extLst>
              </a:tr>
              <a:tr h="518787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27396"/>
                  </a:ext>
                </a:extLst>
              </a:tr>
              <a:tr h="518787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892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B6E8101-0EB5-4510-8CDF-B6E2628FA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454157"/>
              </p:ext>
            </p:extLst>
          </p:nvPr>
        </p:nvGraphicFramePr>
        <p:xfrm>
          <a:off x="1524000" y="444801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797006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4394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</a:t>
                      </a:r>
                      <a:r>
                        <a:rPr lang="en-DE" dirty="0" err="1"/>
                        <a:t>i</a:t>
                      </a:r>
                      <a:r>
                        <a:rPr lang="de-DE" dirty="0"/>
                        <a:t>m</a:t>
                      </a:r>
                      <a:r>
                        <a:rPr lang="en-DE" dirty="0"/>
                        <a:t>u</a:t>
                      </a:r>
                      <a:r>
                        <a:rPr lang="de-DE" dirty="0"/>
                        <a:t>l</a:t>
                      </a:r>
                      <a:r>
                        <a:rPr lang="en-DE" dirty="0"/>
                        <a:t>a</a:t>
                      </a:r>
                      <a:r>
                        <a:rPr lang="de-DE" dirty="0"/>
                        <a:t>t</a:t>
                      </a:r>
                      <a:r>
                        <a:rPr lang="en-DE" dirty="0" err="1"/>
                        <a:t>i</a:t>
                      </a:r>
                      <a:r>
                        <a:rPr lang="de-DE" dirty="0"/>
                        <a:t>o</a:t>
                      </a:r>
                      <a:r>
                        <a:rPr lang="en-DE" dirty="0"/>
                        <a:t>n Attempt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</a:t>
                      </a:r>
                      <a:r>
                        <a:rPr lang="en-DE" dirty="0"/>
                        <a:t>o</a:t>
                      </a:r>
                      <a:r>
                        <a:rPr lang="de-DE" dirty="0"/>
                        <a:t>o</a:t>
                      </a:r>
                      <a:r>
                        <a:rPr lang="en-DE" dirty="0"/>
                        <a:t>m </a:t>
                      </a:r>
                      <a:r>
                        <a:rPr lang="de-DE" dirty="0"/>
                        <a:t>T</a:t>
                      </a:r>
                      <a:r>
                        <a:rPr lang="en-DE" dirty="0"/>
                        <a:t>e</a:t>
                      </a:r>
                      <a:r>
                        <a:rPr lang="de-DE" dirty="0"/>
                        <a:t>m</a:t>
                      </a:r>
                      <a:r>
                        <a:rPr lang="en-DE" dirty="0"/>
                        <a:t>p</a:t>
                      </a:r>
                      <a:r>
                        <a:rPr lang="de-DE" dirty="0"/>
                        <a:t>e</a:t>
                      </a:r>
                      <a:r>
                        <a:rPr lang="en-DE" dirty="0"/>
                        <a:t>r</a:t>
                      </a:r>
                      <a:r>
                        <a:rPr lang="de-DE" dirty="0"/>
                        <a:t>a</a:t>
                      </a:r>
                      <a:r>
                        <a:rPr lang="en-DE" dirty="0"/>
                        <a:t>t</a:t>
                      </a:r>
                      <a:r>
                        <a:rPr lang="de-DE" dirty="0"/>
                        <a:t>u</a:t>
                      </a:r>
                      <a:r>
                        <a:rPr lang="en-DE" dirty="0"/>
                        <a:t>r</a:t>
                      </a:r>
                      <a:r>
                        <a:rPr lang="de-DE" dirty="0"/>
                        <a:t>e</a:t>
                      </a:r>
                      <a:r>
                        <a:rPr lang="en-DE" dirty="0"/>
                        <a:t>(°</a:t>
                      </a:r>
                      <a:r>
                        <a:rPr lang="de-DE" dirty="0"/>
                        <a:t>C</a:t>
                      </a:r>
                      <a:r>
                        <a:rPr lang="en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89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</a:t>
                      </a:r>
                      <a:r>
                        <a:rPr lang="en-DE" dirty="0" err="1"/>
                        <a:t>i</a:t>
                      </a:r>
                      <a:r>
                        <a:rPr lang="de-DE" dirty="0"/>
                        <a:t>m</a:t>
                      </a:r>
                      <a:r>
                        <a:rPr lang="en-DE" dirty="0"/>
                        <a:t>u</a:t>
                      </a:r>
                      <a:r>
                        <a:rPr lang="de-DE" dirty="0"/>
                        <a:t>l</a:t>
                      </a:r>
                      <a:r>
                        <a:rPr lang="en-DE" dirty="0"/>
                        <a:t>a</a:t>
                      </a:r>
                      <a:r>
                        <a:rPr lang="de-DE" dirty="0"/>
                        <a:t>t</a:t>
                      </a:r>
                      <a:r>
                        <a:rPr lang="en-DE" dirty="0" err="1"/>
                        <a:t>i</a:t>
                      </a:r>
                      <a:r>
                        <a:rPr lang="de-DE" dirty="0"/>
                        <a:t>o</a:t>
                      </a:r>
                      <a:r>
                        <a:rPr lang="en-DE" dirty="0"/>
                        <a:t>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66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</a:t>
                      </a:r>
                      <a:r>
                        <a:rPr lang="en-DE" dirty="0" err="1"/>
                        <a:t>i</a:t>
                      </a:r>
                      <a:r>
                        <a:rPr lang="de-DE" dirty="0"/>
                        <a:t>m</a:t>
                      </a:r>
                      <a:r>
                        <a:rPr lang="en-DE" dirty="0"/>
                        <a:t>u</a:t>
                      </a:r>
                      <a:r>
                        <a:rPr lang="de-DE" dirty="0"/>
                        <a:t>l</a:t>
                      </a:r>
                      <a:r>
                        <a:rPr lang="en-DE" dirty="0"/>
                        <a:t>a</a:t>
                      </a:r>
                      <a:r>
                        <a:rPr lang="de-DE" dirty="0"/>
                        <a:t>t</a:t>
                      </a:r>
                      <a:r>
                        <a:rPr lang="en-DE" dirty="0" err="1"/>
                        <a:t>i</a:t>
                      </a:r>
                      <a:r>
                        <a:rPr lang="de-DE" dirty="0"/>
                        <a:t>o</a:t>
                      </a:r>
                      <a:r>
                        <a:rPr lang="en-DE" dirty="0"/>
                        <a:t>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20.5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3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</a:t>
                      </a:r>
                      <a:r>
                        <a:rPr lang="en-DE" dirty="0" err="1"/>
                        <a:t>i</a:t>
                      </a:r>
                      <a:r>
                        <a:rPr lang="de-DE" dirty="0"/>
                        <a:t>m</a:t>
                      </a:r>
                      <a:r>
                        <a:rPr lang="en-DE" dirty="0"/>
                        <a:t>u</a:t>
                      </a:r>
                      <a:r>
                        <a:rPr lang="de-DE" dirty="0"/>
                        <a:t>l</a:t>
                      </a:r>
                      <a:r>
                        <a:rPr lang="en-DE" dirty="0"/>
                        <a:t>a</a:t>
                      </a:r>
                      <a:r>
                        <a:rPr lang="de-DE" dirty="0"/>
                        <a:t>t</a:t>
                      </a:r>
                      <a:r>
                        <a:rPr lang="en-DE" dirty="0" err="1"/>
                        <a:t>i</a:t>
                      </a:r>
                      <a:r>
                        <a:rPr lang="de-DE" dirty="0"/>
                        <a:t>o</a:t>
                      </a:r>
                      <a:r>
                        <a:rPr lang="en-DE" dirty="0"/>
                        <a:t>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77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09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CBB6-51B1-4879-9A45-071FE925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</a:t>
            </a:r>
            <a:r>
              <a:rPr lang="de-DE" dirty="0"/>
              <a:t>r</a:t>
            </a:r>
            <a:r>
              <a:rPr lang="en-DE" dirty="0"/>
              <a:t>a</a:t>
            </a:r>
            <a:r>
              <a:rPr lang="de-DE" dirty="0"/>
              <a:t>n</a:t>
            </a:r>
            <a:r>
              <a:rPr lang="en-DE" dirty="0"/>
              <a:t>s</a:t>
            </a:r>
            <a:r>
              <a:rPr lang="de-DE" dirty="0"/>
              <a:t>i</a:t>
            </a:r>
            <a:r>
              <a:rPr lang="en-DE" dirty="0"/>
              <a:t>e</a:t>
            </a:r>
            <a:r>
              <a:rPr lang="de-DE" dirty="0"/>
              <a:t>n</a:t>
            </a:r>
            <a:r>
              <a:rPr lang="en-DE" dirty="0"/>
              <a:t>t </a:t>
            </a:r>
            <a:r>
              <a:rPr lang="de-DE" dirty="0"/>
              <a:t>T</a:t>
            </a:r>
            <a:r>
              <a:rPr lang="en-DE" dirty="0"/>
              <a:t>h</a:t>
            </a:r>
            <a:r>
              <a:rPr lang="de-DE" dirty="0"/>
              <a:t>e</a:t>
            </a:r>
            <a:r>
              <a:rPr lang="en-DE" dirty="0"/>
              <a:t>r</a:t>
            </a:r>
            <a:r>
              <a:rPr lang="de-DE" dirty="0"/>
              <a:t>m</a:t>
            </a:r>
            <a:r>
              <a:rPr lang="en-DE" dirty="0"/>
              <a:t>a</a:t>
            </a:r>
            <a:r>
              <a:rPr lang="de-DE" dirty="0"/>
              <a:t>l</a:t>
            </a:r>
            <a:r>
              <a:rPr lang="en-DE" dirty="0"/>
              <a:t> </a:t>
            </a:r>
            <a:r>
              <a:rPr lang="de-DE" dirty="0"/>
              <a:t>s</a:t>
            </a:r>
            <a:r>
              <a:rPr lang="en-DE" dirty="0" err="1"/>
              <a:t>i</a:t>
            </a:r>
            <a:r>
              <a:rPr lang="de-DE" dirty="0"/>
              <a:t>m</a:t>
            </a:r>
            <a:r>
              <a:rPr lang="en-DE" dirty="0"/>
              <a:t>u</a:t>
            </a:r>
            <a:r>
              <a:rPr lang="de-DE" dirty="0"/>
              <a:t>l</a:t>
            </a:r>
            <a:r>
              <a:rPr lang="en-DE" dirty="0"/>
              <a:t>a</a:t>
            </a:r>
            <a:r>
              <a:rPr lang="de-DE" dirty="0"/>
              <a:t>t</a:t>
            </a:r>
            <a:r>
              <a:rPr lang="en-DE" dirty="0" err="1"/>
              <a:t>i</a:t>
            </a:r>
            <a:r>
              <a:rPr lang="de-DE" dirty="0"/>
              <a:t>o</a:t>
            </a:r>
            <a:r>
              <a:rPr lang="en-DE" dirty="0"/>
              <a:t>n </a:t>
            </a:r>
            <a:r>
              <a:rPr lang="de-DE" dirty="0"/>
              <a:t>m</a:t>
            </a:r>
            <a:r>
              <a:rPr lang="en-DE" dirty="0"/>
              <a:t>a</a:t>
            </a:r>
            <a:r>
              <a:rPr lang="de-DE" dirty="0"/>
              <a:t>t</a:t>
            </a:r>
            <a:r>
              <a:rPr lang="en-DE" dirty="0"/>
              <a:t>e</a:t>
            </a:r>
            <a:r>
              <a:rPr lang="de-DE" dirty="0"/>
              <a:t>r</a:t>
            </a:r>
            <a:r>
              <a:rPr lang="en-DE" dirty="0" err="1"/>
              <a:t>i</a:t>
            </a:r>
            <a:r>
              <a:rPr lang="de-DE" dirty="0"/>
              <a:t>a</a:t>
            </a:r>
            <a:r>
              <a:rPr lang="en-DE" dirty="0"/>
              <a:t>l </a:t>
            </a:r>
            <a:r>
              <a:rPr lang="de-DE" dirty="0"/>
              <a:t>p</a:t>
            </a:r>
            <a:r>
              <a:rPr lang="en-DE" dirty="0"/>
              <a:t>r</a:t>
            </a:r>
            <a:r>
              <a:rPr lang="de-DE" dirty="0"/>
              <a:t>o</a:t>
            </a:r>
            <a:r>
              <a:rPr lang="en-DE" dirty="0"/>
              <a:t>p</a:t>
            </a:r>
            <a:r>
              <a:rPr lang="de-DE" dirty="0"/>
              <a:t>e</a:t>
            </a:r>
            <a:r>
              <a:rPr lang="en-DE" dirty="0"/>
              <a:t>r</a:t>
            </a:r>
            <a:r>
              <a:rPr lang="de-DE" dirty="0"/>
              <a:t>t</a:t>
            </a:r>
            <a:r>
              <a:rPr lang="en-DE" dirty="0" err="1"/>
              <a:t>i</a:t>
            </a:r>
            <a:r>
              <a:rPr lang="de-DE" dirty="0"/>
              <a:t>e</a:t>
            </a:r>
            <a:r>
              <a:rPr lang="en-DE" dirty="0"/>
              <a:t>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252FB-B1EF-44ED-8E49-E32AA1F4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de-DE" sz="1800" b="1" dirty="0"/>
              <a:t>A</a:t>
            </a:r>
            <a:r>
              <a:rPr lang="en-DE" sz="1800" b="1" dirty="0"/>
              <a:t>l</a:t>
            </a:r>
            <a:r>
              <a:rPr lang="de-DE" sz="1800" b="1" dirty="0"/>
              <a:t>u</a:t>
            </a:r>
            <a:r>
              <a:rPr lang="en-DE" sz="1800" b="1" dirty="0"/>
              <a:t>m</a:t>
            </a:r>
            <a:r>
              <a:rPr lang="de-DE" sz="1800" b="1" dirty="0"/>
              <a:t>i</a:t>
            </a:r>
            <a:r>
              <a:rPr lang="en-DE" sz="1800" b="1" dirty="0"/>
              <a:t>n</a:t>
            </a:r>
            <a:r>
              <a:rPr lang="de-DE" sz="1800" b="1" dirty="0"/>
              <a:t>i</a:t>
            </a:r>
            <a:r>
              <a:rPr lang="en-DE" sz="1800" b="1" dirty="0"/>
              <a:t>u</a:t>
            </a:r>
            <a:r>
              <a:rPr lang="de-DE" sz="1800" b="1" dirty="0"/>
              <a:t>m</a:t>
            </a:r>
            <a:r>
              <a:rPr lang="en-DE" sz="1800" b="1" dirty="0"/>
              <a:t> </a:t>
            </a:r>
            <a:r>
              <a:rPr lang="de-DE" sz="1800" b="1" dirty="0"/>
              <a:t>p</a:t>
            </a:r>
            <a:r>
              <a:rPr lang="en-DE" sz="1800" b="1" dirty="0"/>
              <a:t>l</a:t>
            </a:r>
            <a:r>
              <a:rPr lang="de-DE" sz="1800" b="1" dirty="0"/>
              <a:t>a</a:t>
            </a:r>
            <a:r>
              <a:rPr lang="en-DE" sz="1800" b="1" dirty="0"/>
              <a:t>t</a:t>
            </a:r>
            <a:r>
              <a:rPr lang="de-DE" sz="1800" b="1" dirty="0"/>
              <a:t>e</a:t>
            </a:r>
            <a:r>
              <a:rPr lang="en-DE" sz="18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DE" b="1" dirty="0"/>
          </a:p>
          <a:p>
            <a:pPr>
              <a:buFont typeface="Arial" panose="020B0604020202020204" pitchFamily="34" charset="0"/>
              <a:buChar char="•"/>
            </a:pPr>
            <a:endParaRPr lang="en-DE" b="1" dirty="0"/>
          </a:p>
          <a:p>
            <a:pPr>
              <a:buFont typeface="Arial" panose="020B0604020202020204" pitchFamily="34" charset="0"/>
              <a:buChar char="•"/>
            </a:pPr>
            <a:endParaRPr lang="en-DE" b="1" dirty="0"/>
          </a:p>
          <a:p>
            <a:pPr>
              <a:buFont typeface="Arial" panose="020B0604020202020204" pitchFamily="34" charset="0"/>
              <a:buChar char="•"/>
            </a:pPr>
            <a:endParaRPr lang="en-DE" b="1" dirty="0"/>
          </a:p>
          <a:p>
            <a:pPr>
              <a:buFont typeface="Arial" panose="020B0604020202020204" pitchFamily="34" charset="0"/>
              <a:buChar char="•"/>
            </a:pPr>
            <a:endParaRPr lang="en-DE" b="1" dirty="0"/>
          </a:p>
          <a:p>
            <a:pPr>
              <a:buFont typeface="Arial" panose="020B0604020202020204" pitchFamily="34" charset="0"/>
              <a:buChar char="•"/>
            </a:pPr>
            <a:endParaRPr lang="en-DE" b="1" dirty="0"/>
          </a:p>
          <a:p>
            <a:pPr>
              <a:buFont typeface="Arial" panose="020B0604020202020204" pitchFamily="34" charset="0"/>
              <a:buChar char="•"/>
            </a:pPr>
            <a:endParaRPr lang="en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DE" sz="1800" dirty="0"/>
              <a:t>For Aluminium, </a:t>
            </a:r>
            <a:r>
              <a:rPr lang="de-DE" sz="1800" dirty="0"/>
              <a:t>w</a:t>
            </a:r>
            <a:r>
              <a:rPr lang="en-DE" sz="1800" dirty="0"/>
              <a:t>e </a:t>
            </a:r>
            <a:r>
              <a:rPr lang="de-DE" sz="1800" dirty="0"/>
              <a:t>h</a:t>
            </a:r>
            <a:r>
              <a:rPr lang="en-DE" sz="1800" dirty="0"/>
              <a:t>a</a:t>
            </a:r>
            <a:r>
              <a:rPr lang="de-DE" sz="1800" dirty="0"/>
              <a:t>v</a:t>
            </a:r>
            <a:r>
              <a:rPr lang="en-DE" sz="1800" dirty="0"/>
              <a:t>e </a:t>
            </a:r>
            <a:r>
              <a:rPr lang="de-DE" sz="1800" dirty="0"/>
              <a:t>d</a:t>
            </a:r>
            <a:r>
              <a:rPr lang="en-DE" sz="1800" dirty="0"/>
              <a:t>o</a:t>
            </a:r>
            <a:r>
              <a:rPr lang="de-DE" sz="1800" dirty="0"/>
              <a:t>n</a:t>
            </a:r>
            <a:r>
              <a:rPr lang="en-DE" sz="1800" dirty="0"/>
              <a:t>e </a:t>
            </a:r>
            <a:r>
              <a:rPr lang="de-DE" sz="1800" dirty="0"/>
              <a:t>o</a:t>
            </a:r>
            <a:r>
              <a:rPr lang="en-DE" sz="1800" dirty="0"/>
              <a:t>n</a:t>
            </a:r>
            <a:r>
              <a:rPr lang="de-DE" sz="1800" dirty="0"/>
              <a:t>e</a:t>
            </a:r>
            <a:r>
              <a:rPr lang="en-DE" sz="1800" dirty="0"/>
              <a:t> </a:t>
            </a:r>
            <a:r>
              <a:rPr lang="de-DE" sz="1800" dirty="0"/>
              <a:t>e</a:t>
            </a:r>
            <a:r>
              <a:rPr lang="en-DE" sz="1800" dirty="0"/>
              <a:t>x</a:t>
            </a:r>
            <a:r>
              <a:rPr lang="de-DE" sz="1800" dirty="0"/>
              <a:t>p</a:t>
            </a:r>
            <a:r>
              <a:rPr lang="en-DE" sz="1800" dirty="0"/>
              <a:t>e</a:t>
            </a:r>
            <a:r>
              <a:rPr lang="de-DE" sz="1800" dirty="0"/>
              <a:t>r</a:t>
            </a:r>
            <a:r>
              <a:rPr lang="en-DE" sz="1800" dirty="0" err="1"/>
              <a:t>iment</a:t>
            </a:r>
            <a:r>
              <a:rPr lang="en-DE" sz="1800" dirty="0"/>
              <a:t> and I have used the above film coefficients to fit that experimental data</a:t>
            </a:r>
          </a:p>
          <a:p>
            <a:pPr marL="0" indent="0"/>
            <a:endParaRPr lang="en-DE" dirty="0"/>
          </a:p>
          <a:p>
            <a:pPr marL="0" indent="0"/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ABC0B2-405B-4DB4-8AD0-B0D41F300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847420"/>
              </p:ext>
            </p:extLst>
          </p:nvPr>
        </p:nvGraphicFramePr>
        <p:xfrm>
          <a:off x="2161309" y="1886527"/>
          <a:ext cx="4064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33392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3928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Film coefficient (</a:t>
                      </a:r>
                      <a:r>
                        <a:rPr lang="en-US" dirty="0" err="1"/>
                        <a:t>mW</a:t>
                      </a:r>
                      <a:r>
                        <a:rPr lang="en-US" dirty="0"/>
                        <a:t>/mm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K)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 (°C)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63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96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970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3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509F-D920-470F-89C4-B5A19ED3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</a:t>
            </a:r>
            <a:r>
              <a:rPr lang="de-DE" dirty="0"/>
              <a:t>i</a:t>
            </a:r>
            <a:r>
              <a:rPr lang="en-DE" dirty="0" err="1"/>
              <a:t>nalized</a:t>
            </a:r>
            <a:r>
              <a:rPr lang="en-DE" dirty="0"/>
              <a:t> </a:t>
            </a:r>
            <a:r>
              <a:rPr lang="de-DE" dirty="0"/>
              <a:t>F</a:t>
            </a:r>
            <a:r>
              <a:rPr lang="en-DE" dirty="0" err="1"/>
              <a:t>i</a:t>
            </a:r>
            <a:r>
              <a:rPr lang="de-DE" dirty="0"/>
              <a:t>l</a:t>
            </a:r>
            <a:r>
              <a:rPr lang="en-DE" dirty="0"/>
              <a:t>m </a:t>
            </a:r>
            <a:r>
              <a:rPr lang="de-DE" dirty="0"/>
              <a:t>c</a:t>
            </a:r>
            <a:r>
              <a:rPr lang="en-DE" dirty="0"/>
              <a:t>o</a:t>
            </a:r>
            <a:r>
              <a:rPr lang="de-DE" dirty="0"/>
              <a:t>e</a:t>
            </a:r>
            <a:r>
              <a:rPr lang="en-DE" dirty="0"/>
              <a:t>f</a:t>
            </a:r>
            <a:r>
              <a:rPr lang="de-DE" dirty="0"/>
              <a:t>f</a:t>
            </a:r>
            <a:r>
              <a:rPr lang="en-DE" dirty="0" err="1"/>
              <a:t>i</a:t>
            </a:r>
            <a:r>
              <a:rPr lang="de-DE" dirty="0"/>
              <a:t>c</a:t>
            </a:r>
            <a:r>
              <a:rPr lang="en-DE" dirty="0" err="1"/>
              <a:t>i</a:t>
            </a:r>
            <a:r>
              <a:rPr lang="de-DE" dirty="0"/>
              <a:t>en</a:t>
            </a:r>
            <a:r>
              <a:rPr lang="en-DE" dirty="0"/>
              <a:t>t </a:t>
            </a:r>
            <a:r>
              <a:rPr lang="de-DE" dirty="0"/>
              <a:t>f</a:t>
            </a:r>
            <a:r>
              <a:rPr lang="en-DE" dirty="0"/>
              <a:t>o</a:t>
            </a:r>
            <a:r>
              <a:rPr lang="de-DE" dirty="0"/>
              <a:t>r</a:t>
            </a:r>
            <a:r>
              <a:rPr lang="en-DE" dirty="0"/>
              <a:t> </a:t>
            </a:r>
            <a:r>
              <a:rPr lang="de-DE" dirty="0"/>
              <a:t>T</a:t>
            </a:r>
            <a:r>
              <a:rPr lang="en-DE" dirty="0"/>
              <a:t>h</a:t>
            </a:r>
            <a:r>
              <a:rPr lang="de-DE" dirty="0"/>
              <a:t>e</a:t>
            </a:r>
            <a:r>
              <a:rPr lang="en-DE" dirty="0"/>
              <a:t>r</a:t>
            </a:r>
            <a:r>
              <a:rPr lang="de-DE" dirty="0"/>
              <a:t>m</a:t>
            </a:r>
            <a:r>
              <a:rPr lang="en-DE" dirty="0"/>
              <a:t>a</a:t>
            </a:r>
            <a:r>
              <a:rPr lang="de-DE" dirty="0"/>
              <a:t>l</a:t>
            </a:r>
            <a:r>
              <a:rPr lang="en-DE" dirty="0"/>
              <a:t> </a:t>
            </a:r>
            <a:r>
              <a:rPr lang="de-DE" dirty="0"/>
              <a:t>s</a:t>
            </a:r>
            <a:r>
              <a:rPr lang="en-DE" dirty="0" err="1"/>
              <a:t>i</a:t>
            </a:r>
            <a:r>
              <a:rPr lang="de-DE" dirty="0"/>
              <a:t>m</a:t>
            </a:r>
            <a:r>
              <a:rPr lang="en-DE" dirty="0"/>
              <a:t>u</a:t>
            </a:r>
            <a:r>
              <a:rPr lang="de-DE" dirty="0"/>
              <a:t>l</a:t>
            </a:r>
            <a:r>
              <a:rPr lang="en-DE" dirty="0"/>
              <a:t>a</a:t>
            </a:r>
            <a:r>
              <a:rPr lang="de-DE" dirty="0"/>
              <a:t>t</a:t>
            </a:r>
            <a:r>
              <a:rPr lang="en-DE" dirty="0" err="1"/>
              <a:t>i</a:t>
            </a:r>
            <a:r>
              <a:rPr lang="de-DE" dirty="0"/>
              <a:t>o</a:t>
            </a:r>
            <a:r>
              <a:rPr lang="en-DE" dirty="0"/>
              <a:t>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5E2A7-C583-433A-B21E-66E671C64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S</a:t>
            </a:r>
            <a:r>
              <a:rPr lang="en-DE" b="1" dirty="0"/>
              <a:t>t</a:t>
            </a:r>
            <a:r>
              <a:rPr lang="de-DE" b="1" dirty="0"/>
              <a:t>e</a:t>
            </a:r>
            <a:r>
              <a:rPr lang="en-DE" b="1" dirty="0"/>
              <a:t>e</a:t>
            </a:r>
            <a:r>
              <a:rPr lang="de-DE" b="1" dirty="0"/>
              <a:t>l</a:t>
            </a:r>
            <a:r>
              <a:rPr lang="en-DE" b="1" dirty="0"/>
              <a:t>:</a:t>
            </a:r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r>
              <a:rPr lang="en-DE" b="1" dirty="0"/>
              <a:t>Aluminium:</a:t>
            </a:r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r>
              <a:rPr lang="en-DE" b="1" dirty="0"/>
              <a:t>Room Temperature:   </a:t>
            </a:r>
            <a:r>
              <a:rPr lang="en-DE" dirty="0"/>
              <a:t>20.5°</a:t>
            </a:r>
            <a:r>
              <a:rPr lang="de-DE" dirty="0"/>
              <a:t>C</a:t>
            </a:r>
            <a:endParaRPr lang="en-DE" dirty="0"/>
          </a:p>
          <a:p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EF8A5-7CB7-4B2D-85F5-7D051AD28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90" y="1737567"/>
            <a:ext cx="7023201" cy="16094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7DEE3E-1266-4B75-A233-BE4F6F2BC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90" y="3651251"/>
            <a:ext cx="7023201" cy="12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8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71FD-862E-47F6-836A-38F51DDE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</a:t>
            </a:r>
            <a:r>
              <a:rPr lang="en-DE" dirty="0"/>
              <a:t>t</a:t>
            </a:r>
            <a:r>
              <a:rPr lang="de-DE" dirty="0"/>
              <a:t>h</a:t>
            </a:r>
            <a:r>
              <a:rPr lang="en-DE" dirty="0"/>
              <a:t>e</a:t>
            </a:r>
            <a:r>
              <a:rPr lang="de-DE" dirty="0"/>
              <a:t>r</a:t>
            </a:r>
            <a:r>
              <a:rPr lang="en-DE" dirty="0"/>
              <a:t> </a:t>
            </a:r>
            <a:r>
              <a:rPr lang="de-DE" dirty="0"/>
              <a:t>a</a:t>
            </a:r>
            <a:r>
              <a:rPr lang="en-DE" dirty="0"/>
              <a:t>s</a:t>
            </a:r>
            <a:r>
              <a:rPr lang="de-DE" dirty="0"/>
              <a:t>p</a:t>
            </a:r>
            <a:r>
              <a:rPr lang="en-DE" dirty="0"/>
              <a:t>e</a:t>
            </a:r>
            <a:r>
              <a:rPr lang="de-DE" dirty="0"/>
              <a:t>c</a:t>
            </a:r>
            <a:r>
              <a:rPr lang="en-DE" dirty="0"/>
              <a:t>t</a:t>
            </a:r>
            <a:r>
              <a:rPr lang="de-DE" dirty="0"/>
              <a:t>s</a:t>
            </a:r>
            <a:r>
              <a:rPr lang="en-DE" dirty="0"/>
              <a:t> of Transient Thermal simulation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65E21-95F7-44E1-B61E-526516580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DE" dirty="0"/>
          </a:p>
          <a:p>
            <a:pPr>
              <a:buFont typeface="Arial" panose="020B0604020202020204" pitchFamily="34" charset="0"/>
              <a:buChar char="•"/>
            </a:pPr>
            <a:endParaRPr lang="en-DE" dirty="0"/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de-DE" sz="1800" b="1" dirty="0"/>
              <a:t>S</a:t>
            </a:r>
            <a:r>
              <a:rPr lang="en-DE" sz="1800" b="1" dirty="0"/>
              <a:t>t</a:t>
            </a:r>
            <a:r>
              <a:rPr lang="de-DE" sz="1800" b="1" dirty="0"/>
              <a:t>e</a:t>
            </a:r>
            <a:r>
              <a:rPr lang="en-DE" sz="1800" b="1" dirty="0"/>
              <a:t>p</a:t>
            </a:r>
          </a:p>
          <a:p>
            <a:pPr marL="0" indent="0"/>
            <a:r>
              <a:rPr lang="en-DE" dirty="0"/>
              <a:t>	</a:t>
            </a:r>
            <a:r>
              <a:rPr lang="de-DE" sz="1800" dirty="0"/>
              <a:t>S</a:t>
            </a:r>
            <a:r>
              <a:rPr lang="en-DE" sz="1800" dirty="0" err="1"/>
              <a:t>i</a:t>
            </a:r>
            <a:r>
              <a:rPr lang="de-DE" sz="1800" dirty="0"/>
              <a:t>m</a:t>
            </a:r>
            <a:r>
              <a:rPr lang="en-DE" sz="1800" dirty="0"/>
              <a:t>u</a:t>
            </a:r>
            <a:r>
              <a:rPr lang="de-DE" sz="1800" dirty="0"/>
              <a:t>l</a:t>
            </a:r>
            <a:r>
              <a:rPr lang="en-DE" sz="1800" dirty="0"/>
              <a:t>a</a:t>
            </a:r>
            <a:r>
              <a:rPr lang="de-DE" sz="1800" dirty="0"/>
              <a:t>t</a:t>
            </a:r>
            <a:r>
              <a:rPr lang="en-DE" sz="1800" dirty="0" err="1"/>
              <a:t>i</a:t>
            </a:r>
            <a:r>
              <a:rPr lang="de-DE" sz="1800" dirty="0"/>
              <a:t>o</a:t>
            </a:r>
            <a:r>
              <a:rPr lang="en-DE" sz="1800" dirty="0"/>
              <a:t>n </a:t>
            </a:r>
            <a:r>
              <a:rPr lang="de-DE" sz="1800" dirty="0"/>
              <a:t>T</a:t>
            </a:r>
            <a:r>
              <a:rPr lang="en-DE" sz="1800" dirty="0" err="1"/>
              <a:t>i</a:t>
            </a:r>
            <a:r>
              <a:rPr lang="de-DE" sz="1800" dirty="0"/>
              <a:t>m</a:t>
            </a:r>
            <a:r>
              <a:rPr lang="en-DE" sz="1800" dirty="0"/>
              <a:t>e </a:t>
            </a:r>
            <a:r>
              <a:rPr lang="de-DE" sz="1800" dirty="0"/>
              <a:t>p</a:t>
            </a:r>
            <a:r>
              <a:rPr lang="en-DE" sz="1800" dirty="0"/>
              <a:t>e</a:t>
            </a:r>
            <a:r>
              <a:rPr lang="de-DE" sz="1800" dirty="0"/>
              <a:t>r</a:t>
            </a:r>
            <a:r>
              <a:rPr lang="en-DE" sz="1800" dirty="0" err="1"/>
              <a:t>i</a:t>
            </a:r>
            <a:r>
              <a:rPr lang="de-DE" sz="1800" dirty="0"/>
              <a:t>o</a:t>
            </a:r>
            <a:r>
              <a:rPr lang="en-DE" sz="1800" dirty="0"/>
              <a:t>d – 2400 seconds</a:t>
            </a:r>
          </a:p>
          <a:p>
            <a:pPr>
              <a:buFont typeface="Arial" panose="020B0604020202020204" pitchFamily="34" charset="0"/>
              <a:buChar char="•"/>
            </a:pPr>
            <a:endParaRPr lang="en-DE" dirty="0"/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de-DE" sz="1800" b="1" dirty="0"/>
              <a:t>L</a:t>
            </a:r>
            <a:r>
              <a:rPr lang="en-DE" sz="1800" b="1" dirty="0"/>
              <a:t>o</a:t>
            </a:r>
            <a:r>
              <a:rPr lang="de-DE" sz="1800" b="1" dirty="0"/>
              <a:t>a</a:t>
            </a:r>
            <a:r>
              <a:rPr lang="en-DE" sz="1800" b="1" dirty="0"/>
              <a:t>d </a:t>
            </a:r>
            <a:r>
              <a:rPr lang="de-DE" sz="1800" b="1" dirty="0"/>
              <a:t>o</a:t>
            </a:r>
            <a:r>
              <a:rPr lang="en-DE" sz="1800" b="1" dirty="0"/>
              <a:t>r Thermal Boundary condition</a:t>
            </a:r>
          </a:p>
          <a:p>
            <a:pPr marL="192087" lvl="2" indent="0">
              <a:buNone/>
            </a:pPr>
            <a:r>
              <a:rPr lang="en-DE" dirty="0"/>
              <a:t>	</a:t>
            </a:r>
            <a:r>
              <a:rPr lang="en-DE" sz="1800" dirty="0">
                <a:ea typeface="+mn-ea"/>
                <a:cs typeface="+mn-cs"/>
              </a:rPr>
              <a:t>Predefined field Temperature – 180°C on entire BIW</a:t>
            </a:r>
          </a:p>
          <a:p>
            <a:pPr marL="0" lvl="2" indent="0">
              <a:buNone/>
            </a:pPr>
            <a:endParaRPr lang="en-DE" sz="1800" dirty="0">
              <a:ea typeface="+mn-ea"/>
              <a:cs typeface="+mn-cs"/>
            </a:endParaRPr>
          </a:p>
          <a:p>
            <a:pPr marL="0" lvl="2" indent="0">
              <a:buFont typeface="Arial" panose="020B0604020202020204" pitchFamily="34" charset="0"/>
              <a:buChar char="•"/>
            </a:pPr>
            <a:r>
              <a:rPr lang="en-DE" sz="1800" b="1" dirty="0">
                <a:ea typeface="+mn-ea"/>
                <a:cs typeface="+mn-cs"/>
              </a:rPr>
              <a:t> Me</a:t>
            </a:r>
            <a:r>
              <a:rPr lang="de-DE" sz="1800" b="1" dirty="0">
                <a:ea typeface="+mn-ea"/>
                <a:cs typeface="+mn-cs"/>
              </a:rPr>
              <a:t>s</a:t>
            </a:r>
            <a:r>
              <a:rPr lang="en-DE" sz="1800" b="1" dirty="0">
                <a:ea typeface="+mn-ea"/>
                <a:cs typeface="+mn-cs"/>
              </a:rPr>
              <a:t>h</a:t>
            </a:r>
          </a:p>
          <a:p>
            <a:pPr marL="0" lvl="2" indent="0">
              <a:buNone/>
            </a:pPr>
            <a:r>
              <a:rPr lang="en-DE" dirty="0"/>
              <a:t>	</a:t>
            </a:r>
            <a:r>
              <a:rPr lang="en-DE" sz="1800" dirty="0">
                <a:ea typeface="+mn-ea"/>
                <a:cs typeface="+mn-cs"/>
              </a:rPr>
              <a:t>Steel and Aluminium – </a:t>
            </a:r>
            <a:r>
              <a:rPr lang="de-DE" sz="1800" dirty="0">
                <a:ea typeface="+mn-ea"/>
                <a:cs typeface="+mn-cs"/>
              </a:rPr>
              <a:t>H</a:t>
            </a:r>
            <a:r>
              <a:rPr lang="en-DE" sz="1800" dirty="0">
                <a:ea typeface="+mn-ea"/>
                <a:cs typeface="+mn-cs"/>
              </a:rPr>
              <a:t>e</a:t>
            </a:r>
            <a:r>
              <a:rPr lang="de-DE" sz="1800" dirty="0">
                <a:ea typeface="+mn-ea"/>
                <a:cs typeface="+mn-cs"/>
              </a:rPr>
              <a:t>a</a:t>
            </a:r>
            <a:r>
              <a:rPr lang="en-DE" sz="1800" dirty="0">
                <a:ea typeface="+mn-ea"/>
                <a:cs typeface="+mn-cs"/>
              </a:rPr>
              <a:t>t </a:t>
            </a:r>
            <a:r>
              <a:rPr lang="de-DE" sz="1800" dirty="0">
                <a:ea typeface="+mn-ea"/>
                <a:cs typeface="+mn-cs"/>
              </a:rPr>
              <a:t>t</a:t>
            </a:r>
            <a:r>
              <a:rPr lang="en-DE" sz="1800" dirty="0">
                <a:ea typeface="+mn-ea"/>
                <a:cs typeface="+mn-cs"/>
              </a:rPr>
              <a:t>r</a:t>
            </a:r>
            <a:r>
              <a:rPr lang="de-DE" sz="1800" dirty="0">
                <a:ea typeface="+mn-ea"/>
                <a:cs typeface="+mn-cs"/>
              </a:rPr>
              <a:t>a</a:t>
            </a:r>
            <a:r>
              <a:rPr lang="en-DE" sz="1800" dirty="0">
                <a:ea typeface="+mn-ea"/>
                <a:cs typeface="+mn-cs"/>
              </a:rPr>
              <a:t>n</a:t>
            </a:r>
            <a:r>
              <a:rPr lang="de-DE" sz="1800" dirty="0">
                <a:ea typeface="+mn-ea"/>
                <a:cs typeface="+mn-cs"/>
              </a:rPr>
              <a:t>s</a:t>
            </a:r>
            <a:r>
              <a:rPr lang="en-DE" sz="1800" dirty="0">
                <a:ea typeface="+mn-ea"/>
                <a:cs typeface="+mn-cs"/>
              </a:rPr>
              <a:t>f</a:t>
            </a:r>
            <a:r>
              <a:rPr lang="de-DE" sz="1800" dirty="0">
                <a:ea typeface="+mn-ea"/>
                <a:cs typeface="+mn-cs"/>
              </a:rPr>
              <a:t>e</a:t>
            </a:r>
            <a:r>
              <a:rPr lang="en-DE" sz="1800" dirty="0">
                <a:ea typeface="+mn-ea"/>
                <a:cs typeface="+mn-cs"/>
              </a:rPr>
              <a:t>r </a:t>
            </a:r>
            <a:r>
              <a:rPr lang="de-DE" sz="1800" dirty="0">
                <a:ea typeface="+mn-ea"/>
                <a:cs typeface="+mn-cs"/>
              </a:rPr>
              <a:t>e</a:t>
            </a:r>
            <a:r>
              <a:rPr lang="en-DE" sz="1800" dirty="0">
                <a:ea typeface="+mn-ea"/>
                <a:cs typeface="+mn-cs"/>
              </a:rPr>
              <a:t>l</a:t>
            </a:r>
            <a:r>
              <a:rPr lang="de-DE" sz="1800" dirty="0">
                <a:ea typeface="+mn-ea"/>
                <a:cs typeface="+mn-cs"/>
              </a:rPr>
              <a:t>e</a:t>
            </a:r>
            <a:r>
              <a:rPr lang="en-DE" sz="1800" dirty="0">
                <a:ea typeface="+mn-ea"/>
                <a:cs typeface="+mn-cs"/>
              </a:rPr>
              <a:t>m</a:t>
            </a:r>
            <a:r>
              <a:rPr lang="de-DE" sz="1800" dirty="0">
                <a:ea typeface="+mn-ea"/>
                <a:cs typeface="+mn-cs"/>
              </a:rPr>
              <a:t>e</a:t>
            </a:r>
            <a:r>
              <a:rPr lang="en-DE" sz="1800" dirty="0">
                <a:ea typeface="+mn-ea"/>
                <a:cs typeface="+mn-cs"/>
              </a:rPr>
              <a:t>n</a:t>
            </a:r>
            <a:r>
              <a:rPr lang="de-DE" sz="1800" dirty="0">
                <a:ea typeface="+mn-ea"/>
                <a:cs typeface="+mn-cs"/>
              </a:rPr>
              <a:t>t</a:t>
            </a:r>
            <a:r>
              <a:rPr lang="en-DE" sz="1800" dirty="0">
                <a:ea typeface="+mn-ea"/>
                <a:cs typeface="+mn-cs"/>
              </a:rPr>
              <a:t>s (</a:t>
            </a:r>
            <a:r>
              <a:rPr lang="de-DE" sz="1800" dirty="0">
                <a:ea typeface="+mn-ea"/>
                <a:cs typeface="+mn-cs"/>
              </a:rPr>
              <a:t>D</a:t>
            </a:r>
            <a:r>
              <a:rPr lang="en-DE" sz="1800" dirty="0">
                <a:ea typeface="+mn-ea"/>
                <a:cs typeface="+mn-cs"/>
              </a:rPr>
              <a:t>S4 and </a:t>
            </a:r>
            <a:r>
              <a:rPr lang="de-DE" sz="1800" dirty="0">
                <a:ea typeface="+mn-ea"/>
                <a:cs typeface="+mn-cs"/>
              </a:rPr>
              <a:t>D</a:t>
            </a:r>
            <a:r>
              <a:rPr lang="en-DE" sz="1800" dirty="0">
                <a:ea typeface="+mn-ea"/>
                <a:cs typeface="+mn-cs"/>
              </a:rPr>
              <a:t>S3)</a:t>
            </a:r>
          </a:p>
          <a:p>
            <a:pPr marL="0" lvl="2" indent="0">
              <a:buNone/>
            </a:pPr>
            <a:r>
              <a:rPr lang="en-DE" sz="1800" dirty="0">
                <a:ea typeface="+mn-ea"/>
                <a:cs typeface="+mn-cs"/>
              </a:rPr>
              <a:t>	Spot welds &amp; </a:t>
            </a:r>
            <a:r>
              <a:rPr lang="de-DE" sz="1800" dirty="0">
                <a:ea typeface="+mn-ea"/>
                <a:cs typeface="+mn-cs"/>
              </a:rPr>
              <a:t>A</a:t>
            </a:r>
            <a:r>
              <a:rPr lang="en-DE" sz="1800" dirty="0">
                <a:ea typeface="+mn-ea"/>
                <a:cs typeface="+mn-cs"/>
              </a:rPr>
              <a:t>d</a:t>
            </a:r>
            <a:r>
              <a:rPr lang="de-DE" sz="1800" dirty="0">
                <a:ea typeface="+mn-ea"/>
                <a:cs typeface="+mn-cs"/>
              </a:rPr>
              <a:t>h</a:t>
            </a:r>
            <a:r>
              <a:rPr lang="en-DE" sz="1800" dirty="0">
                <a:ea typeface="+mn-ea"/>
                <a:cs typeface="+mn-cs"/>
              </a:rPr>
              <a:t>e</a:t>
            </a:r>
            <a:r>
              <a:rPr lang="de-DE" sz="1800" dirty="0">
                <a:ea typeface="+mn-ea"/>
                <a:cs typeface="+mn-cs"/>
              </a:rPr>
              <a:t>s</a:t>
            </a:r>
            <a:r>
              <a:rPr lang="en-DE" sz="1800" dirty="0" err="1">
                <a:ea typeface="+mn-ea"/>
                <a:cs typeface="+mn-cs"/>
              </a:rPr>
              <a:t>i</a:t>
            </a:r>
            <a:r>
              <a:rPr lang="de-DE" sz="1800" dirty="0">
                <a:ea typeface="+mn-ea"/>
                <a:cs typeface="+mn-cs"/>
              </a:rPr>
              <a:t>v</a:t>
            </a:r>
            <a:r>
              <a:rPr lang="en-DE" sz="1800" dirty="0">
                <a:ea typeface="+mn-ea"/>
                <a:cs typeface="+mn-cs"/>
              </a:rPr>
              <a:t>e – </a:t>
            </a:r>
            <a:r>
              <a:rPr lang="de-DE" sz="1800" dirty="0">
                <a:ea typeface="+mn-ea"/>
                <a:cs typeface="+mn-cs"/>
              </a:rPr>
              <a:t>S</a:t>
            </a:r>
            <a:r>
              <a:rPr lang="en-DE" sz="1800" dirty="0">
                <a:ea typeface="+mn-ea"/>
                <a:cs typeface="+mn-cs"/>
              </a:rPr>
              <a:t>o</a:t>
            </a:r>
            <a:r>
              <a:rPr lang="de-DE" sz="1800" dirty="0">
                <a:ea typeface="+mn-ea"/>
                <a:cs typeface="+mn-cs"/>
              </a:rPr>
              <a:t>l</a:t>
            </a:r>
            <a:r>
              <a:rPr lang="en-DE" sz="1800" dirty="0" err="1">
                <a:ea typeface="+mn-ea"/>
                <a:cs typeface="+mn-cs"/>
              </a:rPr>
              <a:t>i</a:t>
            </a:r>
            <a:r>
              <a:rPr lang="de-DE" sz="1800" dirty="0">
                <a:ea typeface="+mn-ea"/>
                <a:cs typeface="+mn-cs"/>
              </a:rPr>
              <a:t>d</a:t>
            </a:r>
            <a:r>
              <a:rPr lang="en-DE" sz="1800" dirty="0">
                <a:ea typeface="+mn-ea"/>
                <a:cs typeface="+mn-cs"/>
              </a:rPr>
              <a:t> </a:t>
            </a:r>
            <a:r>
              <a:rPr lang="de-DE" sz="1800" dirty="0">
                <a:ea typeface="+mn-ea"/>
                <a:cs typeface="+mn-cs"/>
              </a:rPr>
              <a:t>H</a:t>
            </a:r>
            <a:r>
              <a:rPr lang="en-DE" sz="1800" dirty="0">
                <a:ea typeface="+mn-ea"/>
                <a:cs typeface="+mn-cs"/>
              </a:rPr>
              <a:t>e</a:t>
            </a:r>
            <a:r>
              <a:rPr lang="de-DE" sz="1800" dirty="0">
                <a:ea typeface="+mn-ea"/>
                <a:cs typeface="+mn-cs"/>
              </a:rPr>
              <a:t>a</a:t>
            </a:r>
            <a:r>
              <a:rPr lang="en-DE" sz="1800" dirty="0">
                <a:ea typeface="+mn-ea"/>
                <a:cs typeface="+mn-cs"/>
              </a:rPr>
              <a:t>t </a:t>
            </a:r>
            <a:r>
              <a:rPr lang="de-DE" sz="1800" dirty="0">
                <a:ea typeface="+mn-ea"/>
                <a:cs typeface="+mn-cs"/>
              </a:rPr>
              <a:t>t</a:t>
            </a:r>
            <a:r>
              <a:rPr lang="en-DE" sz="1800" dirty="0">
                <a:ea typeface="+mn-ea"/>
                <a:cs typeface="+mn-cs"/>
              </a:rPr>
              <a:t>r</a:t>
            </a:r>
            <a:r>
              <a:rPr lang="de-DE" sz="1800" dirty="0">
                <a:ea typeface="+mn-ea"/>
                <a:cs typeface="+mn-cs"/>
              </a:rPr>
              <a:t>a</a:t>
            </a:r>
            <a:r>
              <a:rPr lang="en-DE" sz="1800" dirty="0">
                <a:ea typeface="+mn-ea"/>
                <a:cs typeface="+mn-cs"/>
              </a:rPr>
              <a:t>n</a:t>
            </a:r>
            <a:r>
              <a:rPr lang="de-DE" sz="1800" dirty="0">
                <a:ea typeface="+mn-ea"/>
                <a:cs typeface="+mn-cs"/>
              </a:rPr>
              <a:t>s</a:t>
            </a:r>
            <a:r>
              <a:rPr lang="en-DE" sz="1800" dirty="0">
                <a:ea typeface="+mn-ea"/>
                <a:cs typeface="+mn-cs"/>
              </a:rPr>
              <a:t>f</a:t>
            </a:r>
            <a:r>
              <a:rPr lang="de-DE" sz="1800" dirty="0">
                <a:ea typeface="+mn-ea"/>
                <a:cs typeface="+mn-cs"/>
              </a:rPr>
              <a:t>e</a:t>
            </a:r>
            <a:r>
              <a:rPr lang="en-DE" sz="1800" dirty="0">
                <a:ea typeface="+mn-ea"/>
                <a:cs typeface="+mn-cs"/>
              </a:rPr>
              <a:t>r </a:t>
            </a:r>
            <a:r>
              <a:rPr lang="de-DE" sz="1800" dirty="0">
                <a:ea typeface="+mn-ea"/>
                <a:cs typeface="+mn-cs"/>
              </a:rPr>
              <a:t>e</a:t>
            </a:r>
            <a:r>
              <a:rPr lang="en-DE" sz="1800" dirty="0">
                <a:ea typeface="+mn-ea"/>
                <a:cs typeface="+mn-cs"/>
              </a:rPr>
              <a:t>l</a:t>
            </a:r>
            <a:r>
              <a:rPr lang="de-DE" sz="1800" dirty="0">
                <a:ea typeface="+mn-ea"/>
                <a:cs typeface="+mn-cs"/>
              </a:rPr>
              <a:t>e</a:t>
            </a:r>
            <a:r>
              <a:rPr lang="en-DE" sz="1800" dirty="0">
                <a:ea typeface="+mn-ea"/>
                <a:cs typeface="+mn-cs"/>
              </a:rPr>
              <a:t>m</a:t>
            </a:r>
            <a:r>
              <a:rPr lang="de-DE" sz="1800" dirty="0">
                <a:ea typeface="+mn-ea"/>
                <a:cs typeface="+mn-cs"/>
              </a:rPr>
              <a:t>e</a:t>
            </a:r>
            <a:r>
              <a:rPr lang="en-DE" sz="1800" dirty="0">
                <a:ea typeface="+mn-ea"/>
                <a:cs typeface="+mn-cs"/>
              </a:rPr>
              <a:t>n</a:t>
            </a:r>
            <a:r>
              <a:rPr lang="de-DE" sz="1800" dirty="0">
                <a:ea typeface="+mn-ea"/>
                <a:cs typeface="+mn-cs"/>
              </a:rPr>
              <a:t>t</a:t>
            </a:r>
            <a:r>
              <a:rPr lang="en-DE" sz="1800" dirty="0">
                <a:ea typeface="+mn-ea"/>
                <a:cs typeface="+mn-cs"/>
              </a:rPr>
              <a:t>s (</a:t>
            </a:r>
            <a:r>
              <a:rPr lang="de-DE" sz="1800" dirty="0">
                <a:ea typeface="+mn-ea"/>
                <a:cs typeface="+mn-cs"/>
              </a:rPr>
              <a:t>D</a:t>
            </a:r>
            <a:r>
              <a:rPr lang="en-DE" sz="1800" dirty="0">
                <a:ea typeface="+mn-ea"/>
                <a:cs typeface="+mn-cs"/>
              </a:rPr>
              <a:t>C3</a:t>
            </a:r>
            <a:r>
              <a:rPr lang="de-DE" sz="1800" dirty="0">
                <a:ea typeface="+mn-ea"/>
                <a:cs typeface="+mn-cs"/>
              </a:rPr>
              <a:t>D</a:t>
            </a:r>
            <a:r>
              <a:rPr lang="en-DE" sz="1800" dirty="0">
                <a:ea typeface="+mn-ea"/>
                <a:cs typeface="+mn-cs"/>
              </a:rPr>
              <a:t>8)</a:t>
            </a:r>
          </a:p>
          <a:p>
            <a:pPr marL="0" lvl="2" indent="0">
              <a:buNone/>
            </a:pPr>
            <a:endParaRPr lang="en-DE" sz="1800" dirty="0">
              <a:ea typeface="+mn-ea"/>
              <a:cs typeface="+mn-cs"/>
            </a:endParaRPr>
          </a:p>
          <a:p>
            <a:pPr marL="0" lvl="2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455618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FFFFFF"/>
        </a:accent3>
        <a:accent4>
          <a:srgbClr val="000000"/>
        </a:accent4>
        <a:accent5>
          <a:srgbClr val="DBABAF"/>
        </a:accent5>
        <a:accent6>
          <a:srgbClr val="4596B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FFFFFF"/>
        </a:accent3>
        <a:accent4>
          <a:srgbClr val="000000"/>
        </a:accent4>
        <a:accent5>
          <a:srgbClr val="DBABAF"/>
        </a:accent5>
        <a:accent6>
          <a:srgbClr val="4596B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862</TotalTime>
  <Words>878</Words>
  <Application>Microsoft Office PowerPoint</Application>
  <PresentationFormat>On-screen Show (4:3)</PresentationFormat>
  <Paragraphs>118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2_Standarddesign</vt:lpstr>
      <vt:lpstr>3_Standarddesign</vt:lpstr>
      <vt:lpstr>Simulation of production process-related adhesive damage of the adhesively bonded multi-material body in white  </vt:lpstr>
      <vt:lpstr>Overview</vt:lpstr>
      <vt:lpstr>Transient Thermal simulation material properties</vt:lpstr>
      <vt:lpstr>Transient Thermal simulation material properties</vt:lpstr>
      <vt:lpstr>Transient Thermal simulation material properties</vt:lpstr>
      <vt:lpstr>Finalized Film coefficient for Thermal simulation</vt:lpstr>
      <vt:lpstr>Other aspects of Transient Thermal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Fertigungsprozess Automobilindustrie</dc:title>
  <dc:creator>Niklas NiGu. Günther</dc:creator>
  <cp:lastModifiedBy>Suba Siva Chandran</cp:lastModifiedBy>
  <cp:revision>285</cp:revision>
  <dcterms:created xsi:type="dcterms:W3CDTF">2019-02-12T07:47:35Z</dcterms:created>
  <dcterms:modified xsi:type="dcterms:W3CDTF">2020-04-12T15:33:49Z</dcterms:modified>
</cp:coreProperties>
</file>