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7" r:id="rId5"/>
    <p:sldId id="268" r:id="rId6"/>
    <p:sldId id="269"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495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947DF3F-B3CA-4799-ABA1-FCCDEC41036A}"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5370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690127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9111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169381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3834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285041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177219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402418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177750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7DF3F-B3CA-4799-ABA1-FCCDEC41036A}"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314098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7DF3F-B3CA-4799-ABA1-FCCDEC41036A}"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323115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7DF3F-B3CA-4799-ABA1-FCCDEC41036A}"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2126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7DF3F-B3CA-4799-ABA1-FCCDEC41036A}"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302304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7DF3F-B3CA-4799-ABA1-FCCDEC41036A}"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102306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7DF3F-B3CA-4799-ABA1-FCCDEC41036A}"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175507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7DF3F-B3CA-4799-ABA1-FCCDEC41036A}"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0C3A3-0D51-4379-9882-834AF502EED0}" type="slidenum">
              <a:rPr lang="en-US" smtClean="0"/>
              <a:t>‹#›</a:t>
            </a:fld>
            <a:endParaRPr lang="en-US"/>
          </a:p>
        </p:txBody>
      </p:sp>
    </p:spTree>
    <p:extLst>
      <p:ext uri="{BB962C8B-B14F-4D97-AF65-F5344CB8AC3E}">
        <p14:creationId xmlns:p14="http://schemas.microsoft.com/office/powerpoint/2010/main" val="5843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947DF3F-B3CA-4799-ABA1-FCCDEC41036A}" type="datetimeFigureOut">
              <a:rPr lang="en-US" smtClean="0"/>
              <a:t>6/5/2025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C0C3A3-0D51-4379-9882-834AF502EED0}" type="slidenum">
              <a:rPr lang="en-US" smtClean="0"/>
              <a:t>‹#›</a:t>
            </a:fld>
            <a:endParaRPr lang="en-US"/>
          </a:p>
        </p:txBody>
      </p:sp>
    </p:spTree>
    <p:extLst>
      <p:ext uri="{BB962C8B-B14F-4D97-AF65-F5344CB8AC3E}">
        <p14:creationId xmlns:p14="http://schemas.microsoft.com/office/powerpoint/2010/main" val="2361259619"/>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CB82C3F-C37E-4A76-8891-11C8CE5995D4}"/>
              </a:ext>
            </a:extLst>
          </p:cNvPr>
          <p:cNvSpPr txBox="1">
            <a:spLocks/>
          </p:cNvSpPr>
          <p:nvPr/>
        </p:nvSpPr>
        <p:spPr>
          <a:xfrm>
            <a:off x="206189" y="3657598"/>
            <a:ext cx="6477000" cy="118334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en-US" dirty="0" err="1">
                <a:solidFill>
                  <a:schemeClr val="tx2"/>
                </a:solidFill>
              </a:rPr>
              <a:t>VE.Subassri</a:t>
            </a:r>
            <a:endParaRPr lang="en-US" dirty="0">
              <a:solidFill>
                <a:schemeClr val="tx2"/>
              </a:solidFill>
            </a:endParaRPr>
          </a:p>
        </p:txBody>
      </p:sp>
      <p:sp>
        <p:nvSpPr>
          <p:cNvPr id="10" name="Title 1">
            <a:extLst>
              <a:ext uri="{FF2B5EF4-FFF2-40B4-BE49-F238E27FC236}">
                <a16:creationId xmlns:a16="http://schemas.microsoft.com/office/drawing/2014/main" id="{816465A9-0013-4BC8-8C05-541183B38076}"/>
              </a:ext>
            </a:extLst>
          </p:cNvPr>
          <p:cNvSpPr txBox="1">
            <a:spLocks/>
          </p:cNvSpPr>
          <p:nvPr/>
        </p:nvSpPr>
        <p:spPr>
          <a:xfrm>
            <a:off x="206188" y="1748118"/>
            <a:ext cx="11075893" cy="1465729"/>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r>
              <a:rPr lang="en-US" sz="4000" b="1" dirty="0">
                <a:solidFill>
                  <a:schemeClr val="tx2"/>
                </a:solidFill>
              </a:rPr>
              <a:t>Phone pay Analysis</a:t>
            </a:r>
          </a:p>
        </p:txBody>
      </p:sp>
    </p:spTree>
    <p:extLst>
      <p:ext uri="{BB962C8B-B14F-4D97-AF65-F5344CB8AC3E}">
        <p14:creationId xmlns:p14="http://schemas.microsoft.com/office/powerpoint/2010/main" val="259087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3BF3-9111-4208-B366-BA6EBD53D998}"/>
              </a:ext>
            </a:extLst>
          </p:cNvPr>
          <p:cNvSpPr>
            <a:spLocks noGrp="1"/>
          </p:cNvSpPr>
          <p:nvPr>
            <p:ph type="title"/>
          </p:nvPr>
        </p:nvSpPr>
        <p:spPr>
          <a:xfrm>
            <a:off x="0" y="1"/>
            <a:ext cx="12192000" cy="681036"/>
          </a:xfrm>
        </p:spPr>
        <p:txBody>
          <a:bodyPr>
            <a:normAutofit/>
          </a:bodyPr>
          <a:lstStyle/>
          <a:p>
            <a:pPr algn="ctr"/>
            <a:r>
              <a:rPr lang="en-US" dirty="0">
                <a:solidFill>
                  <a:schemeClr val="bg2"/>
                </a:solidFill>
              </a:rPr>
              <a:t>Problem statement</a:t>
            </a:r>
          </a:p>
        </p:txBody>
      </p:sp>
      <p:sp>
        <p:nvSpPr>
          <p:cNvPr id="3" name="Content Placeholder 2">
            <a:extLst>
              <a:ext uri="{FF2B5EF4-FFF2-40B4-BE49-F238E27FC236}">
                <a16:creationId xmlns:a16="http://schemas.microsoft.com/office/drawing/2014/main" id="{EF45BF92-AEBB-45D6-8D91-641F9ABACF93}"/>
              </a:ext>
            </a:extLst>
          </p:cNvPr>
          <p:cNvSpPr>
            <a:spLocks noGrp="1"/>
          </p:cNvSpPr>
          <p:nvPr>
            <p:ph idx="1"/>
          </p:nvPr>
        </p:nvSpPr>
        <p:spPr>
          <a:xfrm>
            <a:off x="0" y="779929"/>
            <a:ext cx="12192000" cy="5593977"/>
          </a:xfrm>
        </p:spPr>
        <p:txBody>
          <a:bodyPr>
            <a:normAutofit/>
          </a:bodyPr>
          <a:lstStyle/>
          <a:p>
            <a:pPr marL="0" indent="0">
              <a:buNone/>
            </a:pPr>
            <a:r>
              <a:rPr lang="en-US" u="sng" dirty="0">
                <a:solidFill>
                  <a:schemeClr val="bg2"/>
                </a:solidFill>
              </a:rPr>
              <a:t>Description</a:t>
            </a:r>
            <a:r>
              <a:rPr lang="en-US" dirty="0">
                <a:solidFill>
                  <a:schemeClr val="bg2"/>
                </a:solidFill>
              </a:rPr>
              <a:t>: </a:t>
            </a:r>
            <a:r>
              <a:rPr lang="en-US" sz="1800" dirty="0">
                <a:effectLst/>
                <a:latin typeface="Arial" panose="020B0604020202020204" pitchFamily="34" charset="0"/>
                <a:ea typeface="Arial" panose="020B0604020202020204" pitchFamily="34" charset="0"/>
              </a:rPr>
              <a:t>With the increasing reliance on digital payment systems like </a:t>
            </a:r>
            <a:r>
              <a:rPr lang="en-US" sz="1800" dirty="0" err="1">
                <a:effectLst/>
                <a:latin typeface="Arial" panose="020B0604020202020204" pitchFamily="34" charset="0"/>
                <a:ea typeface="Arial" panose="020B0604020202020204" pitchFamily="34" charset="0"/>
              </a:rPr>
              <a:t>PhonePe</a:t>
            </a:r>
            <a:r>
              <a:rPr lang="en-US" sz="1800" dirty="0">
                <a:effectLst/>
                <a:latin typeface="Arial" panose="020B0604020202020204" pitchFamily="34" charset="0"/>
                <a:ea typeface="Arial" panose="020B0604020202020204" pitchFamily="34" charset="0"/>
              </a:rPr>
              <a:t>, understanding the dynamics of transactions, user engagement, and insurance-related data is crucial for improving services and targeting users effectively. This project aims to analyze and visualize aggregated values of payment categories, create maps for total values at state and district levels, and identify top-performing states, districts, and pin codes.</a:t>
            </a:r>
          </a:p>
          <a:p>
            <a:pPr marL="0" indent="0">
              <a:buNone/>
            </a:pPr>
            <a:endParaRPr lang="en-US" dirty="0">
              <a:solidFill>
                <a:schemeClr val="bg2"/>
              </a:solidFill>
            </a:endParaRPr>
          </a:p>
        </p:txBody>
      </p:sp>
    </p:spTree>
    <p:extLst>
      <p:ext uri="{BB962C8B-B14F-4D97-AF65-F5344CB8AC3E}">
        <p14:creationId xmlns:p14="http://schemas.microsoft.com/office/powerpoint/2010/main" val="350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C749-7DA2-49CB-AC2B-6341C0311230}"/>
              </a:ext>
            </a:extLst>
          </p:cNvPr>
          <p:cNvSpPr>
            <a:spLocks noGrp="1"/>
          </p:cNvSpPr>
          <p:nvPr>
            <p:ph type="title"/>
          </p:nvPr>
        </p:nvSpPr>
        <p:spPr>
          <a:xfrm>
            <a:off x="0" y="1"/>
            <a:ext cx="12192000" cy="681036"/>
          </a:xfrm>
        </p:spPr>
        <p:txBody>
          <a:bodyPr>
            <a:normAutofit/>
          </a:bodyPr>
          <a:lstStyle/>
          <a:p>
            <a:pPr algn="ctr"/>
            <a:r>
              <a:rPr lang="en-US" dirty="0">
                <a:solidFill>
                  <a:schemeClr val="bg2"/>
                </a:solidFill>
              </a:rPr>
              <a:t>Decoding Transaction Dynamics</a:t>
            </a:r>
          </a:p>
        </p:txBody>
      </p:sp>
      <p:sp>
        <p:nvSpPr>
          <p:cNvPr id="3" name="Content Placeholder 2">
            <a:extLst>
              <a:ext uri="{FF2B5EF4-FFF2-40B4-BE49-F238E27FC236}">
                <a16:creationId xmlns:a16="http://schemas.microsoft.com/office/drawing/2014/main" id="{DBCCB66C-B0A2-47F1-A0D7-8A38182CE85D}"/>
              </a:ext>
            </a:extLst>
          </p:cNvPr>
          <p:cNvSpPr>
            <a:spLocks noGrp="1"/>
          </p:cNvSpPr>
          <p:nvPr>
            <p:ph idx="1"/>
          </p:nvPr>
        </p:nvSpPr>
        <p:spPr>
          <a:xfrm>
            <a:off x="0" y="779929"/>
            <a:ext cx="12192000" cy="3079378"/>
          </a:xfrm>
        </p:spPr>
        <p:txBody>
          <a:bodyPr/>
          <a:lstStyle/>
          <a:p>
            <a:pPr marL="0" indent="0">
              <a:buNone/>
            </a:pPr>
            <a:r>
              <a:rPr lang="en-US" dirty="0">
                <a:solidFill>
                  <a:schemeClr val="bg2"/>
                </a:solidFill>
              </a:rPr>
              <a:t>- Solution: Analyze transaction data to identify trends and patterns in transaction types, amounts, and frequencies.- Insights:    - Top transaction types: Based on the bar chart query, the top transaction types can be identified by the sum of transaction counts.    - Average transaction amount over time: The scatter plot query shows the average transaction amount per year.    - Maximum transaction count by transaction type: The line chart query shows the maximum transaction count for each transaction type.</a:t>
            </a:r>
          </a:p>
        </p:txBody>
      </p:sp>
    </p:spTree>
    <p:extLst>
      <p:ext uri="{BB962C8B-B14F-4D97-AF65-F5344CB8AC3E}">
        <p14:creationId xmlns:p14="http://schemas.microsoft.com/office/powerpoint/2010/main" val="93421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C749-7DA2-49CB-AC2B-6341C0311230}"/>
              </a:ext>
            </a:extLst>
          </p:cNvPr>
          <p:cNvSpPr>
            <a:spLocks noGrp="1"/>
          </p:cNvSpPr>
          <p:nvPr>
            <p:ph type="title"/>
          </p:nvPr>
        </p:nvSpPr>
        <p:spPr>
          <a:xfrm>
            <a:off x="0" y="1"/>
            <a:ext cx="12192000" cy="681036"/>
          </a:xfrm>
        </p:spPr>
        <p:txBody>
          <a:bodyPr>
            <a:normAutofit/>
          </a:bodyPr>
          <a:lstStyle/>
          <a:p>
            <a:pPr algn="ctr"/>
            <a:r>
              <a:rPr lang="en-US" dirty="0">
                <a:solidFill>
                  <a:schemeClr val="bg2"/>
                </a:solidFill>
              </a:rPr>
              <a:t>Device Dominance</a:t>
            </a:r>
          </a:p>
        </p:txBody>
      </p:sp>
      <p:sp>
        <p:nvSpPr>
          <p:cNvPr id="3" name="Content Placeholder 2">
            <a:extLst>
              <a:ext uri="{FF2B5EF4-FFF2-40B4-BE49-F238E27FC236}">
                <a16:creationId xmlns:a16="http://schemas.microsoft.com/office/drawing/2014/main" id="{DBCCB66C-B0A2-47F1-A0D7-8A38182CE85D}"/>
              </a:ext>
            </a:extLst>
          </p:cNvPr>
          <p:cNvSpPr>
            <a:spLocks noGrp="1"/>
          </p:cNvSpPr>
          <p:nvPr>
            <p:ph idx="1"/>
          </p:nvPr>
        </p:nvSpPr>
        <p:spPr>
          <a:xfrm>
            <a:off x="0" y="1344705"/>
            <a:ext cx="12192000" cy="3563471"/>
          </a:xfrm>
        </p:spPr>
        <p:txBody>
          <a:bodyPr/>
          <a:lstStyle/>
          <a:p>
            <a:pPr>
              <a:buFontTx/>
              <a:buChar char="-"/>
            </a:pPr>
            <a:r>
              <a:rPr lang="en-US" dirty="0">
                <a:solidFill>
                  <a:schemeClr val="bg2"/>
                </a:solidFill>
              </a:rPr>
              <a:t>Solution: Analyze device data to identify trends and patterns in registered users and device usage.</a:t>
            </a:r>
          </a:p>
          <a:p>
            <a:pPr>
              <a:buFontTx/>
              <a:buChar char="-"/>
            </a:pPr>
            <a:r>
              <a:rPr lang="en-US" dirty="0">
                <a:solidFill>
                  <a:schemeClr val="bg2"/>
                </a:solidFill>
              </a:rPr>
              <a:t>Insights:   </a:t>
            </a:r>
          </a:p>
          <a:p>
            <a:pPr>
              <a:buFontTx/>
              <a:buChar char="-"/>
            </a:pPr>
            <a:r>
              <a:rPr lang="en-US" dirty="0">
                <a:solidFill>
                  <a:schemeClr val="bg2"/>
                </a:solidFill>
              </a:rPr>
              <a:t>Top states by registered users: The bar chart query shows the sum of registered users per state.    - Average registered users over time: The scatter plot query shows the average registered users per year.    - Maximum registered users by state: The line chart query shows the maximum registered users for each state.</a:t>
            </a:r>
          </a:p>
        </p:txBody>
      </p:sp>
    </p:spTree>
    <p:extLst>
      <p:ext uri="{BB962C8B-B14F-4D97-AF65-F5344CB8AC3E}">
        <p14:creationId xmlns:p14="http://schemas.microsoft.com/office/powerpoint/2010/main" val="353133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C749-7DA2-49CB-AC2B-6341C0311230}"/>
              </a:ext>
            </a:extLst>
          </p:cNvPr>
          <p:cNvSpPr>
            <a:spLocks noGrp="1"/>
          </p:cNvSpPr>
          <p:nvPr>
            <p:ph type="title"/>
          </p:nvPr>
        </p:nvSpPr>
        <p:spPr>
          <a:xfrm>
            <a:off x="0" y="1"/>
            <a:ext cx="12192000" cy="681036"/>
          </a:xfrm>
        </p:spPr>
        <p:txBody>
          <a:bodyPr>
            <a:normAutofit/>
          </a:bodyPr>
          <a:lstStyle/>
          <a:p>
            <a:pPr algn="ctr"/>
            <a:r>
              <a:rPr lang="en-US" dirty="0">
                <a:solidFill>
                  <a:schemeClr val="bg2"/>
                </a:solidFill>
              </a:rPr>
              <a:t>Insurance Penetration</a:t>
            </a:r>
          </a:p>
        </p:txBody>
      </p:sp>
      <p:sp>
        <p:nvSpPr>
          <p:cNvPr id="3" name="Content Placeholder 2">
            <a:extLst>
              <a:ext uri="{FF2B5EF4-FFF2-40B4-BE49-F238E27FC236}">
                <a16:creationId xmlns:a16="http://schemas.microsoft.com/office/drawing/2014/main" id="{DBCCB66C-B0A2-47F1-A0D7-8A38182CE85D}"/>
              </a:ext>
            </a:extLst>
          </p:cNvPr>
          <p:cNvSpPr>
            <a:spLocks noGrp="1"/>
          </p:cNvSpPr>
          <p:nvPr>
            <p:ph idx="1"/>
          </p:nvPr>
        </p:nvSpPr>
        <p:spPr>
          <a:xfrm>
            <a:off x="0" y="779929"/>
            <a:ext cx="12192000" cy="3079378"/>
          </a:xfrm>
        </p:spPr>
        <p:txBody>
          <a:bodyPr/>
          <a:lstStyle/>
          <a:p>
            <a:pPr>
              <a:buFontTx/>
              <a:buChar char="-"/>
            </a:pPr>
            <a:r>
              <a:rPr lang="en-US" dirty="0">
                <a:solidFill>
                  <a:schemeClr val="bg2"/>
                </a:solidFill>
              </a:rPr>
              <a:t>Solution: Analyze insurance data to identify trends and patterns in premium and insurance adoption.- </a:t>
            </a:r>
          </a:p>
          <a:p>
            <a:pPr>
              <a:buFontTx/>
              <a:buChar char="-"/>
            </a:pPr>
            <a:r>
              <a:rPr lang="en-US" dirty="0">
                <a:solidFill>
                  <a:schemeClr val="bg2"/>
                </a:solidFill>
              </a:rPr>
              <a:t>Insights:    - Top states by premium: The bar chart query shows the sum of premium per state.    - Average premium over time: The scatter plot query shows the average premium per year.    - Maximum premium by state: The line chart query shows the maximum premium for each state.</a:t>
            </a:r>
          </a:p>
        </p:txBody>
      </p:sp>
    </p:spTree>
    <p:extLst>
      <p:ext uri="{BB962C8B-B14F-4D97-AF65-F5344CB8AC3E}">
        <p14:creationId xmlns:p14="http://schemas.microsoft.com/office/powerpoint/2010/main" val="30237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C749-7DA2-49CB-AC2B-6341C0311230}"/>
              </a:ext>
            </a:extLst>
          </p:cNvPr>
          <p:cNvSpPr>
            <a:spLocks noGrp="1"/>
          </p:cNvSpPr>
          <p:nvPr>
            <p:ph type="title"/>
          </p:nvPr>
        </p:nvSpPr>
        <p:spPr>
          <a:xfrm>
            <a:off x="0" y="1"/>
            <a:ext cx="12192000" cy="681036"/>
          </a:xfrm>
        </p:spPr>
        <p:txBody>
          <a:bodyPr>
            <a:normAutofit/>
          </a:bodyPr>
          <a:lstStyle/>
          <a:p>
            <a:pPr algn="ctr"/>
            <a:r>
              <a:rPr lang="en-US" dirty="0">
                <a:solidFill>
                  <a:schemeClr val="bg2"/>
                </a:solidFill>
              </a:rPr>
              <a:t>Map Transaction Analysis</a:t>
            </a:r>
          </a:p>
        </p:txBody>
      </p:sp>
      <p:sp>
        <p:nvSpPr>
          <p:cNvPr id="3" name="Content Placeholder 2">
            <a:extLst>
              <a:ext uri="{FF2B5EF4-FFF2-40B4-BE49-F238E27FC236}">
                <a16:creationId xmlns:a16="http://schemas.microsoft.com/office/drawing/2014/main" id="{DBCCB66C-B0A2-47F1-A0D7-8A38182CE85D}"/>
              </a:ext>
            </a:extLst>
          </p:cNvPr>
          <p:cNvSpPr>
            <a:spLocks noGrp="1"/>
          </p:cNvSpPr>
          <p:nvPr>
            <p:ph idx="1"/>
          </p:nvPr>
        </p:nvSpPr>
        <p:spPr>
          <a:xfrm>
            <a:off x="0" y="779929"/>
            <a:ext cx="12192000" cy="3079378"/>
          </a:xfrm>
        </p:spPr>
        <p:txBody>
          <a:bodyPr/>
          <a:lstStyle/>
          <a:p>
            <a:pPr>
              <a:buFontTx/>
              <a:buChar char="-"/>
            </a:pPr>
            <a:r>
              <a:rPr lang="en-US" dirty="0">
                <a:solidFill>
                  <a:schemeClr val="bg2"/>
                </a:solidFill>
              </a:rPr>
              <a:t>Solution: Analyze transaction data to identify trends and patterns in transaction amounts and locations.</a:t>
            </a:r>
          </a:p>
          <a:p>
            <a:pPr>
              <a:buFontTx/>
              <a:buChar char="-"/>
            </a:pPr>
            <a:r>
              <a:rPr lang="en-US" dirty="0">
                <a:solidFill>
                  <a:schemeClr val="bg2"/>
                </a:solidFill>
              </a:rPr>
              <a:t>- Insights: </a:t>
            </a:r>
          </a:p>
          <a:p>
            <a:pPr marL="0" indent="0">
              <a:buNone/>
            </a:pPr>
            <a:r>
              <a:rPr lang="en-US" dirty="0">
                <a:solidFill>
                  <a:schemeClr val="bg2"/>
                </a:solidFill>
              </a:rPr>
              <a:t>   - Top states by transaction amount: The bar chart query shows the sum of transaction amounts per state.    - Distribution of transactions by state: The pie chart query shows the count of transactions per state.</a:t>
            </a:r>
          </a:p>
        </p:txBody>
      </p:sp>
    </p:spTree>
    <p:extLst>
      <p:ext uri="{BB962C8B-B14F-4D97-AF65-F5344CB8AC3E}">
        <p14:creationId xmlns:p14="http://schemas.microsoft.com/office/powerpoint/2010/main" val="147529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C749-7DA2-49CB-AC2B-6341C0311230}"/>
              </a:ext>
            </a:extLst>
          </p:cNvPr>
          <p:cNvSpPr>
            <a:spLocks noGrp="1"/>
          </p:cNvSpPr>
          <p:nvPr>
            <p:ph type="title"/>
          </p:nvPr>
        </p:nvSpPr>
        <p:spPr>
          <a:xfrm>
            <a:off x="0" y="1"/>
            <a:ext cx="12192000" cy="681036"/>
          </a:xfrm>
        </p:spPr>
        <p:txBody>
          <a:bodyPr>
            <a:normAutofit/>
          </a:bodyPr>
          <a:lstStyle/>
          <a:p>
            <a:pPr algn="ctr"/>
            <a:r>
              <a:rPr lang="en-US" dirty="0">
                <a:solidFill>
                  <a:schemeClr val="bg2"/>
                </a:solidFill>
              </a:rPr>
              <a:t>User Engagement and Growth Strategy</a:t>
            </a:r>
          </a:p>
        </p:txBody>
      </p:sp>
      <p:sp>
        <p:nvSpPr>
          <p:cNvPr id="3" name="Content Placeholder 2">
            <a:extLst>
              <a:ext uri="{FF2B5EF4-FFF2-40B4-BE49-F238E27FC236}">
                <a16:creationId xmlns:a16="http://schemas.microsoft.com/office/drawing/2014/main" id="{DBCCB66C-B0A2-47F1-A0D7-8A38182CE85D}"/>
              </a:ext>
            </a:extLst>
          </p:cNvPr>
          <p:cNvSpPr>
            <a:spLocks noGrp="1"/>
          </p:cNvSpPr>
          <p:nvPr>
            <p:ph idx="1"/>
          </p:nvPr>
        </p:nvSpPr>
        <p:spPr>
          <a:xfrm>
            <a:off x="0" y="779929"/>
            <a:ext cx="12192000" cy="3079378"/>
          </a:xfrm>
        </p:spPr>
        <p:txBody>
          <a:bodyPr/>
          <a:lstStyle/>
          <a:p>
            <a:pPr>
              <a:buFontTx/>
              <a:buChar char="-"/>
            </a:pPr>
            <a:r>
              <a:rPr lang="en-US" dirty="0">
                <a:solidFill>
                  <a:schemeClr val="bg2"/>
                </a:solidFill>
              </a:rPr>
              <a:t>Solution: Analyze user data to identify trends and patterns in user engagement and growth</a:t>
            </a:r>
          </a:p>
          <a:p>
            <a:pPr>
              <a:buFontTx/>
              <a:buChar char="-"/>
            </a:pPr>
            <a:r>
              <a:rPr lang="en-US" dirty="0">
                <a:solidFill>
                  <a:schemeClr val="bg2"/>
                </a:solidFill>
              </a:rPr>
              <a:t>- Insights:   </a:t>
            </a:r>
          </a:p>
          <a:p>
            <a:pPr>
              <a:buFontTx/>
              <a:buChar char="-"/>
            </a:pPr>
            <a:r>
              <a:rPr lang="en-US" dirty="0">
                <a:solidFill>
                  <a:schemeClr val="bg2"/>
                </a:solidFill>
              </a:rPr>
              <a:t> - Top states by registered users: The bar chart query shows the sum of registered users per state.    - Average registered users over time: The scatter plot query shows the average registered users per year.    - Maximum registered users by state: The line chart query shows the maximum registered users for each state.</a:t>
            </a:r>
          </a:p>
        </p:txBody>
      </p:sp>
    </p:spTree>
    <p:extLst>
      <p:ext uri="{BB962C8B-B14F-4D97-AF65-F5344CB8AC3E}">
        <p14:creationId xmlns:p14="http://schemas.microsoft.com/office/powerpoint/2010/main" val="395620202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592</TotalTime>
  <Words>467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Tw Cen MT</vt:lpstr>
      <vt:lpstr>Wingdings 3</vt:lpstr>
      <vt:lpstr>Slice</vt:lpstr>
      <vt:lpstr>PowerPoint Presentation</vt:lpstr>
      <vt:lpstr>Problem statement</vt:lpstr>
      <vt:lpstr>Decoding Transaction Dynamics</vt:lpstr>
      <vt:lpstr>Device Dominance</vt:lpstr>
      <vt:lpstr>Insurance Penetration</vt:lpstr>
      <vt:lpstr>Map Transaction Analysis</vt:lpstr>
      <vt:lpstr>User Engagement and Growth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Eligibility Application</dc:title>
  <dc:creator>Suba Sri</dc:creator>
  <cp:lastModifiedBy>Suba Sri</cp:lastModifiedBy>
  <cp:revision>51</cp:revision>
  <dcterms:created xsi:type="dcterms:W3CDTF">2025-04-20T09:00:39Z</dcterms:created>
  <dcterms:modified xsi:type="dcterms:W3CDTF">2025-06-05T12:17:18Z</dcterms:modified>
</cp:coreProperties>
</file>