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11"/>
  </p:notesMasterIdLst>
  <p:handoutMasterIdLst>
    <p:handoutMasterId r:id="rId12"/>
  </p:handoutMasterIdLst>
  <p:sldIdLst>
    <p:sldId id="2026819515" r:id="rId2"/>
    <p:sldId id="1253" r:id="rId3"/>
    <p:sldId id="1235" r:id="rId4"/>
    <p:sldId id="2026819516" r:id="rId5"/>
    <p:sldId id="2026819511" r:id="rId6"/>
    <p:sldId id="2026819514" r:id="rId7"/>
    <p:sldId id="2026819513" r:id="rId8"/>
    <p:sldId id="1254" r:id="rId9"/>
    <p:sldId id="125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20" autoAdjust="0"/>
  </p:normalViewPr>
  <p:slideViewPr>
    <p:cSldViewPr snapToGrid="0">
      <p:cViewPr varScale="1">
        <p:scale>
          <a:sx n="134" d="100"/>
          <a:sy n="134" d="100"/>
        </p:scale>
        <p:origin x="184" y="920"/>
      </p:cViewPr>
      <p:guideLst/>
    </p:cSldViewPr>
  </p:slideViewPr>
  <p:outlineViewPr>
    <p:cViewPr>
      <p:scale>
        <a:sx n="33" d="100"/>
        <a:sy n="33" d="100"/>
      </p:scale>
      <p:origin x="0" y="-7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-6396"/>
    </p:cViewPr>
  </p:sorterViewPr>
  <p:notesViewPr>
    <p:cSldViewPr snapToGrid="0" showGuides="1">
      <p:cViewPr varScale="1">
        <p:scale>
          <a:sx n="107" d="100"/>
          <a:sy n="107" d="100"/>
        </p:scale>
        <p:origin x="303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subbarayuduk/Downloads/License_Usage_Master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/Users/subbarayuduk/Downloads/AWS_Hybrid_Cost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subbarayuduk/Downloads/AWS_Hybrid_Cos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accent2"/>
                </a:solidFill>
              </a:rPr>
              <a:t>Splunk License Usage (TB)</a:t>
            </a:r>
          </a:p>
          <a:p>
            <a:pPr>
              <a:defRPr/>
            </a:pPr>
            <a:r>
              <a:rPr lang="en-GB" sz="1100" dirty="0">
                <a:solidFill>
                  <a:schemeClr val="accent2"/>
                </a:solidFill>
              </a:rPr>
              <a:t>2019</a:t>
            </a:r>
            <a:r>
              <a:rPr lang="en-GB" sz="1100" baseline="0" dirty="0">
                <a:solidFill>
                  <a:schemeClr val="accent2"/>
                </a:solidFill>
              </a:rPr>
              <a:t> vs 2020 vs 2021 vs 2022 </a:t>
            </a:r>
            <a:r>
              <a:rPr lang="en-GB" sz="1100" b="1" i="0" u="none" strike="noStrike" kern="1200" spc="100" baseline="0" dirty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vs 2023</a:t>
            </a:r>
            <a:endParaRPr lang="en-GB" sz="1100" dirty="0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21038172805069E-2"/>
          <c:y val="0.13388120301656095"/>
          <c:w val="0.94799936590865208"/>
          <c:h val="0.71000069680421529"/>
        </c:manualLayout>
      </c:layout>
      <c:lineChart>
        <c:grouping val="standard"/>
        <c:varyColors val="0"/>
        <c:ser>
          <c:idx val="0"/>
          <c:order val="0"/>
          <c:tx>
            <c:strRef>
              <c:f>License!$B$1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License!$A$2:$A$13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License!$B$2:$B$13</c:f>
              <c:numCache>
                <c:formatCode>General</c:formatCode>
                <c:ptCount val="12"/>
                <c:pt idx="0">
                  <c:v>4.2</c:v>
                </c:pt>
                <c:pt idx="1">
                  <c:v>4.4000000000000004</c:v>
                </c:pt>
                <c:pt idx="2">
                  <c:v>4.8</c:v>
                </c:pt>
                <c:pt idx="3">
                  <c:v>5.0999999999999996</c:v>
                </c:pt>
                <c:pt idx="4">
                  <c:v>5.5</c:v>
                </c:pt>
                <c:pt idx="5">
                  <c:v>7.5</c:v>
                </c:pt>
                <c:pt idx="6">
                  <c:v>7.1</c:v>
                </c:pt>
                <c:pt idx="7">
                  <c:v>6.5</c:v>
                </c:pt>
                <c:pt idx="8">
                  <c:v>6.8</c:v>
                </c:pt>
                <c:pt idx="9">
                  <c:v>6.5</c:v>
                </c:pt>
                <c:pt idx="10">
                  <c:v>7.5</c:v>
                </c:pt>
                <c:pt idx="1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8-5E45-AA83-C3F8909B3FC9}"/>
            </c:ext>
          </c:extLst>
        </c:ser>
        <c:ser>
          <c:idx val="1"/>
          <c:order val="1"/>
          <c:tx>
            <c:strRef>
              <c:f>License!$C$1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License!$A$2:$A$13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License!$C$2:$C$13</c:f>
              <c:numCache>
                <c:formatCode>General</c:formatCode>
                <c:ptCount val="12"/>
                <c:pt idx="0">
                  <c:v>8.3000000000000007</c:v>
                </c:pt>
                <c:pt idx="1">
                  <c:v>9.3000000000000007</c:v>
                </c:pt>
                <c:pt idx="2">
                  <c:v>6.25</c:v>
                </c:pt>
                <c:pt idx="3">
                  <c:v>7.3</c:v>
                </c:pt>
                <c:pt idx="4">
                  <c:v>10.7</c:v>
                </c:pt>
                <c:pt idx="5">
                  <c:v>11.3</c:v>
                </c:pt>
                <c:pt idx="6">
                  <c:v>11.7</c:v>
                </c:pt>
                <c:pt idx="7">
                  <c:v>11.7</c:v>
                </c:pt>
                <c:pt idx="8">
                  <c:v>9.5</c:v>
                </c:pt>
                <c:pt idx="9">
                  <c:v>10.5</c:v>
                </c:pt>
                <c:pt idx="10">
                  <c:v>10.5</c:v>
                </c:pt>
                <c:pt idx="11">
                  <c:v>10.3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68-5E45-AA83-C3F8909B3FC9}"/>
            </c:ext>
          </c:extLst>
        </c:ser>
        <c:ser>
          <c:idx val="2"/>
          <c:order val="2"/>
          <c:tx>
            <c:strRef>
              <c:f>License!$D$1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rgbClr val="FFC000">
                  <a:alpha val="92000"/>
                </a:srgb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License!$A$2:$A$13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License!$D$2:$D$13</c:f>
              <c:numCache>
                <c:formatCode>General</c:formatCode>
                <c:ptCount val="12"/>
                <c:pt idx="0">
                  <c:v>10</c:v>
                </c:pt>
                <c:pt idx="1">
                  <c:v>10.3</c:v>
                </c:pt>
                <c:pt idx="2">
                  <c:v>14</c:v>
                </c:pt>
                <c:pt idx="3">
                  <c:v>19.5</c:v>
                </c:pt>
                <c:pt idx="4">
                  <c:v>14.06</c:v>
                </c:pt>
                <c:pt idx="5">
                  <c:v>18.03</c:v>
                </c:pt>
                <c:pt idx="6">
                  <c:v>17.2</c:v>
                </c:pt>
                <c:pt idx="7">
                  <c:v>17.2</c:v>
                </c:pt>
                <c:pt idx="8">
                  <c:v>19.8</c:v>
                </c:pt>
                <c:pt idx="9">
                  <c:v>21.4</c:v>
                </c:pt>
                <c:pt idx="10">
                  <c:v>19.12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68-5E45-AA83-C3F8909B3FC9}"/>
            </c:ext>
          </c:extLst>
        </c:ser>
        <c:ser>
          <c:idx val="3"/>
          <c:order val="3"/>
          <c:tx>
            <c:strRef>
              <c:f>License!$E$1</c:f>
              <c:strCache>
                <c:ptCount val="1"/>
                <c:pt idx="0">
                  <c:v>2022</c:v>
                </c:pt>
              </c:strCache>
            </c:strRef>
          </c:tx>
          <c:spPr>
            <a:ln w="3492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2.6077097505668955E-2"/>
                  <c:y val="-2.35294117647059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AD-0747-850A-F7918D909BAB}"/>
                </c:ext>
              </c:extLst>
            </c:dLbl>
            <c:dLbl>
              <c:idx val="3"/>
              <c:layout>
                <c:manualLayout>
                  <c:x val="-1.814058956916104E-2"/>
                  <c:y val="-4.90196078431372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68-5E45-AA83-C3F8909B3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License!$A$2:$A$13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License!$E$2:$E$13</c:f>
              <c:numCache>
                <c:formatCode>General</c:formatCode>
                <c:ptCount val="12"/>
                <c:pt idx="0">
                  <c:v>21</c:v>
                </c:pt>
                <c:pt idx="1">
                  <c:v>23</c:v>
                </c:pt>
                <c:pt idx="2">
                  <c:v>30</c:v>
                </c:pt>
                <c:pt idx="3">
                  <c:v>21</c:v>
                </c:pt>
                <c:pt idx="4">
                  <c:v>24.5</c:v>
                </c:pt>
                <c:pt idx="5">
                  <c:v>23.5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  <c:pt idx="9">
                  <c:v>22</c:v>
                </c:pt>
                <c:pt idx="10">
                  <c:v>22.5</c:v>
                </c:pt>
                <c:pt idx="11">
                  <c:v>23.5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68-5E45-AA83-C3F8909B3FC9}"/>
            </c:ext>
          </c:extLst>
        </c:ser>
        <c:ser>
          <c:idx val="4"/>
          <c:order val="4"/>
          <c:tx>
            <c:strRef>
              <c:f>License!$F$1</c:f>
              <c:strCache>
                <c:ptCount val="1"/>
                <c:pt idx="0">
                  <c:v>2023</c:v>
                </c:pt>
              </c:strCache>
            </c:strRef>
          </c:tx>
          <c:spPr>
            <a:ln w="34925" cap="rnd">
              <a:solidFill>
                <a:srgbClr val="459B3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4925" cap="rnd">
                <a:solidFill>
                  <a:srgbClr val="459B3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68-5E45-AA83-C3F8909B3FC9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34925" cap="rnd">
                <a:solidFill>
                  <a:srgbClr val="459B3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51-054B-AE0A-828C0E5ADB85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34925" cap="rnd">
                <a:solidFill>
                  <a:srgbClr val="459B3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368-5E45-AA83-C3F8909B3FC9}"/>
              </c:ext>
            </c:extLst>
          </c:dPt>
          <c:dLbls>
            <c:dLbl>
              <c:idx val="1"/>
              <c:layout>
                <c:manualLayout>
                  <c:x val="-3.1746031746031765E-2"/>
                  <c:y val="4.7058823529411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68-5E45-AA83-C3F8909B3FC9}"/>
                </c:ext>
              </c:extLst>
            </c:dLbl>
            <c:dLbl>
              <c:idx val="3"/>
              <c:layout>
                <c:manualLayout>
                  <c:x val="-2.8344671201814102E-2"/>
                  <c:y val="7.84313725490196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68-5E45-AA83-C3F8909B3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License!$A$2:$A$13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License!$F$2:$F$13</c:f>
              <c:numCache>
                <c:formatCode>General</c:formatCode>
                <c:ptCount val="12"/>
                <c:pt idx="0">
                  <c:v>22.5</c:v>
                </c:pt>
                <c:pt idx="1">
                  <c:v>22.92</c:v>
                </c:pt>
                <c:pt idx="2">
                  <c:v>21.5</c:v>
                </c:pt>
                <c:pt idx="3">
                  <c:v>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68-5E45-AA83-C3F8909B3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4670175"/>
        <c:axId val="1834345839"/>
      </c:lineChart>
      <c:catAx>
        <c:axId val="183467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45839"/>
        <c:crosses val="autoZero"/>
        <c:auto val="1"/>
        <c:lblAlgn val="ctr"/>
        <c:lblOffset val="100"/>
        <c:noMultiLvlLbl val="0"/>
      </c:catAx>
      <c:valAx>
        <c:axId val="183434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91DA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670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802721088435375"/>
          <c:y val="0.93660830631465186"/>
          <c:w val="0.40548752834467122"/>
          <c:h val="5.1626987802995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accent2"/>
                </a:solidFill>
              </a:rPr>
              <a:t>Splunk BYOL</a:t>
            </a:r>
          </a:p>
          <a:p>
            <a:pPr>
              <a:defRPr sz="2000">
                <a:solidFill>
                  <a:schemeClr val="accent2"/>
                </a:solidFill>
              </a:defRPr>
            </a:pPr>
            <a:r>
              <a:rPr lang="en-GB" sz="2000" dirty="0">
                <a:solidFill>
                  <a:schemeClr val="accent2"/>
                </a:solidFill>
              </a:rPr>
              <a:t>Infra</a:t>
            </a:r>
            <a:r>
              <a:rPr lang="en-GB" sz="2000" baseline="0" dirty="0">
                <a:solidFill>
                  <a:schemeClr val="accent2"/>
                </a:solidFill>
              </a:rPr>
              <a:t> Cost -License Usage-Infra Provisioned(GB)</a:t>
            </a:r>
            <a:endParaRPr lang="en-GB" sz="2000" dirty="0">
              <a:solidFill>
                <a:schemeClr val="accent2"/>
              </a:solidFill>
            </a:endParaRPr>
          </a:p>
        </c:rich>
      </c:tx>
      <c:layout>
        <c:manualLayout>
          <c:xMode val="edge"/>
          <c:yMode val="edge"/>
          <c:x val="0.29317726941621286"/>
          <c:y val="1.824817518248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0" cmpd="tri">
          <a:solidFill>
            <a:schemeClr val="bg1">
              <a:lumMod val="50000"/>
              <a:alpha val="0"/>
            </a:schemeClr>
          </a:solidFill>
        </a:ln>
        <a:effectLst/>
        <a:sp3d>
          <a:contourClr>
            <a:schemeClr val="bg1">
              <a:lumMod val="50000"/>
              <a:alpha val="0"/>
            </a:schemeClr>
          </a:contourClr>
        </a:sp3d>
      </c:spPr>
    </c:sideWall>
    <c:backWall>
      <c:thickness val="0"/>
      <c:spPr>
        <a:noFill/>
        <a:ln w="0" cmpd="tri">
          <a:solidFill>
            <a:schemeClr val="bg1">
              <a:lumMod val="50000"/>
              <a:alpha val="0"/>
            </a:schemeClr>
          </a:solidFill>
        </a:ln>
        <a:effectLst/>
        <a:sp3d>
          <a:contourClr>
            <a:schemeClr val="bg1">
              <a:lumMod val="50000"/>
              <a:alpha val="0"/>
            </a:schemeClr>
          </a:contourClr>
        </a:sp3d>
      </c:spPr>
    </c:backWall>
    <c:plotArea>
      <c:layout>
        <c:manualLayout>
          <c:layoutTarget val="inner"/>
          <c:xMode val="edge"/>
          <c:yMode val="edge"/>
          <c:x val="4.4497589397070048E-2"/>
          <c:y val="0.24066731095060051"/>
          <c:w val="0.92142257976669173"/>
          <c:h val="0.63807106608869335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Sheet2!$J$10</c:f>
              <c:strCache>
                <c:ptCount val="1"/>
                <c:pt idx="0">
                  <c:v>Cost($) AWS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$6860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33B-D342-873E-FE4B8B5DBA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$7506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33B-D342-873E-FE4B8B5DBA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$8882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33B-D342-873E-FE4B8B5DBA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$13330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33B-D342-873E-FE4B8B5DBA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$13916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33B-D342-873E-FE4B8B5DBA1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$12481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133B-D342-873E-FE4B8B5DBA1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$14983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133B-D342-873E-FE4B8B5DBA1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$21561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133B-D342-873E-FE4B8B5DBA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Sheet2!$I$11:$I$18</c:f>
              <c:numCache>
                <c:formatCode>mmm\-yy</c:formatCode>
                <c:ptCount val="8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  <c:pt idx="6">
                  <c:v>44986</c:v>
                </c:pt>
                <c:pt idx="7">
                  <c:v>45017</c:v>
                </c:pt>
              </c:numCache>
            </c:numRef>
          </c:cat>
          <c:val>
            <c:numRef>
              <c:f>Sheet2!$J$11:$J$18</c:f>
              <c:numCache>
                <c:formatCode>General</c:formatCode>
                <c:ptCount val="8"/>
                <c:pt idx="0">
                  <c:v>6860</c:v>
                </c:pt>
                <c:pt idx="1">
                  <c:v>7506</c:v>
                </c:pt>
                <c:pt idx="2">
                  <c:v>8882</c:v>
                </c:pt>
                <c:pt idx="3">
                  <c:v>13330</c:v>
                </c:pt>
                <c:pt idx="4">
                  <c:v>13916</c:v>
                </c:pt>
                <c:pt idx="5">
                  <c:v>12481</c:v>
                </c:pt>
                <c:pt idx="6">
                  <c:v>14983</c:v>
                </c:pt>
                <c:pt idx="7">
                  <c:v>21561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B-D342-873E-FE4B8B5DBA17}"/>
            </c:ext>
          </c:extLst>
        </c:ser>
        <c:ser>
          <c:idx val="1"/>
          <c:order val="1"/>
          <c:tx>
            <c:strRef>
              <c:f>Provsioned!$D$2</c:f>
              <c:strCache>
                <c:ptCount val="1"/>
                <c:pt idx="0">
                  <c:v>Infra Provisioned (GB)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Sheet2!$I$11:$I$18</c:f>
              <c:numCache>
                <c:formatCode>mmm\-yy</c:formatCode>
                <c:ptCount val="8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  <c:pt idx="6">
                  <c:v>44986</c:v>
                </c:pt>
                <c:pt idx="7">
                  <c:v>45017</c:v>
                </c:pt>
              </c:numCache>
            </c:numRef>
          </c:cat>
          <c:val>
            <c:numRef>
              <c:f>Provsioned!$D$3:$D$10</c:f>
              <c:numCache>
                <c:formatCode>General</c:formatCode>
                <c:ptCount val="8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B-D342-873E-FE4B8B5DBA17}"/>
            </c:ext>
          </c:extLst>
        </c:ser>
        <c:ser>
          <c:idx val="2"/>
          <c:order val="2"/>
          <c:tx>
            <c:strRef>
              <c:f>Provsioned!$E$2</c:f>
              <c:strCache>
                <c:ptCount val="1"/>
                <c:pt idx="0">
                  <c:v>License Usage (GB)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elete val="1"/>
          </c:dLbls>
          <c:cat>
            <c:numRef>
              <c:f>Sheet2!$I$11:$I$18</c:f>
              <c:numCache>
                <c:formatCode>mmm\-yy</c:formatCode>
                <c:ptCount val="8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  <c:pt idx="6">
                  <c:v>44986</c:v>
                </c:pt>
                <c:pt idx="7">
                  <c:v>45017</c:v>
                </c:pt>
              </c:numCache>
            </c:numRef>
          </c:cat>
          <c:val>
            <c:numRef>
              <c:f>Provsioned!$E$3:$E$10</c:f>
              <c:numCache>
                <c:formatCode>General</c:formatCode>
                <c:ptCount val="8"/>
                <c:pt idx="0">
                  <c:v>934</c:v>
                </c:pt>
                <c:pt idx="1">
                  <c:v>1206</c:v>
                </c:pt>
                <c:pt idx="2">
                  <c:v>1338</c:v>
                </c:pt>
                <c:pt idx="3">
                  <c:v>1572</c:v>
                </c:pt>
                <c:pt idx="4">
                  <c:v>1035</c:v>
                </c:pt>
                <c:pt idx="5">
                  <c:v>1579</c:v>
                </c:pt>
                <c:pt idx="6">
                  <c:v>1676</c:v>
                </c:pt>
                <c:pt idx="7">
                  <c:v>1351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3B-D342-873E-FE4B8B5DBA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01109663"/>
        <c:axId val="401111391"/>
        <c:axId val="0"/>
      </c:bar3DChart>
      <c:dateAx>
        <c:axId val="40110966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11391"/>
        <c:crosses val="autoZero"/>
        <c:auto val="1"/>
        <c:lblOffset val="100"/>
        <c:baseTimeUnit val="months"/>
      </c:dateAx>
      <c:valAx>
        <c:axId val="4011113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alpha val="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0110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682195011967121"/>
          <c:y val="0.94176245761250632"/>
          <c:w val="0.48617351115944685"/>
          <c:h val="5.8237529688436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EC7700"/>
                </a:solidFill>
              </a:rPr>
              <a:t>Cost</a:t>
            </a:r>
          </a:p>
          <a:p>
            <a:pPr>
              <a:defRPr/>
            </a:pPr>
            <a:r>
              <a:rPr lang="en-US" dirty="0">
                <a:solidFill>
                  <a:srgbClr val="EC7700"/>
                </a:solidFill>
              </a:rPr>
              <a:t>AWS </a:t>
            </a:r>
            <a:r>
              <a:rPr lang="en-US" b="1" dirty="0">
                <a:solidFill>
                  <a:srgbClr val="EC7700"/>
                </a:solidFill>
              </a:rPr>
              <a:t>vs</a:t>
            </a:r>
            <a:r>
              <a:rPr lang="en-US" dirty="0">
                <a:solidFill>
                  <a:srgbClr val="EC7700"/>
                </a:solidFill>
              </a:rPr>
              <a:t> On-Prem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Sheet2!$J$10</c:f>
              <c:strCache>
                <c:ptCount val="1"/>
                <c:pt idx="0">
                  <c:v>Cost($) AWS</c:v>
                </c:pt>
              </c:strCache>
            </c:strRef>
          </c:tx>
          <c:spPr>
            <a:solidFill>
              <a:srgbClr val="EC77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DE39E03C-0FB8-B24B-8424-A349A132F79F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3C4-E144-998D-9B97E04367A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9087E288-37E3-4840-89D6-4ABA63E5084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3C4-E144-998D-9B97E04367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2424809B-B10B-D142-9DC0-6C841743E86D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3C4-E144-998D-9B97E04367A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D5CEC747-6BC6-974B-AE35-C8B8899E6810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3C4-E144-998D-9B97E04367A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66D86CB8-34FD-414E-AD48-833E155F87B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3C4-E144-998D-9B97E04367A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D0FF5840-2713-8E4A-AC59-8B8774C8BA90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3C4-E144-998D-9B97E04367A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2CE9AB78-CB44-344E-8457-4162F36D7006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13C4-E144-998D-9B97E04367A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5A14B02C-9117-D24E-8A4B-7E6E3A07360D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3C4-E144-998D-9B97E04367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Sheet2!$I$11:$I$18</c:f>
              <c:numCache>
                <c:formatCode>mmm\-yy</c:formatCode>
                <c:ptCount val="8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  <c:pt idx="6">
                  <c:v>44986</c:v>
                </c:pt>
                <c:pt idx="7">
                  <c:v>45017</c:v>
                </c:pt>
              </c:numCache>
            </c:numRef>
          </c:cat>
          <c:val>
            <c:numRef>
              <c:f>Sheet2!$J$11:$J$18</c:f>
              <c:numCache>
                <c:formatCode>General</c:formatCode>
                <c:ptCount val="8"/>
                <c:pt idx="0">
                  <c:v>6860</c:v>
                </c:pt>
                <c:pt idx="1">
                  <c:v>7506</c:v>
                </c:pt>
                <c:pt idx="2">
                  <c:v>8882</c:v>
                </c:pt>
                <c:pt idx="3">
                  <c:v>13330</c:v>
                </c:pt>
                <c:pt idx="4">
                  <c:v>13916</c:v>
                </c:pt>
                <c:pt idx="5">
                  <c:v>12481</c:v>
                </c:pt>
                <c:pt idx="6">
                  <c:v>14983</c:v>
                </c:pt>
                <c:pt idx="7">
                  <c:v>21561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4-E144-998D-9B97E04367A0}"/>
            </c:ext>
          </c:extLst>
        </c:ser>
        <c:ser>
          <c:idx val="1"/>
          <c:order val="1"/>
          <c:tx>
            <c:strRef>
              <c:f>Sheet2!$K$10</c:f>
              <c:strCache>
                <c:ptCount val="1"/>
                <c:pt idx="0">
                  <c:v>Cost ($) On-Prem</c:v>
                </c:pt>
              </c:strCache>
            </c:strRef>
          </c:tx>
          <c:spPr>
            <a:solidFill>
              <a:srgbClr val="1D428A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085B9D49-A35F-C646-9258-F7100E85366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13C4-E144-998D-9B97E04367A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07CFE884-84A5-A643-828C-8D883540EDDE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3C4-E144-998D-9B97E04367A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C3CF31F8-652F-2243-9B52-93EF5B188A76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13C4-E144-998D-9B97E04367A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27317E00-F54C-C64A-A411-036654C1EB5F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13C4-E144-998D-9B97E04367A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5A3B8A0C-90B0-6345-9750-24E965DB60B5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13C4-E144-998D-9B97E04367A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A2453859-024E-2F48-88BF-D2C6B421B52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13C4-E144-998D-9B97E04367A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A066209B-C830-3747-A829-DA0696E52F0B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13C4-E144-998D-9B97E04367A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AD60AE4C-5740-4A45-AEDD-8FFAC9AE870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3C4-E144-998D-9B97E04367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Sheet2!$I$11:$I$18</c:f>
              <c:numCache>
                <c:formatCode>mmm\-yy</c:formatCode>
                <c:ptCount val="8"/>
                <c:pt idx="0">
                  <c:v>44805</c:v>
                </c:pt>
                <c:pt idx="1">
                  <c:v>44835</c:v>
                </c:pt>
                <c:pt idx="2">
                  <c:v>44866</c:v>
                </c:pt>
                <c:pt idx="3">
                  <c:v>44896</c:v>
                </c:pt>
                <c:pt idx="4">
                  <c:v>44927</c:v>
                </c:pt>
                <c:pt idx="5">
                  <c:v>44958</c:v>
                </c:pt>
                <c:pt idx="6">
                  <c:v>44986</c:v>
                </c:pt>
                <c:pt idx="7">
                  <c:v>45017</c:v>
                </c:pt>
              </c:numCache>
            </c:numRef>
          </c:cat>
          <c:val>
            <c:numRef>
              <c:f>Sheet2!$K$11:$K$18</c:f>
              <c:numCache>
                <c:formatCode>General</c:formatCode>
                <c:ptCount val="8"/>
                <c:pt idx="0">
                  <c:v>18798</c:v>
                </c:pt>
                <c:pt idx="1">
                  <c:v>18798</c:v>
                </c:pt>
                <c:pt idx="2">
                  <c:v>18798</c:v>
                </c:pt>
                <c:pt idx="3">
                  <c:v>28195</c:v>
                </c:pt>
                <c:pt idx="4">
                  <c:v>28195</c:v>
                </c:pt>
                <c:pt idx="5">
                  <c:v>28195</c:v>
                </c:pt>
                <c:pt idx="6">
                  <c:v>28195</c:v>
                </c:pt>
                <c:pt idx="7">
                  <c:v>56390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C4-E144-998D-9B97E0436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1189056"/>
        <c:axId val="1501191216"/>
        <c:axId val="508779680"/>
      </c:bar3DChart>
      <c:dateAx>
        <c:axId val="15011890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191216"/>
        <c:crosses val="autoZero"/>
        <c:auto val="1"/>
        <c:lblOffset val="100"/>
        <c:baseTimeUnit val="months"/>
      </c:dateAx>
      <c:valAx>
        <c:axId val="1501191216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1189056"/>
        <c:crosses val="autoZero"/>
        <c:crossBetween val="between"/>
      </c:valAx>
      <c:serAx>
        <c:axId val="508779680"/>
        <c:scaling>
          <c:orientation val="minMax"/>
        </c:scaling>
        <c:delete val="1"/>
        <c:axPos val="b"/>
        <c:majorTickMark val="out"/>
        <c:minorTickMark val="none"/>
        <c:tickLblPos val="nextTo"/>
        <c:crossAx val="1501191216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0.28313</cdr:x>
      <cdr:y>0.24555</cdr:y>
    </cdr:from>
    <cdr:to>
      <cdr:x>0.36476</cdr:x>
      <cdr:y>0.27394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B0A455A-DE6F-205C-8929-F27E51518C4D}"/>
            </a:ext>
          </a:extLst>
        </cdr:cNvPr>
        <cdr:cNvSpPr txBox="1"/>
      </cdr:nvSpPr>
      <cdr:spPr>
        <a:xfrm xmlns:a="http://schemas.openxmlformats.org/drawingml/2006/main">
          <a:off x="3171445" y="1590430"/>
          <a:ext cx="914400" cy="18389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000" dirty="0" err="1">
              <a:solidFill>
                <a:schemeClr val="bg1"/>
              </a:solidFill>
            </a:rPr>
            <a:t>Cribl</a:t>
          </a:r>
          <a:r>
            <a:rPr lang="en-US" sz="1000" dirty="0">
              <a:solidFill>
                <a:schemeClr val="bg1"/>
              </a:solidFill>
            </a:rPr>
            <a:t> Go-Live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0.19979</cdr:x>
      <cdr:y>0.26978</cdr:y>
    </cdr:from>
    <cdr:to>
      <cdr:x>0.23047</cdr:x>
      <cdr:y>0.31276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4A89D87-CBEF-2EFD-852A-F39447B7F41B}"/>
            </a:ext>
          </a:extLst>
        </cdr:cNvPr>
        <cdr:cNvSpPr txBox="1"/>
      </cdr:nvSpPr>
      <cdr:spPr>
        <a:xfrm xmlns:a="http://schemas.openxmlformats.org/drawingml/2006/main">
          <a:off x="2285279" y="1385454"/>
          <a:ext cx="350982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934</a:t>
          </a:r>
        </a:p>
      </cdr:txBody>
    </cdr:sp>
  </cdr:relSizeAnchor>
  <cdr:relSizeAnchor xmlns:cdr="http://schemas.openxmlformats.org/drawingml/2006/chartDrawing">
    <cdr:from>
      <cdr:x>0.26439</cdr:x>
      <cdr:y>0.28417</cdr:y>
    </cdr:from>
    <cdr:to>
      <cdr:x>0.29669</cdr:x>
      <cdr:y>0.32715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43282EE-5961-A61F-BE0A-A73D3D00A759}"/>
            </a:ext>
          </a:extLst>
        </cdr:cNvPr>
        <cdr:cNvSpPr txBox="1"/>
      </cdr:nvSpPr>
      <cdr:spPr>
        <a:xfrm xmlns:a="http://schemas.openxmlformats.org/drawingml/2006/main">
          <a:off x="3024188" y="1459345"/>
          <a:ext cx="369455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1206</a:t>
          </a:r>
        </a:p>
      </cdr:txBody>
    </cdr:sp>
  </cdr:relSizeAnchor>
  <cdr:relSizeAnchor xmlns:cdr="http://schemas.openxmlformats.org/drawingml/2006/chartDrawing">
    <cdr:from>
      <cdr:x>0.33625</cdr:x>
      <cdr:y>0.29496</cdr:y>
    </cdr:from>
    <cdr:to>
      <cdr:x>0.36451</cdr:x>
      <cdr:y>0.33794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2233409-1769-5494-3633-924494650E39}"/>
            </a:ext>
          </a:extLst>
        </cdr:cNvPr>
        <cdr:cNvSpPr txBox="1"/>
      </cdr:nvSpPr>
      <cdr:spPr>
        <a:xfrm xmlns:a="http://schemas.openxmlformats.org/drawingml/2006/main">
          <a:off x="3846224" y="1514764"/>
          <a:ext cx="323273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1338</a:t>
          </a:r>
        </a:p>
      </cdr:txBody>
    </cdr:sp>
  </cdr:relSizeAnchor>
  <cdr:relSizeAnchor xmlns:cdr="http://schemas.openxmlformats.org/drawingml/2006/chartDrawing">
    <cdr:from>
      <cdr:x>0.41216</cdr:x>
      <cdr:y>0.29856</cdr:y>
    </cdr:from>
    <cdr:to>
      <cdr:x>0.44284</cdr:x>
      <cdr:y>0.34154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EC9BC510-F6AB-D278-E63E-DA53DF337F7F}"/>
            </a:ext>
          </a:extLst>
        </cdr:cNvPr>
        <cdr:cNvSpPr txBox="1"/>
      </cdr:nvSpPr>
      <cdr:spPr>
        <a:xfrm xmlns:a="http://schemas.openxmlformats.org/drawingml/2006/main">
          <a:off x="4714443" y="1533236"/>
          <a:ext cx="350981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1572</a:t>
          </a:r>
        </a:p>
      </cdr:txBody>
    </cdr:sp>
  </cdr:relSizeAnchor>
  <cdr:relSizeAnchor xmlns:cdr="http://schemas.openxmlformats.org/drawingml/2006/chartDrawing">
    <cdr:from>
      <cdr:x>0.49255</cdr:x>
      <cdr:y>0.29676</cdr:y>
    </cdr:from>
    <cdr:to>
      <cdr:x>0.53005</cdr:x>
      <cdr:y>0.33974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37C07725-165E-0FEE-C184-B73668760453}"/>
            </a:ext>
          </a:extLst>
        </cdr:cNvPr>
        <cdr:cNvSpPr txBox="1"/>
      </cdr:nvSpPr>
      <cdr:spPr>
        <a:xfrm xmlns:a="http://schemas.openxmlformats.org/drawingml/2006/main">
          <a:off x="5634051" y="1524000"/>
          <a:ext cx="428902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1035</a:t>
          </a:r>
        </a:p>
      </cdr:txBody>
    </cdr:sp>
  </cdr:relSizeAnchor>
  <cdr:relSizeAnchor xmlns:cdr="http://schemas.openxmlformats.org/drawingml/2006/chartDrawing">
    <cdr:from>
      <cdr:x>0.57769</cdr:x>
      <cdr:y>0.32014</cdr:y>
    </cdr:from>
    <cdr:to>
      <cdr:x>0.61322</cdr:x>
      <cdr:y>0.36312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8C0E2972-1495-236C-0833-1A841BBA4846}"/>
            </a:ext>
          </a:extLst>
        </cdr:cNvPr>
        <cdr:cNvSpPr txBox="1"/>
      </cdr:nvSpPr>
      <cdr:spPr>
        <a:xfrm xmlns:a="http://schemas.openxmlformats.org/drawingml/2006/main">
          <a:off x="6607898" y="1644072"/>
          <a:ext cx="406400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1579</a:t>
          </a:r>
        </a:p>
      </cdr:txBody>
    </cdr:sp>
  </cdr:relSizeAnchor>
  <cdr:relSizeAnchor xmlns:cdr="http://schemas.openxmlformats.org/drawingml/2006/chartDrawing">
    <cdr:from>
      <cdr:x>0.6649</cdr:x>
      <cdr:y>0.32914</cdr:y>
    </cdr:from>
    <cdr:to>
      <cdr:x>0.69477</cdr:x>
      <cdr:y>0.37211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9B97139E-4225-0147-B7C6-9D8F3299103D}"/>
            </a:ext>
          </a:extLst>
        </cdr:cNvPr>
        <cdr:cNvSpPr txBox="1"/>
      </cdr:nvSpPr>
      <cdr:spPr>
        <a:xfrm xmlns:a="http://schemas.openxmlformats.org/drawingml/2006/main">
          <a:off x="7605426" y="1690254"/>
          <a:ext cx="341745" cy="2207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1676</a:t>
          </a:r>
        </a:p>
      </cdr:txBody>
    </cdr:sp>
  </cdr:relSizeAnchor>
  <cdr:relSizeAnchor xmlns:cdr="http://schemas.openxmlformats.org/drawingml/2006/chartDrawing">
    <cdr:from>
      <cdr:x>0.76018</cdr:x>
      <cdr:y>0.32914</cdr:y>
    </cdr:from>
    <cdr:to>
      <cdr:x>0.78763</cdr:x>
      <cdr:y>0.37211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111CE50F-4B54-553C-3EE4-8B123A1DCE1C}"/>
            </a:ext>
          </a:extLst>
        </cdr:cNvPr>
        <cdr:cNvSpPr txBox="1"/>
      </cdr:nvSpPr>
      <cdr:spPr>
        <a:xfrm xmlns:a="http://schemas.openxmlformats.org/drawingml/2006/main">
          <a:off x="8695330" y="1690271"/>
          <a:ext cx="313988" cy="22066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30000"/>
            </a:lnSpc>
          </a:pPr>
          <a:r>
            <a:rPr lang="en-US" sz="1200" dirty="0">
              <a:solidFill>
                <a:schemeClr val="bg1"/>
              </a:solidFill>
            </a:rPr>
            <a:t>1351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5/12/23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5/12/23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1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B7D3D-AEE2-9D49-B70F-34FCB70DC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B7D3D-AEE2-9D49-B70F-34FCB70DC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B7D3D-AEE2-9D49-B70F-34FCB70DC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4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/>
              <a:t>Click to add notes</a:t>
            </a:r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Lea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777BC-A96E-02AA-A73B-1640B3E0C4B6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57B1F-148B-7B72-261E-CD94FF13F8FD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Indi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1882E-E04A-BAC1-3EE0-6AACB42ACC39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2E373-9C9F-D7F4-D90B-70AE05567547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Aqua Multi-Cloud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95BE09-C36A-4B4B-A4B4-51E3E278D94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Oc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Ocean Color Virtual Cloud Network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40E066E-D547-6E42-9DC5-A20A619B8CB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Pl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Plum Color Intrinsic Security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C00632-F722-264C-AADE-DE27CE15D72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hoto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7B77B-C27C-37D4-6F07-BCB25F1CE172}"/>
              </a:ext>
            </a:extLst>
          </p:cNvPr>
          <p:cNvSpPr/>
          <p:nvPr userDrawn="1"/>
        </p:nvSpPr>
        <p:spPr>
          <a:xfrm>
            <a:off x="1922585" y="6464808"/>
            <a:ext cx="1699846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7383-406E-F17F-8165-61BEDA264105}"/>
              </a:ext>
            </a:extLst>
          </p:cNvPr>
          <p:cNvSpPr txBox="1"/>
          <p:nvPr userDrawn="1"/>
        </p:nvSpPr>
        <p:spPr>
          <a:xfrm>
            <a:off x="1999893" y="6469394"/>
            <a:ext cx="1127446" cy="3847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2023 VMware, Inc.</a:t>
            </a:r>
          </a:p>
          <a:p>
            <a:pPr algn="l"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BE8CF301-A89D-F446-8E25-48C52B357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A6793BDF-BE4B-0441-BDFD-DE9B2F59D3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DF9375A3-70DB-2E43-AFE1-9357176168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45720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179DB1F6-DFFE-5E43-994F-B7DBFB112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6C710D35-A62F-6545-8876-C6793E801C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B7F8A130-4773-4943-B490-D62738C50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 anchor="b" anchorCtr="0"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indigo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Numbe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</a:t>
            </a:r>
            <a:r>
              <a:rPr lang="en-US" dirty="0" err="1"/>
              <a:t>drk</a:t>
            </a:r>
            <a:r>
              <a:rPr lang="en-US" dirty="0"/>
              <a:t>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B89BA-DE17-014A-9ED8-790359ADE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1007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0E1473-AF0F-7C48-8FAF-3848C1B6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414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09A2D8-18F0-8A47-BD8C-DD1AF0B61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70525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E1A06A-E5D9-064B-85F4-74B463C7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990158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24627-50AB-F94E-9519-EADC5841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272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1</a:t>
            </a:r>
            <a:br>
              <a:rPr lang="en-US" dirty="0"/>
            </a:br>
            <a:r>
              <a:rPr lang="en-US" dirty="0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2 </a:t>
            </a:r>
            <a:br>
              <a:rPr lang="en-US" dirty="0"/>
            </a:br>
            <a:r>
              <a:rPr lang="en-US" dirty="0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3</a:t>
            </a:r>
            <a:br>
              <a:rPr lang="en-US" dirty="0"/>
            </a:br>
            <a:r>
              <a:rPr lang="en-US" dirty="0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7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8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4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dirty="0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©2023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3941" r:id="rId4"/>
    <p:sldLayoutId id="2147484082" r:id="rId5"/>
    <p:sldLayoutId id="2147484083" r:id="rId6"/>
    <p:sldLayoutId id="2147484084" r:id="rId7"/>
    <p:sldLayoutId id="2147484002" r:id="rId8"/>
    <p:sldLayoutId id="214748400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3949" r:id="rId15"/>
    <p:sldLayoutId id="2147484004" r:id="rId16"/>
    <p:sldLayoutId id="2147484005" r:id="rId17"/>
    <p:sldLayoutId id="2147484006" r:id="rId18"/>
    <p:sldLayoutId id="2147483956" r:id="rId19"/>
    <p:sldLayoutId id="2147483957" r:id="rId20"/>
    <p:sldLayoutId id="2147483958" r:id="rId21"/>
    <p:sldLayoutId id="2147483959" r:id="rId22"/>
    <p:sldLayoutId id="2147484085" r:id="rId23"/>
    <p:sldLayoutId id="2147483960" r:id="rId24"/>
    <p:sldLayoutId id="2147483963" r:id="rId25"/>
    <p:sldLayoutId id="2147483961" r:id="rId26"/>
    <p:sldLayoutId id="2147483962" r:id="rId27"/>
    <p:sldLayoutId id="2147483964" r:id="rId28"/>
    <p:sldLayoutId id="2147483965" r:id="rId29"/>
    <p:sldLayoutId id="2147483966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6" r:id="rId36"/>
    <p:sldLayoutId id="2147483971" r:id="rId37"/>
    <p:sldLayoutId id="2147483972" r:id="rId38"/>
    <p:sldLayoutId id="2147483973" r:id="rId39"/>
    <p:sldLayoutId id="2147484018" r:id="rId40"/>
    <p:sldLayoutId id="2147484019" r:id="rId41"/>
    <p:sldLayoutId id="2147484020" r:id="rId42"/>
    <p:sldLayoutId id="2147483977" r:id="rId43"/>
    <p:sldLayoutId id="2147483978" r:id="rId44"/>
    <p:sldLayoutId id="2147483979" r:id="rId45"/>
    <p:sldLayoutId id="2147483980" r:id="rId46"/>
    <p:sldLayoutId id="2147483981" r:id="rId47"/>
    <p:sldLayoutId id="2147483982" r:id="rId48"/>
    <p:sldLayoutId id="2147483983" r:id="rId49"/>
    <p:sldLayoutId id="2147483984" r:id="rId50"/>
    <p:sldLayoutId id="2147483985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112" y="2115967"/>
            <a:ext cx="3717779" cy="59069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SIEM-Engineering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F7B68-7938-C111-D7AF-14DA2EFD290D}"/>
              </a:ext>
            </a:extLst>
          </p:cNvPr>
          <p:cNvSpPr txBox="1"/>
          <p:nvPr/>
        </p:nvSpPr>
        <p:spPr>
          <a:xfrm>
            <a:off x="7179173" y="5682885"/>
            <a:ext cx="2954797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>
                <a:solidFill>
                  <a:schemeClr val="tx2"/>
                </a:solidFill>
              </a:rPr>
              <a:t>Date : May 9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, 2023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A2BDBC-073E-0847-B800-9500A6057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89293"/>
              </p:ext>
            </p:extLst>
          </p:nvPr>
        </p:nvGraphicFramePr>
        <p:xfrm>
          <a:off x="212437" y="674255"/>
          <a:ext cx="11859490" cy="565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3801DB-FC33-720D-E338-E2241122B442}"/>
              </a:ext>
            </a:extLst>
          </p:cNvPr>
          <p:cNvCxnSpPr>
            <a:cxnSpLocks/>
          </p:cNvCxnSpPr>
          <p:nvPr/>
        </p:nvCxnSpPr>
        <p:spPr bwMode="gray">
          <a:xfrm flipH="1">
            <a:off x="3412416" y="2232681"/>
            <a:ext cx="989971" cy="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76CAFA9-FDD9-22B7-BBE3-CBB471FBA207}"/>
              </a:ext>
            </a:extLst>
          </p:cNvPr>
          <p:cNvSpPr txBox="1">
            <a:spLocks/>
          </p:cNvSpPr>
          <p:nvPr/>
        </p:nvSpPr>
        <p:spPr>
          <a:xfrm>
            <a:off x="4133693" y="105309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0EF95-190D-1A10-48C2-4730B4DDAE53}"/>
              </a:ext>
            </a:extLst>
          </p:cNvPr>
          <p:cNvSpPr txBox="1"/>
          <p:nvPr/>
        </p:nvSpPr>
        <p:spPr>
          <a:xfrm>
            <a:off x="317393" y="330763"/>
            <a:ext cx="3816300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>
                <a:solidFill>
                  <a:schemeClr val="accent4"/>
                </a:solidFill>
              </a:rPr>
              <a:t>Splunk License Ingestion Trend</a:t>
            </a:r>
          </a:p>
        </p:txBody>
      </p:sp>
    </p:spTree>
    <p:extLst>
      <p:ext uri="{BB962C8B-B14F-4D97-AF65-F5344CB8AC3E}">
        <p14:creationId xmlns:p14="http://schemas.microsoft.com/office/powerpoint/2010/main" val="9806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696CF4-7F01-13B2-1A63-EBB996546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879130"/>
              </p:ext>
            </p:extLst>
          </p:nvPr>
        </p:nvGraphicFramePr>
        <p:xfrm>
          <a:off x="328611" y="1054298"/>
          <a:ext cx="11438515" cy="513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36509-2ED0-4DEA-A186-A2D8A01104EB}"/>
              </a:ext>
            </a:extLst>
          </p:cNvPr>
          <p:cNvSpPr txBox="1"/>
          <p:nvPr/>
        </p:nvSpPr>
        <p:spPr>
          <a:xfrm>
            <a:off x="328611" y="499862"/>
            <a:ext cx="3429350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>
                <a:solidFill>
                  <a:schemeClr val="accent4"/>
                </a:solidFill>
              </a:rPr>
              <a:t>Splunk HYBRID BYOL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A044A-868B-9F02-4E48-AF182F02B98C}"/>
              </a:ext>
            </a:extLst>
          </p:cNvPr>
          <p:cNvSpPr txBox="1">
            <a:spLocks/>
          </p:cNvSpPr>
          <p:nvPr/>
        </p:nvSpPr>
        <p:spPr>
          <a:xfrm>
            <a:off x="4156364" y="75812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</p:spTree>
    <p:extLst>
      <p:ext uri="{BB962C8B-B14F-4D97-AF65-F5344CB8AC3E}">
        <p14:creationId xmlns:p14="http://schemas.microsoft.com/office/powerpoint/2010/main" val="2541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5E8C92-DE0C-2979-2F9F-0F3D0502A2F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85885032"/>
              </p:ext>
            </p:extLst>
          </p:nvPr>
        </p:nvGraphicFramePr>
        <p:xfrm>
          <a:off x="453218" y="1259237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A65FEC-DC1A-19DB-8B2E-57FB31A14CBC}"/>
              </a:ext>
            </a:extLst>
          </p:cNvPr>
          <p:cNvSpPr txBox="1"/>
          <p:nvPr/>
        </p:nvSpPr>
        <p:spPr>
          <a:xfrm>
            <a:off x="615950" y="723147"/>
            <a:ext cx="3429350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>
                <a:solidFill>
                  <a:schemeClr val="accent4"/>
                </a:solidFill>
              </a:rPr>
              <a:t>Cost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150A10-6386-F808-26D4-32BCC890E0DC}"/>
              </a:ext>
            </a:extLst>
          </p:cNvPr>
          <p:cNvSpPr txBox="1">
            <a:spLocks/>
          </p:cNvSpPr>
          <p:nvPr/>
        </p:nvSpPr>
        <p:spPr>
          <a:xfrm>
            <a:off x="4156364" y="75812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</p:spTree>
    <p:extLst>
      <p:ext uri="{BB962C8B-B14F-4D97-AF65-F5344CB8AC3E}">
        <p14:creationId xmlns:p14="http://schemas.microsoft.com/office/powerpoint/2010/main" val="1273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DDEF-89DA-D718-3C3E-647D8F7CA6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708" y="1169762"/>
            <a:ext cx="11675450" cy="5345889"/>
          </a:xfrm>
        </p:spPr>
        <p:txBody>
          <a:bodyPr/>
          <a:lstStyle/>
          <a:p>
            <a:pPr>
              <a:buNone/>
            </a:pPr>
            <a:endParaRPr lang="en-US" sz="1400" dirty="0">
              <a:latin typeface="+mj-lt"/>
            </a:endParaRPr>
          </a:p>
          <a:p>
            <a:pPr marL="342797" indent="-342797">
              <a:buFont typeface="Courier New" panose="02070309020205020404" pitchFamily="49" charset="0"/>
              <a:buChar char="o"/>
            </a:pPr>
            <a:endParaRPr 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5B-6FE2-D861-06FE-66DB956925DB}"/>
              </a:ext>
            </a:extLst>
          </p:cNvPr>
          <p:cNvSpPr txBox="1"/>
          <p:nvPr/>
        </p:nvSpPr>
        <p:spPr>
          <a:xfrm>
            <a:off x="252708" y="461977"/>
            <a:ext cx="2903087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>
                <a:solidFill>
                  <a:schemeClr val="accent4"/>
                </a:solidFill>
              </a:rPr>
              <a:t>Log Data Sources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F35CE81-CC26-ABCF-22D4-F51BBB74C700}"/>
              </a:ext>
            </a:extLst>
          </p:cNvPr>
          <p:cNvSpPr txBox="1">
            <a:spLocks/>
          </p:cNvSpPr>
          <p:nvPr/>
        </p:nvSpPr>
        <p:spPr>
          <a:xfrm>
            <a:off x="4307504" y="130324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7D001-234C-0FB6-2391-16071592737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51" y="788861"/>
            <a:ext cx="8806674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DDEF-89DA-D718-3C3E-647D8F7CA6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708" y="1431035"/>
            <a:ext cx="11675450" cy="5345889"/>
          </a:xfrm>
        </p:spPr>
        <p:txBody>
          <a:bodyPr/>
          <a:lstStyle/>
          <a:p>
            <a:pPr>
              <a:buNone/>
            </a:pPr>
            <a:endParaRPr lang="en-US" sz="1400" dirty="0">
              <a:latin typeface="+mj-lt"/>
            </a:endParaRPr>
          </a:p>
          <a:p>
            <a:pPr marL="342797" indent="-342797">
              <a:buFont typeface="Courier New" panose="02070309020205020404" pitchFamily="49" charset="0"/>
              <a:buChar char="o"/>
            </a:pPr>
            <a:endParaRPr lang="en-US" sz="1400" dirty="0">
              <a:latin typeface="+mj-l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01008AE-4074-6505-A8AE-106E539AF82A}"/>
              </a:ext>
            </a:extLst>
          </p:cNvPr>
          <p:cNvGraphicFramePr>
            <a:graphicFrameLocks noGrp="1"/>
          </p:cNvGraphicFramePr>
          <p:nvPr/>
        </p:nvGraphicFramePr>
        <p:xfrm>
          <a:off x="91952" y="498317"/>
          <a:ext cx="11996961" cy="586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49">
                  <a:extLst>
                    <a:ext uri="{9D8B030D-6E8A-4147-A177-3AD203B41FA5}">
                      <a16:colId xmlns:a16="http://schemas.microsoft.com/office/drawing/2014/main" val="3999971552"/>
                    </a:ext>
                  </a:extLst>
                </a:gridCol>
                <a:gridCol w="3595532">
                  <a:extLst>
                    <a:ext uri="{9D8B030D-6E8A-4147-A177-3AD203B41FA5}">
                      <a16:colId xmlns:a16="http://schemas.microsoft.com/office/drawing/2014/main" val="3653794138"/>
                    </a:ext>
                  </a:extLst>
                </a:gridCol>
                <a:gridCol w="2999240">
                  <a:extLst>
                    <a:ext uri="{9D8B030D-6E8A-4147-A177-3AD203B41FA5}">
                      <a16:colId xmlns:a16="http://schemas.microsoft.com/office/drawing/2014/main" val="1499930441"/>
                    </a:ext>
                  </a:extLst>
                </a:gridCol>
                <a:gridCol w="2999240">
                  <a:extLst>
                    <a:ext uri="{9D8B030D-6E8A-4147-A177-3AD203B41FA5}">
                      <a16:colId xmlns:a16="http://schemas.microsoft.com/office/drawing/2014/main" val="4184108694"/>
                    </a:ext>
                  </a:extLst>
                </a:gridCol>
              </a:tblGrid>
              <a:tr h="37165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Use Case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Description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Cribl Search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SnowFlake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555654201"/>
                  </a:ext>
                </a:extLst>
              </a:tr>
              <a:tr h="64074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Parsing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Easy/simple way to view a list of all fields and their top values present in any data set (KPI : Field Value Comparison with Splunk)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 Friendly to view all the fields and values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Complexity to view fields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64904565"/>
                  </a:ext>
                </a:extLst>
              </a:tr>
              <a:tr h="1556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Searches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perform efficient searches and analysis of security data to facilitate threat detection, incident response, and compliance requirements(KPI : Baseline Comparison with Splunk)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Saved Searches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Download the search Results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Query language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Transition between Splunk and Cribl search re-enforce to make search easier, Easy to adopt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barrier entry, Time &amp; Cost of Adoption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503454995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Multi-cloud Support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Search data from AWS,GCP &amp; Azure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Limited to AWS (Supportability to AWS and Azure on Roadmap, Tentatively  End of the Year)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Federated Search Supportability 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Multi-Cloud Support (AWS,Azure and GCP), Require huge amount of time for  Pre-Processing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61284879"/>
                  </a:ext>
                </a:extLst>
              </a:tr>
              <a:tr h="1006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End User Activity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RBAC for SLES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User Audit logs for SLES 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 Activity logs such login/logout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search and share search results with other users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actively investigate audit logs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Complexity to investigate audit logs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751293002"/>
                  </a:ext>
                </a:extLst>
              </a:tr>
              <a:tr h="457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Log Data Sources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 Data source type Such as Events,Audit,Authentication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Search Splunk buckets without thawing 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 Ability to Search Splunk buckets without thawing 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58015938"/>
                  </a:ext>
                </a:extLst>
              </a:tr>
              <a:tr h="100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Alerts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Alerts for Log Data ingestion interruptions</a:t>
                      </a:r>
                      <a:b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• Alerts to be created that run on a schedule, the output of these should be able to be sent via email/  have Slack integrations / be able to be forwarded to Splunk 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Ability to Send Alert directly to Splunk using HEC.</a:t>
                      </a:r>
                      <a:endParaRPr lang="en-US" sz="12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Dependency on Splunk DB connect Add-on 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772783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4AF15B-CB91-4C10-3831-041A548A83A3}"/>
              </a:ext>
            </a:extLst>
          </p:cNvPr>
          <p:cNvSpPr txBox="1"/>
          <p:nvPr/>
        </p:nvSpPr>
        <p:spPr>
          <a:xfrm>
            <a:off x="91952" y="147179"/>
            <a:ext cx="3476438" cy="326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799" dirty="0">
                <a:solidFill>
                  <a:schemeClr val="accent4"/>
                </a:solidFill>
              </a:rPr>
              <a:t>TOP Use Cases Comparison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2139B5-166B-047D-E413-71446593C26A}"/>
              </a:ext>
            </a:extLst>
          </p:cNvPr>
          <p:cNvSpPr txBox="1">
            <a:spLocks/>
          </p:cNvSpPr>
          <p:nvPr/>
        </p:nvSpPr>
        <p:spPr>
          <a:xfrm>
            <a:off x="4056247" y="31484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</p:spTree>
    <p:extLst>
      <p:ext uri="{BB962C8B-B14F-4D97-AF65-F5344CB8AC3E}">
        <p14:creationId xmlns:p14="http://schemas.microsoft.com/office/powerpoint/2010/main" val="5032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CD86-8516-9F58-ED0A-A8A4DD3A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38" y="68013"/>
            <a:ext cx="3340206" cy="424050"/>
          </a:xfrm>
        </p:spPr>
        <p:txBody>
          <a:bodyPr/>
          <a:lstStyle/>
          <a:p>
            <a:pPr algn="ctr"/>
            <a:r>
              <a:rPr lang="en-US" dirty="0"/>
              <a:t>SIEM-Engineering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E771C-01D7-D7E0-0E1D-94AE81FAA772}"/>
              </a:ext>
            </a:extLst>
          </p:cNvPr>
          <p:cNvSpPr txBox="1"/>
          <p:nvPr/>
        </p:nvSpPr>
        <p:spPr>
          <a:xfrm>
            <a:off x="165425" y="563608"/>
            <a:ext cx="1217512" cy="326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799" dirty="0">
                <a:solidFill>
                  <a:schemeClr val="accent4"/>
                </a:solidFill>
              </a:rPr>
              <a:t>Summary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AA2B6D2-CFBA-8148-DBB8-CDFC0DA1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43" y="1064103"/>
            <a:ext cx="4982639" cy="4456811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1D73CD6-843A-0844-A673-44C025D8B771}"/>
              </a:ext>
            </a:extLst>
          </p:cNvPr>
          <p:cNvGraphicFramePr>
            <a:graphicFrameLocks noGrp="1"/>
          </p:cNvGraphicFramePr>
          <p:nvPr/>
        </p:nvGraphicFramePr>
        <p:xfrm>
          <a:off x="165424" y="1151714"/>
          <a:ext cx="6887418" cy="4129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09">
                  <a:extLst>
                    <a:ext uri="{9D8B030D-6E8A-4147-A177-3AD203B41FA5}">
                      <a16:colId xmlns:a16="http://schemas.microsoft.com/office/drawing/2014/main" val="53150595"/>
                    </a:ext>
                  </a:extLst>
                </a:gridCol>
                <a:gridCol w="3443709">
                  <a:extLst>
                    <a:ext uri="{9D8B030D-6E8A-4147-A177-3AD203B41FA5}">
                      <a16:colId xmlns:a16="http://schemas.microsoft.com/office/drawing/2014/main" val="1942741976"/>
                    </a:ext>
                  </a:extLst>
                </a:gridCol>
              </a:tblGrid>
              <a:tr h="38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SnowFlake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Cribl Search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73009871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Data Ingestion and Pre-Processing is a Challenge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Support Federation Searches, Data ingestion not required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87446236"/>
                  </a:ext>
                </a:extLst>
              </a:tr>
              <a:tr h="914162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Searchability is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barrier entry, Time &amp; Cost of Adoption 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Splunk and Cribl search re-enforce to make search easier, Easy to adopt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96728498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to view data fields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/>
                        <a:t>User Friendly to view all the fields and values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96099989"/>
                  </a:ext>
                </a:extLst>
              </a:tr>
              <a:tr h="914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 delay in getting large output Results in Snowflake UI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Search frequency is acceptable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11841195"/>
                  </a:ext>
                </a:extLst>
              </a:tr>
              <a:tr h="639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Syslog data requires complex processors 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Syslog data is auto-parsed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892801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7273D0-1170-3F87-4258-585A85280DC3}"/>
              </a:ext>
            </a:extLst>
          </p:cNvPr>
          <p:cNvSpPr txBox="1"/>
          <p:nvPr/>
        </p:nvSpPr>
        <p:spPr>
          <a:xfrm>
            <a:off x="165424" y="5523848"/>
            <a:ext cx="11659060" cy="686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IN" sz="1799" dirty="0"/>
              <a:t>Based on the workshop sessions,use cases and  inputs from Threat Management team, </a:t>
            </a:r>
            <a:r>
              <a:rPr lang="en-IN" sz="1799" b="1" dirty="0">
                <a:solidFill>
                  <a:srgbClr val="9F2842"/>
                </a:solidFill>
              </a:rPr>
              <a:t>Cribl Cloud Search </a:t>
            </a:r>
            <a:r>
              <a:rPr lang="en-IN" sz="1799" dirty="0"/>
              <a:t>is the preferred Solution for Data lake.</a:t>
            </a:r>
            <a:endParaRPr lang="en-US" sz="1799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72A9-FB14-BC36-A03A-38FD7E7DDC5B}"/>
              </a:ext>
            </a:extLst>
          </p:cNvPr>
          <p:cNvSpPr txBox="1">
            <a:spLocks/>
          </p:cNvSpPr>
          <p:nvPr/>
        </p:nvSpPr>
        <p:spPr>
          <a:xfrm>
            <a:off x="4073237" y="219154"/>
            <a:ext cx="3340206" cy="4240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SIEM-Engineering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17B13-8B97-0BC1-E27E-46EF7C946D4E}"/>
              </a:ext>
            </a:extLst>
          </p:cNvPr>
          <p:cNvSpPr txBox="1"/>
          <p:nvPr/>
        </p:nvSpPr>
        <p:spPr>
          <a:xfrm>
            <a:off x="166255" y="377851"/>
            <a:ext cx="3340206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>
                <a:solidFill>
                  <a:schemeClr val="accent4"/>
                </a:solidFill>
              </a:rPr>
              <a:t>SLES Use Case Comparison</a:t>
            </a:r>
          </a:p>
        </p:txBody>
      </p:sp>
      <p:pic>
        <p:nvPicPr>
          <p:cNvPr id="7" name="Picture 6" descr="A picture containing screenshot, text, diagram, plot&#10;&#10;Description automatically generated">
            <a:extLst>
              <a:ext uri="{FF2B5EF4-FFF2-40B4-BE49-F238E27FC236}">
                <a16:creationId xmlns:a16="http://schemas.microsoft.com/office/drawing/2014/main" id="{67EE6381-3BCF-72E6-221D-E5F52B5C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7" y="1200149"/>
            <a:ext cx="8679363" cy="47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84" y="3323696"/>
            <a:ext cx="5102866" cy="12344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2023-vmw-ppt-template-light" id="{4395D1F3-6003-E04F-9699-AB8E7DE0CDB6}" vid="{7B68AD73-18D1-4A4E-B1C7-1839AC150664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55715</TotalTime>
  <Words>540</Words>
  <Application>Microsoft Macintosh PowerPoint</Application>
  <PresentationFormat>Custom</PresentationFormat>
  <Paragraphs>117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Camphor Std</vt:lpstr>
      <vt:lpstr>Courier New</vt:lpstr>
      <vt:lpstr>Metropolis</vt:lpstr>
      <vt:lpstr>Metropolis Light</vt:lpstr>
      <vt:lpstr>Open Sans</vt:lpstr>
      <vt:lpstr>System Font Regular</vt:lpstr>
      <vt:lpstr>VMware_white_16x9</vt:lpstr>
      <vt:lpstr>SIEM-Engineering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SIEM-Engineering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VMware</dc:creator>
  <cp:keywords/>
  <dc:description/>
  <cp:lastModifiedBy>Subbu K</cp:lastModifiedBy>
  <cp:revision>1009</cp:revision>
  <dcterms:created xsi:type="dcterms:W3CDTF">2020-09-22T16:30:21Z</dcterms:created>
  <dcterms:modified xsi:type="dcterms:W3CDTF">2023-05-12T16:18:37Z</dcterms:modified>
  <cp:category/>
</cp:coreProperties>
</file>