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7"/>
  </p:notesMasterIdLst>
  <p:handoutMasterIdLst>
    <p:handoutMasterId r:id="rId8"/>
  </p:handoutMasterIdLst>
  <p:sldIdLst>
    <p:sldId id="1027" r:id="rId2"/>
    <p:sldId id="1229" r:id="rId3"/>
    <p:sldId id="1239" r:id="rId4"/>
    <p:sldId id="1240" r:id="rId5"/>
    <p:sldId id="1250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92455" autoAdjust="0"/>
  </p:normalViewPr>
  <p:slideViewPr>
    <p:cSldViewPr snapToGrid="0">
      <p:cViewPr varScale="1">
        <p:scale>
          <a:sx n="117" d="100"/>
          <a:sy n="117" d="100"/>
        </p:scale>
        <p:origin x="216" y="176"/>
      </p:cViewPr>
      <p:guideLst/>
    </p:cSldViewPr>
  </p:slideViewPr>
  <p:outlineViewPr>
    <p:cViewPr>
      <p:scale>
        <a:sx n="33" d="100"/>
        <a:sy n="33" d="100"/>
      </p:scale>
      <p:origin x="0" y="-729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-6396"/>
    </p:cViewPr>
  </p:sorterViewPr>
  <p:notesViewPr>
    <p:cSldViewPr snapToGrid="0" showGuides="1">
      <p:cViewPr varScale="1">
        <p:scale>
          <a:sx n="107" d="100"/>
          <a:sy n="107" d="100"/>
        </p:scale>
        <p:origin x="303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3/28/22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baseline="0"/>
              <a:t>Click to add notes</a:t>
            </a:r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Lea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Indi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Aq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Aqua Multi-Cloud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95BE09-C36A-4B4B-A4B4-51E3E278D94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Oc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Ocean Color Virtual Cloud Network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40E066E-D547-6E42-9DC5-A20A619B8CB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llustration – Pl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Text Slide with Plum Color Intrinsic Security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C00632-F722-264C-AADE-DE27CE15D72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 lorem ipsum sed dolor</a:t>
            </a:r>
          </a:p>
          <a:p>
            <a:r>
              <a:rPr lang="en-US" dirty="0"/>
              <a:t>Lorem ipsum sed dolor</a:t>
            </a:r>
          </a:p>
          <a:p>
            <a:r>
              <a:rPr lang="en-US" dirty="0" err="1"/>
              <a:t>Consecteteur</a:t>
            </a:r>
            <a:r>
              <a:rPr lang="en-US" dirty="0"/>
              <a:t> dolor sed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Amis et ipsum dolor sed</a:t>
            </a:r>
          </a:p>
          <a:p>
            <a:r>
              <a:rPr lang="en-US" dirty="0"/>
              <a:t>Lorem ipsum sed dolor</a:t>
            </a:r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 dirty="0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hoto 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BE8CF301-A89D-F446-8E25-48C52B357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A6793BDF-BE4B-0441-BDFD-DE9B2F59D3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DF9375A3-70DB-2E43-AFE1-9357176168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45720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  <a:lvl6pPr>
              <a:defRPr lang="en-US" sz="1200" dirty="0"/>
            </a:lvl6pPr>
            <a:lvl7pPr>
              <a:defRPr lang="en-US" sz="1200" dirty="0"/>
            </a:lvl7pPr>
            <a:lvl8pPr>
              <a:defRPr lang="en-US" sz="1200" dirty="0"/>
            </a:lvl8pPr>
            <a:lvl9pPr>
              <a:defRPr lang="en-US" sz="1200" dirty="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179DB1F6-DFFE-5E43-994F-B7DBFB112C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6C710D35-A62F-6545-8876-C6793E801C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17480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7" name="Click to edit role">
            <a:extLst>
              <a:ext uri="{FF2B5EF4-FFF2-40B4-BE49-F238E27FC236}">
                <a16:creationId xmlns:a16="http://schemas.microsoft.com/office/drawing/2014/main" id="{B7F8A130-4773-4943-B490-D62738C50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 anchor="b" anchorCtr="0"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indigo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dark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add icon</a:t>
            </a:r>
            <a:br>
              <a:rPr lang="en-US" dirty="0"/>
            </a:br>
            <a:r>
              <a:rPr lang="en-US" dirty="0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Numbe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plum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ocean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indigo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</a:t>
            </a:r>
            <a:r>
              <a:rPr lang="en-US" dirty="0" err="1"/>
              <a:t>drk</a:t>
            </a:r>
            <a:r>
              <a:rPr lang="en-US" dirty="0"/>
              <a:t> green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Click to add gray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B89BA-DE17-014A-9ED8-790359ADE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1007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0E1473-AF0F-7C48-8FAF-3848C1B6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414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09A2D8-18F0-8A47-BD8C-DD1AF0B61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70525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E1A06A-E5D9-064B-85F4-74B463C7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990158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24627-50AB-F94E-9519-EADC5841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272170" y="2006791"/>
            <a:ext cx="788487" cy="78848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Bleed Photo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Le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1</a:t>
            </a:r>
            <a:br>
              <a:rPr lang="en-US" dirty="0"/>
            </a:br>
            <a:r>
              <a:rPr lang="en-US" dirty="0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2 </a:t>
            </a:r>
            <a:br>
              <a:rPr lang="en-US" dirty="0"/>
            </a:br>
            <a:r>
              <a:rPr lang="en-US" dirty="0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3</a:t>
            </a:r>
            <a:br>
              <a:rPr lang="en-US" dirty="0"/>
            </a:br>
            <a:r>
              <a:rPr lang="en-US" dirty="0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7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hot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 Option 8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4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dirty="0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kern="1200" dirty="0">
                <a:solidFill>
                  <a:schemeClr val="tx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3941" r:id="rId4"/>
    <p:sldLayoutId id="2147484082" r:id="rId5"/>
    <p:sldLayoutId id="2147484083" r:id="rId6"/>
    <p:sldLayoutId id="2147484084" r:id="rId7"/>
    <p:sldLayoutId id="2147484002" r:id="rId8"/>
    <p:sldLayoutId id="214748400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3949" r:id="rId15"/>
    <p:sldLayoutId id="2147484004" r:id="rId16"/>
    <p:sldLayoutId id="2147484005" r:id="rId17"/>
    <p:sldLayoutId id="2147484006" r:id="rId18"/>
    <p:sldLayoutId id="2147483956" r:id="rId19"/>
    <p:sldLayoutId id="2147483957" r:id="rId20"/>
    <p:sldLayoutId id="2147483958" r:id="rId21"/>
    <p:sldLayoutId id="2147483959" r:id="rId22"/>
    <p:sldLayoutId id="2147484085" r:id="rId23"/>
    <p:sldLayoutId id="2147483960" r:id="rId24"/>
    <p:sldLayoutId id="2147483963" r:id="rId25"/>
    <p:sldLayoutId id="2147483961" r:id="rId26"/>
    <p:sldLayoutId id="2147483962" r:id="rId27"/>
    <p:sldLayoutId id="2147483964" r:id="rId28"/>
    <p:sldLayoutId id="2147483965" r:id="rId29"/>
    <p:sldLayoutId id="2147483966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6" r:id="rId36"/>
    <p:sldLayoutId id="2147483971" r:id="rId37"/>
    <p:sldLayoutId id="2147483972" r:id="rId38"/>
    <p:sldLayoutId id="2147483973" r:id="rId39"/>
    <p:sldLayoutId id="2147484018" r:id="rId40"/>
    <p:sldLayoutId id="2147484019" r:id="rId41"/>
    <p:sldLayoutId id="2147484020" r:id="rId42"/>
    <p:sldLayoutId id="2147483977" r:id="rId43"/>
    <p:sldLayoutId id="2147483978" r:id="rId44"/>
    <p:sldLayoutId id="2147483979" r:id="rId45"/>
    <p:sldLayoutId id="2147483980" r:id="rId46"/>
    <p:sldLayoutId id="2147483981" r:id="rId47"/>
    <p:sldLayoutId id="2147483982" r:id="rId48"/>
    <p:sldLayoutId id="2147483983" r:id="rId49"/>
    <p:sldLayoutId id="2147483984" r:id="rId50"/>
    <p:sldLayoutId id="2147483985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423" y="1740520"/>
            <a:ext cx="7107402" cy="12344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  <a:cs typeface="Calibri" panose="020F0502020204030204" pitchFamily="34" charset="0"/>
              </a:rPr>
              <a:t>Splunk Annual Maintenance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Subtitle 5" title="Subtitle">
            <a:extLst>
              <a:ext uri="{FF2B5EF4-FFF2-40B4-BE49-F238E27FC236}">
                <a16:creationId xmlns:a16="http://schemas.microsoft.com/office/drawing/2014/main" id="{E9F5EA07-8DDC-4D4D-9AB3-BDA3AABD5294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592948" y="2999414"/>
            <a:ext cx="4510481" cy="416403"/>
          </a:xfrm>
        </p:spPr>
        <p:txBody>
          <a:bodyPr/>
          <a:lstStyle/>
          <a:p>
            <a:pPr lvl="0" algn="ctr">
              <a:spcBef>
                <a:spcPts val="1200"/>
              </a:spcBef>
              <a:buClr>
                <a:srgbClr val="F2F2F2">
                  <a:lumMod val="60000"/>
                  <a:lumOff val="40000"/>
                </a:srgbClr>
              </a:buClr>
            </a:pP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March 28</a:t>
            </a:r>
            <a:r>
              <a:rPr lang="en-US" sz="2000" b="1" baseline="30000" dirty="0">
                <a:solidFill>
                  <a:srgbClr val="0070C0"/>
                </a:solidFill>
                <a:cs typeface="Calibri" panose="020F0502020204030204" pitchFamily="34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 to April 28</a:t>
            </a:r>
            <a:r>
              <a:rPr lang="en-US" sz="2000" b="1" baseline="30000" dirty="0">
                <a:solidFill>
                  <a:srgbClr val="0070C0"/>
                </a:solidFill>
                <a:cs typeface="Calibri" panose="020F0502020204030204" pitchFamily="34" charset="0"/>
              </a:rPr>
              <a:t>th</a:t>
            </a:r>
            <a:r>
              <a:rPr lang="en-US" sz="2000" b="1" dirty="0">
                <a:solidFill>
                  <a:srgbClr val="0070C0"/>
                </a:solidFill>
                <a:cs typeface="Calibri" panose="020F0502020204030204" pitchFamily="34" charset="0"/>
              </a:rPr>
              <a:t>, 2022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8789EFD-EBBF-7045-A2A3-4F2E737BF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/>
          <a:lstStyle/>
          <a:p>
            <a:r>
              <a:rPr lang="en-US" dirty="0"/>
              <a:t>Subbarayuduk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58317EF-0169-E54C-8983-6C5270B05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b" anchorCtr="0"/>
          <a:lstStyle/>
          <a:p>
            <a:r>
              <a:rPr lang="en-US" dirty="0"/>
              <a:t>Security Engineer</a:t>
            </a:r>
          </a:p>
        </p:txBody>
      </p:sp>
    </p:spTree>
    <p:extLst>
      <p:ext uri="{BB962C8B-B14F-4D97-AF65-F5344CB8AC3E}">
        <p14:creationId xmlns:p14="http://schemas.microsoft.com/office/powerpoint/2010/main" val="35406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61779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F81FB-A3FC-C44C-A49A-19C194804696}"/>
              </a:ext>
            </a:extLst>
          </p:cNvPr>
          <p:cNvSpPr txBox="1"/>
          <p:nvPr/>
        </p:nvSpPr>
        <p:spPr>
          <a:xfrm>
            <a:off x="499180" y="780924"/>
            <a:ext cx="10998139" cy="57693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Environment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Review of Splunk Indexing,Configurtations Knowledge Bundles,Replications,Buckets, Scheduled Searches and reports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Splunk License Usage, Cluster Config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 Review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Review of Infra stats such as CPU,Memory,Storage,IOPS,Hypervisor (limited to vGRID)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Architecture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Review Architecture to Scale data ingestion of 30TB – 35TB 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399" indent="-171399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App Review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As 8.1.7.2 version of Splunk is compatible with Python 3.x, revisit the Splunk Apps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664" indent="-285664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Upgrade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Splunk upgrade will be performed on below 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6 SH’s (Including ES)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172 Indexers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32 HWF’s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5 Management Nodes (CM,LIC,SHD,DS,MC)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233CE-AC58-3E4A-B525-1BA3400DF35C}"/>
              </a:ext>
            </a:extLst>
          </p:cNvPr>
          <p:cNvSpPr txBox="1"/>
          <p:nvPr/>
        </p:nvSpPr>
        <p:spPr>
          <a:xfrm>
            <a:off x="499180" y="442680"/>
            <a:ext cx="2022646" cy="27692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1168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246824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242A59-EE8E-6142-83DC-4027F7589B57}"/>
              </a:ext>
            </a:extLst>
          </p:cNvPr>
          <p:cNvSpPr/>
          <p:nvPr/>
        </p:nvSpPr>
        <p:spPr>
          <a:xfrm>
            <a:off x="499180" y="807772"/>
            <a:ext cx="1416878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A1A64-6D1A-4649-A202-606D760F51DD}"/>
              </a:ext>
            </a:extLst>
          </p:cNvPr>
          <p:cNvSpPr/>
          <p:nvPr/>
        </p:nvSpPr>
        <p:spPr>
          <a:xfrm>
            <a:off x="466695" y="1726291"/>
            <a:ext cx="6094413" cy="38298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Collaborations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vSIRT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DART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vGRID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Management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Perforce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Infosec IAM Team</a:t>
            </a:r>
          </a:p>
          <a:p>
            <a:pPr marL="1199790" lvl="2" indent="-285664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Security Product Engineering Team</a:t>
            </a:r>
          </a:p>
          <a:p>
            <a:pPr lvl="2">
              <a:lnSpc>
                <a:spcPct val="90000"/>
              </a:lnSpc>
            </a:pPr>
            <a:endParaRPr lang="en-US" sz="1799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7F86-A3F4-D343-BDC1-E6A3DA0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0" y="137499"/>
            <a:ext cx="10998139" cy="380901"/>
          </a:xfrm>
        </p:spPr>
        <p:txBody>
          <a:bodyPr vert="horz" wrap="none" lIns="0" tIns="0" rIns="0" bIns="0" rtlCol="0" anchor="b">
            <a:noAutofit/>
          </a:bodyPr>
          <a:lstStyle/>
          <a:p>
            <a:pPr algn="ctr"/>
            <a:r>
              <a:rPr lang="en-US" sz="3199" b="1" dirty="0">
                <a:solidFill>
                  <a:srgbClr val="1A428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SPLUNK – Annual Maintenance</a:t>
            </a:r>
            <a:endParaRPr lang="en-US" sz="3199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2CD1E-D289-2A41-81D9-B56FF22311E7}"/>
              </a:ext>
            </a:extLst>
          </p:cNvPr>
          <p:cNvSpPr txBox="1"/>
          <p:nvPr/>
        </p:nvSpPr>
        <p:spPr>
          <a:xfrm>
            <a:off x="12703930" y="720034"/>
            <a:ext cx="65" cy="18461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242A59-EE8E-6142-83DC-4027F7589B57}"/>
              </a:ext>
            </a:extLst>
          </p:cNvPr>
          <p:cNvSpPr/>
          <p:nvPr/>
        </p:nvSpPr>
        <p:spPr>
          <a:xfrm>
            <a:off x="419308" y="417221"/>
            <a:ext cx="1142964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Milestone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03E12D-E629-AA49-BF9D-243499A1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21784"/>
              </p:ext>
            </p:extLst>
          </p:nvPr>
        </p:nvGraphicFramePr>
        <p:xfrm>
          <a:off x="419308" y="904652"/>
          <a:ext cx="11350210" cy="525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89">
                  <a:extLst>
                    <a:ext uri="{9D8B030D-6E8A-4147-A177-3AD203B41FA5}">
                      <a16:colId xmlns:a16="http://schemas.microsoft.com/office/drawing/2014/main" val="1546500520"/>
                    </a:ext>
                  </a:extLst>
                </a:gridCol>
                <a:gridCol w="4936117">
                  <a:extLst>
                    <a:ext uri="{9D8B030D-6E8A-4147-A177-3AD203B41FA5}">
                      <a16:colId xmlns:a16="http://schemas.microsoft.com/office/drawing/2014/main" val="1091622996"/>
                    </a:ext>
                  </a:extLst>
                </a:gridCol>
                <a:gridCol w="2874760">
                  <a:extLst>
                    <a:ext uri="{9D8B030D-6E8A-4147-A177-3AD203B41FA5}">
                      <a16:colId xmlns:a16="http://schemas.microsoft.com/office/drawing/2014/main" val="2170518137"/>
                    </a:ext>
                  </a:extLst>
                </a:gridCol>
                <a:gridCol w="2800344">
                  <a:extLst>
                    <a:ext uri="{9D8B030D-6E8A-4147-A177-3AD203B41FA5}">
                      <a16:colId xmlns:a16="http://schemas.microsoft.com/office/drawing/2014/main" val="596638125"/>
                    </a:ext>
                  </a:extLst>
                </a:gridCol>
              </a:tblGrid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Task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Owner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Cross Functional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80819665"/>
                  </a:ext>
                </a:extLst>
              </a:tr>
              <a:tr h="66111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Change Request for Splunk Upgrade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Change Management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69634239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Environment Review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Infosec-SIEM &amp; Splunk PS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DART,VSIRT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97942947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Backups </a:t>
                      </a:r>
                      <a:r>
                        <a:rPr lang="en-US" sz="1800" b="0" i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 Splunk Configurations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Backup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79703063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Snapshots on Splunk Nodes (SH,MGMT Nodes)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Linux/vGRID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68627331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Communication and Approvals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Infosec &amp; IT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93560046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Splunk Upgrade Detailed Execution Steps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 &amp; Splunk PS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2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34095548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Compute Support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Linux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76040007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Hypervisor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vGRID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11730874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9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SPOC from SRE Team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SRE Team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82459881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Validation of Integrations (Phantom &amp; UBA)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Subbu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SPE &amp; Infosec-SIEM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0570092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Validation of Splunk Upgrade &amp; Health Check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Infosec-SIEM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DART,VSIRT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24291125"/>
                  </a:ext>
                </a:extLst>
              </a:tr>
              <a:tr h="38302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Post Upgrade Performance Review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Infosec-SIEM &amp; Splunk PS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2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DART,VSIRT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630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title="Title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284" y="3323696"/>
            <a:ext cx="5102866" cy="123444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57479</TotalTime>
  <Words>329</Words>
  <Application>Microsoft Macintosh PowerPoint</Application>
  <PresentationFormat>Custom</PresentationFormat>
  <Paragraphs>102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Camphor Std</vt:lpstr>
      <vt:lpstr>Courier New</vt:lpstr>
      <vt:lpstr>Metropolis</vt:lpstr>
      <vt:lpstr>Metropolis Light</vt:lpstr>
      <vt:lpstr>Open Sans</vt:lpstr>
      <vt:lpstr>System Font Regular</vt:lpstr>
      <vt:lpstr>Wingdings</vt:lpstr>
      <vt:lpstr>VMware_white_16x9</vt:lpstr>
      <vt:lpstr>Splunk Annual Maintenance</vt:lpstr>
      <vt:lpstr>SPLUNK –  Annual Maintenance</vt:lpstr>
      <vt:lpstr>SPLUNK – Annual Maintenance</vt:lpstr>
      <vt:lpstr>SPLUNK – Annual Maintenance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Subbu K</cp:lastModifiedBy>
  <cp:revision>1127</cp:revision>
  <dcterms:created xsi:type="dcterms:W3CDTF">2020-09-22T16:30:21Z</dcterms:created>
  <dcterms:modified xsi:type="dcterms:W3CDTF">2022-03-28T13:05:53Z</dcterms:modified>
</cp:coreProperties>
</file>