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9" r:id="rId12"/>
    <p:sldId id="268"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68787A-8B25-421B-B59C-D80E9F0AAC77}"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0D341-DC89-41E9-B0E6-6C0013CC5106}" type="slidenum">
              <a:rPr lang="en-IN" smtClean="0"/>
              <a:t>‹#›</a:t>
            </a:fld>
            <a:endParaRPr lang="en-IN"/>
          </a:p>
        </p:txBody>
      </p:sp>
    </p:spTree>
    <p:extLst>
      <p:ext uri="{BB962C8B-B14F-4D97-AF65-F5344CB8AC3E}">
        <p14:creationId xmlns:p14="http://schemas.microsoft.com/office/powerpoint/2010/main" val="1473597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68787A-8B25-421B-B59C-D80E9F0AAC77}"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0D341-DC89-41E9-B0E6-6C0013CC5106}" type="slidenum">
              <a:rPr lang="en-IN" smtClean="0"/>
              <a:t>‹#›</a:t>
            </a:fld>
            <a:endParaRPr lang="en-IN"/>
          </a:p>
        </p:txBody>
      </p:sp>
    </p:spTree>
    <p:extLst>
      <p:ext uri="{BB962C8B-B14F-4D97-AF65-F5344CB8AC3E}">
        <p14:creationId xmlns:p14="http://schemas.microsoft.com/office/powerpoint/2010/main" val="419918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68787A-8B25-421B-B59C-D80E9F0AAC77}"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0D341-DC89-41E9-B0E6-6C0013CC5106}" type="slidenum">
              <a:rPr lang="en-IN" smtClean="0"/>
              <a:t>‹#›</a:t>
            </a:fld>
            <a:endParaRPr lang="en-IN"/>
          </a:p>
        </p:txBody>
      </p:sp>
    </p:spTree>
    <p:extLst>
      <p:ext uri="{BB962C8B-B14F-4D97-AF65-F5344CB8AC3E}">
        <p14:creationId xmlns:p14="http://schemas.microsoft.com/office/powerpoint/2010/main" val="164611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68787A-8B25-421B-B59C-D80E9F0AAC77}"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0D341-DC89-41E9-B0E6-6C0013CC5106}" type="slidenum">
              <a:rPr lang="en-IN" smtClean="0"/>
              <a:t>‹#›</a:t>
            </a:fld>
            <a:endParaRPr lang="en-IN"/>
          </a:p>
        </p:txBody>
      </p:sp>
    </p:spTree>
    <p:extLst>
      <p:ext uri="{BB962C8B-B14F-4D97-AF65-F5344CB8AC3E}">
        <p14:creationId xmlns:p14="http://schemas.microsoft.com/office/powerpoint/2010/main" val="151118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68787A-8B25-421B-B59C-D80E9F0AAC77}"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A0D341-DC89-41E9-B0E6-6C0013CC5106}" type="slidenum">
              <a:rPr lang="en-IN" smtClean="0"/>
              <a:t>‹#›</a:t>
            </a:fld>
            <a:endParaRPr lang="en-IN"/>
          </a:p>
        </p:txBody>
      </p:sp>
    </p:spTree>
    <p:extLst>
      <p:ext uri="{BB962C8B-B14F-4D97-AF65-F5344CB8AC3E}">
        <p14:creationId xmlns:p14="http://schemas.microsoft.com/office/powerpoint/2010/main" val="283393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68787A-8B25-421B-B59C-D80E9F0AAC77}"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A0D341-DC89-41E9-B0E6-6C0013CC5106}" type="slidenum">
              <a:rPr lang="en-IN" smtClean="0"/>
              <a:t>‹#›</a:t>
            </a:fld>
            <a:endParaRPr lang="en-IN"/>
          </a:p>
        </p:txBody>
      </p:sp>
    </p:spTree>
    <p:extLst>
      <p:ext uri="{BB962C8B-B14F-4D97-AF65-F5344CB8AC3E}">
        <p14:creationId xmlns:p14="http://schemas.microsoft.com/office/powerpoint/2010/main" val="858382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68787A-8B25-421B-B59C-D80E9F0AAC77}" type="datetimeFigureOut">
              <a:rPr lang="en-IN" smtClean="0"/>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A0D341-DC89-41E9-B0E6-6C0013CC5106}" type="slidenum">
              <a:rPr lang="en-IN" smtClean="0"/>
              <a:t>‹#›</a:t>
            </a:fld>
            <a:endParaRPr lang="en-IN"/>
          </a:p>
        </p:txBody>
      </p:sp>
    </p:spTree>
    <p:extLst>
      <p:ext uri="{BB962C8B-B14F-4D97-AF65-F5344CB8AC3E}">
        <p14:creationId xmlns:p14="http://schemas.microsoft.com/office/powerpoint/2010/main" val="1980116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68787A-8B25-421B-B59C-D80E9F0AAC77}" type="datetimeFigureOut">
              <a:rPr lang="en-IN" smtClean="0"/>
              <a:t>04-04-2023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A0D341-DC89-41E9-B0E6-6C0013CC5106}" type="slidenum">
              <a:rPr lang="en-IN" smtClean="0"/>
              <a:t>‹#›</a:t>
            </a:fld>
            <a:endParaRPr lang="en-IN"/>
          </a:p>
        </p:txBody>
      </p:sp>
    </p:spTree>
    <p:extLst>
      <p:ext uri="{BB962C8B-B14F-4D97-AF65-F5344CB8AC3E}">
        <p14:creationId xmlns:p14="http://schemas.microsoft.com/office/powerpoint/2010/main" val="138747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8787A-8B25-421B-B59C-D80E9F0AAC77}" type="datetimeFigureOut">
              <a:rPr lang="en-IN" smtClean="0"/>
              <a:t>04-04-2023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A0D341-DC89-41E9-B0E6-6C0013CC5106}" type="slidenum">
              <a:rPr lang="en-IN" smtClean="0"/>
              <a:t>‹#›</a:t>
            </a:fld>
            <a:endParaRPr lang="en-IN"/>
          </a:p>
        </p:txBody>
      </p:sp>
    </p:spTree>
    <p:extLst>
      <p:ext uri="{BB962C8B-B14F-4D97-AF65-F5344CB8AC3E}">
        <p14:creationId xmlns:p14="http://schemas.microsoft.com/office/powerpoint/2010/main" val="425478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68787A-8B25-421B-B59C-D80E9F0AAC77}"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A0D341-DC89-41E9-B0E6-6C0013CC5106}" type="slidenum">
              <a:rPr lang="en-IN" smtClean="0"/>
              <a:t>‹#›</a:t>
            </a:fld>
            <a:endParaRPr lang="en-IN"/>
          </a:p>
        </p:txBody>
      </p:sp>
    </p:spTree>
    <p:extLst>
      <p:ext uri="{BB962C8B-B14F-4D97-AF65-F5344CB8AC3E}">
        <p14:creationId xmlns:p14="http://schemas.microsoft.com/office/powerpoint/2010/main" val="166568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68787A-8B25-421B-B59C-D80E9F0AAC77}"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A0D341-DC89-41E9-B0E6-6C0013CC5106}" type="slidenum">
              <a:rPr lang="en-IN" smtClean="0"/>
              <a:t>‹#›</a:t>
            </a:fld>
            <a:endParaRPr lang="en-IN"/>
          </a:p>
        </p:txBody>
      </p:sp>
    </p:spTree>
    <p:extLst>
      <p:ext uri="{BB962C8B-B14F-4D97-AF65-F5344CB8AC3E}">
        <p14:creationId xmlns:p14="http://schemas.microsoft.com/office/powerpoint/2010/main" val="204171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8787A-8B25-421B-B59C-D80E9F0AAC77}" type="datetimeFigureOut">
              <a:rPr lang="en-IN" smtClean="0"/>
              <a:t>04-04-2023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0D341-DC89-41E9-B0E6-6C0013CC5106}" type="slidenum">
              <a:rPr lang="en-IN" smtClean="0"/>
              <a:t>‹#›</a:t>
            </a:fld>
            <a:endParaRPr lang="en-IN"/>
          </a:p>
        </p:txBody>
      </p:sp>
    </p:spTree>
    <p:extLst>
      <p:ext uri="{BB962C8B-B14F-4D97-AF65-F5344CB8AC3E}">
        <p14:creationId xmlns:p14="http://schemas.microsoft.com/office/powerpoint/2010/main" val="185998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6124" y="869517"/>
            <a:ext cx="9144793" cy="5145470"/>
          </a:xfrm>
          <a:prstGeom prst="rect">
            <a:avLst/>
          </a:prstGeom>
          <a:solidFill>
            <a:srgbClr val="FFFFFF"/>
          </a:solidFill>
        </p:spPr>
      </p:pic>
      <p:sp>
        <p:nvSpPr>
          <p:cNvPr id="7" name="Title 6"/>
          <p:cNvSpPr>
            <a:spLocks noGrp="1"/>
          </p:cNvSpPr>
          <p:nvPr>
            <p:ph type="title"/>
          </p:nvPr>
        </p:nvSpPr>
        <p:spPr>
          <a:xfrm>
            <a:off x="3048000" y="3644349"/>
            <a:ext cx="7007084" cy="2160103"/>
          </a:xfrm>
        </p:spPr>
        <p:txBody>
          <a:bodyPr>
            <a:normAutofit fontScale="90000"/>
          </a:bodyPr>
          <a:lstStyle/>
          <a:p>
            <a:pPr lvl="0" algn="r"/>
            <a:r>
              <a:rPr lang="en-IN" sz="2700" dirty="0">
                <a:solidFill>
                  <a:srgbClr val="FF0000"/>
                </a:solidFill>
                <a:effectLst>
                  <a:outerShdw blurRad="38100" dist="38100" dir="2700000" algn="tl">
                    <a:srgbClr val="000000">
                      <a:alpha val="43137"/>
                    </a:srgbClr>
                  </a:outerShdw>
                </a:effectLst>
              </a:rPr>
              <a:t>CRYPTOCURENCY PRICES BY MARKET CAPITALIZATION </a:t>
            </a:r>
            <a:r>
              <a:rPr lang="en-IN" sz="2700" dirty="0" smtClean="0">
                <a:effectLst>
                  <a:outerShdw blurRad="38100" dist="38100" dir="2700000" algn="tl">
                    <a:srgbClr val="000000">
                      <a:alpha val="43137"/>
                    </a:srgbClr>
                  </a:outerShdw>
                </a:effectLst>
              </a:rPr>
              <a:t/>
            </a:r>
            <a:br>
              <a:rPr lang="en-IN" sz="2700" dirty="0" smtClean="0">
                <a:effectLst>
                  <a:outerShdw blurRad="38100" dist="38100" dir="2700000" algn="tl">
                    <a:srgbClr val="000000">
                      <a:alpha val="43137"/>
                    </a:srgbClr>
                  </a:outerShdw>
                </a:effectLst>
              </a:rPr>
            </a:br>
            <a:r>
              <a:rPr lang="en-IN" sz="2700" dirty="0" smtClean="0">
                <a:effectLst>
                  <a:outerShdw blurRad="38100" dist="38100" dir="2700000" algn="tl">
                    <a:srgbClr val="000000">
                      <a:alpha val="43137"/>
                    </a:srgbClr>
                  </a:outerShdw>
                </a:effectLst>
              </a:rPr>
              <a:t/>
            </a:r>
            <a:br>
              <a:rPr lang="en-IN" sz="2700" dirty="0" smtClean="0">
                <a:effectLst>
                  <a:outerShdw blurRad="38100" dist="38100" dir="2700000" algn="tl">
                    <a:srgbClr val="000000">
                      <a:alpha val="43137"/>
                    </a:srgbClr>
                  </a:outerShdw>
                </a:effectLst>
              </a:rPr>
            </a:br>
            <a:r>
              <a:rPr lang="en-IN" sz="2700" dirty="0" smtClean="0">
                <a:effectLst>
                  <a:outerShdw blurRad="38100" dist="38100" dir="2700000" algn="tl">
                    <a:srgbClr val="000000">
                      <a:alpha val="43137"/>
                    </a:srgbClr>
                  </a:outerShdw>
                </a:effectLst>
              </a:rPr>
              <a:t>-SUBBALAKSHMI </a:t>
            </a:r>
            <a:br>
              <a:rPr lang="en-IN" sz="2700" dirty="0" smtClean="0">
                <a:effectLst>
                  <a:outerShdw blurRad="38100" dist="38100" dir="2700000" algn="tl">
                    <a:srgbClr val="000000">
                      <a:alpha val="43137"/>
                    </a:srgbClr>
                  </a:outerShdw>
                </a:effectLst>
              </a:rPr>
            </a:br>
            <a:r>
              <a:rPr lang="en-IN" sz="2700" dirty="0" smtClean="0">
                <a:effectLst>
                  <a:outerShdw blurRad="38100" dist="38100" dir="2700000" algn="tl">
                    <a:srgbClr val="000000">
                      <a:alpha val="43137"/>
                    </a:srgbClr>
                  </a:outerShdw>
                </a:effectLst>
              </a:rPr>
              <a:t>              &amp;</a:t>
            </a:r>
            <a:br>
              <a:rPr lang="en-IN" sz="2700" dirty="0" smtClean="0">
                <a:effectLst>
                  <a:outerShdw blurRad="38100" dist="38100" dir="2700000" algn="tl">
                    <a:srgbClr val="000000">
                      <a:alpha val="43137"/>
                    </a:srgbClr>
                  </a:outerShdw>
                </a:effectLst>
              </a:rPr>
            </a:br>
            <a:r>
              <a:rPr lang="en-IN" sz="2700" dirty="0" smtClean="0">
                <a:effectLst>
                  <a:outerShdw blurRad="38100" dist="38100" dir="2700000" algn="tl">
                    <a:srgbClr val="000000">
                      <a:alpha val="43137"/>
                    </a:srgbClr>
                  </a:outerShdw>
                </a:effectLst>
              </a:rPr>
              <a:t> -PRAVEENA REDDY</a:t>
            </a:r>
            <a:r>
              <a:rPr lang="en-IN" dirty="0"/>
              <a:t/>
            </a:r>
            <a:br>
              <a:rPr lang="en-IN" dirty="0"/>
            </a:br>
            <a:endParaRPr lang="en-IN" dirty="0"/>
          </a:p>
        </p:txBody>
      </p:sp>
    </p:spTree>
    <p:extLst>
      <p:ext uri="{BB962C8B-B14F-4D97-AF65-F5344CB8AC3E}">
        <p14:creationId xmlns:p14="http://schemas.microsoft.com/office/powerpoint/2010/main" val="53754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effectLst>
                  <a:outerShdw blurRad="38100" dist="38100" dir="2700000" algn="tl">
                    <a:srgbClr val="000000">
                      <a:alpha val="43137"/>
                    </a:srgbClr>
                  </a:outerShdw>
                </a:effectLst>
              </a:rPr>
              <a:t>DATA ANALYSIS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98713"/>
            <a:ext cx="10515600" cy="4878250"/>
          </a:xfrm>
        </p:spPr>
        <p:txBody>
          <a:bodyPr>
            <a:normAutofit fontScale="55000" lnSpcReduction="20000"/>
          </a:bodyPr>
          <a:lstStyle/>
          <a:p>
            <a:pPr lvl="0">
              <a:buFont typeface="Wingdings" panose="05000000000000000000" pitchFamily="2" charset="2"/>
              <a:buChar char="v"/>
            </a:pPr>
            <a:r>
              <a:rPr lang="en-US" sz="5100" dirty="0" smtClean="0"/>
              <a:t>steps for analyzing cryptocurrency prices on market cap :</a:t>
            </a:r>
            <a:endParaRPr lang="en-IN" sz="5100" dirty="0" smtClean="0"/>
          </a:p>
          <a:p>
            <a:pPr lvl="0">
              <a:buFont typeface="Wingdings" panose="05000000000000000000" pitchFamily="2" charset="2"/>
              <a:buChar char="Ø"/>
            </a:pPr>
            <a:r>
              <a:rPr lang="en-US" sz="3600" dirty="0" smtClean="0"/>
              <a:t>Collect the data: Gather data on the prices and market capitalization of cryptocurrencies from reliable sources, such as  Coin Gecko, or Crypto Compare.</a:t>
            </a:r>
            <a:endParaRPr lang="en-IN" sz="3600" dirty="0" smtClean="0"/>
          </a:p>
          <a:p>
            <a:pPr lvl="0">
              <a:buFont typeface="Wingdings" panose="05000000000000000000" pitchFamily="2" charset="2"/>
              <a:buChar char="Ø"/>
            </a:pPr>
            <a:r>
              <a:rPr lang="en-US" sz="3600" dirty="0" smtClean="0"/>
              <a:t>Prepare the data: Organize the data into a table or spreadsheet with each row representing a cryptocurrency and columns for the price, market cap, and any other relevant information.</a:t>
            </a:r>
            <a:endParaRPr lang="en-IN" sz="3600" dirty="0" smtClean="0"/>
          </a:p>
          <a:p>
            <a:pPr lvl="0">
              <a:buFont typeface="Wingdings" panose="05000000000000000000" pitchFamily="2" charset="2"/>
              <a:buChar char="Ø"/>
            </a:pPr>
            <a:r>
              <a:rPr lang="en-US" sz="3600" dirty="0" smtClean="0"/>
              <a:t>Visualize the data: Use data visualization tools like charts, graphs, and heat maps to help you understand the data and identify patterns and trends</a:t>
            </a:r>
            <a:endParaRPr lang="en-IN" sz="3600" dirty="0" smtClean="0"/>
          </a:p>
          <a:p>
            <a:pPr lvl="0">
              <a:buFont typeface="Wingdings" panose="05000000000000000000" pitchFamily="2" charset="2"/>
              <a:buChar char="Ø"/>
            </a:pPr>
            <a:r>
              <a:rPr lang="en-US" sz="3600" dirty="0" smtClean="0"/>
              <a:t>Perform statistical analysis: Use statistical techniques like regression analysis, correlation analysis, and  identify relationships between the price and market cap of cryptocurrencies. For example, you may want to analyze the correlation between the price of Bitcoin and the price of other cryptocurrencies, or the relationship between the market cap of a cryptocurrency and its trading volume.</a:t>
            </a:r>
            <a:endParaRPr lang="en-IN" sz="3600" dirty="0" smtClean="0"/>
          </a:p>
          <a:p>
            <a:pPr lvl="0">
              <a:buFont typeface="Wingdings" panose="05000000000000000000" pitchFamily="2" charset="2"/>
              <a:buChar char="Ø"/>
            </a:pPr>
            <a:r>
              <a:rPr lang="en-US" sz="3600" dirty="0" smtClean="0"/>
              <a:t>Interpret the results: Finally, analyze the results of your analysis and draw conclusions that can help you make informed decisions about investing in cryptocurrencies. For example, you may discover that cryptocurrencies with top market caps tend to have bottom price volatility, or that there is a strong correlation between the price of Bitcoin and the overall cryptocurrency market.</a:t>
            </a:r>
            <a:endParaRPr lang="en-IN" sz="3600" dirty="0" smtClean="0"/>
          </a:p>
          <a:p>
            <a:pPr>
              <a:buFont typeface="Wingdings" panose="05000000000000000000" pitchFamily="2" charset="2"/>
              <a:buChar char="Ø"/>
            </a:pPr>
            <a:endParaRPr lang="en-IN" sz="3600" dirty="0"/>
          </a:p>
        </p:txBody>
      </p:sp>
      <p:pic>
        <p:nvPicPr>
          <p:cNvPr id="4" name="Picture 3"/>
          <p:cNvPicPr>
            <a:picLocks noChangeAspect="1"/>
          </p:cNvPicPr>
          <p:nvPr/>
        </p:nvPicPr>
        <p:blipFill>
          <a:blip r:embed="rId2"/>
          <a:stretch>
            <a:fillRect/>
          </a:stretch>
        </p:blipFill>
        <p:spPr>
          <a:xfrm>
            <a:off x="8786191" y="5791201"/>
            <a:ext cx="2703444" cy="586948"/>
          </a:xfrm>
          <a:prstGeom prst="rect">
            <a:avLst/>
          </a:prstGeom>
        </p:spPr>
      </p:pic>
    </p:spTree>
    <p:extLst>
      <p:ext uri="{BB962C8B-B14F-4D97-AF65-F5344CB8AC3E}">
        <p14:creationId xmlns:p14="http://schemas.microsoft.com/office/powerpoint/2010/main" val="1590828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b="1" dirty="0" smtClean="0">
                <a:effectLst>
                  <a:outerShdw blurRad="38100" dist="38100" dir="2700000" algn="tl">
                    <a:srgbClr val="000000">
                      <a:alpha val="43137"/>
                    </a:srgbClr>
                  </a:outerShdw>
                </a:effectLst>
              </a:rPr>
              <a:t>Top 10 Cryptocurrencies by Percentage Change in Value Over 7 Days</a:t>
            </a:r>
            <a:endParaRPr lang="en-IN" sz="2800" dirty="0">
              <a:effectLst>
                <a:outerShdw blurRad="38100" dist="38100" dir="2700000" algn="tl">
                  <a:srgbClr val="000000">
                    <a:alpha val="43137"/>
                  </a:srgbClr>
                </a:outerShdw>
              </a:effectLst>
            </a:endParaRPr>
          </a:p>
        </p:txBody>
      </p:sp>
      <p:sp>
        <p:nvSpPr>
          <p:cNvPr id="4" name="Content Placeholder 3"/>
          <p:cNvSpPr>
            <a:spLocks noGrp="1"/>
          </p:cNvSpPr>
          <p:nvPr>
            <p:ph sz="half" idx="1"/>
          </p:nvPr>
        </p:nvSpPr>
        <p:spPr/>
        <p:txBody>
          <a:bodyPr>
            <a:normAutofit fontScale="85000" lnSpcReduction="20000"/>
          </a:bodyPr>
          <a:lstStyle/>
          <a:p>
            <a:pPr lvl="0">
              <a:buFont typeface="Wingdings" panose="05000000000000000000" pitchFamily="2" charset="2"/>
              <a:buChar char="v"/>
            </a:pPr>
            <a:r>
              <a:rPr lang="en-US" dirty="0" smtClean="0"/>
              <a:t>To </a:t>
            </a:r>
            <a:r>
              <a:rPr lang="en-US" dirty="0"/>
              <a:t>select the top 10 cryptocurrencies based on the 'Change_7d' column, which represents the percentage change in the cryptocurrency's price over the past 7 days</a:t>
            </a:r>
            <a:r>
              <a:rPr lang="en-US" dirty="0" smtClean="0"/>
              <a:t>.</a:t>
            </a:r>
          </a:p>
          <a:p>
            <a:pPr lvl="0">
              <a:buFont typeface="Wingdings" panose="05000000000000000000" pitchFamily="2" charset="2"/>
              <a:buChar char="v"/>
            </a:pPr>
            <a:r>
              <a:rPr lang="en-US" dirty="0"/>
              <a:t>Overall, the pie chart provides a visual representation of the top 10 cryptocurrencies based on their percentage change in price over the past 7 days. The size of each slice represents the percentage of the total market cap held by that cryptocurrency, and the labels provide an easy way to identify each cryptocurrency.</a:t>
            </a:r>
            <a:endParaRPr lang="en-IN" dirty="0" smtClean="0"/>
          </a:p>
          <a:p>
            <a:pPr marL="0" indent="0">
              <a:buNone/>
            </a:pPr>
            <a:endParaRPr lang="en-IN" dirty="0"/>
          </a:p>
        </p:txBody>
      </p:sp>
      <p:pic>
        <p:nvPicPr>
          <p:cNvPr id="6" name="Content Placeholder 5"/>
          <p:cNvPicPr>
            <a:picLocks noGrp="1" noChangeAspect="1"/>
          </p:cNvPicPr>
          <p:nvPr>
            <p:ph sz="half" idx="2"/>
          </p:nvPr>
        </p:nvPicPr>
        <p:blipFill>
          <a:blip r:embed="rId2"/>
          <a:stretch>
            <a:fillRect/>
          </a:stretch>
        </p:blipFill>
        <p:spPr>
          <a:xfrm>
            <a:off x="6162261" y="1457739"/>
            <a:ext cx="5367130" cy="4719224"/>
          </a:xfrm>
          <a:prstGeom prst="rect">
            <a:avLst/>
          </a:prstGeom>
        </p:spPr>
      </p:pic>
      <p:pic>
        <p:nvPicPr>
          <p:cNvPr id="7" name="Picture 6"/>
          <p:cNvPicPr>
            <a:picLocks noChangeAspect="1"/>
          </p:cNvPicPr>
          <p:nvPr/>
        </p:nvPicPr>
        <p:blipFill>
          <a:blip r:embed="rId3"/>
          <a:stretch>
            <a:fillRect/>
          </a:stretch>
        </p:blipFill>
        <p:spPr>
          <a:xfrm>
            <a:off x="8653670" y="5976730"/>
            <a:ext cx="2700129" cy="715617"/>
          </a:xfrm>
          <a:prstGeom prst="rect">
            <a:avLst/>
          </a:prstGeom>
        </p:spPr>
      </p:pic>
    </p:spTree>
    <p:extLst>
      <p:ext uri="{BB962C8B-B14F-4D97-AF65-F5344CB8AC3E}">
        <p14:creationId xmlns:p14="http://schemas.microsoft.com/office/powerpoint/2010/main" val="368467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smtClean="0">
                <a:effectLst>
                  <a:outerShdw blurRad="38100" dist="38100" dir="2700000" algn="tl">
                    <a:srgbClr val="000000">
                      <a:alpha val="43137"/>
                    </a:srgbClr>
                  </a:outerShdw>
                </a:effectLst>
              </a:rPr>
              <a:t>Cryptocurrencies in the Market cap </a:t>
            </a:r>
            <a:endParaRPr lang="en-IN" dirty="0">
              <a:effectLst>
                <a:outerShdw blurRad="38100" dist="38100" dir="2700000" algn="tl">
                  <a:srgbClr val="000000">
                    <a:alpha val="43137"/>
                  </a:srgbClr>
                </a:outerShdw>
              </a:effectLst>
            </a:endParaRPr>
          </a:p>
        </p:txBody>
      </p:sp>
      <p:pic>
        <p:nvPicPr>
          <p:cNvPr id="10" name="Content Placeholder 9"/>
          <p:cNvPicPr>
            <a:picLocks noGrp="1" noChangeAspect="1"/>
          </p:cNvPicPr>
          <p:nvPr>
            <p:ph sz="half" idx="2"/>
          </p:nvPr>
        </p:nvPicPr>
        <p:blipFill>
          <a:blip r:embed="rId2"/>
          <a:stretch>
            <a:fillRect/>
          </a:stretch>
        </p:blipFill>
        <p:spPr>
          <a:xfrm>
            <a:off x="6175514" y="1690689"/>
            <a:ext cx="5178286" cy="4258468"/>
          </a:xfrm>
          <a:prstGeom prst="rect">
            <a:avLst/>
          </a:prstGeom>
        </p:spPr>
      </p:pic>
      <p:sp>
        <p:nvSpPr>
          <p:cNvPr id="9" name="Content Placeholder 8"/>
          <p:cNvSpPr>
            <a:spLocks noGrp="1"/>
          </p:cNvSpPr>
          <p:nvPr>
            <p:ph sz="half" idx="1"/>
          </p:nvPr>
        </p:nvSpPr>
        <p:spPr/>
        <p:txBody>
          <a:bodyPr>
            <a:normAutofit fontScale="70000" lnSpcReduction="20000"/>
          </a:bodyPr>
          <a:lstStyle/>
          <a:p>
            <a:pPr lvl="0" eaLnBrk="0" fontAlgn="base" hangingPunct="0">
              <a:lnSpc>
                <a:spcPct val="100000"/>
              </a:lnSpc>
              <a:spcBef>
                <a:spcPct val="0"/>
              </a:spcBef>
              <a:spcAft>
                <a:spcPct val="0"/>
              </a:spcAft>
              <a:buFont typeface="Wingdings" panose="05000000000000000000" pitchFamily="2" charset="2"/>
              <a:buChar char="v"/>
            </a:pPr>
            <a:r>
              <a:rPr lang="en-US" altLang="en-US" dirty="0" smtClean="0">
                <a:solidFill>
                  <a:srgbClr val="374151"/>
                </a:solidFill>
                <a:latin typeface="Söhne"/>
              </a:rPr>
              <a:t>selects the top 5 cryptocurrencies by 24-hour trading volume and creates a donut chart to present the data. To sort the </a:t>
            </a:r>
            <a:r>
              <a:rPr lang="en-US" altLang="en-US" dirty="0" err="1" smtClean="0">
                <a:solidFill>
                  <a:srgbClr val="374151"/>
                </a:solidFill>
                <a:latin typeface="Söhne"/>
              </a:rPr>
              <a:t>DataFrame</a:t>
            </a:r>
            <a:r>
              <a:rPr lang="en-US" altLang="en-US" dirty="0" smtClean="0">
                <a:solidFill>
                  <a:srgbClr val="374151"/>
                </a:solidFill>
                <a:latin typeface="Söhne"/>
              </a:rPr>
              <a:t> by the 'Volume_24hr' column in descending order, and the select the top 5 cryptocurrencies</a:t>
            </a:r>
          </a:p>
          <a:p>
            <a:pPr lvl="0" eaLnBrk="0" fontAlgn="base" hangingPunct="0">
              <a:lnSpc>
                <a:spcPct val="100000"/>
              </a:lnSpc>
              <a:spcBef>
                <a:spcPct val="0"/>
              </a:spcBef>
              <a:spcAft>
                <a:spcPct val="0"/>
              </a:spcAft>
              <a:buFont typeface="Wingdings" panose="05000000000000000000" pitchFamily="2" charset="2"/>
              <a:buChar char="v"/>
            </a:pPr>
            <a:r>
              <a:rPr lang="en-US" dirty="0"/>
              <a:t>Overall, the donut chart provides a visual representation of the top 5 cryptocurrencies by 24-hour trading volume. The size of each slice represents the percentage of the total trading volume held by that cryptocurrency, and the labels provide an easy way to identify each cryptocurrency. The white circle in the center of the chart gives it a donut shape, making it easier to distinguish the different slices.</a:t>
            </a:r>
            <a:endParaRPr lang="en-IN" dirty="0" smtClean="0"/>
          </a:p>
          <a:p>
            <a:endParaRPr lang="en-IN" dirty="0"/>
          </a:p>
        </p:txBody>
      </p:sp>
      <p:pic>
        <p:nvPicPr>
          <p:cNvPr id="11" name="Picture 10"/>
          <p:cNvPicPr>
            <a:picLocks noChangeAspect="1"/>
          </p:cNvPicPr>
          <p:nvPr/>
        </p:nvPicPr>
        <p:blipFill>
          <a:blip r:embed="rId3"/>
          <a:stretch>
            <a:fillRect/>
          </a:stretch>
        </p:blipFill>
        <p:spPr>
          <a:xfrm>
            <a:off x="8507897" y="5949157"/>
            <a:ext cx="2695372" cy="663678"/>
          </a:xfrm>
          <a:prstGeom prst="rect">
            <a:avLst/>
          </a:prstGeom>
        </p:spPr>
      </p:pic>
    </p:spTree>
    <p:extLst>
      <p:ext uri="{BB962C8B-B14F-4D97-AF65-F5344CB8AC3E}">
        <p14:creationId xmlns:p14="http://schemas.microsoft.com/office/powerpoint/2010/main" val="372102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smtClean="0"/>
              <a:t>TOP GAINERS</a:t>
            </a:r>
            <a:endParaRPr lang="en-IN" dirty="0"/>
          </a:p>
        </p:txBody>
      </p:sp>
      <p:pic>
        <p:nvPicPr>
          <p:cNvPr id="6" name="Content Placeholder 5"/>
          <p:cNvPicPr>
            <a:picLocks noGrp="1" noChangeAspect="1"/>
          </p:cNvPicPr>
          <p:nvPr>
            <p:ph sz="half" idx="2"/>
          </p:nvPr>
        </p:nvPicPr>
        <p:blipFill>
          <a:blip r:embed="rId2"/>
          <a:stretch>
            <a:fillRect/>
          </a:stretch>
        </p:blipFill>
        <p:spPr>
          <a:xfrm>
            <a:off x="6019800" y="636105"/>
            <a:ext cx="5685181" cy="5143293"/>
          </a:xfrm>
          <a:prstGeom prst="rect">
            <a:avLst/>
          </a:prstGeom>
        </p:spPr>
      </p:pic>
      <p:sp>
        <p:nvSpPr>
          <p:cNvPr id="7" name="Rectangle 1"/>
          <p:cNvSpPr>
            <a:spLocks noChangeArrowheads="1"/>
          </p:cNvSpPr>
          <p:nvPr/>
        </p:nvSpPr>
        <p:spPr bwMode="auto">
          <a:xfrm>
            <a:off x="0" y="0"/>
            <a:ext cx="12192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374151"/>
                </a:solidFill>
                <a:effectLst/>
                <a:latin typeface="Söhne"/>
              </a:rPr>
              <a:t>sorts the DataFrame based on the percentage change in price over the past 24 hours and creates a bar chart to present the top 10 gainers. The </a:t>
            </a:r>
            <a:r>
              <a:rPr kumimoji="0" lang="en-US" altLang="en-US" b="1" i="0" u="none" strike="noStrike" cap="none" normalizeH="0" baseline="0" smtClean="0">
                <a:ln>
                  <a:noFill/>
                </a:ln>
                <a:solidFill>
                  <a:schemeClr val="tx1"/>
                </a:solidFill>
                <a:effectLst/>
                <a:latin typeface="Söhne Mono"/>
              </a:rPr>
              <a:t>sort_values()</a:t>
            </a:r>
            <a:r>
              <a:rPr kumimoji="0" lang="en-US" altLang="en-US" sz="1200" b="0" i="0" u="none" strike="noStrike" cap="none" normalizeH="0" baseline="0" smtClean="0">
                <a:ln>
                  <a:noFill/>
                </a:ln>
                <a:solidFill>
                  <a:srgbClr val="374151"/>
                </a:solidFill>
                <a:effectLst/>
                <a:latin typeface="Söhne"/>
              </a:rPr>
              <a:t> function is used to sort the DataFrame by the 'Change_24hr' column in descending order.</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Content Placeholder 10"/>
          <p:cNvSpPr>
            <a:spLocks noGrp="1"/>
          </p:cNvSpPr>
          <p:nvPr>
            <p:ph sz="half" idx="1"/>
          </p:nvPr>
        </p:nvSpPr>
        <p:spPr/>
        <p:txBody>
          <a:bodyPr>
            <a:normAutofit fontScale="77500" lnSpcReduction="20000"/>
          </a:bodyPr>
          <a:lstStyle/>
          <a:p>
            <a:pPr>
              <a:buFont typeface="Wingdings" panose="05000000000000000000" pitchFamily="2" charset="2"/>
              <a:buChar char="v"/>
            </a:pPr>
            <a:r>
              <a:rPr lang="en-US" dirty="0"/>
              <a:t>sorts the </a:t>
            </a:r>
            <a:r>
              <a:rPr lang="en-US" dirty="0" err="1"/>
              <a:t>DataFrame</a:t>
            </a:r>
            <a:r>
              <a:rPr lang="en-US" dirty="0"/>
              <a:t> based on the percentage change in price over the past 24 hours and creates a bar chart to present the top 10 gainers</a:t>
            </a:r>
            <a:r>
              <a:rPr lang="en-US" dirty="0" smtClean="0"/>
              <a:t>.</a:t>
            </a:r>
            <a:r>
              <a:rPr lang="en-US" dirty="0"/>
              <a:t> sort the </a:t>
            </a:r>
            <a:r>
              <a:rPr lang="en-US" dirty="0" err="1"/>
              <a:t>DataFrame</a:t>
            </a:r>
            <a:r>
              <a:rPr lang="en-US" dirty="0"/>
              <a:t> by the 'Change_24hr' column in descending order</a:t>
            </a:r>
            <a:r>
              <a:rPr lang="en-US" dirty="0" smtClean="0"/>
              <a:t>.</a:t>
            </a:r>
          </a:p>
          <a:p>
            <a:pPr>
              <a:buFont typeface="Wingdings" panose="05000000000000000000" pitchFamily="2" charset="2"/>
              <a:buChar char="v"/>
            </a:pPr>
            <a:r>
              <a:rPr lang="en-US" dirty="0"/>
              <a:t>Overall, the bar chart provides a visual representation of the top 10 gainers based on the percentage change in price over the past 24 hours. The length of each bar represents the percentage change in price for the corresponding cryptocurrency, and the x-axis labels provide an easy way to identify each cryptocurrency. The chart title and axis labels provide context for the data being presented.</a:t>
            </a:r>
            <a:endParaRPr lang="en-IN" dirty="0"/>
          </a:p>
        </p:txBody>
      </p:sp>
      <p:pic>
        <p:nvPicPr>
          <p:cNvPr id="12" name="Picture 11"/>
          <p:cNvPicPr>
            <a:picLocks noChangeAspect="1"/>
          </p:cNvPicPr>
          <p:nvPr/>
        </p:nvPicPr>
        <p:blipFill>
          <a:blip r:embed="rId3"/>
          <a:stretch>
            <a:fillRect/>
          </a:stretch>
        </p:blipFill>
        <p:spPr>
          <a:xfrm>
            <a:off x="8639032" y="6050378"/>
            <a:ext cx="2825191" cy="628910"/>
          </a:xfrm>
          <a:prstGeom prst="rect">
            <a:avLst/>
          </a:prstGeom>
        </p:spPr>
      </p:pic>
    </p:spTree>
    <p:extLst>
      <p:ext uri="{BB962C8B-B14F-4D97-AF65-F5344CB8AC3E}">
        <p14:creationId xmlns:p14="http://schemas.microsoft.com/office/powerpoint/2010/main" val="3586368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smtClean="0"/>
              <a:t>TOP LOSERS</a:t>
            </a:r>
            <a:endParaRPr lang="en-IN" dirty="0"/>
          </a:p>
        </p:txBody>
      </p:sp>
      <p:pic>
        <p:nvPicPr>
          <p:cNvPr id="5" name="Content Placeholder 4"/>
          <p:cNvPicPr>
            <a:picLocks noGrp="1" noChangeAspect="1"/>
          </p:cNvPicPr>
          <p:nvPr>
            <p:ph sz="half" idx="2"/>
          </p:nvPr>
        </p:nvPicPr>
        <p:blipFill>
          <a:blip r:embed="rId2"/>
          <a:stretch>
            <a:fillRect/>
          </a:stretch>
        </p:blipFill>
        <p:spPr>
          <a:xfrm>
            <a:off x="6019800" y="1019936"/>
            <a:ext cx="5575852" cy="4744278"/>
          </a:xfrm>
          <a:prstGeom prst="rect">
            <a:avLst/>
          </a:prstGeom>
        </p:spPr>
      </p:pic>
      <p:sp>
        <p:nvSpPr>
          <p:cNvPr id="7" name="Content Placeholder 6"/>
          <p:cNvSpPr>
            <a:spLocks noGrp="1"/>
          </p:cNvSpPr>
          <p:nvPr>
            <p:ph sz="half" idx="1"/>
          </p:nvPr>
        </p:nvSpPr>
        <p:spPr>
          <a:xfrm>
            <a:off x="596348" y="1412876"/>
            <a:ext cx="5181600" cy="4351338"/>
          </a:xfrm>
        </p:spPr>
        <p:txBody>
          <a:bodyPr>
            <a:normAutofit fontScale="77500" lnSpcReduction="20000"/>
          </a:bodyPr>
          <a:lstStyle/>
          <a:p>
            <a:pPr>
              <a:buFont typeface="Wingdings" panose="05000000000000000000" pitchFamily="2" charset="2"/>
              <a:buChar char="v"/>
            </a:pPr>
            <a:r>
              <a:rPr lang="en-US" dirty="0" smtClean="0"/>
              <a:t>To </a:t>
            </a:r>
            <a:r>
              <a:rPr lang="en-US" dirty="0"/>
              <a:t>sorts the </a:t>
            </a:r>
            <a:r>
              <a:rPr lang="en-US" dirty="0" err="1"/>
              <a:t>DataFrame</a:t>
            </a:r>
            <a:r>
              <a:rPr lang="en-US" dirty="0"/>
              <a:t> based on the percentage change in price over the past 24 hours in descending order and creates a bar chart to present the top 10 losers</a:t>
            </a:r>
            <a:r>
              <a:rPr lang="en-US" dirty="0" smtClean="0"/>
              <a:t>.</a:t>
            </a:r>
          </a:p>
          <a:p>
            <a:pPr>
              <a:buFont typeface="Wingdings" panose="05000000000000000000" pitchFamily="2" charset="2"/>
              <a:buChar char="v"/>
            </a:pPr>
            <a:r>
              <a:rPr lang="en-US" dirty="0"/>
              <a:t>Overall, the bar chart provides a visual representation of the top 10 losers based on the percentage change in price over the past 24 hours. The length of each bar represents the percentage change in price for the corresponding cryptocurrency, and the x-axis labels provide an easy way to identify each cryptocurrency. The chart title and axis labels provide context for the data being presented.</a:t>
            </a:r>
            <a:endParaRPr lang="en-IN" dirty="0"/>
          </a:p>
        </p:txBody>
      </p:sp>
      <p:pic>
        <p:nvPicPr>
          <p:cNvPr id="8" name="Picture 7"/>
          <p:cNvPicPr>
            <a:picLocks noChangeAspect="1"/>
          </p:cNvPicPr>
          <p:nvPr/>
        </p:nvPicPr>
        <p:blipFill>
          <a:blip r:embed="rId3"/>
          <a:stretch>
            <a:fillRect/>
          </a:stretch>
        </p:blipFill>
        <p:spPr>
          <a:xfrm>
            <a:off x="8229600" y="6056243"/>
            <a:ext cx="2835965" cy="563967"/>
          </a:xfrm>
          <a:prstGeom prst="rect">
            <a:avLst/>
          </a:prstGeom>
        </p:spPr>
      </p:pic>
    </p:spTree>
    <p:extLst>
      <p:ext uri="{BB962C8B-B14F-4D97-AF65-F5344CB8AC3E}">
        <p14:creationId xmlns:p14="http://schemas.microsoft.com/office/powerpoint/2010/main" val="3015605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the top 10 coins based on market cap</a:t>
            </a:r>
            <a:endParaRPr lang="en-IN" sz="4000" dirty="0">
              <a:effectLst>
                <a:outerShdw blurRad="38100" dist="38100" dir="2700000" algn="tl">
                  <a:srgbClr val="000000">
                    <a:alpha val="43137"/>
                  </a:srgbClr>
                </a:outerShdw>
              </a:effectLst>
            </a:endParaRPr>
          </a:p>
        </p:txBody>
      </p:sp>
      <p:sp>
        <p:nvSpPr>
          <p:cNvPr id="6" name="Content Placeholder 5"/>
          <p:cNvSpPr>
            <a:spLocks noGrp="1"/>
          </p:cNvSpPr>
          <p:nvPr>
            <p:ph sz="half" idx="1"/>
          </p:nvPr>
        </p:nvSpPr>
        <p:spPr/>
        <p:txBody>
          <a:bodyPr>
            <a:normAutofit fontScale="85000" lnSpcReduction="10000"/>
          </a:bodyPr>
          <a:lstStyle/>
          <a:p>
            <a:pPr>
              <a:buFont typeface="Wingdings" panose="05000000000000000000" pitchFamily="2" charset="2"/>
              <a:buChar char="v"/>
            </a:pPr>
            <a:r>
              <a:rPr lang="en-US" dirty="0"/>
              <a:t>sorts the dataset by market cap in descending order and extracts the top 10 coins based on market cap. It then creates a bar chart of the top coins' market cap</a:t>
            </a:r>
            <a:r>
              <a:rPr lang="en-US" dirty="0" smtClean="0"/>
              <a:t>.</a:t>
            </a:r>
          </a:p>
          <a:p>
            <a:pPr>
              <a:buFont typeface="Wingdings" panose="05000000000000000000" pitchFamily="2" charset="2"/>
              <a:buChar char="v"/>
            </a:pPr>
            <a:r>
              <a:rPr lang="en-US" dirty="0"/>
              <a:t>Overall, the bar chart provides a visual representation of the top 10 coins based on market cap. The length of each bar represents the market cap for the corresponding coin, and the x-axis labels provide an easy way to identify each coin. The chart title and axis labels provide context for the data being presented.</a:t>
            </a:r>
            <a:endParaRPr lang="en-IN" dirty="0"/>
          </a:p>
        </p:txBody>
      </p:sp>
      <p:pic>
        <p:nvPicPr>
          <p:cNvPr id="8" name="Picture 7"/>
          <p:cNvPicPr>
            <a:picLocks noChangeAspect="1"/>
          </p:cNvPicPr>
          <p:nvPr/>
        </p:nvPicPr>
        <p:blipFill>
          <a:blip r:embed="rId2"/>
          <a:stretch>
            <a:fillRect/>
          </a:stretch>
        </p:blipFill>
        <p:spPr>
          <a:xfrm>
            <a:off x="8907118" y="5910471"/>
            <a:ext cx="2438611" cy="668863"/>
          </a:xfrm>
          <a:prstGeom prst="rect">
            <a:avLst/>
          </a:prstGeom>
        </p:spPr>
      </p:pic>
      <p:pic>
        <p:nvPicPr>
          <p:cNvPr id="14" name="Content Placeholder 13"/>
          <p:cNvPicPr>
            <a:picLocks noGrp="1" noChangeAspect="1"/>
          </p:cNvPicPr>
          <p:nvPr>
            <p:ph sz="half" idx="2"/>
          </p:nvPr>
        </p:nvPicPr>
        <p:blipFill>
          <a:blip r:embed="rId3"/>
          <a:stretch>
            <a:fillRect/>
          </a:stretch>
        </p:blipFill>
        <p:spPr>
          <a:xfrm>
            <a:off x="6019800" y="1444487"/>
            <a:ext cx="5549347" cy="4465984"/>
          </a:xfrm>
          <a:prstGeom prst="rect">
            <a:avLst/>
          </a:prstGeom>
        </p:spPr>
      </p:pic>
    </p:spTree>
    <p:extLst>
      <p:ext uri="{BB962C8B-B14F-4D97-AF65-F5344CB8AC3E}">
        <p14:creationId xmlns:p14="http://schemas.microsoft.com/office/powerpoint/2010/main" val="562317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Bottom Coins by Market Cap</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p:txBody>
          <a:bodyPr>
            <a:normAutofit fontScale="85000" lnSpcReduction="10000"/>
          </a:bodyPr>
          <a:lstStyle/>
          <a:p>
            <a:pPr>
              <a:buFont typeface="Wingdings" panose="05000000000000000000" pitchFamily="2" charset="2"/>
              <a:buChar char="v"/>
            </a:pPr>
            <a:r>
              <a:rPr lang="en-US" dirty="0"/>
              <a:t>creating a bar chart that displays the market capitalization of the bottom 10 coins in a sorted dataset. The x-axis represents the name of each coin, while the y-axis represents the market cap of each coin. The title of the chart is "Bottom Coins by Market Cap". The code is also rotating the x-axis labels by 90 degrees for better readability. </a:t>
            </a:r>
            <a:endParaRPr lang="en-US" dirty="0" smtClean="0"/>
          </a:p>
          <a:p>
            <a:pPr>
              <a:buFont typeface="Wingdings" panose="05000000000000000000" pitchFamily="2" charset="2"/>
              <a:buChar char="v"/>
            </a:pPr>
            <a:r>
              <a:rPr lang="en-US" dirty="0" smtClean="0"/>
              <a:t>Overall</a:t>
            </a:r>
            <a:r>
              <a:rPr lang="en-US" dirty="0"/>
              <a:t>, this chart can be used to quickly compare the market cap of the least valuable coins in a dataset.</a:t>
            </a:r>
            <a:endParaRPr lang="en-IN" dirty="0"/>
          </a:p>
        </p:txBody>
      </p:sp>
      <p:pic>
        <p:nvPicPr>
          <p:cNvPr id="6" name="Picture 5"/>
          <p:cNvPicPr>
            <a:picLocks noChangeAspect="1"/>
          </p:cNvPicPr>
          <p:nvPr/>
        </p:nvPicPr>
        <p:blipFill>
          <a:blip r:embed="rId2"/>
          <a:stretch>
            <a:fillRect/>
          </a:stretch>
        </p:blipFill>
        <p:spPr>
          <a:xfrm>
            <a:off x="9395580" y="6176963"/>
            <a:ext cx="2438611" cy="562847"/>
          </a:xfrm>
          <a:prstGeom prst="rect">
            <a:avLst/>
          </a:prstGeom>
        </p:spPr>
      </p:pic>
      <p:pic>
        <p:nvPicPr>
          <p:cNvPr id="10" name="Content Placeholder 9"/>
          <p:cNvPicPr>
            <a:picLocks noGrp="1" noChangeAspect="1"/>
          </p:cNvPicPr>
          <p:nvPr>
            <p:ph sz="half" idx="2"/>
          </p:nvPr>
        </p:nvPicPr>
        <p:blipFill>
          <a:blip r:embed="rId3"/>
          <a:stretch>
            <a:fillRect/>
          </a:stretch>
        </p:blipFill>
        <p:spPr>
          <a:xfrm>
            <a:off x="6241774" y="1690688"/>
            <a:ext cx="5592417" cy="4486275"/>
          </a:xfrm>
          <a:prstGeom prst="rect">
            <a:avLst/>
          </a:prstGeom>
        </p:spPr>
      </p:pic>
    </p:spTree>
    <p:extLst>
      <p:ext uri="{BB962C8B-B14F-4D97-AF65-F5344CB8AC3E}">
        <p14:creationId xmlns:p14="http://schemas.microsoft.com/office/powerpoint/2010/main" val="425668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outerShdw blurRad="38100" dist="38100" dir="2700000" algn="tl">
                    <a:srgbClr val="000000">
                      <a:alpha val="43137"/>
                    </a:srgbClr>
                  </a:outerShdw>
                </a:effectLst>
              </a:rPr>
              <a:t>Top 10 Cryptocurrencies by Price and Volume with Market </a:t>
            </a:r>
            <a:r>
              <a:rPr lang="en-US" sz="3200" dirty="0" smtClean="0">
                <a:effectLst>
                  <a:outerShdw blurRad="38100" dist="38100" dir="2700000" algn="tl">
                    <a:srgbClr val="000000">
                      <a:alpha val="43137"/>
                    </a:srgbClr>
                  </a:outerShdw>
                </a:effectLst>
              </a:rPr>
              <a:t>Cap</a:t>
            </a:r>
            <a:endParaRPr lang="en-IN" sz="3200"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p:txBody>
          <a:bodyPr>
            <a:normAutofit fontScale="77500" lnSpcReduction="20000"/>
          </a:bodyPr>
          <a:lstStyle/>
          <a:p>
            <a:pPr>
              <a:buFont typeface="Wingdings" panose="05000000000000000000" pitchFamily="2" charset="2"/>
              <a:buChar char="v"/>
            </a:pPr>
            <a:r>
              <a:rPr lang="en-US" dirty="0"/>
              <a:t>creates a bubble plot using </a:t>
            </a:r>
            <a:r>
              <a:rPr lang="en-US" dirty="0" err="1"/>
              <a:t>Plotly</a:t>
            </a:r>
            <a:r>
              <a:rPr lang="en-US" dirty="0"/>
              <a:t> Express to visualize the relationship between the price, 24-hour trading volume, and market capitalization of the top 10 cryptocurrencies based on the dataset. The plot uses the Price and Volume_24hr columns as the X and Y axes, respectively, with the size of the bubbles representing the market capitalization of each cryptocurrency. </a:t>
            </a:r>
            <a:endParaRPr lang="en-US" dirty="0" smtClean="0"/>
          </a:p>
          <a:p>
            <a:pPr>
              <a:buFont typeface="Wingdings" panose="05000000000000000000" pitchFamily="2" charset="2"/>
              <a:buChar char="v"/>
            </a:pPr>
            <a:r>
              <a:rPr lang="en-US" dirty="0" smtClean="0"/>
              <a:t>The </a:t>
            </a:r>
            <a:r>
              <a:rPr lang="en-US" dirty="0"/>
              <a:t>plot also uses the color of the bubbles to distinguish between different cryptocurrencies. Additionally, the plot has a hover feature that displays additional information such as the symbol of each cryptocurrency. Finally, the plot is displayed using the </a:t>
            </a:r>
            <a:r>
              <a:rPr lang="en-US" dirty="0" err="1"/>
              <a:t>fig.show</a:t>
            </a:r>
            <a:r>
              <a:rPr lang="en-US" dirty="0"/>
              <a:t>() function</a:t>
            </a:r>
            <a:endParaRPr lang="en-IN" dirty="0"/>
          </a:p>
        </p:txBody>
      </p:sp>
      <p:pic>
        <p:nvPicPr>
          <p:cNvPr id="6" name="Content Placeholder 5"/>
          <p:cNvPicPr>
            <a:picLocks noGrp="1" noChangeAspect="1"/>
          </p:cNvPicPr>
          <p:nvPr>
            <p:ph sz="half" idx="2"/>
          </p:nvPr>
        </p:nvPicPr>
        <p:blipFill>
          <a:blip r:embed="rId2"/>
          <a:stretch>
            <a:fillRect/>
          </a:stretch>
        </p:blipFill>
        <p:spPr>
          <a:xfrm>
            <a:off x="6172200" y="1825626"/>
            <a:ext cx="5715000" cy="3978826"/>
          </a:xfrm>
          <a:prstGeom prst="rect">
            <a:avLst/>
          </a:prstGeom>
        </p:spPr>
      </p:pic>
      <p:pic>
        <p:nvPicPr>
          <p:cNvPr id="5" name="Picture 4"/>
          <p:cNvPicPr>
            <a:picLocks noChangeAspect="1"/>
          </p:cNvPicPr>
          <p:nvPr/>
        </p:nvPicPr>
        <p:blipFill>
          <a:blip r:embed="rId3"/>
          <a:stretch>
            <a:fillRect/>
          </a:stretch>
        </p:blipFill>
        <p:spPr>
          <a:xfrm>
            <a:off x="9144001" y="6176964"/>
            <a:ext cx="2491514" cy="537308"/>
          </a:xfrm>
          <a:prstGeom prst="rect">
            <a:avLst/>
          </a:prstGeom>
        </p:spPr>
      </p:pic>
    </p:spTree>
    <p:extLst>
      <p:ext uri="{BB962C8B-B14F-4D97-AF65-F5344CB8AC3E}">
        <p14:creationId xmlns:p14="http://schemas.microsoft.com/office/powerpoint/2010/main" val="343687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outerShdw blurRad="38100" dist="38100" dir="2700000" algn="tl">
                    <a:srgbClr val="000000">
                      <a:alpha val="43137"/>
                    </a:srgbClr>
                  </a:outerShdw>
                </a:effectLst>
              </a:rPr>
              <a:t>3D Scatter Plot of Cryptocurrency Prices, 24hr Volume, and Market Cap</a:t>
            </a:r>
            <a:endParaRPr lang="en-IN" sz="2800"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This is a 3D scatter plot showing the relationship between the price, 24-hour trading volume, and market capitalization of each cryptocurrency in the dataset. Each point represents a different cryptocurrency, with the color of the point indicating which coin it is. </a:t>
            </a:r>
            <a:endParaRPr lang="en-US" dirty="0" smtClean="0"/>
          </a:p>
          <a:p>
            <a:pPr>
              <a:buFont typeface="Wingdings" panose="05000000000000000000" pitchFamily="2" charset="2"/>
              <a:buChar char="v"/>
            </a:pPr>
            <a:r>
              <a:rPr lang="en-US" dirty="0" smtClean="0"/>
              <a:t>The </a:t>
            </a:r>
            <a:r>
              <a:rPr lang="en-US" dirty="0"/>
              <a:t>x-axis shows the price of the cryptocurrency, the y-axis shows the 24-hour trading volume, and the z-axis shows the market capitalization. This type of visualization can help identify any patterns or relationships between these variables, as well as any outliers.</a:t>
            </a:r>
            <a:endParaRPr lang="en-IN" dirty="0"/>
          </a:p>
        </p:txBody>
      </p:sp>
      <p:pic>
        <p:nvPicPr>
          <p:cNvPr id="6" name="Content Placeholder 5"/>
          <p:cNvPicPr>
            <a:picLocks noGrp="1" noChangeAspect="1"/>
          </p:cNvPicPr>
          <p:nvPr>
            <p:ph sz="half" idx="2"/>
          </p:nvPr>
        </p:nvPicPr>
        <p:blipFill>
          <a:blip r:embed="rId2"/>
          <a:stretch>
            <a:fillRect/>
          </a:stretch>
        </p:blipFill>
        <p:spPr>
          <a:xfrm>
            <a:off x="5794727" y="1825625"/>
            <a:ext cx="5867186" cy="4074660"/>
          </a:xfrm>
          <a:prstGeom prst="rect">
            <a:avLst/>
          </a:prstGeom>
        </p:spPr>
      </p:pic>
      <p:pic>
        <p:nvPicPr>
          <p:cNvPr id="5" name="Picture 4"/>
          <p:cNvPicPr>
            <a:picLocks noChangeAspect="1"/>
          </p:cNvPicPr>
          <p:nvPr/>
        </p:nvPicPr>
        <p:blipFill>
          <a:blip r:embed="rId3"/>
          <a:stretch>
            <a:fillRect/>
          </a:stretch>
        </p:blipFill>
        <p:spPr>
          <a:xfrm>
            <a:off x="9210155" y="6311900"/>
            <a:ext cx="2451758" cy="537308"/>
          </a:xfrm>
          <a:prstGeom prst="rect">
            <a:avLst/>
          </a:prstGeom>
        </p:spPr>
      </p:pic>
    </p:spTree>
    <p:extLst>
      <p:ext uri="{BB962C8B-B14F-4D97-AF65-F5344CB8AC3E}">
        <p14:creationId xmlns:p14="http://schemas.microsoft.com/office/powerpoint/2010/main" val="871016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IN" dirty="0" smtClean="0">
                <a:effectLst>
                  <a:outerShdw blurRad="38100" dist="38100" dir="2700000" algn="tl">
                    <a:srgbClr val="000000">
                      <a:alpha val="43137"/>
                    </a:srgbClr>
                  </a:outerShdw>
                </a:effectLst>
              </a:rPr>
              <a:t>Value of one USD</a:t>
            </a:r>
            <a:endParaRPr lang="en-IN"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p:txBody>
          <a:bodyPr/>
          <a:lstStyle/>
          <a:p>
            <a:pPr lvl="0"/>
            <a:r>
              <a:rPr lang="en-US" sz="4400" dirty="0" smtClean="0"/>
              <a:t>As of March 24, 2023, 1 US dollar (USD) is equivalent to 82.25 Indian rupees (INR), according to </a:t>
            </a:r>
            <a:r>
              <a:rPr lang="en-US" sz="4400" dirty="0" err="1" smtClean="0"/>
              <a:t>Xe</a:t>
            </a:r>
            <a:r>
              <a:rPr lang="en-US" sz="4400" dirty="0" smtClean="0"/>
              <a:t>.[1] Another source, Wise, shows that as of a minute ago, 1 USD is equal to 82.2650 INR.[2]Therefore, the value of 1 USD in Indian rupees is approximately 82.25-82.2650 INR.</a:t>
            </a:r>
            <a:endParaRPr lang="en-IN" sz="4400" dirty="0" smtClean="0"/>
          </a:p>
          <a:p>
            <a:endParaRPr lang="en-IN" dirty="0"/>
          </a:p>
        </p:txBody>
      </p:sp>
      <p:pic>
        <p:nvPicPr>
          <p:cNvPr id="7" name="Picture 6"/>
          <p:cNvPicPr>
            <a:picLocks noChangeAspect="1"/>
          </p:cNvPicPr>
          <p:nvPr/>
        </p:nvPicPr>
        <p:blipFill>
          <a:blip r:embed="rId2"/>
          <a:stretch>
            <a:fillRect/>
          </a:stretch>
        </p:blipFill>
        <p:spPr>
          <a:xfrm>
            <a:off x="9170399" y="6016488"/>
            <a:ext cx="2438611" cy="697784"/>
          </a:xfrm>
          <a:prstGeom prst="rect">
            <a:avLst/>
          </a:prstGeom>
        </p:spPr>
      </p:pic>
    </p:spTree>
    <p:extLst>
      <p:ext uri="{BB962C8B-B14F-4D97-AF65-F5344CB8AC3E}">
        <p14:creationId xmlns:p14="http://schemas.microsoft.com/office/powerpoint/2010/main" val="374123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IN" baseline="0" dirty="0" smtClean="0">
                <a:effectLst>
                  <a:outerShdw blurRad="38100" dist="38100" dir="2700000" algn="tl">
                    <a:srgbClr val="000000">
                      <a:alpha val="43137"/>
                    </a:srgbClr>
                  </a:outerShdw>
                </a:effectLst>
              </a:rPr>
              <a:t>Problem statement </a:t>
            </a:r>
            <a:endParaRPr lang="en-IN"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838200" y="1825625"/>
            <a:ext cx="10515600" cy="3435488"/>
          </a:xfrm>
        </p:spPr>
        <p:txBody>
          <a:bodyPr/>
          <a:lstStyle/>
          <a:p>
            <a:pPr lvl="0">
              <a:buFont typeface="Wingdings" panose="05000000000000000000" pitchFamily="2" charset="2"/>
              <a:buChar char="q"/>
            </a:pPr>
            <a:r>
              <a:rPr lang="en-US" dirty="0" smtClean="0"/>
              <a:t>Business problem and use case domain understanding: </a:t>
            </a:r>
            <a:endParaRPr lang="en-IN" dirty="0" smtClean="0"/>
          </a:p>
          <a:p>
            <a:pPr lvl="0"/>
            <a:r>
              <a:rPr lang="en-US" dirty="0" smtClean="0"/>
              <a:t>the objective of this project is to perform web scraping of the cryptocurrencies based on their market capitalization from coin</a:t>
            </a:r>
            <a:r>
              <a:rPr lang="en-IN" dirty="0" smtClean="0"/>
              <a:t>gecko</a:t>
            </a:r>
            <a:r>
              <a:rPr lang="en-US" dirty="0" smtClean="0"/>
              <a:t> and analyze the data using exploratory data analysis techniques. </a:t>
            </a:r>
            <a:endParaRPr lang="en-IN" dirty="0" smtClean="0"/>
          </a:p>
          <a:p>
            <a:pPr lvl="0"/>
            <a:r>
              <a:rPr lang="en-US" dirty="0" smtClean="0"/>
              <a:t>The use case for this project is to gain insights into the market trends and behavior of various cryptocurrencies for investors and traders to make informed decisions.</a:t>
            </a:r>
            <a:endParaRPr lang="en-IN" dirty="0" smtClean="0"/>
          </a:p>
          <a:p>
            <a:pPr marL="0" indent="0">
              <a:buNone/>
            </a:pPr>
            <a:endParaRPr lang="en-IN" dirty="0"/>
          </a:p>
        </p:txBody>
      </p:sp>
      <p:pic>
        <p:nvPicPr>
          <p:cNvPr id="5" name="Picture 4"/>
          <p:cNvPicPr>
            <a:picLocks noChangeAspect="1"/>
          </p:cNvPicPr>
          <p:nvPr/>
        </p:nvPicPr>
        <p:blipFill>
          <a:blip r:embed="rId2"/>
          <a:stretch>
            <a:fillRect/>
          </a:stretch>
        </p:blipFill>
        <p:spPr>
          <a:xfrm>
            <a:off x="8878958" y="5671931"/>
            <a:ext cx="2743304" cy="767716"/>
          </a:xfrm>
          <a:prstGeom prst="rect">
            <a:avLst/>
          </a:prstGeom>
        </p:spPr>
      </p:pic>
    </p:spTree>
    <p:extLst>
      <p:ext uri="{BB962C8B-B14F-4D97-AF65-F5344CB8AC3E}">
        <p14:creationId xmlns:p14="http://schemas.microsoft.com/office/powerpoint/2010/main" val="4098862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40823"/>
          </a:xfrm>
        </p:spPr>
        <p:txBody>
          <a:bodyPr>
            <a:normAutofit/>
          </a:bodyPr>
          <a:lstStyle/>
          <a:p>
            <a:pPr lvl="0"/>
            <a:r>
              <a:rPr lang="en-US" sz="3600" baseline="0" dirty="0" smtClean="0">
                <a:effectLst>
                  <a:outerShdw blurRad="38100" dist="38100" dir="2700000" algn="tl">
                    <a:srgbClr val="000000">
                      <a:alpha val="43137"/>
                    </a:srgbClr>
                  </a:outerShdw>
                </a:effectLst>
              </a:rPr>
              <a:t>Prices in USD and INR for 1 Unit as of March 30, 2023</a:t>
            </a:r>
            <a:endParaRPr lang="en-IN" sz="3600" dirty="0">
              <a:effectLst>
                <a:outerShdw blurRad="38100" dist="38100" dir="2700000" algn="tl">
                  <a:srgbClr val="000000">
                    <a:alpha val="43137"/>
                  </a:srgbClr>
                </a:outerShdw>
              </a:effectLst>
            </a:endParaRPr>
          </a:p>
        </p:txBody>
      </p:sp>
      <p:sp>
        <p:nvSpPr>
          <p:cNvPr id="6" name="Content Placeholder 5"/>
          <p:cNvSpPr>
            <a:spLocks noGrp="1"/>
          </p:cNvSpPr>
          <p:nvPr>
            <p:ph sz="half" idx="2"/>
          </p:nvPr>
        </p:nvSpPr>
        <p:spPr>
          <a:xfrm>
            <a:off x="6019801" y="1205948"/>
            <a:ext cx="5334000" cy="4971015"/>
          </a:xfrm>
        </p:spPr>
        <p:txBody>
          <a:bodyPr>
            <a:normAutofit fontScale="62500" lnSpcReduction="20000"/>
          </a:bodyPr>
          <a:lstStyle/>
          <a:p>
            <a:pPr marL="0" lvl="0" indent="0">
              <a:buNone/>
            </a:pPr>
            <a:r>
              <a:rPr lang="en-US" dirty="0" smtClean="0"/>
              <a:t>4. </a:t>
            </a:r>
            <a:r>
              <a:rPr lang="en-US" dirty="0"/>
              <a:t>USD Coin (USDC</a:t>
            </a:r>
            <a:r>
              <a:rPr lang="en-US" dirty="0" smtClean="0"/>
              <a:t>)   </a:t>
            </a:r>
            <a:r>
              <a:rPr lang="en-US" dirty="0"/>
              <a:t>Price in USD: $</a:t>
            </a:r>
            <a:r>
              <a:rPr lang="en-US" dirty="0" smtClean="0"/>
              <a:t>1.00 </a:t>
            </a:r>
          </a:p>
          <a:p>
            <a:pPr marL="0" lvl="0" indent="0">
              <a:buNone/>
            </a:pPr>
            <a:r>
              <a:rPr lang="en-US" dirty="0" smtClean="0"/>
              <a:t>     Price in INR: </a:t>
            </a:r>
            <a:r>
              <a:rPr lang="en-US" dirty="0" err="1" smtClean="0"/>
              <a:t>Rs</a:t>
            </a:r>
            <a:r>
              <a:rPr lang="en-US" dirty="0" smtClean="0"/>
              <a:t>. 76.63  </a:t>
            </a:r>
          </a:p>
          <a:p>
            <a:pPr marL="0" lvl="0" indent="0">
              <a:buNone/>
            </a:pPr>
            <a:r>
              <a:rPr lang="en-US" dirty="0" smtClean="0"/>
              <a:t>      </a:t>
            </a:r>
            <a:r>
              <a:rPr lang="en-US" dirty="0"/>
              <a:t>Country of Origin: United States</a:t>
            </a:r>
            <a:endParaRPr lang="en-IN" dirty="0"/>
          </a:p>
          <a:p>
            <a:pPr marL="0" lvl="0" indent="0">
              <a:buNone/>
            </a:pPr>
            <a:r>
              <a:rPr lang="en-US" dirty="0" smtClean="0"/>
              <a:t>5. </a:t>
            </a:r>
            <a:r>
              <a:rPr lang="en-US" dirty="0"/>
              <a:t>Solana (SOL</a:t>
            </a:r>
            <a:r>
              <a:rPr lang="en-US" dirty="0" smtClean="0"/>
              <a:t>)   </a:t>
            </a:r>
            <a:r>
              <a:rPr lang="en-US" dirty="0"/>
              <a:t>Price in USD: $</a:t>
            </a:r>
            <a:r>
              <a:rPr lang="en-US" dirty="0" smtClean="0"/>
              <a:t>464.27  </a:t>
            </a:r>
          </a:p>
          <a:p>
            <a:pPr marL="0" lvl="0" indent="0">
              <a:buNone/>
            </a:pPr>
            <a:r>
              <a:rPr lang="en-US" dirty="0" smtClean="0"/>
              <a:t>    Price in INR: </a:t>
            </a:r>
            <a:r>
              <a:rPr lang="en-US" dirty="0" err="1" smtClean="0"/>
              <a:t>Rs</a:t>
            </a:r>
            <a:r>
              <a:rPr lang="en-US" dirty="0" smtClean="0"/>
              <a:t>. 9,456.34   </a:t>
            </a:r>
          </a:p>
          <a:p>
            <a:pPr marL="0" lvl="0" indent="0">
              <a:buNone/>
            </a:pPr>
            <a:r>
              <a:rPr lang="en-US" dirty="0" smtClean="0"/>
              <a:t>    Country of Origin: United States</a:t>
            </a:r>
            <a:endParaRPr lang="en-IN" dirty="0" smtClean="0"/>
          </a:p>
          <a:p>
            <a:pPr marL="0" lvl="0" indent="0">
              <a:buNone/>
            </a:pPr>
            <a:r>
              <a:rPr lang="en-US" dirty="0" smtClean="0"/>
              <a:t>6. </a:t>
            </a:r>
            <a:r>
              <a:rPr lang="en-US" dirty="0"/>
              <a:t>Ripple (XRP</a:t>
            </a:r>
            <a:r>
              <a:rPr lang="en-US" dirty="0" smtClean="0"/>
              <a:t>)   </a:t>
            </a:r>
            <a:r>
              <a:rPr lang="en-US" dirty="0"/>
              <a:t>Price in USD: $0.75
</a:t>
            </a:r>
            <a:r>
              <a:rPr lang="en-US" dirty="0" smtClean="0"/>
              <a:t>      Price </a:t>
            </a:r>
            <a:r>
              <a:rPr lang="en-US" dirty="0"/>
              <a:t>in INR: </a:t>
            </a:r>
            <a:r>
              <a:rPr lang="en-US" dirty="0" err="1"/>
              <a:t>Rs</a:t>
            </a:r>
            <a:r>
              <a:rPr lang="en-US" dirty="0"/>
              <a:t>. 59.84
</a:t>
            </a:r>
            <a:r>
              <a:rPr lang="en-US" dirty="0" smtClean="0"/>
              <a:t>      Country </a:t>
            </a:r>
            <a:r>
              <a:rPr lang="en-US" dirty="0"/>
              <a:t>of Origin: United </a:t>
            </a:r>
            <a:r>
              <a:rPr lang="en-US" dirty="0" smtClean="0"/>
              <a:t>States</a:t>
            </a:r>
            <a:endParaRPr lang="en-US" dirty="0" smtClean="0"/>
          </a:p>
          <a:p>
            <a:pPr marL="0" lvl="0" indent="0">
              <a:buNone/>
            </a:pPr>
            <a:r>
              <a:rPr lang="en-US" dirty="0"/>
              <a:t>7</a:t>
            </a:r>
            <a:r>
              <a:rPr lang="en-US" dirty="0" smtClean="0"/>
              <a:t>. Terra (LUNA)  Price in USD: $33.67
       Price in INR: </a:t>
            </a:r>
            <a:r>
              <a:rPr lang="en-US" dirty="0" err="1" smtClean="0"/>
              <a:t>Rs</a:t>
            </a:r>
            <a:r>
              <a:rPr lang="en-US" dirty="0" smtClean="0"/>
              <a:t>. 4,635.57
       Country of Origin: South Korea</a:t>
            </a:r>
          </a:p>
          <a:p>
            <a:pPr marL="0" lvl="0" indent="0">
              <a:buNone/>
            </a:pPr>
            <a:r>
              <a:rPr lang="en-US" dirty="0"/>
              <a:t>8</a:t>
            </a:r>
            <a:r>
              <a:rPr lang="en-US" dirty="0" smtClean="0"/>
              <a:t>. </a:t>
            </a:r>
            <a:r>
              <a:rPr lang="en-US" dirty="0" err="1"/>
              <a:t>Polkadot</a:t>
            </a:r>
            <a:r>
              <a:rPr lang="en-US" dirty="0"/>
              <a:t> (DOT</a:t>
            </a:r>
            <a:r>
              <a:rPr lang="en-US" dirty="0" smtClean="0"/>
              <a:t>)  </a:t>
            </a:r>
            <a:r>
              <a:rPr lang="en-US" dirty="0"/>
              <a:t>Price in USD: $32.76
</a:t>
            </a:r>
            <a:r>
              <a:rPr lang="en-US" dirty="0" smtClean="0"/>
              <a:t>        </a:t>
            </a:r>
            <a:r>
              <a:rPr lang="en-US" dirty="0"/>
              <a:t>Price in INR: </a:t>
            </a:r>
            <a:r>
              <a:rPr lang="en-US" dirty="0" err="1"/>
              <a:t>Rs</a:t>
            </a:r>
            <a:r>
              <a:rPr lang="en-US" dirty="0"/>
              <a:t>. 1,871.64
 </a:t>
            </a:r>
            <a:r>
              <a:rPr lang="en-US" dirty="0" smtClean="0"/>
              <a:t>        </a:t>
            </a:r>
            <a:r>
              <a:rPr lang="en-US" dirty="0"/>
              <a:t>Country of Origin: Switzerland</a:t>
            </a:r>
          </a:p>
          <a:p>
            <a:endParaRPr lang="en-IN" dirty="0"/>
          </a:p>
        </p:txBody>
      </p:sp>
      <p:sp>
        <p:nvSpPr>
          <p:cNvPr id="7" name="Content Placeholder 6"/>
          <p:cNvSpPr>
            <a:spLocks noGrp="1"/>
          </p:cNvSpPr>
          <p:nvPr>
            <p:ph sz="half" idx="1"/>
          </p:nvPr>
        </p:nvSpPr>
        <p:spPr>
          <a:xfrm>
            <a:off x="838200" y="1205948"/>
            <a:ext cx="5181600" cy="4971015"/>
          </a:xfrm>
        </p:spPr>
        <p:txBody>
          <a:bodyPr>
            <a:normAutofit fontScale="62500" lnSpcReduction="20000"/>
          </a:bodyPr>
          <a:lstStyle/>
          <a:p>
            <a:pPr lvl="0"/>
            <a:r>
              <a:rPr lang="en-US" dirty="0"/>
              <a:t>1. Bitcoin (BTC)*   Price in USD: $15,634.18* </a:t>
            </a:r>
          </a:p>
          <a:p>
            <a:pPr lvl="0"/>
            <a:r>
              <a:rPr lang="en-US" dirty="0"/>
              <a:t>  Price in INR: </a:t>
            </a:r>
            <a:r>
              <a:rPr lang="en-US" dirty="0" err="1"/>
              <a:t>Rs</a:t>
            </a:r>
            <a:r>
              <a:rPr lang="en-US" dirty="0"/>
              <a:t>. 11,363,665.64* </a:t>
            </a:r>
          </a:p>
          <a:p>
            <a:pPr lvl="0"/>
            <a:r>
              <a:rPr lang="en-US" dirty="0"/>
              <a:t>Country of Origin: United States  </a:t>
            </a:r>
            <a:endParaRPr lang="en-IN" dirty="0"/>
          </a:p>
          <a:p>
            <a:pPr lvl="0"/>
            <a:r>
              <a:rPr lang="en-US" dirty="0" smtClean="0"/>
              <a:t> 2. </a:t>
            </a:r>
            <a:r>
              <a:rPr lang="en-US" dirty="0" err="1" smtClean="0"/>
              <a:t>Ethereum</a:t>
            </a:r>
            <a:r>
              <a:rPr lang="en-US" dirty="0" smtClean="0"/>
              <a:t> (ETH)*   Price in USD: $2,748.25*  </a:t>
            </a:r>
          </a:p>
          <a:p>
            <a:pPr lvl="0"/>
            <a:r>
              <a:rPr lang="en-US" dirty="0" smtClean="0"/>
              <a:t> Price in INR: </a:t>
            </a:r>
            <a:r>
              <a:rPr lang="en-US" dirty="0" err="1" smtClean="0"/>
              <a:t>Rs</a:t>
            </a:r>
            <a:r>
              <a:rPr lang="en-US" dirty="0" smtClean="0"/>
              <a:t>. 1,22,613.53*  </a:t>
            </a:r>
          </a:p>
          <a:p>
            <a:pPr lvl="0"/>
            <a:r>
              <a:rPr lang="en-US" dirty="0" smtClean="0"/>
              <a:t> Country of Origin: Switzerland</a:t>
            </a:r>
            <a:endParaRPr lang="en-IN" dirty="0" smtClean="0"/>
          </a:p>
          <a:p>
            <a:pPr lvl="0"/>
            <a:r>
              <a:rPr lang="en-US" dirty="0" smtClean="0"/>
              <a:t>3. </a:t>
            </a:r>
            <a:r>
              <a:rPr lang="en-US" dirty="0" err="1" smtClean="0"/>
              <a:t>Binance</a:t>
            </a:r>
            <a:r>
              <a:rPr lang="en-US" dirty="0" smtClean="0"/>
              <a:t> Coin (BNB)*   Price in USD: $490.55* </a:t>
            </a:r>
          </a:p>
          <a:p>
            <a:pPr lvl="0"/>
            <a:r>
              <a:rPr lang="en-US" dirty="0" smtClean="0"/>
              <a:t>  Price in INR: </a:t>
            </a:r>
            <a:r>
              <a:rPr lang="en-US" dirty="0" err="1" smtClean="0"/>
              <a:t>Rs</a:t>
            </a:r>
            <a:r>
              <a:rPr lang="en-US" dirty="0" smtClean="0"/>
              <a:t>. 33,358.76*</a:t>
            </a:r>
          </a:p>
          <a:p>
            <a:pPr lvl="0"/>
            <a:r>
              <a:rPr lang="en-US" dirty="0" smtClean="0"/>
              <a:t> Country of Origin: Cayman Islands </a:t>
            </a:r>
          </a:p>
        </p:txBody>
      </p:sp>
      <p:pic>
        <p:nvPicPr>
          <p:cNvPr id="8" name="Picture 7"/>
          <p:cNvPicPr>
            <a:picLocks noChangeAspect="1"/>
          </p:cNvPicPr>
          <p:nvPr/>
        </p:nvPicPr>
        <p:blipFill>
          <a:blip r:embed="rId2"/>
          <a:stretch>
            <a:fillRect/>
          </a:stretch>
        </p:blipFill>
        <p:spPr>
          <a:xfrm>
            <a:off x="9090991" y="5989981"/>
            <a:ext cx="2743306" cy="642361"/>
          </a:xfrm>
          <a:prstGeom prst="rect">
            <a:avLst/>
          </a:prstGeom>
        </p:spPr>
      </p:pic>
    </p:spTree>
    <p:extLst>
      <p:ext uri="{BB962C8B-B14F-4D97-AF65-F5344CB8AC3E}">
        <p14:creationId xmlns:p14="http://schemas.microsoft.com/office/powerpoint/2010/main" val="3475429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aseline="0" dirty="0" smtClean="0">
                <a:effectLst>
                  <a:outerShdw blurRad="38100" dist="38100" dir="2700000" algn="tl">
                    <a:srgbClr val="000000">
                      <a:alpha val="43137"/>
                    </a:srgbClr>
                  </a:outerShdw>
                </a:effectLst>
              </a:rPr>
              <a:t>Websites for buying cryptocurrency</a:t>
            </a:r>
            <a:endParaRPr lang="en-IN" dirty="0">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2"/>
          <a:stretch>
            <a:fillRect/>
          </a:stretch>
        </p:blipFill>
        <p:spPr>
          <a:xfrm>
            <a:off x="1126435" y="1994294"/>
            <a:ext cx="8984974" cy="3611376"/>
          </a:xfrm>
          <a:prstGeom prst="rect">
            <a:avLst/>
          </a:prstGeom>
        </p:spPr>
      </p:pic>
      <p:pic>
        <p:nvPicPr>
          <p:cNvPr id="7" name="Picture 6"/>
          <p:cNvPicPr>
            <a:picLocks noChangeAspect="1"/>
          </p:cNvPicPr>
          <p:nvPr/>
        </p:nvPicPr>
        <p:blipFill>
          <a:blip r:embed="rId3"/>
          <a:stretch>
            <a:fillRect/>
          </a:stretch>
        </p:blipFill>
        <p:spPr>
          <a:xfrm>
            <a:off x="9210155" y="5909276"/>
            <a:ext cx="2438611" cy="715901"/>
          </a:xfrm>
          <a:prstGeom prst="rect">
            <a:avLst/>
          </a:prstGeom>
        </p:spPr>
      </p:pic>
    </p:spTree>
    <p:extLst>
      <p:ext uri="{BB962C8B-B14F-4D97-AF65-F5344CB8AC3E}">
        <p14:creationId xmlns:p14="http://schemas.microsoft.com/office/powerpoint/2010/main" val="2980238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aseline="0" dirty="0" smtClean="0">
                <a:effectLst>
                  <a:outerShdw blurRad="38100" dist="38100" dir="2700000" algn="tl">
                    <a:srgbClr val="000000">
                      <a:alpha val="43137"/>
                    </a:srgbClr>
                  </a:outerShdw>
                </a:effectLst>
              </a:rPr>
              <a:t>Challenges Faced</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50504"/>
            <a:ext cx="10515600" cy="4626459"/>
          </a:xfrm>
        </p:spPr>
        <p:txBody>
          <a:bodyPr>
            <a:normAutofit fontScale="92500" lnSpcReduction="10000"/>
          </a:bodyPr>
          <a:lstStyle/>
          <a:p>
            <a:pPr lvl="0">
              <a:buFont typeface="Wingdings" panose="05000000000000000000" pitchFamily="2" charset="2"/>
              <a:buChar char="Ø"/>
            </a:pPr>
            <a:r>
              <a:rPr lang="en-US" dirty="0" smtClean="0"/>
              <a:t>Website structure changes: Cryptocurrency websites can undergo frequent updates and redesigns, leading to changes in the website structure. This can cause issues with the web scraping code, leading to errors or incomplete data.</a:t>
            </a:r>
            <a:endParaRPr lang="en-IN" dirty="0" smtClean="0"/>
          </a:p>
          <a:p>
            <a:pPr lvl="0">
              <a:buFont typeface="Wingdings" panose="05000000000000000000" pitchFamily="2" charset="2"/>
              <a:buChar char="Ø"/>
            </a:pPr>
            <a:r>
              <a:rPr lang="en-US" dirty="0" smtClean="0"/>
              <a:t>IP blocking: Websites may block IP addresses that frequently access their data. This can be a challenge for web scraping, as it can prevent the scraper from accessing the necessary information.</a:t>
            </a:r>
            <a:endParaRPr lang="en-IN" dirty="0" smtClean="0"/>
          </a:p>
          <a:p>
            <a:pPr lvl="0">
              <a:buFont typeface="Wingdings" panose="05000000000000000000" pitchFamily="2" charset="2"/>
              <a:buChar char="Ø"/>
            </a:pPr>
            <a:r>
              <a:rPr lang="en-US" dirty="0" smtClean="0"/>
              <a:t>Data quality: Cryptocurrency data can be volatile and change rapidly, which can lead to inconsistencies or inaccuracies in the scraped data.</a:t>
            </a:r>
            <a:endParaRPr lang="en-IN" dirty="0" smtClean="0"/>
          </a:p>
          <a:p>
            <a:pPr lvl="0">
              <a:buFont typeface="Wingdings" panose="05000000000000000000" pitchFamily="2" charset="2"/>
              <a:buChar char="Ø"/>
            </a:pPr>
            <a:r>
              <a:rPr lang="en-US" dirty="0" smtClean="0"/>
              <a:t>Captchas and other security measures: Websites may implement security measures, such as captchas, to prevent web scraping. This can make it difficult to automate the scraping process and may require additional resources to overcome.</a:t>
            </a:r>
            <a:endParaRPr lang="en-IN" dirty="0" smtClean="0"/>
          </a:p>
          <a:p>
            <a:endParaRPr lang="en-IN" dirty="0"/>
          </a:p>
        </p:txBody>
      </p:sp>
      <p:pic>
        <p:nvPicPr>
          <p:cNvPr id="4" name="Picture 3"/>
          <p:cNvPicPr>
            <a:picLocks noChangeAspect="1"/>
          </p:cNvPicPr>
          <p:nvPr/>
        </p:nvPicPr>
        <p:blipFill>
          <a:blip r:embed="rId2"/>
          <a:stretch>
            <a:fillRect/>
          </a:stretch>
        </p:blipFill>
        <p:spPr>
          <a:xfrm>
            <a:off x="9024623" y="5976731"/>
            <a:ext cx="2438611" cy="602604"/>
          </a:xfrm>
          <a:prstGeom prst="rect">
            <a:avLst/>
          </a:prstGeom>
        </p:spPr>
      </p:pic>
    </p:spTree>
    <p:extLst>
      <p:ext uri="{BB962C8B-B14F-4D97-AF65-F5344CB8AC3E}">
        <p14:creationId xmlns:p14="http://schemas.microsoft.com/office/powerpoint/2010/main" val="199253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aseline="0" dirty="0" smtClean="0">
                <a:effectLst>
                  <a:outerShdw blurRad="38100" dist="38100" dir="2700000" algn="tl">
                    <a:srgbClr val="000000">
                      <a:alpha val="43137"/>
                    </a:srgbClr>
                  </a:outerShdw>
                </a:effectLst>
              </a:rPr>
              <a:t>Conclusion</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pPr lvl="0">
              <a:buFont typeface="Wingdings" panose="05000000000000000000" pitchFamily="2" charset="2"/>
              <a:buChar char="v"/>
            </a:pPr>
            <a:r>
              <a:rPr lang="en-IN" dirty="0" smtClean="0"/>
              <a:t>The</a:t>
            </a:r>
            <a:r>
              <a:rPr lang="en-IN" baseline="0" dirty="0" smtClean="0"/>
              <a:t> cryptocurrency or digital currency is gaining popularity at present.</a:t>
            </a:r>
          </a:p>
          <a:p>
            <a:pPr lvl="0">
              <a:buFont typeface="Wingdings" panose="05000000000000000000" pitchFamily="2" charset="2"/>
              <a:buChar char="v"/>
            </a:pPr>
            <a:r>
              <a:rPr lang="en-IN" baseline="0" dirty="0" smtClean="0"/>
              <a:t>The use of the currency will result in making society better because transaction process in this system is more efficient and secure.</a:t>
            </a:r>
          </a:p>
          <a:p>
            <a:pPr lvl="0">
              <a:buFont typeface="Wingdings" panose="05000000000000000000" pitchFamily="2" charset="2"/>
              <a:buChar char="v"/>
            </a:pPr>
            <a:r>
              <a:rPr lang="en-IN" baseline="0" dirty="0" smtClean="0"/>
              <a:t>This will help in reducing the errors, frauds and cheating taking place in the transaction and paperwork.</a:t>
            </a:r>
          </a:p>
          <a:p>
            <a:pPr lvl="0">
              <a:buFont typeface="Wingdings" panose="05000000000000000000" pitchFamily="2" charset="2"/>
              <a:buChar char="v"/>
            </a:pPr>
            <a:r>
              <a:rPr lang="en-IN" baseline="0" dirty="0" smtClean="0"/>
              <a:t>The records of every transaction is available in the block and making changes or tempering of records is impossible</a:t>
            </a:r>
          </a:p>
          <a:p>
            <a:pPr lvl="0">
              <a:buFont typeface="Wingdings" panose="05000000000000000000" pitchFamily="2" charset="2"/>
              <a:buChar char="v"/>
            </a:pPr>
            <a:r>
              <a:rPr lang="en-IN" baseline="0" dirty="0" smtClean="0"/>
              <a:t>This will also have a right impact  on the economy of the country.</a:t>
            </a:r>
          </a:p>
          <a:p>
            <a:pPr lvl="0">
              <a:buFont typeface="Wingdings" panose="05000000000000000000" pitchFamily="2" charset="2"/>
              <a:buChar char="v"/>
            </a:pPr>
            <a:r>
              <a:rPr lang="en-IN" baseline="0" dirty="0" smtClean="0"/>
              <a:t>The establishment of  specific rules and guidelines by the government will aid in reducing the limitation of this wonderful technology , this will enable to become more eminent and </a:t>
            </a:r>
            <a:r>
              <a:rPr lang="en-IN" baseline="0" dirty="0" err="1" smtClean="0"/>
              <a:t>succeful</a:t>
            </a:r>
            <a:r>
              <a:rPr lang="en-IN" baseline="0" dirty="0" smtClean="0"/>
              <a:t> in the world in the coming future.</a:t>
            </a:r>
          </a:p>
          <a:p>
            <a:pPr lvl="0">
              <a:buFont typeface="Wingdings" panose="05000000000000000000" pitchFamily="2" charset="2"/>
              <a:buChar char="v"/>
            </a:pPr>
            <a:endParaRPr lang="en-IN" dirty="0" smtClean="0"/>
          </a:p>
          <a:p>
            <a:endParaRPr lang="en-IN" dirty="0"/>
          </a:p>
        </p:txBody>
      </p:sp>
      <p:pic>
        <p:nvPicPr>
          <p:cNvPr id="4" name="Picture 3"/>
          <p:cNvPicPr>
            <a:picLocks noChangeAspect="1"/>
          </p:cNvPicPr>
          <p:nvPr/>
        </p:nvPicPr>
        <p:blipFill>
          <a:blip r:embed="rId2"/>
          <a:stretch>
            <a:fillRect/>
          </a:stretch>
        </p:blipFill>
        <p:spPr>
          <a:xfrm>
            <a:off x="8693320" y="6082748"/>
            <a:ext cx="2438611" cy="631523"/>
          </a:xfrm>
          <a:prstGeom prst="rect">
            <a:avLst/>
          </a:prstGeom>
        </p:spPr>
      </p:pic>
    </p:spTree>
    <p:extLst>
      <p:ext uri="{BB962C8B-B14F-4D97-AF65-F5344CB8AC3E}">
        <p14:creationId xmlns:p14="http://schemas.microsoft.com/office/powerpoint/2010/main" val="3884288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3603" y="856265"/>
            <a:ext cx="9144793" cy="5145470"/>
          </a:xfrm>
          <a:prstGeom prst="rect">
            <a:avLst/>
          </a:prstGeom>
        </p:spPr>
      </p:pic>
      <p:pic>
        <p:nvPicPr>
          <p:cNvPr id="5" name="Picture 4"/>
          <p:cNvPicPr>
            <a:picLocks noChangeAspect="1"/>
          </p:cNvPicPr>
          <p:nvPr/>
        </p:nvPicPr>
        <p:blipFill>
          <a:blip r:embed="rId3"/>
          <a:stretch>
            <a:fillRect/>
          </a:stretch>
        </p:blipFill>
        <p:spPr>
          <a:xfrm>
            <a:off x="8812590" y="6096000"/>
            <a:ext cx="2624036" cy="762000"/>
          </a:xfrm>
          <a:prstGeom prst="rect">
            <a:avLst/>
          </a:prstGeom>
        </p:spPr>
      </p:pic>
    </p:spTree>
    <p:extLst>
      <p:ext uri="{BB962C8B-B14F-4D97-AF65-F5344CB8AC3E}">
        <p14:creationId xmlns:p14="http://schemas.microsoft.com/office/powerpoint/2010/main" val="401583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8383" y="543339"/>
            <a:ext cx="10545417" cy="5102087"/>
          </a:xfrm>
        </p:spPr>
        <p:txBody>
          <a:bodyPr>
            <a:normAutofit/>
          </a:bodyPr>
          <a:lstStyle/>
          <a:p>
            <a:pPr>
              <a:buFont typeface="Wingdings" panose="05000000000000000000" pitchFamily="2" charset="2"/>
              <a:buChar char="q"/>
            </a:pPr>
            <a:r>
              <a:rPr lang="en-US" dirty="0" smtClean="0">
                <a:effectLst>
                  <a:outerShdw blurRad="38100" dist="38100" dir="2700000" algn="tl">
                    <a:srgbClr val="000000">
                      <a:alpha val="43137"/>
                    </a:srgbClr>
                  </a:outerShdw>
                </a:effectLst>
              </a:rPr>
              <a:t>LIBRARIES USED</a:t>
            </a:r>
            <a:endParaRPr lang="en-IN" dirty="0" smtClean="0">
              <a:effectLst>
                <a:outerShdw blurRad="38100" dist="38100" dir="2700000" algn="tl">
                  <a:srgbClr val="000000">
                    <a:alpha val="43137"/>
                  </a:srgbClr>
                </a:outerShdw>
              </a:effectLst>
            </a:endParaRPr>
          </a:p>
          <a:p>
            <a:r>
              <a:rPr lang="en-US" dirty="0" smtClean="0"/>
              <a:t>Beautiful soup</a:t>
            </a:r>
            <a:endParaRPr lang="en-IN" dirty="0" smtClean="0"/>
          </a:p>
          <a:p>
            <a:r>
              <a:rPr lang="en-US" dirty="0" smtClean="0"/>
              <a:t>Requests</a:t>
            </a:r>
            <a:endParaRPr lang="en-IN" dirty="0" smtClean="0"/>
          </a:p>
          <a:p>
            <a:r>
              <a:rPr lang="en-US" dirty="0" smtClean="0"/>
              <a:t>Pandas</a:t>
            </a:r>
            <a:endParaRPr lang="en-IN" dirty="0" smtClean="0"/>
          </a:p>
          <a:p>
            <a:r>
              <a:rPr lang="en-US" dirty="0" err="1" smtClean="0"/>
              <a:t>Numpy</a:t>
            </a:r>
            <a:endParaRPr lang="en-IN" dirty="0" smtClean="0"/>
          </a:p>
          <a:p>
            <a:r>
              <a:rPr lang="en-US" dirty="0" err="1" smtClean="0"/>
              <a:t>Seaborn</a:t>
            </a:r>
            <a:endParaRPr lang="en-IN" dirty="0" smtClean="0"/>
          </a:p>
          <a:p>
            <a:r>
              <a:rPr lang="en-US" dirty="0" err="1" smtClean="0"/>
              <a:t>Matplotlib.pyplot</a:t>
            </a:r>
            <a:endParaRPr lang="en-IN" dirty="0" smtClean="0"/>
          </a:p>
          <a:p>
            <a:r>
              <a:rPr lang="en-US" dirty="0" smtClean="0"/>
              <a:t>Warnings</a:t>
            </a:r>
            <a:endParaRPr lang="en-IN" dirty="0" smtClean="0"/>
          </a:p>
          <a:p>
            <a:r>
              <a:rPr lang="en-US" dirty="0" err="1" smtClean="0"/>
              <a:t>Plotly.express</a:t>
            </a:r>
            <a:endParaRPr lang="en-IN" dirty="0" smtClean="0"/>
          </a:p>
          <a:p>
            <a:endParaRPr lang="en-IN" dirty="0"/>
          </a:p>
        </p:txBody>
      </p:sp>
      <p:pic>
        <p:nvPicPr>
          <p:cNvPr id="4" name="Picture 3"/>
          <p:cNvPicPr>
            <a:picLocks noChangeAspect="1"/>
          </p:cNvPicPr>
          <p:nvPr/>
        </p:nvPicPr>
        <p:blipFill>
          <a:blip r:embed="rId2"/>
          <a:stretch>
            <a:fillRect/>
          </a:stretch>
        </p:blipFill>
        <p:spPr>
          <a:xfrm>
            <a:off x="8680175" y="5539410"/>
            <a:ext cx="2862468" cy="860480"/>
          </a:xfrm>
          <a:prstGeom prst="rect">
            <a:avLst/>
          </a:prstGeom>
        </p:spPr>
      </p:pic>
    </p:spTree>
    <p:extLst>
      <p:ext uri="{BB962C8B-B14F-4D97-AF65-F5344CB8AC3E}">
        <p14:creationId xmlns:p14="http://schemas.microsoft.com/office/powerpoint/2010/main" val="121112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61357" y="821635"/>
            <a:ext cx="8389808" cy="4969565"/>
          </a:xfrm>
          <a:prstGeom prst="rect">
            <a:avLst/>
          </a:prstGeom>
        </p:spPr>
      </p:pic>
      <p:pic>
        <p:nvPicPr>
          <p:cNvPr id="5" name="Picture 4"/>
          <p:cNvPicPr>
            <a:picLocks noChangeAspect="1"/>
          </p:cNvPicPr>
          <p:nvPr/>
        </p:nvPicPr>
        <p:blipFill>
          <a:blip r:embed="rId3"/>
          <a:stretch>
            <a:fillRect/>
          </a:stretch>
        </p:blipFill>
        <p:spPr>
          <a:xfrm>
            <a:off x="8998227" y="5883966"/>
            <a:ext cx="2624036" cy="635194"/>
          </a:xfrm>
          <a:prstGeom prst="rect">
            <a:avLst/>
          </a:prstGeom>
        </p:spPr>
      </p:pic>
    </p:spTree>
    <p:extLst>
      <p:ext uri="{BB962C8B-B14F-4D97-AF65-F5344CB8AC3E}">
        <p14:creationId xmlns:p14="http://schemas.microsoft.com/office/powerpoint/2010/main" val="1496590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922" y="410818"/>
            <a:ext cx="8547652" cy="1033670"/>
          </a:xfrm>
        </p:spPr>
        <p:txBody>
          <a:bodyPr>
            <a:normAutofit fontScale="90000"/>
          </a:bodyPr>
          <a:lstStyle/>
          <a:p>
            <a:pPr lvl="0"/>
            <a:r>
              <a:rPr lang="en-IN" dirty="0" smtClean="0"/>
              <a:t> </a:t>
            </a:r>
            <a:r>
              <a:rPr lang="en-IN" dirty="0" smtClean="0">
                <a:effectLst>
                  <a:outerShdw blurRad="38100" dist="38100" dir="2700000" algn="tl">
                    <a:srgbClr val="000000">
                      <a:alpha val="43137"/>
                    </a:srgbClr>
                  </a:outerShdw>
                </a:effectLst>
              </a:rPr>
              <a:t>DATA COLLECTION</a:t>
            </a:r>
            <a:r>
              <a:rPr lang="en-IN" dirty="0" smtClean="0"/>
              <a:t/>
            </a:r>
            <a:br>
              <a:rPr lang="en-IN" dirty="0" smtClean="0"/>
            </a:br>
            <a:endParaRPr lang="en-IN" dirty="0"/>
          </a:p>
        </p:txBody>
      </p:sp>
      <p:sp>
        <p:nvSpPr>
          <p:cNvPr id="3" name="Content Placeholder 2"/>
          <p:cNvSpPr>
            <a:spLocks noGrp="1"/>
          </p:cNvSpPr>
          <p:nvPr>
            <p:ph idx="1"/>
          </p:nvPr>
        </p:nvSpPr>
        <p:spPr>
          <a:xfrm>
            <a:off x="808383" y="1577009"/>
            <a:ext cx="10545417" cy="4599954"/>
          </a:xfrm>
        </p:spPr>
        <p:txBody>
          <a:bodyPr/>
          <a:lstStyle/>
          <a:p>
            <a:pPr lvl="0">
              <a:buFont typeface="Wingdings" panose="05000000000000000000" pitchFamily="2" charset="2"/>
              <a:buChar char="Ø"/>
            </a:pPr>
            <a:r>
              <a:rPr lang="en-IN" dirty="0"/>
              <a:t>WEB SITE https://www.coingecko.com</a:t>
            </a:r>
            <a:endParaRPr lang="en-US" dirty="0" smtClean="0"/>
          </a:p>
          <a:p>
            <a:pPr lvl="0">
              <a:buFont typeface="Wingdings" panose="05000000000000000000" pitchFamily="2" charset="2"/>
              <a:buChar char="v"/>
            </a:pPr>
            <a:r>
              <a:rPr lang="en-IN" dirty="0"/>
              <a:t>Step1-URL</a:t>
            </a:r>
          </a:p>
          <a:p>
            <a:pPr lvl="0">
              <a:buFont typeface="Wingdings" panose="05000000000000000000" pitchFamily="2" charset="2"/>
              <a:buChar char="v"/>
            </a:pPr>
            <a:r>
              <a:rPr lang="en-IN" dirty="0"/>
              <a:t>step2-Fetching</a:t>
            </a:r>
          </a:p>
          <a:p>
            <a:pPr lvl="0">
              <a:buFont typeface="Wingdings" panose="05000000000000000000" pitchFamily="2" charset="2"/>
              <a:buChar char="v"/>
            </a:pPr>
            <a:r>
              <a:rPr lang="en-IN" dirty="0"/>
              <a:t>Step3-HTML document</a:t>
            </a:r>
          </a:p>
          <a:p>
            <a:pPr lvl="0">
              <a:buFont typeface="Wingdings" panose="05000000000000000000" pitchFamily="2" charset="2"/>
              <a:buChar char="v"/>
            </a:pPr>
            <a:r>
              <a:rPr lang="en-IN" dirty="0"/>
              <a:t>Step4- Extraction</a:t>
            </a:r>
          </a:p>
          <a:p>
            <a:pPr lvl="0">
              <a:buFont typeface="Wingdings" panose="05000000000000000000" pitchFamily="2" charset="2"/>
              <a:buChar char="v"/>
            </a:pPr>
            <a:r>
              <a:rPr lang="en-IN" dirty="0"/>
              <a:t>Step5-Desired</a:t>
            </a:r>
          </a:p>
          <a:p>
            <a:pPr lvl="0">
              <a:buFont typeface="Wingdings" panose="05000000000000000000" pitchFamily="2" charset="2"/>
              <a:buChar char="v"/>
            </a:pPr>
            <a:r>
              <a:rPr lang="en-IN" dirty="0"/>
              <a:t>Step6-Transfromation</a:t>
            </a:r>
            <a:r>
              <a:rPr lang="en-IN" sz="1200" dirty="0" smtClean="0"/>
              <a:t> </a:t>
            </a:r>
          </a:p>
          <a:p>
            <a:pPr lvl="0">
              <a:buFont typeface="Wingdings" panose="05000000000000000000" pitchFamily="2" charset="2"/>
              <a:buChar char="v"/>
            </a:pPr>
            <a:r>
              <a:rPr lang="en-IN" dirty="0"/>
              <a:t>Step7- structured data</a:t>
            </a:r>
          </a:p>
          <a:p>
            <a:pPr lvl="0">
              <a:buFont typeface="Wingdings" panose="05000000000000000000" pitchFamily="2" charset="2"/>
              <a:buChar char="v"/>
            </a:pPr>
            <a:r>
              <a:rPr lang="en-IN" dirty="0"/>
              <a:t>Step8-Presentation/Database</a:t>
            </a:r>
          </a:p>
          <a:p>
            <a:endParaRPr lang="en-IN" dirty="0"/>
          </a:p>
        </p:txBody>
      </p:sp>
      <p:pic>
        <p:nvPicPr>
          <p:cNvPr id="4" name="Picture 3"/>
          <p:cNvPicPr>
            <a:picLocks noChangeAspect="1"/>
          </p:cNvPicPr>
          <p:nvPr/>
        </p:nvPicPr>
        <p:blipFill>
          <a:blip r:embed="rId2"/>
          <a:stretch>
            <a:fillRect/>
          </a:stretch>
        </p:blipFill>
        <p:spPr>
          <a:xfrm>
            <a:off x="5497194" y="3098110"/>
            <a:ext cx="4749196" cy="3211374"/>
          </a:xfrm>
          <a:prstGeom prst="rect">
            <a:avLst/>
          </a:prstGeom>
        </p:spPr>
      </p:pic>
      <p:pic>
        <p:nvPicPr>
          <p:cNvPr id="5" name="Picture 4"/>
          <p:cNvPicPr>
            <a:picLocks noChangeAspect="1"/>
          </p:cNvPicPr>
          <p:nvPr/>
        </p:nvPicPr>
        <p:blipFill>
          <a:blip r:embed="rId3"/>
          <a:stretch>
            <a:fillRect/>
          </a:stretch>
        </p:blipFill>
        <p:spPr>
          <a:xfrm>
            <a:off x="3579264" y="2009756"/>
            <a:ext cx="2795833" cy="411656"/>
          </a:xfrm>
          <a:prstGeom prst="rect">
            <a:avLst/>
          </a:prstGeom>
        </p:spPr>
      </p:pic>
      <p:pic>
        <p:nvPicPr>
          <p:cNvPr id="6" name="Picture 5"/>
          <p:cNvPicPr>
            <a:picLocks noChangeAspect="1"/>
          </p:cNvPicPr>
          <p:nvPr/>
        </p:nvPicPr>
        <p:blipFill>
          <a:blip r:embed="rId4"/>
          <a:stretch>
            <a:fillRect/>
          </a:stretch>
        </p:blipFill>
        <p:spPr>
          <a:xfrm>
            <a:off x="6877878" y="662609"/>
            <a:ext cx="4784036" cy="2557669"/>
          </a:xfrm>
          <a:prstGeom prst="rect">
            <a:avLst/>
          </a:prstGeom>
        </p:spPr>
      </p:pic>
      <p:pic>
        <p:nvPicPr>
          <p:cNvPr id="7" name="Picture 6"/>
          <p:cNvPicPr>
            <a:picLocks noChangeAspect="1"/>
          </p:cNvPicPr>
          <p:nvPr/>
        </p:nvPicPr>
        <p:blipFill>
          <a:blip r:embed="rId5"/>
          <a:stretch>
            <a:fillRect/>
          </a:stretch>
        </p:blipFill>
        <p:spPr>
          <a:xfrm>
            <a:off x="9236765" y="6029739"/>
            <a:ext cx="2571027" cy="596348"/>
          </a:xfrm>
          <a:prstGeom prst="rect">
            <a:avLst/>
          </a:prstGeom>
        </p:spPr>
      </p:pic>
    </p:spTree>
    <p:extLst>
      <p:ext uri="{BB962C8B-B14F-4D97-AF65-F5344CB8AC3E}">
        <p14:creationId xmlns:p14="http://schemas.microsoft.com/office/powerpoint/2010/main" val="342577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aseline="0" dirty="0" smtClean="0">
                <a:effectLst>
                  <a:outerShdw blurRad="38100" dist="38100" dir="2700000" algn="tl">
                    <a:srgbClr val="000000">
                      <a:alpha val="43137"/>
                    </a:srgbClr>
                  </a:outerShdw>
                </a:effectLst>
              </a:rPr>
              <a:t>RAW DATA</a:t>
            </a:r>
            <a:endParaRPr lang="en-IN" dirty="0">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2"/>
          <a:stretch>
            <a:fillRect/>
          </a:stretch>
        </p:blipFill>
        <p:spPr>
          <a:xfrm>
            <a:off x="1007166" y="1690688"/>
            <a:ext cx="9780104" cy="427279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p:cNvPicPr>
            <a:picLocks noChangeAspect="1"/>
          </p:cNvPicPr>
          <p:nvPr/>
        </p:nvPicPr>
        <p:blipFill>
          <a:blip r:embed="rId3"/>
          <a:stretch>
            <a:fillRect/>
          </a:stretch>
        </p:blipFill>
        <p:spPr>
          <a:xfrm>
            <a:off x="9249911" y="5963479"/>
            <a:ext cx="2438611" cy="635194"/>
          </a:xfrm>
          <a:prstGeom prst="rect">
            <a:avLst/>
          </a:prstGeom>
        </p:spPr>
      </p:pic>
    </p:spTree>
    <p:extLst>
      <p:ext uri="{BB962C8B-B14F-4D97-AF65-F5344CB8AC3E}">
        <p14:creationId xmlns:p14="http://schemas.microsoft.com/office/powerpoint/2010/main" val="418740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33669" y="649356"/>
            <a:ext cx="9594573" cy="5128591"/>
          </a:xfrm>
          <a:prstGeom prst="rect">
            <a:avLst/>
          </a:prstGeom>
        </p:spPr>
      </p:pic>
      <p:pic>
        <p:nvPicPr>
          <p:cNvPr id="6" name="Picture 5"/>
          <p:cNvPicPr>
            <a:picLocks noChangeAspect="1"/>
          </p:cNvPicPr>
          <p:nvPr/>
        </p:nvPicPr>
        <p:blipFill>
          <a:blip r:embed="rId3"/>
          <a:stretch>
            <a:fillRect/>
          </a:stretch>
        </p:blipFill>
        <p:spPr>
          <a:xfrm>
            <a:off x="8931859" y="5777947"/>
            <a:ext cx="2730054" cy="768627"/>
          </a:xfrm>
          <a:prstGeom prst="rect">
            <a:avLst/>
          </a:prstGeom>
        </p:spPr>
      </p:pic>
    </p:spTree>
    <p:extLst>
      <p:ext uri="{BB962C8B-B14F-4D97-AF65-F5344CB8AC3E}">
        <p14:creationId xmlns:p14="http://schemas.microsoft.com/office/powerpoint/2010/main" val="5472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smtClean="0"/>
              <a:t>Missing values and type casting</a:t>
            </a:r>
            <a:endParaRPr lang="en-IN" dirty="0"/>
          </a:p>
        </p:txBody>
      </p:sp>
      <p:pic>
        <p:nvPicPr>
          <p:cNvPr id="4" name="Content Placeholder 3"/>
          <p:cNvPicPr>
            <a:picLocks noGrp="1" noChangeAspect="1"/>
          </p:cNvPicPr>
          <p:nvPr>
            <p:ph idx="1"/>
          </p:nvPr>
        </p:nvPicPr>
        <p:blipFill>
          <a:blip r:embed="rId2"/>
          <a:stretch>
            <a:fillRect/>
          </a:stretch>
        </p:blipFill>
        <p:spPr>
          <a:xfrm>
            <a:off x="838201" y="1325218"/>
            <a:ext cx="4119148" cy="3975446"/>
          </a:xfrm>
          <a:prstGeom prst="rect">
            <a:avLst/>
          </a:prstGeom>
        </p:spPr>
      </p:pic>
      <p:pic>
        <p:nvPicPr>
          <p:cNvPr id="5" name="Picture 4"/>
          <p:cNvPicPr>
            <a:picLocks noChangeAspect="1"/>
          </p:cNvPicPr>
          <p:nvPr/>
        </p:nvPicPr>
        <p:blipFill>
          <a:blip r:embed="rId3"/>
          <a:stretch>
            <a:fillRect/>
          </a:stretch>
        </p:blipFill>
        <p:spPr>
          <a:xfrm>
            <a:off x="4453871" y="2438194"/>
            <a:ext cx="1844744" cy="2743200"/>
          </a:xfrm>
          <a:prstGeom prst="rect">
            <a:avLst/>
          </a:prstGeom>
        </p:spPr>
      </p:pic>
      <p:pic>
        <p:nvPicPr>
          <p:cNvPr id="6" name="Picture 5"/>
          <p:cNvPicPr>
            <a:picLocks noChangeAspect="1"/>
          </p:cNvPicPr>
          <p:nvPr/>
        </p:nvPicPr>
        <p:blipFill>
          <a:blip r:embed="rId4"/>
          <a:stretch>
            <a:fillRect/>
          </a:stretch>
        </p:blipFill>
        <p:spPr>
          <a:xfrm>
            <a:off x="6298615" y="1770099"/>
            <a:ext cx="2107509" cy="2716075"/>
          </a:xfrm>
          <a:prstGeom prst="rect">
            <a:avLst/>
          </a:prstGeom>
        </p:spPr>
      </p:pic>
      <p:pic>
        <p:nvPicPr>
          <p:cNvPr id="7" name="Picture 6"/>
          <p:cNvPicPr>
            <a:picLocks noChangeAspect="1"/>
          </p:cNvPicPr>
          <p:nvPr/>
        </p:nvPicPr>
        <p:blipFill>
          <a:blip r:embed="rId5"/>
          <a:stretch>
            <a:fillRect/>
          </a:stretch>
        </p:blipFill>
        <p:spPr>
          <a:xfrm>
            <a:off x="8406124" y="1093618"/>
            <a:ext cx="2411483" cy="3392556"/>
          </a:xfrm>
          <a:prstGeom prst="rect">
            <a:avLst/>
          </a:prstGeom>
        </p:spPr>
      </p:pic>
      <p:pic>
        <p:nvPicPr>
          <p:cNvPr id="8" name="Picture 7"/>
          <p:cNvPicPr>
            <a:picLocks noChangeAspect="1"/>
          </p:cNvPicPr>
          <p:nvPr/>
        </p:nvPicPr>
        <p:blipFill>
          <a:blip r:embed="rId6"/>
          <a:stretch>
            <a:fillRect/>
          </a:stretch>
        </p:blipFill>
        <p:spPr>
          <a:xfrm>
            <a:off x="8799443" y="5671931"/>
            <a:ext cx="2554357" cy="661698"/>
          </a:xfrm>
          <a:prstGeom prst="rect">
            <a:avLst/>
          </a:prstGeom>
        </p:spPr>
      </p:pic>
    </p:spTree>
    <p:extLst>
      <p:ext uri="{BB962C8B-B14F-4D97-AF65-F5344CB8AC3E}">
        <p14:creationId xmlns:p14="http://schemas.microsoft.com/office/powerpoint/2010/main" val="333978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aseline="0" dirty="0" smtClean="0">
                <a:effectLst>
                  <a:outerShdw blurRad="38100" dist="38100" dir="2700000" algn="tl">
                    <a:srgbClr val="000000">
                      <a:alpha val="43137"/>
                    </a:srgbClr>
                  </a:outerShdw>
                </a:effectLst>
              </a:rPr>
              <a:t>CLEANED  DATA</a:t>
            </a:r>
            <a:endParaRPr lang="en-IN" dirty="0">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2"/>
          <a:stretch>
            <a:fillRect/>
          </a:stretch>
        </p:blipFill>
        <p:spPr>
          <a:xfrm>
            <a:off x="838200" y="1497496"/>
            <a:ext cx="9803295" cy="446594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p:cNvPicPr>
            <a:picLocks noChangeAspect="1"/>
          </p:cNvPicPr>
          <p:nvPr/>
        </p:nvPicPr>
        <p:blipFill>
          <a:blip r:embed="rId3"/>
          <a:stretch>
            <a:fillRect/>
          </a:stretch>
        </p:blipFill>
        <p:spPr>
          <a:xfrm>
            <a:off x="8905461" y="6096000"/>
            <a:ext cx="2610783" cy="542429"/>
          </a:xfrm>
          <a:prstGeom prst="rect">
            <a:avLst/>
          </a:prstGeom>
        </p:spPr>
      </p:pic>
    </p:spTree>
    <p:extLst>
      <p:ext uri="{BB962C8B-B14F-4D97-AF65-F5344CB8AC3E}">
        <p14:creationId xmlns:p14="http://schemas.microsoft.com/office/powerpoint/2010/main" val="469457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1735</Words>
  <Application>Microsoft Office PowerPoint</Application>
  <PresentationFormat>Widescreen</PresentationFormat>
  <Paragraphs>93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Söhne</vt:lpstr>
      <vt:lpstr>Söhne Mono</vt:lpstr>
      <vt:lpstr>Wingdings</vt:lpstr>
      <vt:lpstr>Office Theme</vt:lpstr>
      <vt:lpstr>CRYPTOCURENCY PRICES BY MARKET CAPITALIZATION   -SUBBALAKSHMI                &amp;  -PRAVEENA REDDY </vt:lpstr>
      <vt:lpstr>Problem statement </vt:lpstr>
      <vt:lpstr>PowerPoint Presentation</vt:lpstr>
      <vt:lpstr>PowerPoint Presentation</vt:lpstr>
      <vt:lpstr> DATA COLLECTION </vt:lpstr>
      <vt:lpstr>RAW DATA</vt:lpstr>
      <vt:lpstr>PowerPoint Presentation</vt:lpstr>
      <vt:lpstr>Missing values and type casting</vt:lpstr>
      <vt:lpstr>CLEANED  DATA</vt:lpstr>
      <vt:lpstr>DATA ANALYSIS</vt:lpstr>
      <vt:lpstr>Top 10 Cryptocurrencies by Percentage Change in Value Over 7 Days</vt:lpstr>
      <vt:lpstr>Cryptocurrencies in the Market cap </vt:lpstr>
      <vt:lpstr>TOP GAINERS</vt:lpstr>
      <vt:lpstr>TOP LOSERS</vt:lpstr>
      <vt:lpstr>the top 10 coins based on market cap</vt:lpstr>
      <vt:lpstr>Bottom Coins by Market Cap</vt:lpstr>
      <vt:lpstr>Top 10 Cryptocurrencies by Price and Volume with Market Cap</vt:lpstr>
      <vt:lpstr>3D Scatter Plot of Cryptocurrency Prices, 24hr Volume, and Market Cap</vt:lpstr>
      <vt:lpstr>Value of one USD</vt:lpstr>
      <vt:lpstr>Prices in USD and INR for 1 Unit as of March 30, 2023</vt:lpstr>
      <vt:lpstr>Websites for buying cryptocurrency</vt:lpstr>
      <vt:lpstr>Challenges Faced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20</cp:revision>
  <dcterms:created xsi:type="dcterms:W3CDTF">2023-04-04T12:08:09Z</dcterms:created>
  <dcterms:modified xsi:type="dcterms:W3CDTF">2023-04-04T16:21:52Z</dcterms:modified>
</cp:coreProperties>
</file>