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1"/>
  </p:notesMasterIdLst>
  <p:handoutMasterIdLst>
    <p:handoutMasterId r:id="rId22"/>
  </p:handoutMasterIdLst>
  <p:sldIdLst>
    <p:sldId id="407" r:id="rId6"/>
    <p:sldId id="421" r:id="rId7"/>
    <p:sldId id="422" r:id="rId8"/>
    <p:sldId id="434" r:id="rId9"/>
    <p:sldId id="437" r:id="rId10"/>
    <p:sldId id="441" r:id="rId11"/>
    <p:sldId id="438" r:id="rId12"/>
    <p:sldId id="435" r:id="rId13"/>
    <p:sldId id="436" r:id="rId14"/>
    <p:sldId id="445" r:id="rId15"/>
    <p:sldId id="429" r:id="rId16"/>
    <p:sldId id="430" r:id="rId17"/>
    <p:sldId id="433" r:id="rId18"/>
    <p:sldId id="443" r:id="rId19"/>
    <p:sldId id="44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D7AC19-2D78-440D-B853-7CDF2DF0CD73}">
          <p14:sldIdLst>
            <p14:sldId id="407"/>
            <p14:sldId id="421"/>
            <p14:sldId id="422"/>
            <p14:sldId id="434"/>
            <p14:sldId id="437"/>
            <p14:sldId id="441"/>
            <p14:sldId id="438"/>
            <p14:sldId id="435"/>
            <p14:sldId id="436"/>
            <p14:sldId id="445"/>
            <p14:sldId id="429"/>
            <p14:sldId id="430"/>
            <p14:sldId id="433"/>
            <p14:sldId id="443"/>
            <p14:sldId id="444"/>
          </p14:sldIdLst>
        </p14:section>
      </p14:sectionLst>
    </p:ex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inki, Varun" initials="TV" lastIdx="1" clrIdx="0"/>
  <p:cmAuthor id="1" name="A, Haripriya" initials="AH" lastIdx="0" clrIdx="1">
    <p:extLst>
      <p:ext uri="{19B8F6BF-5375-455C-9EA6-DF929625EA0E}">
        <p15:presenceInfo xmlns:p15="http://schemas.microsoft.com/office/powerpoint/2012/main" userId="S-1-5-21-3641078771-3653456904-245653651-1576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7386"/>
    <a:srgbClr val="FFEBE7"/>
    <a:srgbClr val="FFFFE7"/>
    <a:srgbClr val="FFFFFF"/>
    <a:srgbClr val="FFD9B2"/>
    <a:srgbClr val="FFAA99"/>
    <a:srgbClr val="666666"/>
    <a:srgbClr val="000000"/>
    <a:srgbClr val="6EC628"/>
    <a:srgbClr val="A29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41" autoAdjust="0"/>
    <p:restoredTop sz="96092" autoAdjust="0"/>
  </p:normalViewPr>
  <p:slideViewPr>
    <p:cSldViewPr snapToGrid="0">
      <p:cViewPr varScale="1">
        <p:scale>
          <a:sx n="69" d="100"/>
          <a:sy n="69" d="100"/>
        </p:scale>
        <p:origin x="1830" y="66"/>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81" d="100"/>
          <a:sy n="81" d="100"/>
        </p:scale>
        <p:origin x="-2040"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6/22/2020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990420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6/22/2020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60868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7" name="Image 22" descr="cover- Ice.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ice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ice_part1.jpg &lt;IGNORE&gt;"/>
          <p:cNvPicPr>
            <a:picLocks noChangeAspect="1"/>
          </p:cNvPicPr>
          <p:nvPr userDrawn="1"/>
        </p:nvPicPr>
        <p:blipFill>
          <a:blip r:embed="rId4" cstate="print"/>
          <a:stretch>
            <a:fillRect/>
          </a:stretch>
        </p:blipFill>
        <p:spPr>
          <a:xfrm>
            <a:off x="44" y="3906044"/>
            <a:ext cx="9143910" cy="178592"/>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p:txBody>
      </p:sp>
      <p:sp>
        <p:nvSpPr>
          <p:cNvPr id="20" name="TextBox 19"/>
          <p:cNvSpPr txBox="1"/>
          <p:nvPr userDrawn="1"/>
        </p:nvSpPr>
        <p:spPr bwMode="auto">
          <a:xfrm>
            <a:off x="449263"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smtClean="0">
                <a:solidFill>
                  <a:srgbClr val="666666"/>
                </a:solidFill>
                <a:latin typeface="Arial" pitchFamily="34" charset="0"/>
                <a:ea typeface="+mn-ea"/>
                <a:cs typeface="Arial" pitchFamily="34" charset="0"/>
              </a:rPr>
              <a:t>© CGI Group Inc. 2013</a:t>
            </a:r>
            <a:endParaRPr lang="en-US" sz="1100" kern="1200" noProof="0" dirty="0" smtClean="0">
              <a:solidFill>
                <a:srgbClr val="666666"/>
              </a:solidFill>
              <a:latin typeface="Arial" pitchFamily="34" charset="0"/>
              <a:ea typeface="+mn-ea"/>
              <a:cs typeface="Arial" pitchFamily="34" charset="0"/>
            </a:endParaRPr>
          </a:p>
        </p:txBody>
      </p:sp>
      <p:sp>
        <p:nvSpPr>
          <p:cNvPr id="22" name="Date Placeholder 3"/>
          <p:cNvSpPr>
            <a:spLocks noGrp="1"/>
          </p:cNvSpPr>
          <p:nvPr>
            <p:ph type="dt" sz="half" idx="2"/>
          </p:nvPr>
        </p:nvSpPr>
        <p:spPr>
          <a:xfrm>
            <a:off x="3569856" y="6515640"/>
            <a:ext cx="1999672" cy="241200"/>
          </a:xfrm>
          <a:prstGeom prst="rect">
            <a:avLst/>
          </a:prstGeom>
          <a:ln w="3175">
            <a:noFill/>
          </a:ln>
        </p:spPr>
        <p:txBody>
          <a:bodyPr vert="horz" wrap="square" lIns="0" tIns="0" rIns="0" bIns="0" rtlCol="0" anchor="t" anchorCtr="0">
            <a:normAutofit/>
          </a:bodyPr>
          <a:lstStyle>
            <a:lvl1pPr algn="ctr">
              <a:defRPr lang="en-US" sz="1100" kern="1200" noProof="0" dirty="0" smtClean="0">
                <a:solidFill>
                  <a:srgbClr val="666666"/>
                </a:solidFill>
                <a:latin typeface="Arial" pitchFamily="34" charset="0"/>
                <a:ea typeface="+mn-ea"/>
                <a:cs typeface="Arial" pitchFamily="34" charset="0"/>
              </a:defRPr>
            </a:lvl1pPr>
          </a:lstStyle>
          <a:p>
            <a:r>
              <a:rPr lang="en-US" smtClean="0"/>
              <a:t>10.05.2013</a:t>
            </a:r>
            <a:endParaRPr lang="en-US"/>
          </a:p>
        </p:txBody>
      </p:sp>
      <p:sp>
        <p:nvSpPr>
          <p:cNvPr id="4" name="TextBox 3" descr="CONFIDENTIAL_TAG_0xFFEE"/>
          <p:cNvSpPr txBox="1"/>
          <p:nvPr userDrawn="1"/>
        </p:nvSpPr>
        <p:spPr bwMode="auto">
          <a:xfrm>
            <a:off x="2120630" y="6515640"/>
            <a:ext cx="1721795"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1" name="Picture 6" descr="cover_bg_ice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57" name="Picture 5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2" name="Picture 5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smtClean="0"/>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endParaRPr lang="en-US" dirty="0"/>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7" name="Picture 36"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US"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6" name="Picture 35"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28" name="Picture 27"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XX</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67" name="Picture 6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	</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7" name="Picture 4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9" name="Picture 48"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XX</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hree Content Columns, and a Bottom Content">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5" y="1289829"/>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
        <p:nvSpPr>
          <p:cNvPr id="14" name="Content Placeholder 20"/>
          <p:cNvSpPr>
            <a:spLocks noGrp="1"/>
          </p:cNvSpPr>
          <p:nvPr>
            <p:ph sz="quarter" idx="18"/>
          </p:nvPr>
        </p:nvSpPr>
        <p:spPr>
          <a:xfrm>
            <a:off x="3243021" y="1292760"/>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20"/>
          <p:cNvSpPr>
            <a:spLocks noGrp="1"/>
          </p:cNvSpPr>
          <p:nvPr>
            <p:ph sz="quarter" idx="19"/>
          </p:nvPr>
        </p:nvSpPr>
        <p:spPr>
          <a:xfrm>
            <a:off x="6019016" y="1286897"/>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0"/>
          <p:cNvSpPr>
            <a:spLocks noGrp="1"/>
          </p:cNvSpPr>
          <p:nvPr>
            <p:ph sz="quarter" idx="20"/>
          </p:nvPr>
        </p:nvSpPr>
        <p:spPr>
          <a:xfrm>
            <a:off x="452196" y="4369777"/>
            <a:ext cx="8238823" cy="167346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55227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pic>
        <p:nvPicPr>
          <p:cNvPr id="41" name="Picture 40" descr="&lt;IGNORE&gt;&#10;"/>
          <p:cNvPicPr>
            <a:picLocks noChangeAspect="1"/>
          </p:cNvPicPr>
          <p:nvPr userDrawn="1"/>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93" r:id="rId7"/>
    <p:sldLayoutId id="2147483665" r:id="rId8"/>
    <p:sldLayoutId id="2147483670" r:id="rId9"/>
    <p:sldLayoutId id="2147483692" r:id="rId10"/>
    <p:sldLayoutId id="2147483650" r:id="rId11"/>
    <p:sldLayoutId id="2147483667" r:id="rId12"/>
    <p:sldLayoutId id="2147483668" r:id="rId13"/>
    <p:sldLayoutId id="2147483687" r:id="rId14"/>
    <p:sldLayoutId id="2147483690" r:id="rId15"/>
    <p:sldLayoutId id="2147483691" r:id="rId16"/>
    <p:sldLayoutId id="2147483661" r:id="rId17"/>
    <p:sldLayoutId id="2147483660" r:id="rId18"/>
    <p:sldLayoutId id="2147483672" r:id="rId19"/>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98,01701,649,6249,331,0641,35,37496}"/>
          <p:cNvSpPr>
            <a:spLocks noGrp="1"/>
          </p:cNvSpPr>
          <p:nvPr>
            <p:ph type="ctrTitle"/>
          </p:nvPr>
        </p:nvSpPr>
        <p:spPr>
          <a:xfrm>
            <a:off x="528033" y="4353058"/>
            <a:ext cx="7313639" cy="1096271"/>
          </a:xfrm>
        </p:spPr>
        <p:txBody>
          <a:bodyPr>
            <a:noAutofit/>
          </a:bodyPr>
          <a:lstStyle/>
          <a:p>
            <a:r>
              <a:rPr lang="en-GB" b="1" dirty="0" smtClean="0">
                <a:latin typeface="Bell MT" pitchFamily="18" charset="0"/>
                <a:cs typeface="Angsana New" pitchFamily="18" charset="-34"/>
              </a:rPr>
              <a:t>Angular with Restful Web Services</a:t>
            </a:r>
            <a:r>
              <a:rPr lang="en-GB" dirty="0" smtClean="0">
                <a:latin typeface="Bell MT" pitchFamily="18" charset="0"/>
                <a:cs typeface="Angsana New" pitchFamily="18" charset="-34"/>
              </a:rPr>
              <a:t/>
            </a:r>
            <a:br>
              <a:rPr lang="en-GB" dirty="0" smtClean="0">
                <a:latin typeface="Bell MT" pitchFamily="18" charset="0"/>
                <a:cs typeface="Angsana New" pitchFamily="18" charset="-34"/>
              </a:rPr>
            </a:br>
            <a:r>
              <a:rPr lang="en-GB" sz="1800" dirty="0">
                <a:latin typeface="Bell MT" pitchFamily="18" charset="0"/>
                <a:cs typeface="Angsana New" pitchFamily="18" charset="-34"/>
              </a:rPr>
              <a:t> </a:t>
            </a:r>
            <a:endParaRPr lang="en-GB" dirty="0">
              <a:latin typeface="Bell MT" pitchFamily="18" charset="0"/>
              <a:cs typeface="Angsana New" pitchFamily="18" charset="-34"/>
            </a:endParaRPr>
          </a:p>
        </p:txBody>
      </p:sp>
      <p:sp>
        <p:nvSpPr>
          <p:cNvPr id="3" name="Subtitle 2" descr="&lt;NAME&gt;{59,64646,463,1029,450,4999,35,25}"/>
          <p:cNvSpPr>
            <a:spLocks noGrp="1"/>
          </p:cNvSpPr>
          <p:nvPr>
            <p:ph type="subTitle" idx="1"/>
          </p:nvPr>
        </p:nvSpPr>
        <p:spPr>
          <a:xfrm>
            <a:off x="447675" y="5874327"/>
            <a:ext cx="5881407" cy="604532"/>
          </a:xfrm>
        </p:spPr>
        <p:txBody>
          <a:bodyPr>
            <a:normAutofit/>
          </a:bodyPr>
          <a:lstStyle/>
          <a:p>
            <a:r>
              <a:rPr lang="en-GB" sz="1800" b="1" dirty="0" smtClean="0">
                <a:solidFill>
                  <a:srgbClr val="C00000"/>
                </a:solidFill>
                <a:latin typeface="Bell MT" pitchFamily="18" charset="0"/>
              </a:rPr>
              <a:t>Sumesh AC</a:t>
            </a:r>
            <a:endParaRPr lang="en-GB" sz="1800" b="1" dirty="0">
              <a:solidFill>
                <a:srgbClr val="C00000"/>
              </a:solidFill>
              <a:latin typeface="Bell MT" pitchFamily="18" charset="0"/>
            </a:endParaRPr>
          </a:p>
        </p:txBody>
      </p:sp>
    </p:spTree>
    <p:extLst>
      <p:ext uri="{BB962C8B-B14F-4D97-AF65-F5344CB8AC3E}">
        <p14:creationId xmlns:p14="http://schemas.microsoft.com/office/powerpoint/2010/main" val="30492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6880" y="335153"/>
            <a:ext cx="8250237" cy="5940955"/>
          </a:xfrm>
        </p:spPr>
        <p:txBody>
          <a:bodyPr>
            <a:normAutofit lnSpcReduction="10000"/>
          </a:bodyPr>
          <a:lstStyle/>
          <a:p>
            <a:r>
              <a:rPr lang="en-US" dirty="0"/>
              <a:t>1. Interpolation – {{value}}</a:t>
            </a:r>
          </a:p>
          <a:p>
            <a:r>
              <a:rPr lang="en-US" dirty="0"/>
              <a:t>This adds the value of a property from the component.</a:t>
            </a:r>
          </a:p>
          <a:p>
            <a:r>
              <a:rPr lang="en-US" dirty="0"/>
              <a:t>&lt;li&gt;Name: {{user.name}}&lt;/li&gt;</a:t>
            </a:r>
          </a:p>
          <a:p>
            <a:endParaRPr lang="en-US" dirty="0"/>
          </a:p>
          <a:p>
            <a:r>
              <a:rPr lang="en-US" dirty="0"/>
              <a:t>2. Property binding – [</a:t>
            </a:r>
            <a:r>
              <a:rPr lang="en-US" dirty="0" err="1"/>
              <a:t>propert</a:t>
            </a:r>
            <a:r>
              <a:rPr lang="en-US" dirty="0"/>
              <a:t>]=“value”</a:t>
            </a:r>
          </a:p>
          <a:p>
            <a:r>
              <a:rPr lang="en-US" dirty="0"/>
              <a:t>With property binding, the value is passed from the component to the specified property, which can </a:t>
            </a:r>
            <a:r>
              <a:rPr lang="en-US" dirty="0" err="1"/>
              <a:t>ofter</a:t>
            </a:r>
            <a:r>
              <a:rPr lang="en-US" dirty="0"/>
              <a:t> be a simple HTML attribute.</a:t>
            </a:r>
          </a:p>
          <a:p>
            <a:r>
              <a:rPr lang="en-US" dirty="0"/>
              <a:t>&lt;input type=“email” [value]=“</a:t>
            </a:r>
            <a:r>
              <a:rPr lang="en-US" dirty="0" err="1"/>
              <a:t>user.email</a:t>
            </a:r>
            <a:r>
              <a:rPr lang="en-US" dirty="0"/>
              <a:t>”&gt;</a:t>
            </a:r>
          </a:p>
          <a:p>
            <a:endParaRPr lang="en-US" dirty="0"/>
          </a:p>
          <a:p>
            <a:r>
              <a:rPr lang="en-US" dirty="0"/>
              <a:t>3. Event binding – (event)=“function”</a:t>
            </a:r>
          </a:p>
          <a:p>
            <a:r>
              <a:rPr lang="en-US" dirty="0"/>
              <a:t>When a specific DOM event happens (click, change </a:t>
            </a:r>
            <a:r>
              <a:rPr lang="en-US" dirty="0" err="1"/>
              <a:t>keyup</a:t>
            </a:r>
            <a:r>
              <a:rPr lang="en-US" dirty="0"/>
              <a:t>), call the specified method in the component.</a:t>
            </a:r>
          </a:p>
          <a:p>
            <a:r>
              <a:rPr lang="en-US" dirty="0"/>
              <a:t>&lt;button (click)=“open()”&gt;&lt;/button</a:t>
            </a:r>
            <a:r>
              <a:rPr lang="en-US" dirty="0" smtClean="0"/>
              <a:t>&gt;</a:t>
            </a:r>
          </a:p>
          <a:p>
            <a:endParaRPr lang="en-US" dirty="0"/>
          </a:p>
          <a:p>
            <a:r>
              <a:rPr lang="en-US" dirty="0"/>
              <a:t>4. Two-way data binding – [(</a:t>
            </a:r>
            <a:r>
              <a:rPr lang="en-US" dirty="0" err="1"/>
              <a:t>ngModel</a:t>
            </a:r>
            <a:r>
              <a:rPr lang="en-US" dirty="0"/>
              <a:t>)]=“</a:t>
            </a:r>
            <a:r>
              <a:rPr lang="en-US" dirty="0" err="1"/>
              <a:t>user.email</a:t>
            </a:r>
            <a:r>
              <a:rPr lang="en-US" dirty="0"/>
              <a:t>”</a:t>
            </a:r>
          </a:p>
          <a:p>
            <a:r>
              <a:rPr lang="en-US" dirty="0"/>
              <a:t>Two way data binding allows to have data flow in both ways. From component to DOM and DOM to component</a:t>
            </a:r>
          </a:p>
          <a:p>
            <a:r>
              <a:rPr lang="en-US" dirty="0"/>
              <a:t>&lt;input type=“email” [(</a:t>
            </a:r>
            <a:r>
              <a:rPr lang="en-US" dirty="0" err="1"/>
              <a:t>ngModel</a:t>
            </a:r>
            <a:r>
              <a:rPr lang="en-US" dirty="0"/>
              <a:t>)]=“</a:t>
            </a:r>
            <a:r>
              <a:rPr lang="en-US" dirty="0" err="1"/>
              <a:t>user.email</a:t>
            </a:r>
            <a:r>
              <a:rPr lang="en-US" dirty="0"/>
              <a:t>”&gt;</a:t>
            </a:r>
          </a:p>
          <a:p>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10</a:t>
            </a:fld>
            <a:endParaRPr lang="en-US" dirty="0"/>
          </a:p>
        </p:txBody>
      </p:sp>
    </p:spTree>
    <p:extLst>
      <p:ext uri="{BB962C8B-B14F-4D97-AF65-F5344CB8AC3E}">
        <p14:creationId xmlns:p14="http://schemas.microsoft.com/office/powerpoint/2010/main" val="2342976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sample Angular app</a:t>
            </a:r>
            <a:br>
              <a:rPr lang="en-US" dirty="0"/>
            </a:br>
            <a:endParaRPr lang="en-US" dirty="0"/>
          </a:p>
        </p:txBody>
      </p:sp>
      <p:sp>
        <p:nvSpPr>
          <p:cNvPr id="3" name="Content Placeholder 2"/>
          <p:cNvSpPr>
            <a:spLocks noGrp="1"/>
          </p:cNvSpPr>
          <p:nvPr>
            <p:ph sz="quarter" idx="17"/>
          </p:nvPr>
        </p:nvSpPr>
        <p:spPr/>
        <p:txBody>
          <a:bodyPr/>
          <a:lstStyle/>
          <a:p>
            <a:r>
              <a:rPr lang="en-US" dirty="0" smtClean="0"/>
              <a:t>To create an Angular application below are the prerequisites,</a:t>
            </a:r>
          </a:p>
          <a:p>
            <a:endParaRPr lang="en-US" dirty="0" smtClean="0"/>
          </a:p>
          <a:p>
            <a:r>
              <a:rPr lang="en-US" dirty="0" smtClean="0"/>
              <a:t>1. Node.js</a:t>
            </a:r>
          </a:p>
          <a:p>
            <a:r>
              <a:rPr lang="en-US" dirty="0" smtClean="0"/>
              <a:t>2. </a:t>
            </a:r>
            <a:r>
              <a:rPr lang="en-US" dirty="0" err="1" smtClean="0"/>
              <a:t>Npm</a:t>
            </a:r>
            <a:r>
              <a:rPr lang="en-US" dirty="0" smtClean="0"/>
              <a:t> package manager (which will be installed with Node.js)</a:t>
            </a:r>
          </a:p>
          <a:p>
            <a:r>
              <a:rPr lang="en-US" smtClean="0"/>
              <a:t>3. Angular </a:t>
            </a:r>
            <a:r>
              <a:rPr lang="en-US" dirty="0" smtClean="0"/>
              <a:t>CLI (</a:t>
            </a:r>
            <a:r>
              <a:rPr lang="en-US" dirty="0" err="1" smtClean="0"/>
              <a:t>npm</a:t>
            </a:r>
            <a:r>
              <a:rPr lang="en-US" dirty="0" smtClean="0"/>
              <a:t> install –g @angular/cli)</a:t>
            </a:r>
          </a:p>
          <a:p>
            <a:pPr marL="457200" indent="-457200">
              <a:buAutoNum type="arabicPeriod"/>
            </a:pPr>
            <a:endParaRPr lang="en-US" dirty="0"/>
          </a:p>
          <a:p>
            <a:r>
              <a:rPr lang="en-US" dirty="0" smtClean="0"/>
              <a:t>How To Create New Angular Project</a:t>
            </a:r>
          </a:p>
          <a:p>
            <a:endParaRPr lang="en-US" dirty="0"/>
          </a:p>
          <a:p>
            <a:r>
              <a:rPr lang="en-US" dirty="0" smtClean="0"/>
              <a:t>Ng new &lt;app name&gt; - This will prompt for information about features to include in the initial app (like </a:t>
            </a:r>
            <a:r>
              <a:rPr lang="en-US" dirty="0" err="1" smtClean="0"/>
              <a:t>css</a:t>
            </a:r>
            <a:r>
              <a:rPr lang="en-US" dirty="0" smtClean="0"/>
              <a:t>/</a:t>
            </a:r>
            <a:r>
              <a:rPr lang="en-US" dirty="0" err="1" smtClean="0"/>
              <a:t>scss</a:t>
            </a:r>
            <a:r>
              <a:rPr lang="en-US" dirty="0" smtClean="0"/>
              <a:t>, routing)</a:t>
            </a:r>
            <a:endParaRPr lang="en-US" dirty="0"/>
          </a:p>
          <a:p>
            <a:r>
              <a:rPr lang="en-US" dirty="0" smtClean="0"/>
              <a:t>Ng serve –open – to run and open the application in the browser. The default port will be 4200.</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11</a:t>
            </a:fld>
            <a:endParaRPr lang="en-US" dirty="0"/>
          </a:p>
        </p:txBody>
      </p:sp>
    </p:spTree>
    <p:extLst>
      <p:ext uri="{BB962C8B-B14F-4D97-AF65-F5344CB8AC3E}">
        <p14:creationId xmlns:p14="http://schemas.microsoft.com/office/powerpoint/2010/main" val="3369827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6880" y="653808"/>
            <a:ext cx="8250237" cy="4889742"/>
          </a:xfrm>
        </p:spPr>
        <p:txBody>
          <a:bodyPr>
            <a:normAutofit/>
          </a:bodyPr>
          <a:lstStyle/>
          <a:p>
            <a:r>
              <a:rPr lang="en-US" dirty="0" smtClean="0"/>
              <a:t>If you want to change the port, need to run using </a:t>
            </a:r>
          </a:p>
          <a:p>
            <a:endParaRPr lang="en-US" dirty="0"/>
          </a:p>
          <a:p>
            <a:r>
              <a:rPr lang="en-US" dirty="0" smtClean="0"/>
              <a:t>Ng serve –port 4201 –open</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12</a:t>
            </a:fld>
            <a:endParaRPr lang="en-US" dirty="0"/>
          </a:p>
        </p:txBody>
      </p:sp>
    </p:spTree>
    <p:extLst>
      <p:ext uri="{BB962C8B-B14F-4D97-AF65-F5344CB8AC3E}">
        <p14:creationId xmlns:p14="http://schemas.microsoft.com/office/powerpoint/2010/main" val="2977926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440093"/>
            <a:ext cx="8239125" cy="920750"/>
          </a:xfrm>
        </p:spPr>
        <p:txBody>
          <a:bodyPr/>
          <a:lstStyle/>
          <a:p>
            <a:r>
              <a:rPr lang="en-US" dirty="0"/>
              <a:t>Calling Restful Web Service from Angular</a:t>
            </a:r>
            <a:br>
              <a:rPr lang="en-US" dirty="0"/>
            </a:br>
            <a:endParaRPr lang="en-US" dirty="0"/>
          </a:p>
        </p:txBody>
      </p:sp>
      <p:sp>
        <p:nvSpPr>
          <p:cNvPr id="3" name="Content Placeholder 2"/>
          <p:cNvSpPr>
            <a:spLocks noGrp="1"/>
          </p:cNvSpPr>
          <p:nvPr>
            <p:ph sz="quarter" idx="17"/>
          </p:nvPr>
        </p:nvSpPr>
        <p:spPr/>
        <p:txBody>
          <a:bodyPr/>
          <a:lstStyle/>
          <a:p>
            <a:r>
              <a:rPr lang="en-US" dirty="0" smtClean="0"/>
              <a:t>Most front-end applications need to communicate with a server over the HTTP protocol, in order to download or upload data and access other back-end services. Angular provides a simplified client HTTP API for Angular applications, the </a:t>
            </a:r>
            <a:r>
              <a:rPr lang="en-US" dirty="0" err="1" smtClean="0"/>
              <a:t>HttpClient</a:t>
            </a:r>
            <a:r>
              <a:rPr lang="en-US" dirty="0" smtClean="0"/>
              <a:t> service class in @angular/common/http.</a:t>
            </a:r>
          </a:p>
          <a:p>
            <a:endParaRPr lang="en-US" dirty="0"/>
          </a:p>
          <a:p>
            <a:r>
              <a:rPr lang="en-US" dirty="0" smtClean="0"/>
              <a:t>To use </a:t>
            </a:r>
            <a:r>
              <a:rPr lang="en-US" dirty="0" err="1" smtClean="0"/>
              <a:t>HttpClient</a:t>
            </a:r>
            <a:r>
              <a:rPr lang="en-US" dirty="0" smtClean="0"/>
              <a:t> in Angular, first we need to import </a:t>
            </a:r>
            <a:r>
              <a:rPr lang="en-US" dirty="0" err="1" smtClean="0"/>
              <a:t>HttpClientModule</a:t>
            </a:r>
            <a:r>
              <a:rPr lang="en-US" dirty="0" smtClean="0"/>
              <a:t> in the </a:t>
            </a:r>
            <a:r>
              <a:rPr lang="en-US" dirty="0" err="1" smtClean="0"/>
              <a:t>app.module</a:t>
            </a:r>
            <a:r>
              <a:rPr lang="en-US" dirty="0" smtClean="0"/>
              <a:t> and add in imports. Then import </a:t>
            </a:r>
            <a:r>
              <a:rPr lang="en-US" dirty="0" err="1" smtClean="0"/>
              <a:t>HttpClient</a:t>
            </a:r>
            <a:r>
              <a:rPr lang="en-US" dirty="0" smtClean="0"/>
              <a:t> in service component</a:t>
            </a:r>
            <a:r>
              <a:rPr lang="en-US" dirty="0"/>
              <a:t>.</a:t>
            </a:r>
            <a:endParaRPr lang="en-US" dirty="0" smtClean="0"/>
          </a:p>
        </p:txBody>
      </p:sp>
      <p:sp>
        <p:nvSpPr>
          <p:cNvPr id="4" name="Slide Number Placeholder 3"/>
          <p:cNvSpPr>
            <a:spLocks noGrp="1"/>
          </p:cNvSpPr>
          <p:nvPr>
            <p:ph type="sldNum" sz="quarter" idx="12"/>
          </p:nvPr>
        </p:nvSpPr>
        <p:spPr/>
        <p:txBody>
          <a:bodyPr/>
          <a:lstStyle/>
          <a:p>
            <a:fld id="{525A3C56-E491-49B2-93F3-63532DF516BC}" type="slidenum">
              <a:rPr lang="en-US" smtClean="0"/>
              <a:pPr/>
              <a:t>13</a:t>
            </a:fld>
            <a:endParaRPr lang="en-US" dirty="0"/>
          </a:p>
        </p:txBody>
      </p:sp>
    </p:spTree>
    <p:extLst>
      <p:ext uri="{BB962C8B-B14F-4D97-AF65-F5344CB8AC3E}">
        <p14:creationId xmlns:p14="http://schemas.microsoft.com/office/powerpoint/2010/main" val="134971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984" y="2734975"/>
            <a:ext cx="8239125" cy="92075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14</a:t>
            </a:fld>
            <a:endParaRPr lang="en-US" dirty="0"/>
          </a:p>
        </p:txBody>
      </p:sp>
    </p:spTree>
    <p:extLst>
      <p:ext uri="{BB962C8B-B14F-4D97-AF65-F5344CB8AC3E}">
        <p14:creationId xmlns:p14="http://schemas.microsoft.com/office/powerpoint/2010/main" val="1248933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730" y="2693413"/>
            <a:ext cx="8239125" cy="92075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15</a:t>
            </a:fld>
            <a:endParaRPr lang="en-US" dirty="0"/>
          </a:p>
        </p:txBody>
      </p:sp>
    </p:spTree>
    <p:extLst>
      <p:ext uri="{BB962C8B-B14F-4D97-AF65-F5344CB8AC3E}">
        <p14:creationId xmlns:p14="http://schemas.microsoft.com/office/powerpoint/2010/main" val="142797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Bell MT" panose="02020503060305020303" pitchFamily="18" charset="0"/>
              </a:rPr>
              <a:t>AGENDA</a:t>
            </a:r>
            <a:endParaRPr lang="en-US" b="1" u="sng" dirty="0">
              <a:latin typeface="Bell MT" panose="02020503060305020303" pitchFamily="18" charset="0"/>
            </a:endParaRPr>
          </a:p>
        </p:txBody>
      </p:sp>
      <p:sp>
        <p:nvSpPr>
          <p:cNvPr id="3" name="Content Placeholder 2"/>
          <p:cNvSpPr>
            <a:spLocks noGrp="1"/>
          </p:cNvSpPr>
          <p:nvPr>
            <p:ph sz="quarter" idx="17"/>
          </p:nvPr>
        </p:nvSpPr>
        <p:spPr/>
        <p:txBody>
          <a:bodyPr>
            <a:normAutofit/>
          </a:bodyPr>
          <a:lstStyle/>
          <a:p>
            <a:pPr marL="457200" indent="-457200">
              <a:buAutoNum type="arabicPeriod"/>
            </a:pPr>
            <a:r>
              <a:rPr lang="en-US" dirty="0" smtClean="0"/>
              <a:t>What is Web Development</a:t>
            </a:r>
          </a:p>
          <a:p>
            <a:pPr marL="457200" indent="-457200">
              <a:buAutoNum type="arabicPeriod"/>
            </a:pPr>
            <a:r>
              <a:rPr lang="en-US" dirty="0" smtClean="0"/>
              <a:t>What is REST API</a:t>
            </a:r>
          </a:p>
          <a:p>
            <a:pPr marL="457200" indent="-457200">
              <a:buAutoNum type="arabicPeriod"/>
            </a:pPr>
            <a:r>
              <a:rPr lang="en-US" dirty="0"/>
              <a:t>Creating </a:t>
            </a:r>
            <a:r>
              <a:rPr lang="en-US" dirty="0" smtClean="0"/>
              <a:t>sample </a:t>
            </a:r>
            <a:r>
              <a:rPr lang="en-US" dirty="0"/>
              <a:t>REST API with Jersey </a:t>
            </a:r>
            <a:r>
              <a:rPr lang="en-US" dirty="0" smtClean="0"/>
              <a:t>Implementation</a:t>
            </a:r>
          </a:p>
          <a:p>
            <a:pPr marL="457200" indent="-457200">
              <a:buAutoNum type="arabicPeriod"/>
            </a:pPr>
            <a:r>
              <a:rPr lang="en-US" dirty="0" smtClean="0"/>
              <a:t>What </a:t>
            </a:r>
            <a:r>
              <a:rPr lang="en-US" dirty="0"/>
              <a:t>is Angular</a:t>
            </a:r>
          </a:p>
          <a:p>
            <a:pPr marL="457200" indent="-457200">
              <a:buAutoNum type="arabicPeriod"/>
            </a:pPr>
            <a:r>
              <a:rPr lang="en-US" dirty="0"/>
              <a:t>Features of </a:t>
            </a:r>
            <a:r>
              <a:rPr lang="en-US" dirty="0" smtClean="0"/>
              <a:t>Angular</a:t>
            </a:r>
          </a:p>
          <a:p>
            <a:pPr marL="457200" indent="-457200">
              <a:buAutoNum type="arabicPeriod"/>
            </a:pPr>
            <a:r>
              <a:rPr lang="en-US" dirty="0" smtClean="0"/>
              <a:t>Creating sample Angular Application</a:t>
            </a:r>
          </a:p>
          <a:p>
            <a:pPr marL="457200" indent="-457200">
              <a:buAutoNum type="arabicPeriod"/>
            </a:pPr>
            <a:r>
              <a:rPr lang="en-US" dirty="0" smtClean="0"/>
              <a:t>Calling Restful Web Service from Angular</a:t>
            </a:r>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smtClean="0"/>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lvl="0" indent="-457200">
              <a:buFont typeface="+mj-lt"/>
              <a:buAutoNum type="alphaUcPeriod"/>
            </a:pPr>
            <a:endParaRPr lang="en-US" dirty="0" smtClean="0"/>
          </a:p>
          <a:p>
            <a:pPr marL="457200" lvl="0" indent="-457200">
              <a:buFont typeface="+mj-lt"/>
              <a:buAutoNum type="alphaUcPeriod"/>
            </a:pPr>
            <a:endParaRPr lang="en-US" dirty="0" smtClean="0"/>
          </a:p>
          <a:p>
            <a:pPr marL="457200" lvl="0" indent="-457200">
              <a:buFont typeface="+mj-lt"/>
              <a:buAutoNum type="alphaUcPeriod"/>
            </a:pP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a:t>
            </a:fld>
            <a:endParaRPr lang="en-US" dirty="0"/>
          </a:p>
        </p:txBody>
      </p:sp>
    </p:spTree>
    <p:extLst>
      <p:ext uri="{BB962C8B-B14F-4D97-AF65-F5344CB8AC3E}">
        <p14:creationId xmlns:p14="http://schemas.microsoft.com/office/powerpoint/2010/main" val="2689649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63" y="342658"/>
            <a:ext cx="8239125" cy="920750"/>
          </a:xfrm>
        </p:spPr>
        <p:txBody>
          <a:bodyPr>
            <a:normAutofit fontScale="90000"/>
          </a:bodyPr>
          <a:lstStyle/>
          <a:p>
            <a:r>
              <a:rPr lang="en-US" dirty="0" smtClean="0"/>
              <a:t/>
            </a:r>
            <a:br>
              <a:rPr lang="en-US" dirty="0" smtClean="0"/>
            </a:br>
            <a:r>
              <a:rPr lang="en-US" dirty="0" smtClean="0"/>
              <a:t>What </a:t>
            </a:r>
            <a:r>
              <a:rPr lang="en-US" dirty="0"/>
              <a:t>is Web Development</a:t>
            </a:r>
            <a:br>
              <a:rPr lang="en-US" dirty="0"/>
            </a:br>
            <a:endParaRPr lang="en-US" dirty="0"/>
          </a:p>
        </p:txBody>
      </p:sp>
      <p:sp>
        <p:nvSpPr>
          <p:cNvPr id="3" name="Content Placeholder 2"/>
          <p:cNvSpPr>
            <a:spLocks noGrp="1"/>
          </p:cNvSpPr>
          <p:nvPr>
            <p:ph sz="quarter" idx="17"/>
          </p:nvPr>
        </p:nvSpPr>
        <p:spPr/>
        <p:txBody>
          <a:bodyPr>
            <a:normAutofit/>
          </a:bodyPr>
          <a:lstStyle/>
          <a:p>
            <a:r>
              <a:rPr lang="en-US" dirty="0"/>
              <a:t>Web development is the work involved in developing a website for the Internet or an intranet. Web development can range from developing a simple single static page of plain text to complex web-based internet applications, </a:t>
            </a:r>
            <a:r>
              <a:rPr lang="en-US" dirty="0" smtClean="0"/>
              <a:t>electronic </a:t>
            </a:r>
            <a:r>
              <a:rPr lang="en-US" dirty="0"/>
              <a:t>businesses, and social network services</a:t>
            </a:r>
            <a:r>
              <a:rPr lang="en-US" dirty="0" smtClean="0"/>
              <a:t>.</a:t>
            </a:r>
          </a:p>
          <a:p>
            <a:endParaRPr lang="en-US" dirty="0"/>
          </a:p>
          <a:p>
            <a:r>
              <a:rPr lang="en-US" dirty="0" smtClean="0"/>
              <a:t>In web development we need to have both UI and API development.</a:t>
            </a:r>
          </a:p>
          <a:p>
            <a:endParaRPr lang="en-US" dirty="0" smtClean="0"/>
          </a:p>
          <a:p>
            <a:pPr marL="457200" indent="-457200">
              <a:buAutoNum type="arabicPeriod"/>
            </a:pPr>
            <a:r>
              <a:rPr lang="en-US" dirty="0" smtClean="0"/>
              <a:t>UI Development (</a:t>
            </a:r>
            <a:r>
              <a:rPr lang="en-US" dirty="0"/>
              <a:t>User </a:t>
            </a:r>
            <a:r>
              <a:rPr lang="en-US" dirty="0" smtClean="0"/>
              <a:t>Interface)</a:t>
            </a:r>
          </a:p>
          <a:p>
            <a:r>
              <a:rPr lang="en-US" dirty="0"/>
              <a:t>UI development is the development of websites, web applications, mobile applications and software development. Most people assume UI development solutions are creating the websites and writing HTML, CSS and JavaScript, but UI goes far beyond these technical terms. The goal of UI is to make the user’s interaction as simple and efficient as possible, in terms of accomplishing user goals</a:t>
            </a:r>
            <a:r>
              <a:rPr lang="en-US" dirty="0" smtClean="0"/>
              <a:t>.</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525A3C56-E491-49B2-93F3-63532DF516BC}" type="slidenum">
              <a:rPr lang="en-US" smtClean="0"/>
              <a:pPr/>
              <a:t>3</a:t>
            </a:fld>
            <a:endParaRPr lang="en-US" dirty="0"/>
          </a:p>
        </p:txBody>
      </p:sp>
    </p:spTree>
    <p:extLst>
      <p:ext uri="{BB962C8B-B14F-4D97-AF65-F5344CB8AC3E}">
        <p14:creationId xmlns:p14="http://schemas.microsoft.com/office/powerpoint/2010/main" val="770395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6880" y="695372"/>
            <a:ext cx="8250237" cy="4889742"/>
          </a:xfrm>
        </p:spPr>
        <p:txBody>
          <a:bodyPr/>
          <a:lstStyle/>
          <a:p>
            <a:r>
              <a:rPr lang="en-US" dirty="0" smtClean="0"/>
              <a:t>In APS 7 we have used Angular Framework Version 4 for the UI development.</a:t>
            </a:r>
          </a:p>
          <a:p>
            <a:endParaRPr lang="en-US" dirty="0"/>
          </a:p>
          <a:p>
            <a:r>
              <a:rPr lang="en-US" dirty="0" smtClean="0"/>
              <a:t>2. </a:t>
            </a:r>
            <a:r>
              <a:rPr lang="en-US" dirty="0"/>
              <a:t>API Development (Application Programming Interface</a:t>
            </a:r>
            <a:r>
              <a:rPr lang="en-US" dirty="0" smtClean="0"/>
              <a:t>)</a:t>
            </a:r>
            <a:endParaRPr lang="en-US" dirty="0"/>
          </a:p>
          <a:p>
            <a:r>
              <a:rPr lang="en-US" dirty="0" smtClean="0"/>
              <a:t>An API makes it possible for two independent systems to communicate with each other. API services are stored in some server’s of remote location and you can access that by using some commands. When communicating with the server, you can often use either XML or JSON as the communication language. To implement REST we have different implementation, Jersey and Spring Boot.</a:t>
            </a:r>
          </a:p>
          <a:p>
            <a:endParaRPr lang="en-US" dirty="0"/>
          </a:p>
          <a:p>
            <a:r>
              <a:rPr lang="en-US" dirty="0" smtClean="0"/>
              <a:t>In APS 7 we used REST (</a:t>
            </a:r>
            <a:r>
              <a:rPr lang="en-US" dirty="0" err="1" smtClean="0"/>
              <a:t>REpresentational</a:t>
            </a:r>
            <a:r>
              <a:rPr lang="en-US" dirty="0" smtClean="0"/>
              <a:t> State Transfer) API using Jersey Implementation.</a:t>
            </a:r>
            <a:endParaRPr lang="en-US" dirty="0"/>
          </a:p>
          <a:p>
            <a:endParaRPr lang="en-US" dirty="0" smtClean="0"/>
          </a:p>
        </p:txBody>
      </p:sp>
      <p:sp>
        <p:nvSpPr>
          <p:cNvPr id="4" name="Slide Number Placeholder 3"/>
          <p:cNvSpPr>
            <a:spLocks noGrp="1"/>
          </p:cNvSpPr>
          <p:nvPr>
            <p:ph type="sldNum" sz="quarter" idx="12"/>
          </p:nvPr>
        </p:nvSpPr>
        <p:spPr/>
        <p:txBody>
          <a:bodyPr/>
          <a:lstStyle/>
          <a:p>
            <a:fld id="{525A3C56-E491-49B2-93F3-63532DF516BC}" type="slidenum">
              <a:rPr lang="en-US" smtClean="0"/>
              <a:pPr/>
              <a:t>4</a:t>
            </a:fld>
            <a:endParaRPr lang="en-US" dirty="0"/>
          </a:p>
        </p:txBody>
      </p:sp>
    </p:spTree>
    <p:extLst>
      <p:ext uri="{BB962C8B-B14F-4D97-AF65-F5344CB8AC3E}">
        <p14:creationId xmlns:p14="http://schemas.microsoft.com/office/powerpoint/2010/main" val="1602657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is REST API</a:t>
            </a:r>
            <a:br>
              <a:rPr lang="en-US" dirty="0"/>
            </a:br>
            <a:endParaRPr lang="en-US" dirty="0"/>
          </a:p>
        </p:txBody>
      </p:sp>
      <p:sp>
        <p:nvSpPr>
          <p:cNvPr id="3" name="Content Placeholder 2"/>
          <p:cNvSpPr>
            <a:spLocks noGrp="1"/>
          </p:cNvSpPr>
          <p:nvPr>
            <p:ph sz="quarter" idx="17"/>
          </p:nvPr>
        </p:nvSpPr>
        <p:spPr/>
        <p:txBody>
          <a:bodyPr/>
          <a:lstStyle/>
          <a:p>
            <a:r>
              <a:rPr lang="en-US" dirty="0" err="1" smtClean="0"/>
              <a:t>REpresentational</a:t>
            </a:r>
            <a:r>
              <a:rPr lang="en-US" dirty="0" smtClean="0"/>
              <a:t> State Transfer represents the state of database at a time. REST is an architectural style which is based on web-standards and the HTTP protocol. In a REST based architecture everything is a Resource. A resource is accessed via common interface based on the HTTP standard methods. A REST server which provides access to the resources and a REST client which accesses and modifies the REST resources.</a:t>
            </a:r>
          </a:p>
          <a:p>
            <a:endParaRPr lang="en-US" dirty="0"/>
          </a:p>
          <a:p>
            <a:r>
              <a:rPr lang="en-US" dirty="0" smtClean="0"/>
              <a:t>Every resource should support the HTTP common operations. REST allows that resources have different representations e.g., text, XML, JSON etc.</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a:t>
            </a:fld>
            <a:endParaRPr lang="en-US" dirty="0"/>
          </a:p>
        </p:txBody>
      </p:sp>
    </p:spTree>
    <p:extLst>
      <p:ext uri="{BB962C8B-B14F-4D97-AF65-F5344CB8AC3E}">
        <p14:creationId xmlns:p14="http://schemas.microsoft.com/office/powerpoint/2010/main" val="1029143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284162" y="626099"/>
            <a:ext cx="8250237" cy="4889742"/>
          </a:xfrm>
        </p:spPr>
        <p:txBody>
          <a:bodyPr/>
          <a:lstStyle/>
          <a:p>
            <a:r>
              <a:rPr lang="en-US" dirty="0" smtClean="0"/>
              <a:t>HTTP Methods</a:t>
            </a:r>
          </a:p>
          <a:p>
            <a:endParaRPr lang="en-US" dirty="0"/>
          </a:p>
          <a:p>
            <a:r>
              <a:rPr lang="en-US" dirty="0" smtClean="0"/>
              <a:t>The GET, POST, PUT and DELETE methods are typically used in REST based architectures. The following table gives an explanation of these operations.</a:t>
            </a:r>
          </a:p>
          <a:p>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3373323"/>
              </p:ext>
            </p:extLst>
          </p:nvPr>
        </p:nvGraphicFramePr>
        <p:xfrm>
          <a:off x="284162" y="2546924"/>
          <a:ext cx="8086725" cy="3461790"/>
        </p:xfrm>
        <a:graphic>
          <a:graphicData uri="http://schemas.openxmlformats.org/drawingml/2006/table">
            <a:tbl>
              <a:tblPr firstRow="1" bandRow="1">
                <a:tableStyleId>{5C22544A-7EE6-4342-B048-85BDC9FD1C3A}</a:tableStyleId>
              </a:tblPr>
              <a:tblGrid>
                <a:gridCol w="2695575">
                  <a:extLst>
                    <a:ext uri="{9D8B030D-6E8A-4147-A177-3AD203B41FA5}">
                      <a16:colId xmlns:a16="http://schemas.microsoft.com/office/drawing/2014/main" val="2260443054"/>
                    </a:ext>
                  </a:extLst>
                </a:gridCol>
                <a:gridCol w="2695575">
                  <a:extLst>
                    <a:ext uri="{9D8B030D-6E8A-4147-A177-3AD203B41FA5}">
                      <a16:colId xmlns:a16="http://schemas.microsoft.com/office/drawing/2014/main" val="3499781418"/>
                    </a:ext>
                  </a:extLst>
                </a:gridCol>
                <a:gridCol w="2695575">
                  <a:extLst>
                    <a:ext uri="{9D8B030D-6E8A-4147-A177-3AD203B41FA5}">
                      <a16:colId xmlns:a16="http://schemas.microsoft.com/office/drawing/2014/main" val="2967401752"/>
                    </a:ext>
                  </a:extLst>
                </a:gridCol>
              </a:tblGrid>
              <a:tr h="496455">
                <a:tc>
                  <a:txBody>
                    <a:bodyPr/>
                    <a:lstStyle/>
                    <a:p>
                      <a:pPr algn="ctr"/>
                      <a:r>
                        <a:rPr lang="en-US" dirty="0" smtClean="0"/>
                        <a:t>HTTP Method</a:t>
                      </a:r>
                      <a:endParaRPr lang="en-US" dirty="0"/>
                    </a:p>
                  </a:txBody>
                  <a:tcPr/>
                </a:tc>
                <a:tc>
                  <a:txBody>
                    <a:bodyPr/>
                    <a:lstStyle/>
                    <a:p>
                      <a:pPr algn="ctr"/>
                      <a:r>
                        <a:rPr lang="en-US" dirty="0" smtClean="0"/>
                        <a:t>CRUD Operation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596343591"/>
                  </a:ext>
                </a:extLst>
              </a:tr>
              <a:tr h="496455">
                <a:tc>
                  <a:txBody>
                    <a:bodyPr/>
                    <a:lstStyle/>
                    <a:p>
                      <a:r>
                        <a:rPr lang="en-US" dirty="0" smtClean="0"/>
                        <a:t>GET</a:t>
                      </a:r>
                      <a:endParaRPr lang="en-US" dirty="0"/>
                    </a:p>
                  </a:txBody>
                  <a:tcPr/>
                </a:tc>
                <a:tc>
                  <a:txBody>
                    <a:bodyPr/>
                    <a:lstStyle/>
                    <a:p>
                      <a:r>
                        <a:rPr lang="en-US" dirty="0" smtClean="0"/>
                        <a:t>SELECT</a:t>
                      </a:r>
                      <a:endParaRPr lang="en-US" dirty="0"/>
                    </a:p>
                  </a:txBody>
                  <a:tcPr/>
                </a:tc>
                <a:tc>
                  <a:txBody>
                    <a:bodyPr/>
                    <a:lstStyle/>
                    <a:p>
                      <a:r>
                        <a:rPr lang="en-US" dirty="0" smtClean="0"/>
                        <a:t>Fetches a resource. The resource is never changed via GET request</a:t>
                      </a:r>
                      <a:endParaRPr lang="en-US" dirty="0"/>
                    </a:p>
                  </a:txBody>
                  <a:tcPr/>
                </a:tc>
                <a:extLst>
                  <a:ext uri="{0D108BD9-81ED-4DB2-BD59-A6C34878D82A}">
                    <a16:rowId xmlns:a16="http://schemas.microsoft.com/office/drawing/2014/main" val="1964332184"/>
                  </a:ext>
                </a:extLst>
              </a:tr>
              <a:tr h="496455">
                <a:tc>
                  <a:txBody>
                    <a:bodyPr/>
                    <a:lstStyle/>
                    <a:p>
                      <a:r>
                        <a:rPr lang="en-US" dirty="0" smtClean="0"/>
                        <a:t>POST</a:t>
                      </a:r>
                      <a:endParaRPr lang="en-US" dirty="0"/>
                    </a:p>
                  </a:txBody>
                  <a:tcPr/>
                </a:tc>
                <a:tc>
                  <a:txBody>
                    <a:bodyPr/>
                    <a:lstStyle/>
                    <a:p>
                      <a:r>
                        <a:rPr lang="en-US" dirty="0" smtClean="0"/>
                        <a:t>INSERT</a:t>
                      </a:r>
                      <a:endParaRPr lang="en-US" dirty="0"/>
                    </a:p>
                  </a:txBody>
                  <a:tcPr/>
                </a:tc>
                <a:tc>
                  <a:txBody>
                    <a:bodyPr/>
                    <a:lstStyle/>
                    <a:p>
                      <a:r>
                        <a:rPr lang="en-US" dirty="0" smtClean="0"/>
                        <a:t>Adds to an existing resource</a:t>
                      </a:r>
                      <a:endParaRPr lang="en-US" dirty="0"/>
                    </a:p>
                  </a:txBody>
                  <a:tcPr/>
                </a:tc>
                <a:extLst>
                  <a:ext uri="{0D108BD9-81ED-4DB2-BD59-A6C34878D82A}">
                    <a16:rowId xmlns:a16="http://schemas.microsoft.com/office/drawing/2014/main" val="2800174162"/>
                  </a:ext>
                </a:extLst>
              </a:tr>
              <a:tr h="496455">
                <a:tc>
                  <a:txBody>
                    <a:bodyPr/>
                    <a:lstStyle/>
                    <a:p>
                      <a:r>
                        <a:rPr lang="en-US" dirty="0" smtClean="0"/>
                        <a:t>PUT</a:t>
                      </a:r>
                      <a:endParaRPr lang="en-US" dirty="0"/>
                    </a:p>
                  </a:txBody>
                  <a:tcPr/>
                </a:tc>
                <a:tc>
                  <a:txBody>
                    <a:bodyPr/>
                    <a:lstStyle/>
                    <a:p>
                      <a:r>
                        <a:rPr lang="en-US" dirty="0" smtClean="0"/>
                        <a:t>UPDATE</a:t>
                      </a:r>
                      <a:endParaRPr lang="en-US" dirty="0"/>
                    </a:p>
                  </a:txBody>
                  <a:tcPr/>
                </a:tc>
                <a:tc>
                  <a:txBody>
                    <a:bodyPr/>
                    <a:lstStyle/>
                    <a:p>
                      <a:r>
                        <a:rPr lang="en-US" dirty="0" smtClean="0"/>
                        <a:t>Overrides existing resource</a:t>
                      </a:r>
                      <a:endParaRPr lang="en-US" dirty="0"/>
                    </a:p>
                  </a:txBody>
                  <a:tcPr/>
                </a:tc>
                <a:extLst>
                  <a:ext uri="{0D108BD9-81ED-4DB2-BD59-A6C34878D82A}">
                    <a16:rowId xmlns:a16="http://schemas.microsoft.com/office/drawing/2014/main" val="2226687846"/>
                  </a:ext>
                </a:extLst>
              </a:tr>
              <a:tr h="496455">
                <a:tc>
                  <a:txBody>
                    <a:bodyPr/>
                    <a:lstStyle/>
                    <a:p>
                      <a:r>
                        <a:rPr lang="en-US" dirty="0" smtClean="0"/>
                        <a:t>DELETE</a:t>
                      </a:r>
                      <a:endParaRPr lang="en-US" dirty="0"/>
                    </a:p>
                  </a:txBody>
                  <a:tcPr/>
                </a:tc>
                <a:tc>
                  <a:txBody>
                    <a:bodyPr/>
                    <a:lstStyle/>
                    <a:p>
                      <a:r>
                        <a:rPr lang="en-US" dirty="0" smtClean="0"/>
                        <a:t>DELETE</a:t>
                      </a:r>
                      <a:endParaRPr lang="en-US" dirty="0"/>
                    </a:p>
                  </a:txBody>
                  <a:tcPr/>
                </a:tc>
                <a:tc>
                  <a:txBody>
                    <a:bodyPr/>
                    <a:lstStyle/>
                    <a:p>
                      <a:r>
                        <a:rPr lang="en-US" dirty="0" smtClean="0"/>
                        <a:t>Deletes a resource</a:t>
                      </a:r>
                      <a:endParaRPr lang="en-US" dirty="0"/>
                    </a:p>
                  </a:txBody>
                  <a:tcPr/>
                </a:tc>
                <a:extLst>
                  <a:ext uri="{0D108BD9-81ED-4DB2-BD59-A6C34878D82A}">
                    <a16:rowId xmlns:a16="http://schemas.microsoft.com/office/drawing/2014/main" val="530473531"/>
                  </a:ext>
                </a:extLst>
              </a:tr>
            </a:tbl>
          </a:graphicData>
        </a:graphic>
      </p:graphicFrame>
    </p:spTree>
    <p:extLst>
      <p:ext uri="{BB962C8B-B14F-4D97-AF65-F5344CB8AC3E}">
        <p14:creationId xmlns:p14="http://schemas.microsoft.com/office/powerpoint/2010/main" val="970199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Creating </a:t>
            </a:r>
            <a:r>
              <a:rPr lang="en-US" dirty="0"/>
              <a:t>a sample REST </a:t>
            </a:r>
            <a:r>
              <a:rPr lang="en-US" dirty="0" smtClean="0"/>
              <a:t>API with Jersey Implementation</a:t>
            </a:r>
            <a:r>
              <a:rPr lang="en-US" dirty="0"/>
              <a:t/>
            </a:r>
            <a:br>
              <a:rPr lang="en-US" dirty="0"/>
            </a:br>
            <a:endParaRPr lang="en-US" dirty="0"/>
          </a:p>
        </p:txBody>
      </p:sp>
      <p:sp>
        <p:nvSpPr>
          <p:cNvPr id="3" name="Content Placeholder 2"/>
          <p:cNvSpPr>
            <a:spLocks noGrp="1"/>
          </p:cNvSpPr>
          <p:nvPr>
            <p:ph sz="quarter" idx="17"/>
          </p:nvPr>
        </p:nvSpPr>
        <p:spPr/>
        <p:txBody>
          <a:bodyPr/>
          <a:lstStyle/>
          <a:p>
            <a:r>
              <a:rPr lang="en-US" dirty="0" smtClean="0"/>
              <a:t>Tools Required</a:t>
            </a:r>
          </a:p>
          <a:p>
            <a:pPr marL="457200" indent="-457200">
              <a:buAutoNum type="arabicPeriod"/>
            </a:pPr>
            <a:r>
              <a:rPr lang="en-US" dirty="0" smtClean="0"/>
              <a:t>IDE (Eclipse/IntelliJ/NetBeans </a:t>
            </a:r>
            <a:r>
              <a:rPr lang="en-US" dirty="0" err="1" smtClean="0"/>
              <a:t>etc</a:t>
            </a:r>
            <a:r>
              <a:rPr lang="en-US" dirty="0" smtClean="0"/>
              <a:t>)</a:t>
            </a:r>
          </a:p>
          <a:p>
            <a:pPr marL="457200" indent="-457200">
              <a:buAutoNum type="arabicPeriod"/>
            </a:pPr>
            <a:r>
              <a:rPr lang="en-US" dirty="0" smtClean="0"/>
              <a:t>Web Server (Apache </a:t>
            </a:r>
            <a:r>
              <a:rPr lang="en-US" dirty="0" err="1" smtClean="0"/>
              <a:t>TomCat</a:t>
            </a:r>
            <a:r>
              <a:rPr lang="en-US" dirty="0" smtClean="0"/>
              <a:t>)</a:t>
            </a:r>
          </a:p>
          <a:p>
            <a:pPr marL="457200" indent="-457200">
              <a:buAutoNum type="arabicPeriod"/>
            </a:pPr>
            <a:endParaRPr lang="en-US" dirty="0"/>
          </a:p>
          <a:p>
            <a:r>
              <a:rPr lang="en-US" dirty="0" smtClean="0"/>
              <a:t>Create a Maven Project</a:t>
            </a:r>
            <a:endParaRPr lang="en-US" dirty="0"/>
          </a:p>
          <a:p>
            <a:pPr marL="457200" indent="-457200">
              <a:buAutoNum type="arabicPeriod"/>
            </a:pPr>
            <a:r>
              <a:rPr lang="en-US" dirty="0" smtClean="0"/>
              <a:t>New </a:t>
            </a:r>
            <a:r>
              <a:rPr lang="en-US" dirty="0" smtClean="0">
                <a:sym typeface="Wingdings" panose="05000000000000000000" pitchFamily="2" charset="2"/>
              </a:rPr>
              <a:t> Others  Search for ‘Maven’  Select Maven Project  Click Next</a:t>
            </a:r>
          </a:p>
          <a:p>
            <a:pPr marL="457200" indent="-457200">
              <a:buAutoNum type="arabicPeriod"/>
            </a:pPr>
            <a:r>
              <a:rPr lang="en-US" dirty="0" smtClean="0">
                <a:sym typeface="Wingdings" panose="05000000000000000000" pitchFamily="2" charset="2"/>
              </a:rPr>
              <a:t>In Filter Search for ‘Jersey’  Select jersey-</a:t>
            </a:r>
            <a:r>
              <a:rPr lang="en-US" dirty="0" err="1" smtClean="0">
                <a:sym typeface="Wingdings" panose="05000000000000000000" pitchFamily="2" charset="2"/>
              </a:rPr>
              <a:t>quickstart</a:t>
            </a:r>
            <a:r>
              <a:rPr lang="en-US" dirty="0" smtClean="0">
                <a:sym typeface="Wingdings" panose="05000000000000000000" pitchFamily="2" charset="2"/>
              </a:rPr>
              <a:t>-</a:t>
            </a:r>
            <a:r>
              <a:rPr lang="en-US" dirty="0" err="1" smtClean="0">
                <a:sym typeface="Wingdings" panose="05000000000000000000" pitchFamily="2" charset="2"/>
              </a:rPr>
              <a:t>webapp</a:t>
            </a:r>
            <a:endParaRPr lang="en-US" dirty="0" smtClean="0">
              <a:sym typeface="Wingdings" panose="05000000000000000000" pitchFamily="2" charset="2"/>
            </a:endParaRPr>
          </a:p>
          <a:p>
            <a:pPr marL="457200" indent="-457200">
              <a:buAutoNum type="arabicPeriod"/>
            </a:pPr>
            <a:r>
              <a:rPr lang="en-US" dirty="0" smtClean="0">
                <a:sym typeface="Wingdings" panose="05000000000000000000" pitchFamily="2" charset="2"/>
              </a:rPr>
              <a:t>Enter Group Id (</a:t>
            </a:r>
            <a:r>
              <a:rPr lang="en-US" dirty="0" err="1" smtClean="0">
                <a:sym typeface="Wingdings" panose="05000000000000000000" pitchFamily="2" charset="2"/>
              </a:rPr>
              <a:t>com.cgi</a:t>
            </a:r>
            <a:r>
              <a:rPr lang="en-US" dirty="0" smtClean="0">
                <a:sym typeface="Wingdings" panose="05000000000000000000" pitchFamily="2" charset="2"/>
              </a:rPr>
              <a:t>) and Artifact Id (</a:t>
            </a:r>
            <a:r>
              <a:rPr lang="en-US" dirty="0" err="1" smtClean="0">
                <a:sym typeface="Wingdings" panose="05000000000000000000" pitchFamily="2" charset="2"/>
              </a:rPr>
              <a:t>demorest</a:t>
            </a:r>
            <a:r>
              <a:rPr lang="en-US" dirty="0" smtClean="0">
                <a:sym typeface="Wingdings" panose="05000000000000000000" pitchFamily="2" charset="2"/>
              </a:rPr>
              <a:t>)</a:t>
            </a:r>
          </a:p>
          <a:p>
            <a:pPr marL="457200" indent="-457200">
              <a:buAutoNum type="arabicPeriod"/>
            </a:pPr>
            <a:r>
              <a:rPr lang="en-US" dirty="0" smtClean="0">
                <a:sym typeface="Wingdings" panose="05000000000000000000" pitchFamily="2" charset="2"/>
              </a:rPr>
              <a:t>Click on Finish</a:t>
            </a:r>
          </a:p>
          <a:p>
            <a:pPr marL="457200" indent="-457200">
              <a:buAutoNum type="arabicPeriod"/>
            </a:pPr>
            <a:r>
              <a:rPr lang="en-US" dirty="0" smtClean="0">
                <a:sym typeface="Wingdings" panose="05000000000000000000" pitchFamily="2" charset="2"/>
              </a:rPr>
              <a:t>Project is created and all dependency files will be downloaded from internet.</a:t>
            </a:r>
            <a:endParaRPr lang="en-US" dirty="0" smtClean="0"/>
          </a:p>
          <a:p>
            <a:pPr marL="457200" indent="-457200">
              <a:buAutoNum type="arabicPeriod"/>
            </a:pP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7</a:t>
            </a:fld>
            <a:endParaRPr lang="en-US" dirty="0"/>
          </a:p>
        </p:txBody>
      </p:sp>
    </p:spTree>
    <p:extLst>
      <p:ext uri="{BB962C8B-B14F-4D97-AF65-F5344CB8AC3E}">
        <p14:creationId xmlns:p14="http://schemas.microsoft.com/office/powerpoint/2010/main" val="833684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What </a:t>
            </a:r>
            <a:r>
              <a:rPr lang="en-US" dirty="0"/>
              <a:t>is Angular</a:t>
            </a:r>
            <a:br>
              <a:rPr lang="en-US" dirty="0"/>
            </a:br>
            <a:r>
              <a:rPr lang="en-US" dirty="0"/>
              <a:t/>
            </a:r>
            <a:br>
              <a:rPr lang="en-US" dirty="0"/>
            </a:br>
            <a:endParaRPr lang="en-US" dirty="0"/>
          </a:p>
        </p:txBody>
      </p:sp>
      <p:sp>
        <p:nvSpPr>
          <p:cNvPr id="3" name="Content Placeholder 2"/>
          <p:cNvSpPr>
            <a:spLocks noGrp="1"/>
          </p:cNvSpPr>
          <p:nvPr>
            <p:ph sz="quarter" idx="17"/>
          </p:nvPr>
        </p:nvSpPr>
        <p:spPr/>
        <p:txBody>
          <a:bodyPr/>
          <a:lstStyle/>
          <a:p>
            <a:r>
              <a:rPr lang="en-US" dirty="0" smtClean="0"/>
              <a:t>Angular is an open source JavaScript Framework that is used to build single page based web applications. Angular is developed by Google and released in March 2017. Angular can be used as one framework for Mobile &amp; Desktop.</a:t>
            </a:r>
          </a:p>
          <a:p>
            <a:endParaRPr lang="en-US" dirty="0"/>
          </a:p>
          <a:p>
            <a:r>
              <a:rPr lang="en-US" dirty="0" smtClean="0"/>
              <a:t>Angular code is written in </a:t>
            </a:r>
            <a:r>
              <a:rPr lang="en-US" dirty="0" err="1" smtClean="0"/>
              <a:t>TypeScript</a:t>
            </a:r>
            <a:r>
              <a:rPr lang="en-US" dirty="0" smtClean="0"/>
              <a:t> language. </a:t>
            </a:r>
            <a:r>
              <a:rPr lang="en-US" dirty="0" err="1" smtClean="0"/>
              <a:t>TypeScript</a:t>
            </a:r>
            <a:r>
              <a:rPr lang="en-US" dirty="0" smtClean="0"/>
              <a:t> is compiled into JavaScript as the web-browser can only understand JavaScript. </a:t>
            </a:r>
          </a:p>
          <a:p>
            <a:endParaRPr lang="en-US" dirty="0"/>
          </a:p>
          <a:p>
            <a:r>
              <a:rPr lang="en-US" dirty="0" err="1" smtClean="0"/>
              <a:t>TypeScript</a:t>
            </a:r>
            <a:r>
              <a:rPr lang="en-US" dirty="0" smtClean="0"/>
              <a:t> is a superset of JavaScript which primarily provides optional static typing, classes and interfaces. </a:t>
            </a:r>
            <a:r>
              <a:rPr lang="en-US" dirty="0" err="1" smtClean="0"/>
              <a:t>TypeScript</a:t>
            </a:r>
            <a:r>
              <a:rPr lang="en-US" dirty="0" smtClean="0"/>
              <a:t> is designed for development of large applications and </a:t>
            </a:r>
            <a:r>
              <a:rPr lang="en-US" dirty="0" err="1" smtClean="0"/>
              <a:t>transcompiles</a:t>
            </a:r>
            <a:r>
              <a:rPr lang="en-US" dirty="0" smtClean="0"/>
              <a:t> to JavaScript.</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8</a:t>
            </a:fld>
            <a:endParaRPr lang="en-US" dirty="0"/>
          </a:p>
        </p:txBody>
      </p:sp>
    </p:spTree>
    <p:extLst>
      <p:ext uri="{BB962C8B-B14F-4D97-AF65-F5344CB8AC3E}">
        <p14:creationId xmlns:p14="http://schemas.microsoft.com/office/powerpoint/2010/main" val="1417352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Features </a:t>
            </a:r>
            <a:r>
              <a:rPr lang="en-US" dirty="0"/>
              <a:t>of Angular</a:t>
            </a:r>
            <a:br>
              <a:rPr lang="en-US" dirty="0"/>
            </a:br>
            <a:endParaRPr lang="en-US" dirty="0"/>
          </a:p>
        </p:txBody>
      </p:sp>
      <p:sp>
        <p:nvSpPr>
          <p:cNvPr id="3" name="Content Placeholder 2"/>
          <p:cNvSpPr>
            <a:spLocks noGrp="1"/>
          </p:cNvSpPr>
          <p:nvPr>
            <p:ph sz="quarter" idx="17"/>
          </p:nvPr>
        </p:nvSpPr>
        <p:spPr/>
        <p:txBody>
          <a:bodyPr/>
          <a:lstStyle/>
          <a:p>
            <a:r>
              <a:rPr lang="en-US" dirty="0" smtClean="0"/>
              <a:t>1. Cross Platform</a:t>
            </a:r>
          </a:p>
          <a:p>
            <a:r>
              <a:rPr lang="en-US" dirty="0" smtClean="0"/>
              <a:t>2. Speed and Performance</a:t>
            </a:r>
          </a:p>
          <a:p>
            <a:r>
              <a:rPr lang="en-US" dirty="0" smtClean="0"/>
              <a:t>3. Productivity</a:t>
            </a:r>
          </a:p>
          <a:p>
            <a:r>
              <a:rPr lang="en-US" dirty="0" smtClean="0"/>
              <a:t>4. Full Development Story</a:t>
            </a:r>
          </a:p>
          <a:p>
            <a:pPr marL="457200" indent="-457200">
              <a:buAutoNum type="arabicPeriod"/>
            </a:pPr>
            <a:endParaRPr lang="en-US" dirty="0"/>
          </a:p>
          <a:p>
            <a:r>
              <a:rPr lang="en-US" dirty="0"/>
              <a:t>Data Binding – Is a core concept in Angular which allows to define communication between component and the DOM. There are 4 types of data binding</a:t>
            </a:r>
          </a:p>
          <a:p>
            <a:r>
              <a:rPr lang="en-US" dirty="0"/>
              <a:t>1. Interpolation</a:t>
            </a:r>
          </a:p>
          <a:p>
            <a:r>
              <a:rPr lang="en-US" dirty="0"/>
              <a:t>2. Property Binding</a:t>
            </a:r>
          </a:p>
          <a:p>
            <a:r>
              <a:rPr lang="en-US" dirty="0"/>
              <a:t>3. Event Binding</a:t>
            </a:r>
          </a:p>
          <a:p>
            <a:r>
              <a:rPr lang="en-US" dirty="0"/>
              <a:t>4. Two-way binding</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9</a:t>
            </a:fld>
            <a:endParaRPr lang="en-US" dirty="0"/>
          </a:p>
        </p:txBody>
      </p:sp>
    </p:spTree>
    <p:extLst>
      <p:ext uri="{BB962C8B-B14F-4D97-AF65-F5344CB8AC3E}">
        <p14:creationId xmlns:p14="http://schemas.microsoft.com/office/powerpoint/2010/main" val="59984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3" ma:contentTypeDescription="Create a new document." ma:contentTypeScope="" ma:versionID="b6059b23765b6666b4451780cd01907c">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5057862c00563a68ba28e41e1f9f5b17"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SMeta2010Field xmlns="http://schemas.microsoft.com/sharepoint/v3">e3756241-2df6-41de-be5e-75b6e6bb08f6;2013-04-19 00:01:07;PENDINGCLASSIFICATION;Business theme:|False||PENDINGCLASSIFICATION|2013-04-19 00:01:07|UNDEFINED;Organization:|False|2013-04-19 00:01:07|MANUALCLASSIFIED|2013-04-19 00:01:07|UNDEFINED;Sector:|False||PENDINGCLASSIFICATION|2013-04-19 00:01:07|UNDEFINED;Proposition:|False||PENDINGCLASSIFICATION|2013-04-19 00:01:07|UNDEFINED;Service line:|False||PENDINGCLASSIFICATION|2013-04-19 00:01:07|UNDEFINED;False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Props1.xml><?xml version="1.0" encoding="utf-8"?>
<ds:datastoreItem xmlns:ds="http://schemas.openxmlformats.org/officeDocument/2006/customXml" ds:itemID="{53909CAE-B820-4D49-A9C2-118DD9293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C4F6A-F6A5-45C8-BAAA-52FB70E387C7}">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d95a5b16-1b8d-4c7c-9ebf-89c0983b6970"/>
    <ds:schemaRef ds:uri="http://www.w3.org/XML/1998/namespace"/>
  </ds:schemaRefs>
</ds:datastoreItem>
</file>

<file path=customXml/itemProps3.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4.xml><?xml version="1.0" encoding="utf-8"?>
<ds:datastoreItem xmlns:ds="http://schemas.openxmlformats.org/officeDocument/2006/customXml" ds:itemID="{292B128B-852E-4970-B7DA-406C2DC81E7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21187</TotalTime>
  <Words>1069</Words>
  <Application>Microsoft Office PowerPoint</Application>
  <PresentationFormat>On-screen Show (4:3)</PresentationFormat>
  <Paragraphs>133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Angsana New</vt:lpstr>
      <vt:lpstr>Arial</vt:lpstr>
      <vt:lpstr>Bell MT</vt:lpstr>
      <vt:lpstr>Verdana</vt:lpstr>
      <vt:lpstr>Wingdings</vt:lpstr>
      <vt:lpstr>Onscreen;2057;Pos3;Date1;Logica Onscreen Template</vt:lpstr>
      <vt:lpstr>Angular with Restful Web Services  </vt:lpstr>
      <vt:lpstr>AGENDA</vt:lpstr>
      <vt:lpstr> What is Web Development </vt:lpstr>
      <vt:lpstr>PowerPoint Presentation</vt:lpstr>
      <vt:lpstr> What is REST API </vt:lpstr>
      <vt:lpstr>PowerPoint Presentation</vt:lpstr>
      <vt:lpstr> Creating a sample REST API with Jersey Implementation </vt:lpstr>
      <vt:lpstr>  What is Angular  </vt:lpstr>
      <vt:lpstr> Features of Angular </vt:lpstr>
      <vt:lpstr>PowerPoint Presentation</vt:lpstr>
      <vt:lpstr>Creating a sample Angular app </vt:lpstr>
      <vt:lpstr>PowerPoint Presentation</vt:lpstr>
      <vt:lpstr>Calling Restful Web Service from Angular </vt:lpstr>
      <vt:lpstr>Questions?</vt:lpstr>
      <vt:lpstr>Thank you!!!</vt:lpstr>
    </vt:vector>
  </TitlesOfParts>
  <Company>www.witkit.com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EDPP Functional Overview</dc:title>
  <dc:creator>ikbal.hossain@cgi.com</dc:creator>
  <cp:lastModifiedBy>A C, Sumesh</cp:lastModifiedBy>
  <cp:revision>476</cp:revision>
  <dcterms:created xsi:type="dcterms:W3CDTF">2009-12-22T16:12:15Z</dcterms:created>
  <dcterms:modified xsi:type="dcterms:W3CDTF">2020-06-22T04:50:16Z</dcterms:modified>
  <cp:category>KT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260;#Group|43ac7042-3752-4f1b-8a93-43b36e65d3e5</vt:lpwstr>
  </property>
  <property fmtid="{D5CDD505-2E9C-101B-9397-08002B2CF9AE}" pid="10" name="Sector">
    <vt:lpwstr/>
  </property>
  <property fmtid="{D5CDD505-2E9C-101B-9397-08002B2CF9AE}" pid="11" name="Business_x0020_theme">
    <vt:lpwstr/>
  </property>
  <property fmtid="{D5CDD505-2E9C-101B-9397-08002B2CF9AE}" pid="12" name="Business theme">
    <vt:lpwstr/>
  </property>
</Properties>
</file>