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handoutMasterIdLst>
    <p:handoutMasterId r:id="rId18"/>
  </p:handoutMasterIdLst>
  <p:sldIdLst>
    <p:sldId id="315" r:id="rId6"/>
    <p:sldId id="390" r:id="rId7"/>
    <p:sldId id="391" r:id="rId8"/>
    <p:sldId id="395" r:id="rId9"/>
    <p:sldId id="396" r:id="rId10"/>
    <p:sldId id="402" r:id="rId11"/>
    <p:sldId id="397" r:id="rId12"/>
    <p:sldId id="398" r:id="rId13"/>
    <p:sldId id="400" r:id="rId14"/>
    <p:sldId id="401" r:id="rId15"/>
    <p:sldId id="40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E7"/>
    <a:srgbClr val="FFFFE7"/>
    <a:srgbClr val="FFFFFF"/>
    <a:srgbClr val="FFD9B2"/>
    <a:srgbClr val="FFAA99"/>
    <a:srgbClr val="E67386"/>
    <a:srgbClr val="666666"/>
    <a:srgbClr val="000000"/>
    <a:srgbClr val="6EC628"/>
    <a:srgbClr val="A29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0" autoAdjust="0"/>
    <p:restoredTop sz="77045" autoAdjust="0"/>
  </p:normalViewPr>
  <p:slideViewPr>
    <p:cSldViewPr snapToGrid="0">
      <p:cViewPr varScale="1">
        <p:scale>
          <a:sx n="70" d="100"/>
          <a:sy n="70" d="100"/>
        </p:scale>
        <p:origin x="1434" y="66"/>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1" d="100"/>
        <a:sy n="51" d="100"/>
      </p:scale>
      <p:origin x="0" y="0"/>
    </p:cViewPr>
  </p:sorterViewPr>
  <p:notesViewPr>
    <p:cSldViewPr snapToGrid="0">
      <p:cViewPr varScale="1">
        <p:scale>
          <a:sx n="57" d="100"/>
          <a:sy n="57" d="100"/>
        </p:scale>
        <p:origin x="-25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F17E1-A673-474A-A610-5630F44AA6B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F10D9B3-B04E-4D5D-A0ED-127ED659A080}">
      <dgm:prSet phldrT="[Text]"/>
      <dgm:spPr/>
      <dgm:t>
        <a:bodyPr/>
        <a:lstStyle/>
        <a:p>
          <a:r>
            <a:rPr lang="en-US" dirty="0" smtClean="0"/>
            <a:t>Asset</a:t>
          </a:r>
          <a:endParaRPr lang="en-US" dirty="0"/>
        </a:p>
      </dgm:t>
    </dgm:pt>
    <dgm:pt modelId="{5535BC27-038F-4043-835A-97122965F87B}" type="parTrans" cxnId="{1142922A-C7A9-43F8-AC34-5A3FF704C051}">
      <dgm:prSet/>
      <dgm:spPr/>
      <dgm:t>
        <a:bodyPr/>
        <a:lstStyle/>
        <a:p>
          <a:endParaRPr lang="en-US"/>
        </a:p>
      </dgm:t>
    </dgm:pt>
    <dgm:pt modelId="{10AD8999-C40E-4A92-8529-338874E574BE}" type="sibTrans" cxnId="{1142922A-C7A9-43F8-AC34-5A3FF704C051}">
      <dgm:prSet/>
      <dgm:spPr/>
      <dgm:t>
        <a:bodyPr/>
        <a:lstStyle/>
        <a:p>
          <a:endParaRPr lang="en-US"/>
        </a:p>
      </dgm:t>
    </dgm:pt>
    <dgm:pt modelId="{F4A58174-1F67-48A3-B324-83C254898619}">
      <dgm:prSet phldrT="[Text]"/>
      <dgm:spPr/>
      <dgm:t>
        <a:bodyPr/>
        <a:lstStyle/>
        <a:p>
          <a:r>
            <a:rPr lang="en-US" dirty="0" smtClean="0"/>
            <a:t>Cash, Loans, Land, Vehicle, Building, Computers, Furniture, Inventory</a:t>
          </a:r>
          <a:endParaRPr lang="en-US" dirty="0"/>
        </a:p>
      </dgm:t>
    </dgm:pt>
    <dgm:pt modelId="{431857D1-2D51-4044-A567-B600A5EC244A}" type="parTrans" cxnId="{A83690F2-3E67-4D6C-A803-64873D51FCF1}">
      <dgm:prSet/>
      <dgm:spPr/>
      <dgm:t>
        <a:bodyPr/>
        <a:lstStyle/>
        <a:p>
          <a:endParaRPr lang="en-US"/>
        </a:p>
      </dgm:t>
    </dgm:pt>
    <dgm:pt modelId="{7A05C638-F97D-44C7-91D5-FBA22B5DAE53}" type="sibTrans" cxnId="{A83690F2-3E67-4D6C-A803-64873D51FCF1}">
      <dgm:prSet/>
      <dgm:spPr/>
      <dgm:t>
        <a:bodyPr/>
        <a:lstStyle/>
        <a:p>
          <a:endParaRPr lang="en-US"/>
        </a:p>
      </dgm:t>
    </dgm:pt>
    <dgm:pt modelId="{AAE3751E-E60F-4F37-8DDC-6F4B3E5D705E}">
      <dgm:prSet phldrT="[Text]"/>
      <dgm:spPr/>
      <dgm:t>
        <a:bodyPr/>
        <a:lstStyle/>
        <a:p>
          <a:r>
            <a:rPr lang="en-US" dirty="0" smtClean="0"/>
            <a:t>Liability</a:t>
          </a:r>
          <a:endParaRPr lang="en-US" dirty="0"/>
        </a:p>
      </dgm:t>
    </dgm:pt>
    <dgm:pt modelId="{175E91AB-849F-418C-8474-E85184E4C2B6}" type="parTrans" cxnId="{8DAB909F-E90C-4C33-A445-0D5FFE29D14B}">
      <dgm:prSet/>
      <dgm:spPr/>
      <dgm:t>
        <a:bodyPr/>
        <a:lstStyle/>
        <a:p>
          <a:endParaRPr lang="en-US"/>
        </a:p>
      </dgm:t>
    </dgm:pt>
    <dgm:pt modelId="{A7DB130D-07AF-433D-8C64-BA4164E1D38C}" type="sibTrans" cxnId="{8DAB909F-E90C-4C33-A445-0D5FFE29D14B}">
      <dgm:prSet/>
      <dgm:spPr/>
      <dgm:t>
        <a:bodyPr/>
        <a:lstStyle/>
        <a:p>
          <a:endParaRPr lang="en-US"/>
        </a:p>
      </dgm:t>
    </dgm:pt>
    <dgm:pt modelId="{02FA037F-5BC7-48EF-956C-B4D6B76ABED9}">
      <dgm:prSet phldrT="[Text]"/>
      <dgm:spPr/>
      <dgm:t>
        <a:bodyPr/>
        <a:lstStyle/>
        <a:p>
          <a:r>
            <a:rPr lang="en-US" dirty="0" smtClean="0"/>
            <a:t>Shareholder Dividend, Deposit Accounts, Owner’s Equities, Interest Payable, Current Account</a:t>
          </a:r>
          <a:endParaRPr lang="en-US" dirty="0"/>
        </a:p>
      </dgm:t>
    </dgm:pt>
    <dgm:pt modelId="{BE0332D0-4997-4D25-9C8D-F8CA9203B8A2}" type="parTrans" cxnId="{830FFA22-584E-44F8-A9A4-C7C7BBE0853C}">
      <dgm:prSet/>
      <dgm:spPr/>
      <dgm:t>
        <a:bodyPr/>
        <a:lstStyle/>
        <a:p>
          <a:endParaRPr lang="en-US"/>
        </a:p>
      </dgm:t>
    </dgm:pt>
    <dgm:pt modelId="{05E2AACA-889F-41D4-8099-10AD55238020}" type="sibTrans" cxnId="{830FFA22-584E-44F8-A9A4-C7C7BBE0853C}">
      <dgm:prSet/>
      <dgm:spPr/>
      <dgm:t>
        <a:bodyPr/>
        <a:lstStyle/>
        <a:p>
          <a:endParaRPr lang="en-US"/>
        </a:p>
      </dgm:t>
    </dgm:pt>
    <dgm:pt modelId="{E810C42A-078D-4FF1-B1A4-92A828654046}">
      <dgm:prSet phldrT="[Text]"/>
      <dgm:spPr/>
      <dgm:t>
        <a:bodyPr/>
        <a:lstStyle/>
        <a:p>
          <a:r>
            <a:rPr lang="en-US" dirty="0" smtClean="0"/>
            <a:t>Income</a:t>
          </a:r>
          <a:endParaRPr lang="en-US" dirty="0"/>
        </a:p>
      </dgm:t>
    </dgm:pt>
    <dgm:pt modelId="{75A1FD9C-A106-45DD-805C-7A55AF790BB0}" type="parTrans" cxnId="{66082443-1762-42F4-9B47-43DA5AC5730D}">
      <dgm:prSet/>
      <dgm:spPr/>
      <dgm:t>
        <a:bodyPr/>
        <a:lstStyle/>
        <a:p>
          <a:endParaRPr lang="en-US"/>
        </a:p>
      </dgm:t>
    </dgm:pt>
    <dgm:pt modelId="{7893E3B8-87C2-4442-AB2C-6B2CBE213B8B}" type="sibTrans" cxnId="{66082443-1762-42F4-9B47-43DA5AC5730D}">
      <dgm:prSet/>
      <dgm:spPr/>
      <dgm:t>
        <a:bodyPr/>
        <a:lstStyle/>
        <a:p>
          <a:endParaRPr lang="en-US"/>
        </a:p>
      </dgm:t>
    </dgm:pt>
    <dgm:pt modelId="{F1311D48-07DA-474B-AA6A-EBB1F593B781}">
      <dgm:prSet phldrT="[Text]"/>
      <dgm:spPr/>
      <dgm:t>
        <a:bodyPr/>
        <a:lstStyle/>
        <a:p>
          <a:r>
            <a:rPr lang="en-US" dirty="0" smtClean="0"/>
            <a:t>Charges collected, Interest Receivable, Fees collected</a:t>
          </a:r>
          <a:endParaRPr lang="en-US" dirty="0"/>
        </a:p>
      </dgm:t>
    </dgm:pt>
    <dgm:pt modelId="{2BA44D89-056C-40F7-801B-81D047CE8775}" type="parTrans" cxnId="{6FB4DA21-3B9F-4C72-9F28-AB2DA538D8A1}">
      <dgm:prSet/>
      <dgm:spPr/>
      <dgm:t>
        <a:bodyPr/>
        <a:lstStyle/>
        <a:p>
          <a:endParaRPr lang="en-US"/>
        </a:p>
      </dgm:t>
    </dgm:pt>
    <dgm:pt modelId="{8FCA7D6B-B269-42FF-8CBE-C493CDA219D8}" type="sibTrans" cxnId="{6FB4DA21-3B9F-4C72-9F28-AB2DA538D8A1}">
      <dgm:prSet/>
      <dgm:spPr/>
      <dgm:t>
        <a:bodyPr/>
        <a:lstStyle/>
        <a:p>
          <a:endParaRPr lang="en-US"/>
        </a:p>
      </dgm:t>
    </dgm:pt>
    <dgm:pt modelId="{1292FD18-46C7-4CEC-B07F-AF58637702FF}">
      <dgm:prSet/>
      <dgm:spPr/>
      <dgm:t>
        <a:bodyPr/>
        <a:lstStyle/>
        <a:p>
          <a:r>
            <a:rPr lang="en-US" dirty="0" smtClean="0"/>
            <a:t>Expense</a:t>
          </a:r>
          <a:endParaRPr lang="en-US" dirty="0"/>
        </a:p>
      </dgm:t>
    </dgm:pt>
    <dgm:pt modelId="{7373C37A-F371-4D26-A828-15E93B5140FC}" type="parTrans" cxnId="{02F8C44C-FE7A-451F-91A5-502E10B690E4}">
      <dgm:prSet/>
      <dgm:spPr/>
      <dgm:t>
        <a:bodyPr/>
        <a:lstStyle/>
        <a:p>
          <a:endParaRPr lang="en-US"/>
        </a:p>
      </dgm:t>
    </dgm:pt>
    <dgm:pt modelId="{AB11A994-C3EA-4A7A-A5F8-9CFA5D271C92}" type="sibTrans" cxnId="{02F8C44C-FE7A-451F-91A5-502E10B690E4}">
      <dgm:prSet/>
      <dgm:spPr/>
      <dgm:t>
        <a:bodyPr/>
        <a:lstStyle/>
        <a:p>
          <a:endParaRPr lang="en-US"/>
        </a:p>
      </dgm:t>
    </dgm:pt>
    <dgm:pt modelId="{43DDCD98-14A2-41AE-BA7F-22867DD00649}">
      <dgm:prSet/>
      <dgm:spPr/>
      <dgm:t>
        <a:bodyPr/>
        <a:lstStyle/>
        <a:p>
          <a:r>
            <a:rPr lang="en-US" dirty="0" smtClean="0"/>
            <a:t>Electricity Charges, Employee Salary, Interest Paid, Insurance</a:t>
          </a:r>
          <a:endParaRPr lang="en-US" dirty="0"/>
        </a:p>
      </dgm:t>
    </dgm:pt>
    <dgm:pt modelId="{4F3069ED-FBE8-472A-BCA3-9E591B6259AD}" type="parTrans" cxnId="{45A43831-91D3-4444-8C4E-4EBCDD6F687E}">
      <dgm:prSet/>
      <dgm:spPr/>
      <dgm:t>
        <a:bodyPr/>
        <a:lstStyle/>
        <a:p>
          <a:endParaRPr lang="en-US"/>
        </a:p>
      </dgm:t>
    </dgm:pt>
    <dgm:pt modelId="{0122D3E6-B5AF-4911-8B6B-A6CD45AF325D}" type="sibTrans" cxnId="{45A43831-91D3-4444-8C4E-4EBCDD6F687E}">
      <dgm:prSet/>
      <dgm:spPr/>
      <dgm:t>
        <a:bodyPr/>
        <a:lstStyle/>
        <a:p>
          <a:endParaRPr lang="en-US"/>
        </a:p>
      </dgm:t>
    </dgm:pt>
    <dgm:pt modelId="{AC8A9778-F214-4DF8-AF59-99042122606D}" type="pres">
      <dgm:prSet presAssocID="{1D3F17E1-A673-474A-A610-5630F44AA6B1}" presName="Name0" presStyleCnt="0">
        <dgm:presLayoutVars>
          <dgm:dir/>
          <dgm:animLvl val="lvl"/>
          <dgm:resizeHandles val="exact"/>
        </dgm:presLayoutVars>
      </dgm:prSet>
      <dgm:spPr/>
      <dgm:t>
        <a:bodyPr/>
        <a:lstStyle/>
        <a:p>
          <a:endParaRPr lang="en-US"/>
        </a:p>
      </dgm:t>
    </dgm:pt>
    <dgm:pt modelId="{52536EF2-3378-4CC0-9F1B-EF8B73559136}" type="pres">
      <dgm:prSet presAssocID="{3F10D9B3-B04E-4D5D-A0ED-127ED659A080}" presName="linNode" presStyleCnt="0"/>
      <dgm:spPr/>
    </dgm:pt>
    <dgm:pt modelId="{6EF2E850-149E-4A38-AEB0-90883EB146EE}" type="pres">
      <dgm:prSet presAssocID="{3F10D9B3-B04E-4D5D-A0ED-127ED659A080}" presName="parTx" presStyleLbl="revTx" presStyleIdx="0" presStyleCnt="4">
        <dgm:presLayoutVars>
          <dgm:chMax val="1"/>
          <dgm:bulletEnabled val="1"/>
        </dgm:presLayoutVars>
      </dgm:prSet>
      <dgm:spPr/>
      <dgm:t>
        <a:bodyPr/>
        <a:lstStyle/>
        <a:p>
          <a:endParaRPr lang="en-US"/>
        </a:p>
      </dgm:t>
    </dgm:pt>
    <dgm:pt modelId="{37808288-8978-4765-9B1F-4F309288EFD2}" type="pres">
      <dgm:prSet presAssocID="{3F10D9B3-B04E-4D5D-A0ED-127ED659A080}" presName="bracket" presStyleLbl="parChTrans1D1" presStyleIdx="0" presStyleCnt="4"/>
      <dgm:spPr/>
    </dgm:pt>
    <dgm:pt modelId="{A17D40D3-5E6B-4139-8C74-162A586447C0}" type="pres">
      <dgm:prSet presAssocID="{3F10D9B3-B04E-4D5D-A0ED-127ED659A080}" presName="spH" presStyleCnt="0"/>
      <dgm:spPr/>
    </dgm:pt>
    <dgm:pt modelId="{5B8C3989-7FCB-425B-93CF-D8DD1641AEDA}" type="pres">
      <dgm:prSet presAssocID="{3F10D9B3-B04E-4D5D-A0ED-127ED659A080}" presName="desTx" presStyleLbl="node1" presStyleIdx="0" presStyleCnt="4">
        <dgm:presLayoutVars>
          <dgm:bulletEnabled val="1"/>
        </dgm:presLayoutVars>
      </dgm:prSet>
      <dgm:spPr/>
      <dgm:t>
        <a:bodyPr/>
        <a:lstStyle/>
        <a:p>
          <a:endParaRPr lang="en-US"/>
        </a:p>
      </dgm:t>
    </dgm:pt>
    <dgm:pt modelId="{A9F4046C-DFB1-451A-9FE9-FD0F3057F111}" type="pres">
      <dgm:prSet presAssocID="{10AD8999-C40E-4A92-8529-338874E574BE}" presName="spV" presStyleCnt="0"/>
      <dgm:spPr/>
    </dgm:pt>
    <dgm:pt modelId="{0CD01DB4-CBC3-4017-947A-12D314435616}" type="pres">
      <dgm:prSet presAssocID="{AAE3751E-E60F-4F37-8DDC-6F4B3E5D705E}" presName="linNode" presStyleCnt="0"/>
      <dgm:spPr/>
    </dgm:pt>
    <dgm:pt modelId="{68640A6A-EC2F-4865-852A-F9D22FE7EBC9}" type="pres">
      <dgm:prSet presAssocID="{AAE3751E-E60F-4F37-8DDC-6F4B3E5D705E}" presName="parTx" presStyleLbl="revTx" presStyleIdx="1" presStyleCnt="4">
        <dgm:presLayoutVars>
          <dgm:chMax val="1"/>
          <dgm:bulletEnabled val="1"/>
        </dgm:presLayoutVars>
      </dgm:prSet>
      <dgm:spPr/>
      <dgm:t>
        <a:bodyPr/>
        <a:lstStyle/>
        <a:p>
          <a:endParaRPr lang="en-US"/>
        </a:p>
      </dgm:t>
    </dgm:pt>
    <dgm:pt modelId="{65AA8284-FBF9-4925-A5EC-3E8B58BBD10F}" type="pres">
      <dgm:prSet presAssocID="{AAE3751E-E60F-4F37-8DDC-6F4B3E5D705E}" presName="bracket" presStyleLbl="parChTrans1D1" presStyleIdx="1" presStyleCnt="4"/>
      <dgm:spPr/>
    </dgm:pt>
    <dgm:pt modelId="{B2DC12BB-18F5-42D5-B8D7-9948890F1C20}" type="pres">
      <dgm:prSet presAssocID="{AAE3751E-E60F-4F37-8DDC-6F4B3E5D705E}" presName="spH" presStyleCnt="0"/>
      <dgm:spPr/>
    </dgm:pt>
    <dgm:pt modelId="{CB35F333-C19A-4E37-9F1F-E3AC6009DA21}" type="pres">
      <dgm:prSet presAssocID="{AAE3751E-E60F-4F37-8DDC-6F4B3E5D705E}" presName="desTx" presStyleLbl="node1" presStyleIdx="1" presStyleCnt="4">
        <dgm:presLayoutVars>
          <dgm:bulletEnabled val="1"/>
        </dgm:presLayoutVars>
      </dgm:prSet>
      <dgm:spPr/>
      <dgm:t>
        <a:bodyPr/>
        <a:lstStyle/>
        <a:p>
          <a:endParaRPr lang="en-US"/>
        </a:p>
      </dgm:t>
    </dgm:pt>
    <dgm:pt modelId="{33FE05D0-D301-48FE-87A0-3C14829B45D0}" type="pres">
      <dgm:prSet presAssocID="{A7DB130D-07AF-433D-8C64-BA4164E1D38C}" presName="spV" presStyleCnt="0"/>
      <dgm:spPr/>
    </dgm:pt>
    <dgm:pt modelId="{9C7170A5-DA8A-496C-B607-199B9F09ACB2}" type="pres">
      <dgm:prSet presAssocID="{E810C42A-078D-4FF1-B1A4-92A828654046}" presName="linNode" presStyleCnt="0"/>
      <dgm:spPr/>
    </dgm:pt>
    <dgm:pt modelId="{E72B7CF4-81A3-43F8-B4BD-86CCB39136A1}" type="pres">
      <dgm:prSet presAssocID="{E810C42A-078D-4FF1-B1A4-92A828654046}" presName="parTx" presStyleLbl="revTx" presStyleIdx="2" presStyleCnt="4">
        <dgm:presLayoutVars>
          <dgm:chMax val="1"/>
          <dgm:bulletEnabled val="1"/>
        </dgm:presLayoutVars>
      </dgm:prSet>
      <dgm:spPr/>
      <dgm:t>
        <a:bodyPr/>
        <a:lstStyle/>
        <a:p>
          <a:endParaRPr lang="en-US"/>
        </a:p>
      </dgm:t>
    </dgm:pt>
    <dgm:pt modelId="{92766B78-5A2F-4EAB-83E2-131995E3E48F}" type="pres">
      <dgm:prSet presAssocID="{E810C42A-078D-4FF1-B1A4-92A828654046}" presName="bracket" presStyleLbl="parChTrans1D1" presStyleIdx="2" presStyleCnt="4"/>
      <dgm:spPr/>
    </dgm:pt>
    <dgm:pt modelId="{51058875-BAF0-417B-B030-93B6C64BF77E}" type="pres">
      <dgm:prSet presAssocID="{E810C42A-078D-4FF1-B1A4-92A828654046}" presName="spH" presStyleCnt="0"/>
      <dgm:spPr/>
    </dgm:pt>
    <dgm:pt modelId="{69DC7ADB-844D-49BF-B93B-7B9C3FC5FE5C}" type="pres">
      <dgm:prSet presAssocID="{E810C42A-078D-4FF1-B1A4-92A828654046}" presName="desTx" presStyleLbl="node1" presStyleIdx="2" presStyleCnt="4">
        <dgm:presLayoutVars>
          <dgm:bulletEnabled val="1"/>
        </dgm:presLayoutVars>
      </dgm:prSet>
      <dgm:spPr/>
      <dgm:t>
        <a:bodyPr/>
        <a:lstStyle/>
        <a:p>
          <a:endParaRPr lang="en-US"/>
        </a:p>
      </dgm:t>
    </dgm:pt>
    <dgm:pt modelId="{B95C5EEA-951A-41CE-AA7F-8F12F17C17E5}" type="pres">
      <dgm:prSet presAssocID="{7893E3B8-87C2-4442-AB2C-6B2CBE213B8B}" presName="spV" presStyleCnt="0"/>
      <dgm:spPr/>
    </dgm:pt>
    <dgm:pt modelId="{50316A0D-7588-4111-8159-F7B5025705A5}" type="pres">
      <dgm:prSet presAssocID="{1292FD18-46C7-4CEC-B07F-AF58637702FF}" presName="linNode" presStyleCnt="0"/>
      <dgm:spPr/>
    </dgm:pt>
    <dgm:pt modelId="{434F6C6F-95AD-4EE2-B435-86D3978CDA7B}" type="pres">
      <dgm:prSet presAssocID="{1292FD18-46C7-4CEC-B07F-AF58637702FF}" presName="parTx" presStyleLbl="revTx" presStyleIdx="3" presStyleCnt="4">
        <dgm:presLayoutVars>
          <dgm:chMax val="1"/>
          <dgm:bulletEnabled val="1"/>
        </dgm:presLayoutVars>
      </dgm:prSet>
      <dgm:spPr/>
      <dgm:t>
        <a:bodyPr/>
        <a:lstStyle/>
        <a:p>
          <a:endParaRPr lang="en-US"/>
        </a:p>
      </dgm:t>
    </dgm:pt>
    <dgm:pt modelId="{40B60729-AD73-4DDF-97F1-D5394EC32B21}" type="pres">
      <dgm:prSet presAssocID="{1292FD18-46C7-4CEC-B07F-AF58637702FF}" presName="bracket" presStyleLbl="parChTrans1D1" presStyleIdx="3" presStyleCnt="4"/>
      <dgm:spPr/>
    </dgm:pt>
    <dgm:pt modelId="{D7CD59E6-53F1-41E3-8406-86F3CA4174CC}" type="pres">
      <dgm:prSet presAssocID="{1292FD18-46C7-4CEC-B07F-AF58637702FF}" presName="spH" presStyleCnt="0"/>
      <dgm:spPr/>
    </dgm:pt>
    <dgm:pt modelId="{77ED90A2-8B79-4D5A-8F1B-825BD501D805}" type="pres">
      <dgm:prSet presAssocID="{1292FD18-46C7-4CEC-B07F-AF58637702FF}" presName="desTx" presStyleLbl="node1" presStyleIdx="3" presStyleCnt="4">
        <dgm:presLayoutVars>
          <dgm:bulletEnabled val="1"/>
        </dgm:presLayoutVars>
      </dgm:prSet>
      <dgm:spPr/>
      <dgm:t>
        <a:bodyPr/>
        <a:lstStyle/>
        <a:p>
          <a:endParaRPr lang="en-US"/>
        </a:p>
      </dgm:t>
    </dgm:pt>
  </dgm:ptLst>
  <dgm:cxnLst>
    <dgm:cxn modelId="{3EB64C31-FC2F-48BF-86FB-8C28A85EDC89}" type="presOf" srcId="{1D3F17E1-A673-474A-A610-5630F44AA6B1}" destId="{AC8A9778-F214-4DF8-AF59-99042122606D}" srcOrd="0" destOrd="0" presId="urn:diagrams.loki3.com/BracketList"/>
    <dgm:cxn modelId="{AC0F5D2C-3942-4432-B545-66A6A62BE900}" type="presOf" srcId="{F1311D48-07DA-474B-AA6A-EBB1F593B781}" destId="{69DC7ADB-844D-49BF-B93B-7B9C3FC5FE5C}" srcOrd="0" destOrd="0" presId="urn:diagrams.loki3.com/BracketList"/>
    <dgm:cxn modelId="{C128F299-9ADC-4348-9435-26DD18B3C79D}" type="presOf" srcId="{AAE3751E-E60F-4F37-8DDC-6F4B3E5D705E}" destId="{68640A6A-EC2F-4865-852A-F9D22FE7EBC9}" srcOrd="0" destOrd="0" presId="urn:diagrams.loki3.com/BracketList"/>
    <dgm:cxn modelId="{1142922A-C7A9-43F8-AC34-5A3FF704C051}" srcId="{1D3F17E1-A673-474A-A610-5630F44AA6B1}" destId="{3F10D9B3-B04E-4D5D-A0ED-127ED659A080}" srcOrd="0" destOrd="0" parTransId="{5535BC27-038F-4043-835A-97122965F87B}" sibTransId="{10AD8999-C40E-4A92-8529-338874E574BE}"/>
    <dgm:cxn modelId="{830FFA22-584E-44F8-A9A4-C7C7BBE0853C}" srcId="{AAE3751E-E60F-4F37-8DDC-6F4B3E5D705E}" destId="{02FA037F-5BC7-48EF-956C-B4D6B76ABED9}" srcOrd="0" destOrd="0" parTransId="{BE0332D0-4997-4D25-9C8D-F8CA9203B8A2}" sibTransId="{05E2AACA-889F-41D4-8099-10AD55238020}"/>
    <dgm:cxn modelId="{EE311FE8-468E-458D-8517-7E069370D858}" type="presOf" srcId="{3F10D9B3-B04E-4D5D-A0ED-127ED659A080}" destId="{6EF2E850-149E-4A38-AEB0-90883EB146EE}" srcOrd="0" destOrd="0" presId="urn:diagrams.loki3.com/BracketList"/>
    <dgm:cxn modelId="{02F8C44C-FE7A-451F-91A5-502E10B690E4}" srcId="{1D3F17E1-A673-474A-A610-5630F44AA6B1}" destId="{1292FD18-46C7-4CEC-B07F-AF58637702FF}" srcOrd="3" destOrd="0" parTransId="{7373C37A-F371-4D26-A828-15E93B5140FC}" sibTransId="{AB11A994-C3EA-4A7A-A5F8-9CFA5D271C92}"/>
    <dgm:cxn modelId="{36695315-B276-4EEC-8998-CA8D7F289F04}" type="presOf" srcId="{E810C42A-078D-4FF1-B1A4-92A828654046}" destId="{E72B7CF4-81A3-43F8-B4BD-86CCB39136A1}" srcOrd="0" destOrd="0" presId="urn:diagrams.loki3.com/BracketList"/>
    <dgm:cxn modelId="{188326EF-35D5-48D0-A4DC-9BD8012EF927}" type="presOf" srcId="{02FA037F-5BC7-48EF-956C-B4D6B76ABED9}" destId="{CB35F333-C19A-4E37-9F1F-E3AC6009DA21}" srcOrd="0" destOrd="0" presId="urn:diagrams.loki3.com/BracketList"/>
    <dgm:cxn modelId="{A2172F4D-5692-4CA5-A5F9-867E34EA55B3}" type="presOf" srcId="{1292FD18-46C7-4CEC-B07F-AF58637702FF}" destId="{434F6C6F-95AD-4EE2-B435-86D3978CDA7B}" srcOrd="0" destOrd="0" presId="urn:diagrams.loki3.com/BracketList"/>
    <dgm:cxn modelId="{3199A78D-E024-4A72-B0BC-C4B8ED78E33B}" type="presOf" srcId="{F4A58174-1F67-48A3-B324-83C254898619}" destId="{5B8C3989-7FCB-425B-93CF-D8DD1641AEDA}" srcOrd="0" destOrd="0" presId="urn:diagrams.loki3.com/BracketList"/>
    <dgm:cxn modelId="{66082443-1762-42F4-9B47-43DA5AC5730D}" srcId="{1D3F17E1-A673-474A-A610-5630F44AA6B1}" destId="{E810C42A-078D-4FF1-B1A4-92A828654046}" srcOrd="2" destOrd="0" parTransId="{75A1FD9C-A106-45DD-805C-7A55AF790BB0}" sibTransId="{7893E3B8-87C2-4442-AB2C-6B2CBE213B8B}"/>
    <dgm:cxn modelId="{8DAB909F-E90C-4C33-A445-0D5FFE29D14B}" srcId="{1D3F17E1-A673-474A-A610-5630F44AA6B1}" destId="{AAE3751E-E60F-4F37-8DDC-6F4B3E5D705E}" srcOrd="1" destOrd="0" parTransId="{175E91AB-849F-418C-8474-E85184E4C2B6}" sibTransId="{A7DB130D-07AF-433D-8C64-BA4164E1D38C}"/>
    <dgm:cxn modelId="{A83690F2-3E67-4D6C-A803-64873D51FCF1}" srcId="{3F10D9B3-B04E-4D5D-A0ED-127ED659A080}" destId="{F4A58174-1F67-48A3-B324-83C254898619}" srcOrd="0" destOrd="0" parTransId="{431857D1-2D51-4044-A567-B600A5EC244A}" sibTransId="{7A05C638-F97D-44C7-91D5-FBA22B5DAE53}"/>
    <dgm:cxn modelId="{6FB4DA21-3B9F-4C72-9F28-AB2DA538D8A1}" srcId="{E810C42A-078D-4FF1-B1A4-92A828654046}" destId="{F1311D48-07DA-474B-AA6A-EBB1F593B781}" srcOrd="0" destOrd="0" parTransId="{2BA44D89-056C-40F7-801B-81D047CE8775}" sibTransId="{8FCA7D6B-B269-42FF-8CBE-C493CDA219D8}"/>
    <dgm:cxn modelId="{C83E190E-7EA1-4299-979F-CF7BA8FDEE20}" type="presOf" srcId="{43DDCD98-14A2-41AE-BA7F-22867DD00649}" destId="{77ED90A2-8B79-4D5A-8F1B-825BD501D805}" srcOrd="0" destOrd="0" presId="urn:diagrams.loki3.com/BracketList"/>
    <dgm:cxn modelId="{45A43831-91D3-4444-8C4E-4EBCDD6F687E}" srcId="{1292FD18-46C7-4CEC-B07F-AF58637702FF}" destId="{43DDCD98-14A2-41AE-BA7F-22867DD00649}" srcOrd="0" destOrd="0" parTransId="{4F3069ED-FBE8-472A-BCA3-9E591B6259AD}" sibTransId="{0122D3E6-B5AF-4911-8B6B-A6CD45AF325D}"/>
    <dgm:cxn modelId="{DEA9DEE3-0D06-433E-B731-DB94E8E767FD}" type="presParOf" srcId="{AC8A9778-F214-4DF8-AF59-99042122606D}" destId="{52536EF2-3378-4CC0-9F1B-EF8B73559136}" srcOrd="0" destOrd="0" presId="urn:diagrams.loki3.com/BracketList"/>
    <dgm:cxn modelId="{DCE1AB5A-AF3A-497B-9B1B-F95DA83A2CD1}" type="presParOf" srcId="{52536EF2-3378-4CC0-9F1B-EF8B73559136}" destId="{6EF2E850-149E-4A38-AEB0-90883EB146EE}" srcOrd="0" destOrd="0" presId="urn:diagrams.loki3.com/BracketList"/>
    <dgm:cxn modelId="{30126C91-E53F-4F0C-8F4A-E4D477445904}" type="presParOf" srcId="{52536EF2-3378-4CC0-9F1B-EF8B73559136}" destId="{37808288-8978-4765-9B1F-4F309288EFD2}" srcOrd="1" destOrd="0" presId="urn:diagrams.loki3.com/BracketList"/>
    <dgm:cxn modelId="{8020FFDC-C732-4CC2-A424-B226C9470C42}" type="presParOf" srcId="{52536EF2-3378-4CC0-9F1B-EF8B73559136}" destId="{A17D40D3-5E6B-4139-8C74-162A586447C0}" srcOrd="2" destOrd="0" presId="urn:diagrams.loki3.com/BracketList"/>
    <dgm:cxn modelId="{5557C1F8-7D48-4481-9EF3-930722D390E4}" type="presParOf" srcId="{52536EF2-3378-4CC0-9F1B-EF8B73559136}" destId="{5B8C3989-7FCB-425B-93CF-D8DD1641AEDA}" srcOrd="3" destOrd="0" presId="urn:diagrams.loki3.com/BracketList"/>
    <dgm:cxn modelId="{7E6D2C61-BE31-46BD-990E-95B041EC2534}" type="presParOf" srcId="{AC8A9778-F214-4DF8-AF59-99042122606D}" destId="{A9F4046C-DFB1-451A-9FE9-FD0F3057F111}" srcOrd="1" destOrd="0" presId="urn:diagrams.loki3.com/BracketList"/>
    <dgm:cxn modelId="{ECB8FFAA-88DF-4CEB-B4E7-2EF4B33ED091}" type="presParOf" srcId="{AC8A9778-F214-4DF8-AF59-99042122606D}" destId="{0CD01DB4-CBC3-4017-947A-12D314435616}" srcOrd="2" destOrd="0" presId="urn:diagrams.loki3.com/BracketList"/>
    <dgm:cxn modelId="{B642E5BB-B099-4D46-8FFC-75CD2ADD5B1B}" type="presParOf" srcId="{0CD01DB4-CBC3-4017-947A-12D314435616}" destId="{68640A6A-EC2F-4865-852A-F9D22FE7EBC9}" srcOrd="0" destOrd="0" presId="urn:diagrams.loki3.com/BracketList"/>
    <dgm:cxn modelId="{41658160-F819-47C9-AF2E-DC5A449295C3}" type="presParOf" srcId="{0CD01DB4-CBC3-4017-947A-12D314435616}" destId="{65AA8284-FBF9-4925-A5EC-3E8B58BBD10F}" srcOrd="1" destOrd="0" presId="urn:diagrams.loki3.com/BracketList"/>
    <dgm:cxn modelId="{019700CE-EEAF-40D9-AD54-A2AA6B65A52A}" type="presParOf" srcId="{0CD01DB4-CBC3-4017-947A-12D314435616}" destId="{B2DC12BB-18F5-42D5-B8D7-9948890F1C20}" srcOrd="2" destOrd="0" presId="urn:diagrams.loki3.com/BracketList"/>
    <dgm:cxn modelId="{0B609783-51F0-45CA-929F-EE2B303A5A4E}" type="presParOf" srcId="{0CD01DB4-CBC3-4017-947A-12D314435616}" destId="{CB35F333-C19A-4E37-9F1F-E3AC6009DA21}" srcOrd="3" destOrd="0" presId="urn:diagrams.loki3.com/BracketList"/>
    <dgm:cxn modelId="{473649ED-15D3-4CE4-AB4C-9208790ECC58}" type="presParOf" srcId="{AC8A9778-F214-4DF8-AF59-99042122606D}" destId="{33FE05D0-D301-48FE-87A0-3C14829B45D0}" srcOrd="3" destOrd="0" presId="urn:diagrams.loki3.com/BracketList"/>
    <dgm:cxn modelId="{CDB8113D-805B-4E6E-824D-794CC1C9BBA5}" type="presParOf" srcId="{AC8A9778-F214-4DF8-AF59-99042122606D}" destId="{9C7170A5-DA8A-496C-B607-199B9F09ACB2}" srcOrd="4" destOrd="0" presId="urn:diagrams.loki3.com/BracketList"/>
    <dgm:cxn modelId="{8BF4DC7E-7974-44D9-A045-6C8D5AAFFC0A}" type="presParOf" srcId="{9C7170A5-DA8A-496C-B607-199B9F09ACB2}" destId="{E72B7CF4-81A3-43F8-B4BD-86CCB39136A1}" srcOrd="0" destOrd="0" presId="urn:diagrams.loki3.com/BracketList"/>
    <dgm:cxn modelId="{EFF8ED73-6732-4E48-92FD-60F008DF7155}" type="presParOf" srcId="{9C7170A5-DA8A-496C-B607-199B9F09ACB2}" destId="{92766B78-5A2F-4EAB-83E2-131995E3E48F}" srcOrd="1" destOrd="0" presId="urn:diagrams.loki3.com/BracketList"/>
    <dgm:cxn modelId="{D7BF65E7-FDC2-4544-818A-508325F42E46}" type="presParOf" srcId="{9C7170A5-DA8A-496C-B607-199B9F09ACB2}" destId="{51058875-BAF0-417B-B030-93B6C64BF77E}" srcOrd="2" destOrd="0" presId="urn:diagrams.loki3.com/BracketList"/>
    <dgm:cxn modelId="{22D2E7D0-7583-4808-A38D-2121C288B4DD}" type="presParOf" srcId="{9C7170A5-DA8A-496C-B607-199B9F09ACB2}" destId="{69DC7ADB-844D-49BF-B93B-7B9C3FC5FE5C}" srcOrd="3" destOrd="0" presId="urn:diagrams.loki3.com/BracketList"/>
    <dgm:cxn modelId="{EF680065-44CB-4AE3-A9FE-BBEBA3225E18}" type="presParOf" srcId="{AC8A9778-F214-4DF8-AF59-99042122606D}" destId="{B95C5EEA-951A-41CE-AA7F-8F12F17C17E5}" srcOrd="5" destOrd="0" presId="urn:diagrams.loki3.com/BracketList"/>
    <dgm:cxn modelId="{D53CCF4F-1D8C-4214-A3A6-DA4B5FEE55ED}" type="presParOf" srcId="{AC8A9778-F214-4DF8-AF59-99042122606D}" destId="{50316A0D-7588-4111-8159-F7B5025705A5}" srcOrd="6" destOrd="0" presId="urn:diagrams.loki3.com/BracketList"/>
    <dgm:cxn modelId="{C447CF28-49EF-4E46-9C78-CB5F537963A8}" type="presParOf" srcId="{50316A0D-7588-4111-8159-F7B5025705A5}" destId="{434F6C6F-95AD-4EE2-B435-86D3978CDA7B}" srcOrd="0" destOrd="0" presId="urn:diagrams.loki3.com/BracketList"/>
    <dgm:cxn modelId="{9E773053-431D-47B1-8785-65B317E00BE6}" type="presParOf" srcId="{50316A0D-7588-4111-8159-F7B5025705A5}" destId="{40B60729-AD73-4DDF-97F1-D5394EC32B21}" srcOrd="1" destOrd="0" presId="urn:diagrams.loki3.com/BracketList"/>
    <dgm:cxn modelId="{753C1EFD-943B-425B-BC94-6CC08B8C614D}" type="presParOf" srcId="{50316A0D-7588-4111-8159-F7B5025705A5}" destId="{D7CD59E6-53F1-41E3-8406-86F3CA4174CC}" srcOrd="2" destOrd="0" presId="urn:diagrams.loki3.com/BracketList"/>
    <dgm:cxn modelId="{6C82863C-6F32-46CA-858C-01DCFB59E04E}" type="presParOf" srcId="{50316A0D-7588-4111-8159-F7B5025705A5}" destId="{77ED90A2-8B79-4D5A-8F1B-825BD501D805}"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3F17E1-A673-474A-A610-5630F44AA6B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F10D9B3-B04E-4D5D-A0ED-127ED659A080}">
      <dgm:prSet phldrT="[Text]"/>
      <dgm:spPr/>
      <dgm:t>
        <a:bodyPr/>
        <a:lstStyle/>
        <a:p>
          <a:r>
            <a:rPr lang="en-US" dirty="0" smtClean="0"/>
            <a:t>Cash Deposit</a:t>
          </a:r>
          <a:endParaRPr lang="en-US" dirty="0"/>
        </a:p>
      </dgm:t>
    </dgm:pt>
    <dgm:pt modelId="{5535BC27-038F-4043-835A-97122965F87B}" type="parTrans" cxnId="{1142922A-C7A9-43F8-AC34-5A3FF704C051}">
      <dgm:prSet/>
      <dgm:spPr/>
      <dgm:t>
        <a:bodyPr/>
        <a:lstStyle/>
        <a:p>
          <a:endParaRPr lang="en-US"/>
        </a:p>
      </dgm:t>
    </dgm:pt>
    <dgm:pt modelId="{10AD8999-C40E-4A92-8529-338874E574BE}" type="sibTrans" cxnId="{1142922A-C7A9-43F8-AC34-5A3FF704C051}">
      <dgm:prSet/>
      <dgm:spPr/>
      <dgm:t>
        <a:bodyPr/>
        <a:lstStyle/>
        <a:p>
          <a:endParaRPr lang="en-US"/>
        </a:p>
      </dgm:t>
    </dgm:pt>
    <dgm:pt modelId="{F4A58174-1F67-48A3-B324-83C254898619}">
      <dgm:prSet phldrT="[Text]"/>
      <dgm:spPr/>
      <dgm:t>
        <a:bodyPr/>
        <a:lstStyle/>
        <a:p>
          <a:r>
            <a:rPr lang="en-US" dirty="0" err="1" smtClean="0"/>
            <a:t>Dr</a:t>
          </a:r>
          <a:r>
            <a:rPr lang="en-US" dirty="0" smtClean="0"/>
            <a:t> Cash GL</a:t>
          </a:r>
          <a:endParaRPr lang="en-US" dirty="0"/>
        </a:p>
      </dgm:t>
    </dgm:pt>
    <dgm:pt modelId="{431857D1-2D51-4044-A567-B600A5EC244A}" type="parTrans" cxnId="{A83690F2-3E67-4D6C-A803-64873D51FCF1}">
      <dgm:prSet/>
      <dgm:spPr/>
      <dgm:t>
        <a:bodyPr/>
        <a:lstStyle/>
        <a:p>
          <a:endParaRPr lang="en-US"/>
        </a:p>
      </dgm:t>
    </dgm:pt>
    <dgm:pt modelId="{7A05C638-F97D-44C7-91D5-FBA22B5DAE53}" type="sibTrans" cxnId="{A83690F2-3E67-4D6C-A803-64873D51FCF1}">
      <dgm:prSet/>
      <dgm:spPr/>
      <dgm:t>
        <a:bodyPr/>
        <a:lstStyle/>
        <a:p>
          <a:endParaRPr lang="en-US"/>
        </a:p>
      </dgm:t>
    </dgm:pt>
    <dgm:pt modelId="{AAE3751E-E60F-4F37-8DDC-6F4B3E5D705E}">
      <dgm:prSet phldrT="[Text]"/>
      <dgm:spPr/>
      <dgm:t>
        <a:bodyPr/>
        <a:lstStyle/>
        <a:p>
          <a:r>
            <a:rPr lang="en-US" dirty="0" smtClean="0"/>
            <a:t>Cash Withdrawal</a:t>
          </a:r>
          <a:endParaRPr lang="en-US" dirty="0"/>
        </a:p>
      </dgm:t>
    </dgm:pt>
    <dgm:pt modelId="{175E91AB-849F-418C-8474-E85184E4C2B6}" type="parTrans" cxnId="{8DAB909F-E90C-4C33-A445-0D5FFE29D14B}">
      <dgm:prSet/>
      <dgm:spPr/>
      <dgm:t>
        <a:bodyPr/>
        <a:lstStyle/>
        <a:p>
          <a:endParaRPr lang="en-US"/>
        </a:p>
      </dgm:t>
    </dgm:pt>
    <dgm:pt modelId="{A7DB130D-07AF-433D-8C64-BA4164E1D38C}" type="sibTrans" cxnId="{8DAB909F-E90C-4C33-A445-0D5FFE29D14B}">
      <dgm:prSet/>
      <dgm:spPr/>
      <dgm:t>
        <a:bodyPr/>
        <a:lstStyle/>
        <a:p>
          <a:endParaRPr lang="en-US"/>
        </a:p>
      </dgm:t>
    </dgm:pt>
    <dgm:pt modelId="{02FA037F-5BC7-48EF-956C-B4D6B76ABED9}">
      <dgm:prSet phldrT="[Text]"/>
      <dgm:spPr/>
      <dgm:t>
        <a:bodyPr/>
        <a:lstStyle/>
        <a:p>
          <a:r>
            <a:rPr lang="en-US" dirty="0" err="1" smtClean="0"/>
            <a:t>Dr</a:t>
          </a:r>
          <a:r>
            <a:rPr lang="en-US" dirty="0" smtClean="0"/>
            <a:t> My(Customer) Account</a:t>
          </a:r>
          <a:endParaRPr lang="en-US" dirty="0"/>
        </a:p>
      </dgm:t>
    </dgm:pt>
    <dgm:pt modelId="{BE0332D0-4997-4D25-9C8D-F8CA9203B8A2}" type="parTrans" cxnId="{830FFA22-584E-44F8-A9A4-C7C7BBE0853C}">
      <dgm:prSet/>
      <dgm:spPr/>
      <dgm:t>
        <a:bodyPr/>
        <a:lstStyle/>
        <a:p>
          <a:endParaRPr lang="en-US"/>
        </a:p>
      </dgm:t>
    </dgm:pt>
    <dgm:pt modelId="{05E2AACA-889F-41D4-8099-10AD55238020}" type="sibTrans" cxnId="{830FFA22-584E-44F8-A9A4-C7C7BBE0853C}">
      <dgm:prSet/>
      <dgm:spPr/>
      <dgm:t>
        <a:bodyPr/>
        <a:lstStyle/>
        <a:p>
          <a:endParaRPr lang="en-US"/>
        </a:p>
      </dgm:t>
    </dgm:pt>
    <dgm:pt modelId="{E810C42A-078D-4FF1-B1A4-92A828654046}">
      <dgm:prSet phldrT="[Text]"/>
      <dgm:spPr/>
      <dgm:t>
        <a:bodyPr/>
        <a:lstStyle/>
        <a:p>
          <a:r>
            <a:rPr lang="en-US" dirty="0" smtClean="0"/>
            <a:t>Funds Transfer with Fees</a:t>
          </a:r>
          <a:endParaRPr lang="en-US" dirty="0"/>
        </a:p>
      </dgm:t>
    </dgm:pt>
    <dgm:pt modelId="{75A1FD9C-A106-45DD-805C-7A55AF790BB0}" type="parTrans" cxnId="{66082443-1762-42F4-9B47-43DA5AC5730D}">
      <dgm:prSet/>
      <dgm:spPr/>
      <dgm:t>
        <a:bodyPr/>
        <a:lstStyle/>
        <a:p>
          <a:endParaRPr lang="en-US"/>
        </a:p>
      </dgm:t>
    </dgm:pt>
    <dgm:pt modelId="{7893E3B8-87C2-4442-AB2C-6B2CBE213B8B}" type="sibTrans" cxnId="{66082443-1762-42F4-9B47-43DA5AC5730D}">
      <dgm:prSet/>
      <dgm:spPr/>
      <dgm:t>
        <a:bodyPr/>
        <a:lstStyle/>
        <a:p>
          <a:endParaRPr lang="en-US"/>
        </a:p>
      </dgm:t>
    </dgm:pt>
    <dgm:pt modelId="{F1311D48-07DA-474B-AA6A-EBB1F593B781}">
      <dgm:prSet phldrT="[Text]"/>
      <dgm:spPr/>
      <dgm:t>
        <a:bodyPr/>
        <a:lstStyle/>
        <a:p>
          <a:r>
            <a:rPr lang="en-US" dirty="0" err="1" smtClean="0"/>
            <a:t>Dr</a:t>
          </a:r>
          <a:r>
            <a:rPr lang="en-US" dirty="0" smtClean="0"/>
            <a:t> My(Customer)     Account A  $100</a:t>
          </a:r>
          <a:endParaRPr lang="en-US" dirty="0"/>
        </a:p>
      </dgm:t>
    </dgm:pt>
    <dgm:pt modelId="{2BA44D89-056C-40F7-801B-81D047CE8775}" type="parTrans" cxnId="{6FB4DA21-3B9F-4C72-9F28-AB2DA538D8A1}">
      <dgm:prSet/>
      <dgm:spPr/>
      <dgm:t>
        <a:bodyPr/>
        <a:lstStyle/>
        <a:p>
          <a:endParaRPr lang="en-US"/>
        </a:p>
      </dgm:t>
    </dgm:pt>
    <dgm:pt modelId="{8FCA7D6B-B269-42FF-8CBE-C493CDA219D8}" type="sibTrans" cxnId="{6FB4DA21-3B9F-4C72-9F28-AB2DA538D8A1}">
      <dgm:prSet/>
      <dgm:spPr/>
      <dgm:t>
        <a:bodyPr/>
        <a:lstStyle/>
        <a:p>
          <a:endParaRPr lang="en-US"/>
        </a:p>
      </dgm:t>
    </dgm:pt>
    <dgm:pt modelId="{1292FD18-46C7-4CEC-B07F-AF58637702FF}">
      <dgm:prSet/>
      <dgm:spPr/>
      <dgm:t>
        <a:bodyPr/>
        <a:lstStyle/>
        <a:p>
          <a:r>
            <a:rPr lang="en-US" dirty="0" smtClean="0"/>
            <a:t>Funds Transfer with Fees (Netting)</a:t>
          </a:r>
          <a:endParaRPr lang="en-US" dirty="0"/>
        </a:p>
      </dgm:t>
    </dgm:pt>
    <dgm:pt modelId="{7373C37A-F371-4D26-A828-15E93B5140FC}" type="parTrans" cxnId="{02F8C44C-FE7A-451F-91A5-502E10B690E4}">
      <dgm:prSet/>
      <dgm:spPr/>
      <dgm:t>
        <a:bodyPr/>
        <a:lstStyle/>
        <a:p>
          <a:endParaRPr lang="en-US"/>
        </a:p>
      </dgm:t>
    </dgm:pt>
    <dgm:pt modelId="{AB11A994-C3EA-4A7A-A5F8-9CFA5D271C92}" type="sibTrans" cxnId="{02F8C44C-FE7A-451F-91A5-502E10B690E4}">
      <dgm:prSet/>
      <dgm:spPr/>
      <dgm:t>
        <a:bodyPr/>
        <a:lstStyle/>
        <a:p>
          <a:endParaRPr lang="en-US"/>
        </a:p>
      </dgm:t>
    </dgm:pt>
    <dgm:pt modelId="{43DDCD98-14A2-41AE-BA7F-22867DD00649}">
      <dgm:prSet/>
      <dgm:spPr/>
      <dgm:t>
        <a:bodyPr/>
        <a:lstStyle/>
        <a:p>
          <a:r>
            <a:rPr lang="en-US" dirty="0" err="1" smtClean="0"/>
            <a:t>Dr</a:t>
          </a:r>
          <a:r>
            <a:rPr lang="en-US" dirty="0" smtClean="0"/>
            <a:t> My(Customer)     Account A  $102</a:t>
          </a:r>
          <a:endParaRPr lang="en-US" dirty="0"/>
        </a:p>
      </dgm:t>
    </dgm:pt>
    <dgm:pt modelId="{4F3069ED-FBE8-472A-BCA3-9E591B6259AD}" type="parTrans" cxnId="{45A43831-91D3-4444-8C4E-4EBCDD6F687E}">
      <dgm:prSet/>
      <dgm:spPr/>
      <dgm:t>
        <a:bodyPr/>
        <a:lstStyle/>
        <a:p>
          <a:endParaRPr lang="en-US"/>
        </a:p>
      </dgm:t>
    </dgm:pt>
    <dgm:pt modelId="{0122D3E6-B5AF-4911-8B6B-A6CD45AF325D}" type="sibTrans" cxnId="{45A43831-91D3-4444-8C4E-4EBCDD6F687E}">
      <dgm:prSet/>
      <dgm:spPr/>
      <dgm:t>
        <a:bodyPr/>
        <a:lstStyle/>
        <a:p>
          <a:endParaRPr lang="en-US"/>
        </a:p>
      </dgm:t>
    </dgm:pt>
    <dgm:pt modelId="{23DD9E02-A214-4496-9A3C-F66FFB1F5F12}">
      <dgm:prSet phldrT="[Text]"/>
      <dgm:spPr/>
      <dgm:t>
        <a:bodyPr/>
        <a:lstStyle/>
        <a:p>
          <a:r>
            <a:rPr lang="en-US" dirty="0" smtClean="0"/>
            <a:t>Cr My(Customer) Account </a:t>
          </a:r>
          <a:endParaRPr lang="en-US" dirty="0"/>
        </a:p>
      </dgm:t>
    </dgm:pt>
    <dgm:pt modelId="{D8D3B813-5F99-4A02-BC17-79CF080FECF6}" type="parTrans" cxnId="{92B80F29-159E-4A78-8770-AD2574BB0129}">
      <dgm:prSet/>
      <dgm:spPr/>
      <dgm:t>
        <a:bodyPr/>
        <a:lstStyle/>
        <a:p>
          <a:endParaRPr lang="en-US"/>
        </a:p>
      </dgm:t>
    </dgm:pt>
    <dgm:pt modelId="{8BEA28DD-691A-41F3-8F39-352CCEFD2C76}" type="sibTrans" cxnId="{92B80F29-159E-4A78-8770-AD2574BB0129}">
      <dgm:prSet/>
      <dgm:spPr/>
      <dgm:t>
        <a:bodyPr/>
        <a:lstStyle/>
        <a:p>
          <a:endParaRPr lang="en-US"/>
        </a:p>
      </dgm:t>
    </dgm:pt>
    <dgm:pt modelId="{446A9450-5236-46C4-AE00-7A62C7B5BCC5}">
      <dgm:prSet phldrT="[Text]"/>
      <dgm:spPr/>
      <dgm:t>
        <a:bodyPr/>
        <a:lstStyle/>
        <a:p>
          <a:r>
            <a:rPr lang="en-US" dirty="0" smtClean="0"/>
            <a:t>Cr Cash GL</a:t>
          </a:r>
          <a:endParaRPr lang="en-US" dirty="0"/>
        </a:p>
      </dgm:t>
    </dgm:pt>
    <dgm:pt modelId="{B29D333F-D6E8-4507-A0FD-AB8CF90D1480}" type="parTrans" cxnId="{BEBAEF6F-00C6-4CEB-A304-E5934DEA8FA9}">
      <dgm:prSet/>
      <dgm:spPr/>
      <dgm:t>
        <a:bodyPr/>
        <a:lstStyle/>
        <a:p>
          <a:endParaRPr lang="en-US"/>
        </a:p>
      </dgm:t>
    </dgm:pt>
    <dgm:pt modelId="{7CAF37F3-056E-4DB3-AC72-D48F5574B231}" type="sibTrans" cxnId="{BEBAEF6F-00C6-4CEB-A304-E5934DEA8FA9}">
      <dgm:prSet/>
      <dgm:spPr/>
      <dgm:t>
        <a:bodyPr/>
        <a:lstStyle/>
        <a:p>
          <a:endParaRPr lang="en-US"/>
        </a:p>
      </dgm:t>
    </dgm:pt>
    <dgm:pt modelId="{CD972E4C-901D-4DCB-B873-3F6C42F889F2}">
      <dgm:prSet phldrT="[Text]"/>
      <dgm:spPr/>
      <dgm:t>
        <a:bodyPr/>
        <a:lstStyle/>
        <a:p>
          <a:r>
            <a:rPr lang="en-US" dirty="0" smtClean="0"/>
            <a:t>Cr Other(Customer) Account B $100</a:t>
          </a:r>
          <a:endParaRPr lang="en-US" dirty="0"/>
        </a:p>
      </dgm:t>
    </dgm:pt>
    <dgm:pt modelId="{FE029197-3160-45B5-AFB5-14B3DB5BA696}" type="parTrans" cxnId="{F7727A9C-0A50-4205-8363-6F37D394E48E}">
      <dgm:prSet/>
      <dgm:spPr/>
      <dgm:t>
        <a:bodyPr/>
        <a:lstStyle/>
        <a:p>
          <a:endParaRPr lang="en-US"/>
        </a:p>
      </dgm:t>
    </dgm:pt>
    <dgm:pt modelId="{9711D348-2C13-432B-A530-5810F0A8396B}" type="sibTrans" cxnId="{F7727A9C-0A50-4205-8363-6F37D394E48E}">
      <dgm:prSet/>
      <dgm:spPr/>
      <dgm:t>
        <a:bodyPr/>
        <a:lstStyle/>
        <a:p>
          <a:endParaRPr lang="en-US"/>
        </a:p>
      </dgm:t>
    </dgm:pt>
    <dgm:pt modelId="{593F6B3C-0448-4DAB-AC11-0B0D718941D7}">
      <dgm:prSet phldrT="[Text]"/>
      <dgm:spPr/>
      <dgm:t>
        <a:bodyPr/>
        <a:lstStyle/>
        <a:p>
          <a:r>
            <a:rPr lang="en-US" dirty="0" err="1" smtClean="0"/>
            <a:t>Dr</a:t>
          </a:r>
          <a:r>
            <a:rPr lang="en-US" dirty="0" smtClean="0"/>
            <a:t> My(Customer)     Account A  $2</a:t>
          </a:r>
          <a:endParaRPr lang="en-US" dirty="0"/>
        </a:p>
      </dgm:t>
    </dgm:pt>
    <dgm:pt modelId="{A8D6EB57-CA8A-4C35-A140-CE30A345630C}" type="parTrans" cxnId="{ACFE6D6B-B347-4223-A2C5-F826421C0107}">
      <dgm:prSet/>
      <dgm:spPr/>
      <dgm:t>
        <a:bodyPr/>
        <a:lstStyle/>
        <a:p>
          <a:endParaRPr lang="en-US"/>
        </a:p>
      </dgm:t>
    </dgm:pt>
    <dgm:pt modelId="{FDFA3674-2153-4914-BBF0-48BF252F63DB}" type="sibTrans" cxnId="{ACFE6D6B-B347-4223-A2C5-F826421C0107}">
      <dgm:prSet/>
      <dgm:spPr/>
      <dgm:t>
        <a:bodyPr/>
        <a:lstStyle/>
        <a:p>
          <a:endParaRPr lang="en-US"/>
        </a:p>
      </dgm:t>
    </dgm:pt>
    <dgm:pt modelId="{10D3AD42-1928-4EDD-915A-E0E57DCCD421}">
      <dgm:prSet phldrT="[Text]"/>
      <dgm:spPr/>
      <dgm:t>
        <a:bodyPr/>
        <a:lstStyle/>
        <a:p>
          <a:r>
            <a:rPr lang="en-US" dirty="0" smtClean="0"/>
            <a:t>Cr Income GL                            $2</a:t>
          </a:r>
          <a:endParaRPr lang="en-US" dirty="0"/>
        </a:p>
      </dgm:t>
    </dgm:pt>
    <dgm:pt modelId="{E4CA9A68-2578-4697-985A-7BEB9AFE655F}" type="parTrans" cxnId="{1D466E0B-FA60-4BB9-B82F-E937F9F92725}">
      <dgm:prSet/>
      <dgm:spPr/>
      <dgm:t>
        <a:bodyPr/>
        <a:lstStyle/>
        <a:p>
          <a:endParaRPr lang="en-US"/>
        </a:p>
      </dgm:t>
    </dgm:pt>
    <dgm:pt modelId="{44B44081-65D0-4BCF-9832-84CCEAC8A905}" type="sibTrans" cxnId="{1D466E0B-FA60-4BB9-B82F-E937F9F92725}">
      <dgm:prSet/>
      <dgm:spPr/>
      <dgm:t>
        <a:bodyPr/>
        <a:lstStyle/>
        <a:p>
          <a:endParaRPr lang="en-US"/>
        </a:p>
      </dgm:t>
    </dgm:pt>
    <dgm:pt modelId="{A2DDF4B5-0DBB-4059-A292-BC545BF77EF8}">
      <dgm:prSet/>
      <dgm:spPr/>
      <dgm:t>
        <a:bodyPr/>
        <a:lstStyle/>
        <a:p>
          <a:r>
            <a:rPr lang="en-US" dirty="0" smtClean="0"/>
            <a:t>Cr Other(Customer) Account B $100</a:t>
          </a:r>
          <a:endParaRPr lang="en-US" dirty="0"/>
        </a:p>
      </dgm:t>
    </dgm:pt>
    <dgm:pt modelId="{90FC1B5D-B34B-4A91-98FF-8272B2552C79}" type="parTrans" cxnId="{F8F4E7A6-2754-4350-981F-BCA16FB03E1C}">
      <dgm:prSet/>
      <dgm:spPr/>
      <dgm:t>
        <a:bodyPr/>
        <a:lstStyle/>
        <a:p>
          <a:endParaRPr lang="en-US"/>
        </a:p>
      </dgm:t>
    </dgm:pt>
    <dgm:pt modelId="{CB9BD3C6-70FD-40E4-BA74-AE930B00B768}" type="sibTrans" cxnId="{F8F4E7A6-2754-4350-981F-BCA16FB03E1C}">
      <dgm:prSet/>
      <dgm:spPr/>
      <dgm:t>
        <a:bodyPr/>
        <a:lstStyle/>
        <a:p>
          <a:endParaRPr lang="en-US"/>
        </a:p>
      </dgm:t>
    </dgm:pt>
    <dgm:pt modelId="{6101F950-B192-482E-84B2-17CCEAB3B5D2}">
      <dgm:prSet/>
      <dgm:spPr/>
      <dgm:t>
        <a:bodyPr/>
        <a:lstStyle/>
        <a:p>
          <a:r>
            <a:rPr lang="en-US" dirty="0" smtClean="0"/>
            <a:t>Cr Income GL                            $2</a:t>
          </a:r>
          <a:endParaRPr lang="en-US" dirty="0"/>
        </a:p>
      </dgm:t>
    </dgm:pt>
    <dgm:pt modelId="{E2E99BDE-955E-41B8-BF50-EBA53FFD3456}" type="parTrans" cxnId="{BBB63EFC-644E-4136-9171-E17C99097229}">
      <dgm:prSet/>
      <dgm:spPr/>
      <dgm:t>
        <a:bodyPr/>
        <a:lstStyle/>
        <a:p>
          <a:endParaRPr lang="en-US"/>
        </a:p>
      </dgm:t>
    </dgm:pt>
    <dgm:pt modelId="{7854D0BE-6333-4A07-86D6-3846B882E155}" type="sibTrans" cxnId="{BBB63EFC-644E-4136-9171-E17C99097229}">
      <dgm:prSet/>
      <dgm:spPr/>
      <dgm:t>
        <a:bodyPr/>
        <a:lstStyle/>
        <a:p>
          <a:endParaRPr lang="en-US"/>
        </a:p>
      </dgm:t>
    </dgm:pt>
    <dgm:pt modelId="{AC8A9778-F214-4DF8-AF59-99042122606D}" type="pres">
      <dgm:prSet presAssocID="{1D3F17E1-A673-474A-A610-5630F44AA6B1}" presName="Name0" presStyleCnt="0">
        <dgm:presLayoutVars>
          <dgm:dir/>
          <dgm:animLvl val="lvl"/>
          <dgm:resizeHandles val="exact"/>
        </dgm:presLayoutVars>
      </dgm:prSet>
      <dgm:spPr/>
      <dgm:t>
        <a:bodyPr/>
        <a:lstStyle/>
        <a:p>
          <a:endParaRPr lang="en-US"/>
        </a:p>
      </dgm:t>
    </dgm:pt>
    <dgm:pt modelId="{52536EF2-3378-4CC0-9F1B-EF8B73559136}" type="pres">
      <dgm:prSet presAssocID="{3F10D9B3-B04E-4D5D-A0ED-127ED659A080}" presName="linNode" presStyleCnt="0"/>
      <dgm:spPr/>
    </dgm:pt>
    <dgm:pt modelId="{6EF2E850-149E-4A38-AEB0-90883EB146EE}" type="pres">
      <dgm:prSet presAssocID="{3F10D9B3-B04E-4D5D-A0ED-127ED659A080}" presName="parTx" presStyleLbl="revTx" presStyleIdx="0" presStyleCnt="4">
        <dgm:presLayoutVars>
          <dgm:chMax val="1"/>
          <dgm:bulletEnabled val="1"/>
        </dgm:presLayoutVars>
      </dgm:prSet>
      <dgm:spPr/>
      <dgm:t>
        <a:bodyPr/>
        <a:lstStyle/>
        <a:p>
          <a:endParaRPr lang="en-US"/>
        </a:p>
      </dgm:t>
    </dgm:pt>
    <dgm:pt modelId="{37808288-8978-4765-9B1F-4F309288EFD2}" type="pres">
      <dgm:prSet presAssocID="{3F10D9B3-B04E-4D5D-A0ED-127ED659A080}" presName="bracket" presStyleLbl="parChTrans1D1" presStyleIdx="0" presStyleCnt="4"/>
      <dgm:spPr/>
    </dgm:pt>
    <dgm:pt modelId="{A17D40D3-5E6B-4139-8C74-162A586447C0}" type="pres">
      <dgm:prSet presAssocID="{3F10D9B3-B04E-4D5D-A0ED-127ED659A080}" presName="spH" presStyleCnt="0"/>
      <dgm:spPr/>
    </dgm:pt>
    <dgm:pt modelId="{5B8C3989-7FCB-425B-93CF-D8DD1641AEDA}" type="pres">
      <dgm:prSet presAssocID="{3F10D9B3-B04E-4D5D-A0ED-127ED659A080}" presName="desTx" presStyleLbl="node1" presStyleIdx="0" presStyleCnt="4">
        <dgm:presLayoutVars>
          <dgm:bulletEnabled val="1"/>
        </dgm:presLayoutVars>
      </dgm:prSet>
      <dgm:spPr/>
      <dgm:t>
        <a:bodyPr/>
        <a:lstStyle/>
        <a:p>
          <a:endParaRPr lang="en-US"/>
        </a:p>
      </dgm:t>
    </dgm:pt>
    <dgm:pt modelId="{A9F4046C-DFB1-451A-9FE9-FD0F3057F111}" type="pres">
      <dgm:prSet presAssocID="{10AD8999-C40E-4A92-8529-338874E574BE}" presName="spV" presStyleCnt="0"/>
      <dgm:spPr/>
    </dgm:pt>
    <dgm:pt modelId="{0CD01DB4-CBC3-4017-947A-12D314435616}" type="pres">
      <dgm:prSet presAssocID="{AAE3751E-E60F-4F37-8DDC-6F4B3E5D705E}" presName="linNode" presStyleCnt="0"/>
      <dgm:spPr/>
    </dgm:pt>
    <dgm:pt modelId="{68640A6A-EC2F-4865-852A-F9D22FE7EBC9}" type="pres">
      <dgm:prSet presAssocID="{AAE3751E-E60F-4F37-8DDC-6F4B3E5D705E}" presName="parTx" presStyleLbl="revTx" presStyleIdx="1" presStyleCnt="4">
        <dgm:presLayoutVars>
          <dgm:chMax val="1"/>
          <dgm:bulletEnabled val="1"/>
        </dgm:presLayoutVars>
      </dgm:prSet>
      <dgm:spPr/>
      <dgm:t>
        <a:bodyPr/>
        <a:lstStyle/>
        <a:p>
          <a:endParaRPr lang="en-US"/>
        </a:p>
      </dgm:t>
    </dgm:pt>
    <dgm:pt modelId="{65AA8284-FBF9-4925-A5EC-3E8B58BBD10F}" type="pres">
      <dgm:prSet presAssocID="{AAE3751E-E60F-4F37-8DDC-6F4B3E5D705E}" presName="bracket" presStyleLbl="parChTrans1D1" presStyleIdx="1" presStyleCnt="4"/>
      <dgm:spPr/>
    </dgm:pt>
    <dgm:pt modelId="{B2DC12BB-18F5-42D5-B8D7-9948890F1C20}" type="pres">
      <dgm:prSet presAssocID="{AAE3751E-E60F-4F37-8DDC-6F4B3E5D705E}" presName="spH" presStyleCnt="0"/>
      <dgm:spPr/>
    </dgm:pt>
    <dgm:pt modelId="{CB35F333-C19A-4E37-9F1F-E3AC6009DA21}" type="pres">
      <dgm:prSet presAssocID="{AAE3751E-E60F-4F37-8DDC-6F4B3E5D705E}" presName="desTx" presStyleLbl="node1" presStyleIdx="1" presStyleCnt="4">
        <dgm:presLayoutVars>
          <dgm:bulletEnabled val="1"/>
        </dgm:presLayoutVars>
      </dgm:prSet>
      <dgm:spPr/>
      <dgm:t>
        <a:bodyPr/>
        <a:lstStyle/>
        <a:p>
          <a:endParaRPr lang="en-US"/>
        </a:p>
      </dgm:t>
    </dgm:pt>
    <dgm:pt modelId="{33FE05D0-D301-48FE-87A0-3C14829B45D0}" type="pres">
      <dgm:prSet presAssocID="{A7DB130D-07AF-433D-8C64-BA4164E1D38C}" presName="spV" presStyleCnt="0"/>
      <dgm:spPr/>
    </dgm:pt>
    <dgm:pt modelId="{9C7170A5-DA8A-496C-B607-199B9F09ACB2}" type="pres">
      <dgm:prSet presAssocID="{E810C42A-078D-4FF1-B1A4-92A828654046}" presName="linNode" presStyleCnt="0"/>
      <dgm:spPr/>
    </dgm:pt>
    <dgm:pt modelId="{E72B7CF4-81A3-43F8-B4BD-86CCB39136A1}" type="pres">
      <dgm:prSet presAssocID="{E810C42A-078D-4FF1-B1A4-92A828654046}" presName="parTx" presStyleLbl="revTx" presStyleIdx="2" presStyleCnt="4">
        <dgm:presLayoutVars>
          <dgm:chMax val="1"/>
          <dgm:bulletEnabled val="1"/>
        </dgm:presLayoutVars>
      </dgm:prSet>
      <dgm:spPr/>
      <dgm:t>
        <a:bodyPr/>
        <a:lstStyle/>
        <a:p>
          <a:endParaRPr lang="en-US"/>
        </a:p>
      </dgm:t>
    </dgm:pt>
    <dgm:pt modelId="{92766B78-5A2F-4EAB-83E2-131995E3E48F}" type="pres">
      <dgm:prSet presAssocID="{E810C42A-078D-4FF1-B1A4-92A828654046}" presName="bracket" presStyleLbl="parChTrans1D1" presStyleIdx="2" presStyleCnt="4"/>
      <dgm:spPr/>
    </dgm:pt>
    <dgm:pt modelId="{51058875-BAF0-417B-B030-93B6C64BF77E}" type="pres">
      <dgm:prSet presAssocID="{E810C42A-078D-4FF1-B1A4-92A828654046}" presName="spH" presStyleCnt="0"/>
      <dgm:spPr/>
    </dgm:pt>
    <dgm:pt modelId="{69DC7ADB-844D-49BF-B93B-7B9C3FC5FE5C}" type="pres">
      <dgm:prSet presAssocID="{E810C42A-078D-4FF1-B1A4-92A828654046}" presName="desTx" presStyleLbl="node1" presStyleIdx="2" presStyleCnt="4">
        <dgm:presLayoutVars>
          <dgm:bulletEnabled val="1"/>
        </dgm:presLayoutVars>
      </dgm:prSet>
      <dgm:spPr/>
      <dgm:t>
        <a:bodyPr/>
        <a:lstStyle/>
        <a:p>
          <a:endParaRPr lang="en-US"/>
        </a:p>
      </dgm:t>
    </dgm:pt>
    <dgm:pt modelId="{B95C5EEA-951A-41CE-AA7F-8F12F17C17E5}" type="pres">
      <dgm:prSet presAssocID="{7893E3B8-87C2-4442-AB2C-6B2CBE213B8B}" presName="spV" presStyleCnt="0"/>
      <dgm:spPr/>
    </dgm:pt>
    <dgm:pt modelId="{50316A0D-7588-4111-8159-F7B5025705A5}" type="pres">
      <dgm:prSet presAssocID="{1292FD18-46C7-4CEC-B07F-AF58637702FF}" presName="linNode" presStyleCnt="0"/>
      <dgm:spPr/>
    </dgm:pt>
    <dgm:pt modelId="{434F6C6F-95AD-4EE2-B435-86D3978CDA7B}" type="pres">
      <dgm:prSet presAssocID="{1292FD18-46C7-4CEC-B07F-AF58637702FF}" presName="parTx" presStyleLbl="revTx" presStyleIdx="3" presStyleCnt="4">
        <dgm:presLayoutVars>
          <dgm:chMax val="1"/>
          <dgm:bulletEnabled val="1"/>
        </dgm:presLayoutVars>
      </dgm:prSet>
      <dgm:spPr/>
      <dgm:t>
        <a:bodyPr/>
        <a:lstStyle/>
        <a:p>
          <a:endParaRPr lang="en-US"/>
        </a:p>
      </dgm:t>
    </dgm:pt>
    <dgm:pt modelId="{40B60729-AD73-4DDF-97F1-D5394EC32B21}" type="pres">
      <dgm:prSet presAssocID="{1292FD18-46C7-4CEC-B07F-AF58637702FF}" presName="bracket" presStyleLbl="parChTrans1D1" presStyleIdx="3" presStyleCnt="4"/>
      <dgm:spPr/>
    </dgm:pt>
    <dgm:pt modelId="{D7CD59E6-53F1-41E3-8406-86F3CA4174CC}" type="pres">
      <dgm:prSet presAssocID="{1292FD18-46C7-4CEC-B07F-AF58637702FF}" presName="spH" presStyleCnt="0"/>
      <dgm:spPr/>
    </dgm:pt>
    <dgm:pt modelId="{77ED90A2-8B79-4D5A-8F1B-825BD501D805}" type="pres">
      <dgm:prSet presAssocID="{1292FD18-46C7-4CEC-B07F-AF58637702FF}" presName="desTx" presStyleLbl="node1" presStyleIdx="3" presStyleCnt="4">
        <dgm:presLayoutVars>
          <dgm:bulletEnabled val="1"/>
        </dgm:presLayoutVars>
      </dgm:prSet>
      <dgm:spPr/>
      <dgm:t>
        <a:bodyPr/>
        <a:lstStyle/>
        <a:p>
          <a:endParaRPr lang="en-US"/>
        </a:p>
      </dgm:t>
    </dgm:pt>
  </dgm:ptLst>
  <dgm:cxnLst>
    <dgm:cxn modelId="{3EB64C31-FC2F-48BF-86FB-8C28A85EDC89}" type="presOf" srcId="{1D3F17E1-A673-474A-A610-5630F44AA6B1}" destId="{AC8A9778-F214-4DF8-AF59-99042122606D}" srcOrd="0" destOrd="0" presId="urn:diagrams.loki3.com/BracketList"/>
    <dgm:cxn modelId="{C128F299-9ADC-4348-9435-26DD18B3C79D}" type="presOf" srcId="{AAE3751E-E60F-4F37-8DDC-6F4B3E5D705E}" destId="{68640A6A-EC2F-4865-852A-F9D22FE7EBC9}" srcOrd="0" destOrd="0" presId="urn:diagrams.loki3.com/BracketList"/>
    <dgm:cxn modelId="{AC0F5D2C-3942-4432-B545-66A6A62BE900}" type="presOf" srcId="{F1311D48-07DA-474B-AA6A-EBB1F593B781}" destId="{69DC7ADB-844D-49BF-B93B-7B9C3FC5FE5C}" srcOrd="0" destOrd="0" presId="urn:diagrams.loki3.com/BracketList"/>
    <dgm:cxn modelId="{36695315-B276-4EEC-8998-CA8D7F289F04}" type="presOf" srcId="{E810C42A-078D-4FF1-B1A4-92A828654046}" destId="{E72B7CF4-81A3-43F8-B4BD-86CCB39136A1}" srcOrd="0" destOrd="0" presId="urn:diagrams.loki3.com/BracketList"/>
    <dgm:cxn modelId="{A83690F2-3E67-4D6C-A803-64873D51FCF1}" srcId="{3F10D9B3-B04E-4D5D-A0ED-127ED659A080}" destId="{F4A58174-1F67-48A3-B324-83C254898619}" srcOrd="0" destOrd="0" parTransId="{431857D1-2D51-4044-A567-B600A5EC244A}" sibTransId="{7A05C638-F97D-44C7-91D5-FBA22B5DAE53}"/>
    <dgm:cxn modelId="{F8F4E7A6-2754-4350-981F-BCA16FB03E1C}" srcId="{1292FD18-46C7-4CEC-B07F-AF58637702FF}" destId="{A2DDF4B5-0DBB-4059-A292-BC545BF77EF8}" srcOrd="1" destOrd="0" parTransId="{90FC1B5D-B34B-4A91-98FF-8272B2552C79}" sibTransId="{CB9BD3C6-70FD-40E4-BA74-AE930B00B768}"/>
    <dgm:cxn modelId="{79256F27-8824-46C6-A7B8-EC765E5D7BBF}" type="presOf" srcId="{6101F950-B192-482E-84B2-17CCEAB3B5D2}" destId="{77ED90A2-8B79-4D5A-8F1B-825BD501D805}" srcOrd="0" destOrd="2" presId="urn:diagrams.loki3.com/BracketList"/>
    <dgm:cxn modelId="{1537AEA8-A752-4A4D-A27E-D5BBCE725E1F}" type="presOf" srcId="{23DD9E02-A214-4496-9A3C-F66FFB1F5F12}" destId="{5B8C3989-7FCB-425B-93CF-D8DD1641AEDA}" srcOrd="0" destOrd="1" presId="urn:diagrams.loki3.com/BracketList"/>
    <dgm:cxn modelId="{1E9C5DC7-65D6-4C5B-B60E-DC4CCB7160D5}" type="presOf" srcId="{CD972E4C-901D-4DCB-B873-3F6C42F889F2}" destId="{69DC7ADB-844D-49BF-B93B-7B9C3FC5FE5C}" srcOrd="0" destOrd="1" presId="urn:diagrams.loki3.com/BracketList"/>
    <dgm:cxn modelId="{C83E190E-7EA1-4299-979F-CF7BA8FDEE20}" type="presOf" srcId="{43DDCD98-14A2-41AE-BA7F-22867DD00649}" destId="{77ED90A2-8B79-4D5A-8F1B-825BD501D805}" srcOrd="0" destOrd="0" presId="urn:diagrams.loki3.com/BracketList"/>
    <dgm:cxn modelId="{BEBAEF6F-00C6-4CEB-A304-E5934DEA8FA9}" srcId="{AAE3751E-E60F-4F37-8DDC-6F4B3E5D705E}" destId="{446A9450-5236-46C4-AE00-7A62C7B5BCC5}" srcOrd="1" destOrd="0" parTransId="{B29D333F-D6E8-4507-A0FD-AB8CF90D1480}" sibTransId="{7CAF37F3-056E-4DB3-AC72-D48F5574B231}"/>
    <dgm:cxn modelId="{66082443-1762-42F4-9B47-43DA5AC5730D}" srcId="{1D3F17E1-A673-474A-A610-5630F44AA6B1}" destId="{E810C42A-078D-4FF1-B1A4-92A828654046}" srcOrd="2" destOrd="0" parTransId="{75A1FD9C-A106-45DD-805C-7A55AF790BB0}" sibTransId="{7893E3B8-87C2-4442-AB2C-6B2CBE213B8B}"/>
    <dgm:cxn modelId="{1D466E0B-FA60-4BB9-B82F-E937F9F92725}" srcId="{E810C42A-078D-4FF1-B1A4-92A828654046}" destId="{10D3AD42-1928-4EDD-915A-E0E57DCCD421}" srcOrd="3" destOrd="0" parTransId="{E4CA9A68-2578-4697-985A-7BEB9AFE655F}" sibTransId="{44B44081-65D0-4BCF-9832-84CCEAC8A905}"/>
    <dgm:cxn modelId="{B9C4CE17-72DA-4E25-BEE0-D4850825C7B8}" type="presOf" srcId="{446A9450-5236-46C4-AE00-7A62C7B5BCC5}" destId="{CB35F333-C19A-4E37-9F1F-E3AC6009DA21}" srcOrd="0" destOrd="1" presId="urn:diagrams.loki3.com/BracketList"/>
    <dgm:cxn modelId="{188326EF-35D5-48D0-A4DC-9BD8012EF927}" type="presOf" srcId="{02FA037F-5BC7-48EF-956C-B4D6B76ABED9}" destId="{CB35F333-C19A-4E37-9F1F-E3AC6009DA21}" srcOrd="0" destOrd="0" presId="urn:diagrams.loki3.com/BracketList"/>
    <dgm:cxn modelId="{830FFA22-584E-44F8-A9A4-C7C7BBE0853C}" srcId="{AAE3751E-E60F-4F37-8DDC-6F4B3E5D705E}" destId="{02FA037F-5BC7-48EF-956C-B4D6B76ABED9}" srcOrd="0" destOrd="0" parTransId="{BE0332D0-4997-4D25-9C8D-F8CA9203B8A2}" sibTransId="{05E2AACA-889F-41D4-8099-10AD55238020}"/>
    <dgm:cxn modelId="{EE311FE8-468E-458D-8517-7E069370D858}" type="presOf" srcId="{3F10D9B3-B04E-4D5D-A0ED-127ED659A080}" destId="{6EF2E850-149E-4A38-AEB0-90883EB146EE}" srcOrd="0" destOrd="0" presId="urn:diagrams.loki3.com/BracketList"/>
    <dgm:cxn modelId="{BBB63EFC-644E-4136-9171-E17C99097229}" srcId="{1292FD18-46C7-4CEC-B07F-AF58637702FF}" destId="{6101F950-B192-482E-84B2-17CCEAB3B5D2}" srcOrd="2" destOrd="0" parTransId="{E2E99BDE-955E-41B8-BF50-EBA53FFD3456}" sibTransId="{7854D0BE-6333-4A07-86D6-3846B882E155}"/>
    <dgm:cxn modelId="{12E818B6-E085-43F9-8B11-CD49177187D2}" type="presOf" srcId="{A2DDF4B5-0DBB-4059-A292-BC545BF77EF8}" destId="{77ED90A2-8B79-4D5A-8F1B-825BD501D805}" srcOrd="0" destOrd="1" presId="urn:diagrams.loki3.com/BracketList"/>
    <dgm:cxn modelId="{3199A78D-E024-4A72-B0BC-C4B8ED78E33B}" type="presOf" srcId="{F4A58174-1F67-48A3-B324-83C254898619}" destId="{5B8C3989-7FCB-425B-93CF-D8DD1641AEDA}" srcOrd="0" destOrd="0" presId="urn:diagrams.loki3.com/BracketList"/>
    <dgm:cxn modelId="{AA47DE18-9BE5-4782-BA47-B8CBB75D8CB0}" type="presOf" srcId="{10D3AD42-1928-4EDD-915A-E0E57DCCD421}" destId="{69DC7ADB-844D-49BF-B93B-7B9C3FC5FE5C}" srcOrd="0" destOrd="3" presId="urn:diagrams.loki3.com/BracketList"/>
    <dgm:cxn modelId="{F7727A9C-0A50-4205-8363-6F37D394E48E}" srcId="{E810C42A-078D-4FF1-B1A4-92A828654046}" destId="{CD972E4C-901D-4DCB-B873-3F6C42F889F2}" srcOrd="1" destOrd="0" parTransId="{FE029197-3160-45B5-AFB5-14B3DB5BA696}" sibTransId="{9711D348-2C13-432B-A530-5810F0A8396B}"/>
    <dgm:cxn modelId="{1142922A-C7A9-43F8-AC34-5A3FF704C051}" srcId="{1D3F17E1-A673-474A-A610-5630F44AA6B1}" destId="{3F10D9B3-B04E-4D5D-A0ED-127ED659A080}" srcOrd="0" destOrd="0" parTransId="{5535BC27-038F-4043-835A-97122965F87B}" sibTransId="{10AD8999-C40E-4A92-8529-338874E574BE}"/>
    <dgm:cxn modelId="{92B80F29-159E-4A78-8770-AD2574BB0129}" srcId="{3F10D9B3-B04E-4D5D-A0ED-127ED659A080}" destId="{23DD9E02-A214-4496-9A3C-F66FFB1F5F12}" srcOrd="1" destOrd="0" parTransId="{D8D3B813-5F99-4A02-BC17-79CF080FECF6}" sibTransId="{8BEA28DD-691A-41F3-8F39-352CCEFD2C76}"/>
    <dgm:cxn modelId="{ACFE6D6B-B347-4223-A2C5-F826421C0107}" srcId="{E810C42A-078D-4FF1-B1A4-92A828654046}" destId="{593F6B3C-0448-4DAB-AC11-0B0D718941D7}" srcOrd="2" destOrd="0" parTransId="{A8D6EB57-CA8A-4C35-A140-CE30A345630C}" sibTransId="{FDFA3674-2153-4914-BBF0-48BF252F63DB}"/>
    <dgm:cxn modelId="{6FB4DA21-3B9F-4C72-9F28-AB2DA538D8A1}" srcId="{E810C42A-078D-4FF1-B1A4-92A828654046}" destId="{F1311D48-07DA-474B-AA6A-EBB1F593B781}" srcOrd="0" destOrd="0" parTransId="{2BA44D89-056C-40F7-801B-81D047CE8775}" sibTransId="{8FCA7D6B-B269-42FF-8CBE-C493CDA219D8}"/>
    <dgm:cxn modelId="{A2172F4D-5692-4CA5-A5F9-867E34EA55B3}" type="presOf" srcId="{1292FD18-46C7-4CEC-B07F-AF58637702FF}" destId="{434F6C6F-95AD-4EE2-B435-86D3978CDA7B}" srcOrd="0" destOrd="0" presId="urn:diagrams.loki3.com/BracketList"/>
    <dgm:cxn modelId="{8DAB909F-E90C-4C33-A445-0D5FFE29D14B}" srcId="{1D3F17E1-A673-474A-A610-5630F44AA6B1}" destId="{AAE3751E-E60F-4F37-8DDC-6F4B3E5D705E}" srcOrd="1" destOrd="0" parTransId="{175E91AB-849F-418C-8474-E85184E4C2B6}" sibTransId="{A7DB130D-07AF-433D-8C64-BA4164E1D38C}"/>
    <dgm:cxn modelId="{02F8C44C-FE7A-451F-91A5-502E10B690E4}" srcId="{1D3F17E1-A673-474A-A610-5630F44AA6B1}" destId="{1292FD18-46C7-4CEC-B07F-AF58637702FF}" srcOrd="3" destOrd="0" parTransId="{7373C37A-F371-4D26-A828-15E93B5140FC}" sibTransId="{AB11A994-C3EA-4A7A-A5F8-9CFA5D271C92}"/>
    <dgm:cxn modelId="{45A43831-91D3-4444-8C4E-4EBCDD6F687E}" srcId="{1292FD18-46C7-4CEC-B07F-AF58637702FF}" destId="{43DDCD98-14A2-41AE-BA7F-22867DD00649}" srcOrd="0" destOrd="0" parTransId="{4F3069ED-FBE8-472A-BCA3-9E591B6259AD}" sibTransId="{0122D3E6-B5AF-4911-8B6B-A6CD45AF325D}"/>
    <dgm:cxn modelId="{4AECDD2E-D1A3-46BE-A26D-225EC336D608}" type="presOf" srcId="{593F6B3C-0448-4DAB-AC11-0B0D718941D7}" destId="{69DC7ADB-844D-49BF-B93B-7B9C3FC5FE5C}" srcOrd="0" destOrd="2" presId="urn:diagrams.loki3.com/BracketList"/>
    <dgm:cxn modelId="{DEA9DEE3-0D06-433E-B731-DB94E8E767FD}" type="presParOf" srcId="{AC8A9778-F214-4DF8-AF59-99042122606D}" destId="{52536EF2-3378-4CC0-9F1B-EF8B73559136}" srcOrd="0" destOrd="0" presId="urn:diagrams.loki3.com/BracketList"/>
    <dgm:cxn modelId="{DCE1AB5A-AF3A-497B-9B1B-F95DA83A2CD1}" type="presParOf" srcId="{52536EF2-3378-4CC0-9F1B-EF8B73559136}" destId="{6EF2E850-149E-4A38-AEB0-90883EB146EE}" srcOrd="0" destOrd="0" presId="urn:diagrams.loki3.com/BracketList"/>
    <dgm:cxn modelId="{30126C91-E53F-4F0C-8F4A-E4D477445904}" type="presParOf" srcId="{52536EF2-3378-4CC0-9F1B-EF8B73559136}" destId="{37808288-8978-4765-9B1F-4F309288EFD2}" srcOrd="1" destOrd="0" presId="urn:diagrams.loki3.com/BracketList"/>
    <dgm:cxn modelId="{8020FFDC-C732-4CC2-A424-B226C9470C42}" type="presParOf" srcId="{52536EF2-3378-4CC0-9F1B-EF8B73559136}" destId="{A17D40D3-5E6B-4139-8C74-162A586447C0}" srcOrd="2" destOrd="0" presId="urn:diagrams.loki3.com/BracketList"/>
    <dgm:cxn modelId="{5557C1F8-7D48-4481-9EF3-930722D390E4}" type="presParOf" srcId="{52536EF2-3378-4CC0-9F1B-EF8B73559136}" destId="{5B8C3989-7FCB-425B-93CF-D8DD1641AEDA}" srcOrd="3" destOrd="0" presId="urn:diagrams.loki3.com/BracketList"/>
    <dgm:cxn modelId="{7E6D2C61-BE31-46BD-990E-95B041EC2534}" type="presParOf" srcId="{AC8A9778-F214-4DF8-AF59-99042122606D}" destId="{A9F4046C-DFB1-451A-9FE9-FD0F3057F111}" srcOrd="1" destOrd="0" presId="urn:diagrams.loki3.com/BracketList"/>
    <dgm:cxn modelId="{ECB8FFAA-88DF-4CEB-B4E7-2EF4B33ED091}" type="presParOf" srcId="{AC8A9778-F214-4DF8-AF59-99042122606D}" destId="{0CD01DB4-CBC3-4017-947A-12D314435616}" srcOrd="2" destOrd="0" presId="urn:diagrams.loki3.com/BracketList"/>
    <dgm:cxn modelId="{B642E5BB-B099-4D46-8FFC-75CD2ADD5B1B}" type="presParOf" srcId="{0CD01DB4-CBC3-4017-947A-12D314435616}" destId="{68640A6A-EC2F-4865-852A-F9D22FE7EBC9}" srcOrd="0" destOrd="0" presId="urn:diagrams.loki3.com/BracketList"/>
    <dgm:cxn modelId="{41658160-F819-47C9-AF2E-DC5A449295C3}" type="presParOf" srcId="{0CD01DB4-CBC3-4017-947A-12D314435616}" destId="{65AA8284-FBF9-4925-A5EC-3E8B58BBD10F}" srcOrd="1" destOrd="0" presId="urn:diagrams.loki3.com/BracketList"/>
    <dgm:cxn modelId="{019700CE-EEAF-40D9-AD54-A2AA6B65A52A}" type="presParOf" srcId="{0CD01DB4-CBC3-4017-947A-12D314435616}" destId="{B2DC12BB-18F5-42D5-B8D7-9948890F1C20}" srcOrd="2" destOrd="0" presId="urn:diagrams.loki3.com/BracketList"/>
    <dgm:cxn modelId="{0B609783-51F0-45CA-929F-EE2B303A5A4E}" type="presParOf" srcId="{0CD01DB4-CBC3-4017-947A-12D314435616}" destId="{CB35F333-C19A-4E37-9F1F-E3AC6009DA21}" srcOrd="3" destOrd="0" presId="urn:diagrams.loki3.com/BracketList"/>
    <dgm:cxn modelId="{473649ED-15D3-4CE4-AB4C-9208790ECC58}" type="presParOf" srcId="{AC8A9778-F214-4DF8-AF59-99042122606D}" destId="{33FE05D0-D301-48FE-87A0-3C14829B45D0}" srcOrd="3" destOrd="0" presId="urn:diagrams.loki3.com/BracketList"/>
    <dgm:cxn modelId="{CDB8113D-805B-4E6E-824D-794CC1C9BBA5}" type="presParOf" srcId="{AC8A9778-F214-4DF8-AF59-99042122606D}" destId="{9C7170A5-DA8A-496C-B607-199B9F09ACB2}" srcOrd="4" destOrd="0" presId="urn:diagrams.loki3.com/BracketList"/>
    <dgm:cxn modelId="{8BF4DC7E-7974-44D9-A045-6C8D5AAFFC0A}" type="presParOf" srcId="{9C7170A5-DA8A-496C-B607-199B9F09ACB2}" destId="{E72B7CF4-81A3-43F8-B4BD-86CCB39136A1}" srcOrd="0" destOrd="0" presId="urn:diagrams.loki3.com/BracketList"/>
    <dgm:cxn modelId="{EFF8ED73-6732-4E48-92FD-60F008DF7155}" type="presParOf" srcId="{9C7170A5-DA8A-496C-B607-199B9F09ACB2}" destId="{92766B78-5A2F-4EAB-83E2-131995E3E48F}" srcOrd="1" destOrd="0" presId="urn:diagrams.loki3.com/BracketList"/>
    <dgm:cxn modelId="{D7BF65E7-FDC2-4544-818A-508325F42E46}" type="presParOf" srcId="{9C7170A5-DA8A-496C-B607-199B9F09ACB2}" destId="{51058875-BAF0-417B-B030-93B6C64BF77E}" srcOrd="2" destOrd="0" presId="urn:diagrams.loki3.com/BracketList"/>
    <dgm:cxn modelId="{22D2E7D0-7583-4808-A38D-2121C288B4DD}" type="presParOf" srcId="{9C7170A5-DA8A-496C-B607-199B9F09ACB2}" destId="{69DC7ADB-844D-49BF-B93B-7B9C3FC5FE5C}" srcOrd="3" destOrd="0" presId="urn:diagrams.loki3.com/BracketList"/>
    <dgm:cxn modelId="{EF680065-44CB-4AE3-A9FE-BBEBA3225E18}" type="presParOf" srcId="{AC8A9778-F214-4DF8-AF59-99042122606D}" destId="{B95C5EEA-951A-41CE-AA7F-8F12F17C17E5}" srcOrd="5" destOrd="0" presId="urn:diagrams.loki3.com/BracketList"/>
    <dgm:cxn modelId="{D53CCF4F-1D8C-4214-A3A6-DA4B5FEE55ED}" type="presParOf" srcId="{AC8A9778-F214-4DF8-AF59-99042122606D}" destId="{50316A0D-7588-4111-8159-F7B5025705A5}" srcOrd="6" destOrd="0" presId="urn:diagrams.loki3.com/BracketList"/>
    <dgm:cxn modelId="{C447CF28-49EF-4E46-9C78-CB5F537963A8}" type="presParOf" srcId="{50316A0D-7588-4111-8159-F7B5025705A5}" destId="{434F6C6F-95AD-4EE2-B435-86D3978CDA7B}" srcOrd="0" destOrd="0" presId="urn:diagrams.loki3.com/BracketList"/>
    <dgm:cxn modelId="{9E773053-431D-47B1-8785-65B317E00BE6}" type="presParOf" srcId="{50316A0D-7588-4111-8159-F7B5025705A5}" destId="{40B60729-AD73-4DDF-97F1-D5394EC32B21}" srcOrd="1" destOrd="0" presId="urn:diagrams.loki3.com/BracketList"/>
    <dgm:cxn modelId="{753C1EFD-943B-425B-BC94-6CC08B8C614D}" type="presParOf" srcId="{50316A0D-7588-4111-8159-F7B5025705A5}" destId="{D7CD59E6-53F1-41E3-8406-86F3CA4174CC}" srcOrd="2" destOrd="0" presId="urn:diagrams.loki3.com/BracketList"/>
    <dgm:cxn modelId="{6C82863C-6F32-46CA-858C-01DCFB59E04E}" type="presParOf" srcId="{50316A0D-7588-4111-8159-F7B5025705A5}" destId="{77ED90A2-8B79-4D5A-8F1B-825BD501D805}"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2E850-149E-4A38-AEB0-90883EB146EE}">
      <dsp:nvSpPr>
        <dsp:cNvPr id="0" name=""/>
        <dsp:cNvSpPr/>
      </dsp:nvSpPr>
      <dsp:spPr>
        <a:xfrm>
          <a:off x="4038" y="391222"/>
          <a:ext cx="2065616"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lvl="0" algn="r" defTabSz="1200150">
            <a:lnSpc>
              <a:spcPct val="90000"/>
            </a:lnSpc>
            <a:spcBef>
              <a:spcPct val="0"/>
            </a:spcBef>
            <a:spcAft>
              <a:spcPct val="35000"/>
            </a:spcAft>
          </a:pPr>
          <a:r>
            <a:rPr lang="en-US" sz="2700" kern="1200" dirty="0" smtClean="0"/>
            <a:t>Asset</a:t>
          </a:r>
          <a:endParaRPr lang="en-US" sz="2700" kern="1200" dirty="0"/>
        </a:p>
      </dsp:txBody>
      <dsp:txXfrm>
        <a:off x="4038" y="391222"/>
        <a:ext cx="2065616" cy="534600"/>
      </dsp:txXfrm>
    </dsp:sp>
    <dsp:sp modelId="{37808288-8978-4765-9B1F-4F309288EFD2}">
      <dsp:nvSpPr>
        <dsp:cNvPr id="0" name=""/>
        <dsp:cNvSpPr/>
      </dsp:nvSpPr>
      <dsp:spPr>
        <a:xfrm>
          <a:off x="2069655" y="6978"/>
          <a:ext cx="413123" cy="13030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C3989-7FCB-425B-93CF-D8DD1641AEDA}">
      <dsp:nvSpPr>
        <dsp:cNvPr id="0" name=""/>
        <dsp:cNvSpPr/>
      </dsp:nvSpPr>
      <dsp:spPr>
        <a:xfrm>
          <a:off x="2648027" y="6978"/>
          <a:ext cx="5618477" cy="13030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Cash, Loans, Land, Vehicle, Building, Computers, Furniture, Inventory</a:t>
          </a:r>
          <a:endParaRPr lang="en-US" sz="2700" kern="1200" dirty="0"/>
        </a:p>
      </dsp:txBody>
      <dsp:txXfrm>
        <a:off x="2648027" y="6978"/>
        <a:ext cx="5618477" cy="1303087"/>
      </dsp:txXfrm>
    </dsp:sp>
    <dsp:sp modelId="{68640A6A-EC2F-4865-852A-F9D22FE7EBC9}">
      <dsp:nvSpPr>
        <dsp:cNvPr id="0" name=""/>
        <dsp:cNvSpPr/>
      </dsp:nvSpPr>
      <dsp:spPr>
        <a:xfrm>
          <a:off x="4038" y="1791509"/>
          <a:ext cx="2065616"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lvl="0" algn="r" defTabSz="1200150">
            <a:lnSpc>
              <a:spcPct val="90000"/>
            </a:lnSpc>
            <a:spcBef>
              <a:spcPct val="0"/>
            </a:spcBef>
            <a:spcAft>
              <a:spcPct val="35000"/>
            </a:spcAft>
          </a:pPr>
          <a:r>
            <a:rPr lang="en-US" sz="2700" kern="1200" dirty="0" smtClean="0"/>
            <a:t>Liability</a:t>
          </a:r>
          <a:endParaRPr lang="en-US" sz="2700" kern="1200" dirty="0"/>
        </a:p>
      </dsp:txBody>
      <dsp:txXfrm>
        <a:off x="4038" y="1791509"/>
        <a:ext cx="2065616" cy="534600"/>
      </dsp:txXfrm>
    </dsp:sp>
    <dsp:sp modelId="{65AA8284-FBF9-4925-A5EC-3E8B58BBD10F}">
      <dsp:nvSpPr>
        <dsp:cNvPr id="0" name=""/>
        <dsp:cNvSpPr/>
      </dsp:nvSpPr>
      <dsp:spPr>
        <a:xfrm>
          <a:off x="2069655" y="1407266"/>
          <a:ext cx="413123" cy="13030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5F333-C19A-4E37-9F1F-E3AC6009DA21}">
      <dsp:nvSpPr>
        <dsp:cNvPr id="0" name=""/>
        <dsp:cNvSpPr/>
      </dsp:nvSpPr>
      <dsp:spPr>
        <a:xfrm>
          <a:off x="2648027" y="1407266"/>
          <a:ext cx="5618477" cy="13030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Shareholder Dividend, Deposit Accounts, Owner’s Equities, Interest Payable, Current Account</a:t>
          </a:r>
          <a:endParaRPr lang="en-US" sz="2700" kern="1200" dirty="0"/>
        </a:p>
      </dsp:txBody>
      <dsp:txXfrm>
        <a:off x="2648027" y="1407266"/>
        <a:ext cx="5618477" cy="1303087"/>
      </dsp:txXfrm>
    </dsp:sp>
    <dsp:sp modelId="{E72B7CF4-81A3-43F8-B4BD-86CCB39136A1}">
      <dsp:nvSpPr>
        <dsp:cNvPr id="0" name=""/>
        <dsp:cNvSpPr/>
      </dsp:nvSpPr>
      <dsp:spPr>
        <a:xfrm>
          <a:off x="4038" y="2999675"/>
          <a:ext cx="2065616"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lvl="0" algn="r" defTabSz="1200150">
            <a:lnSpc>
              <a:spcPct val="90000"/>
            </a:lnSpc>
            <a:spcBef>
              <a:spcPct val="0"/>
            </a:spcBef>
            <a:spcAft>
              <a:spcPct val="35000"/>
            </a:spcAft>
          </a:pPr>
          <a:r>
            <a:rPr lang="en-US" sz="2700" kern="1200" dirty="0" smtClean="0"/>
            <a:t>Income</a:t>
          </a:r>
          <a:endParaRPr lang="en-US" sz="2700" kern="1200" dirty="0"/>
        </a:p>
      </dsp:txBody>
      <dsp:txXfrm>
        <a:off x="4038" y="2999675"/>
        <a:ext cx="2065616" cy="534600"/>
      </dsp:txXfrm>
    </dsp:sp>
    <dsp:sp modelId="{92766B78-5A2F-4EAB-83E2-131995E3E48F}">
      <dsp:nvSpPr>
        <dsp:cNvPr id="0" name=""/>
        <dsp:cNvSpPr/>
      </dsp:nvSpPr>
      <dsp:spPr>
        <a:xfrm>
          <a:off x="2069655" y="2807553"/>
          <a:ext cx="413123" cy="9188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C7ADB-844D-49BF-B93B-7B9C3FC5FE5C}">
      <dsp:nvSpPr>
        <dsp:cNvPr id="0" name=""/>
        <dsp:cNvSpPr/>
      </dsp:nvSpPr>
      <dsp:spPr>
        <a:xfrm>
          <a:off x="2648027" y="2807553"/>
          <a:ext cx="5618477" cy="9188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Charges collected, Interest Receivable, Fees collected</a:t>
          </a:r>
          <a:endParaRPr lang="en-US" sz="2700" kern="1200" dirty="0"/>
        </a:p>
      </dsp:txBody>
      <dsp:txXfrm>
        <a:off x="2648027" y="2807553"/>
        <a:ext cx="5618477" cy="918843"/>
      </dsp:txXfrm>
    </dsp:sp>
    <dsp:sp modelId="{434F6C6F-95AD-4EE2-B435-86D3978CDA7B}">
      <dsp:nvSpPr>
        <dsp:cNvPr id="0" name=""/>
        <dsp:cNvSpPr/>
      </dsp:nvSpPr>
      <dsp:spPr>
        <a:xfrm>
          <a:off x="4038" y="4015719"/>
          <a:ext cx="2065616"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lvl="0" algn="r" defTabSz="1200150">
            <a:lnSpc>
              <a:spcPct val="90000"/>
            </a:lnSpc>
            <a:spcBef>
              <a:spcPct val="0"/>
            </a:spcBef>
            <a:spcAft>
              <a:spcPct val="35000"/>
            </a:spcAft>
          </a:pPr>
          <a:r>
            <a:rPr lang="en-US" sz="2700" kern="1200" dirty="0" smtClean="0"/>
            <a:t>Expense</a:t>
          </a:r>
          <a:endParaRPr lang="en-US" sz="2700" kern="1200" dirty="0"/>
        </a:p>
      </dsp:txBody>
      <dsp:txXfrm>
        <a:off x="4038" y="4015719"/>
        <a:ext cx="2065616" cy="534600"/>
      </dsp:txXfrm>
    </dsp:sp>
    <dsp:sp modelId="{40B60729-AD73-4DDF-97F1-D5394EC32B21}">
      <dsp:nvSpPr>
        <dsp:cNvPr id="0" name=""/>
        <dsp:cNvSpPr/>
      </dsp:nvSpPr>
      <dsp:spPr>
        <a:xfrm>
          <a:off x="2069655" y="3823597"/>
          <a:ext cx="413123" cy="9188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ED90A2-8B79-4D5A-8F1B-825BD501D805}">
      <dsp:nvSpPr>
        <dsp:cNvPr id="0" name=""/>
        <dsp:cNvSpPr/>
      </dsp:nvSpPr>
      <dsp:spPr>
        <a:xfrm>
          <a:off x="2648027" y="3823597"/>
          <a:ext cx="5618477" cy="9188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Electricity Charges, Employee Salary, Interest Paid, Insurance</a:t>
          </a:r>
          <a:endParaRPr lang="en-US" sz="2700" kern="1200" dirty="0"/>
        </a:p>
      </dsp:txBody>
      <dsp:txXfrm>
        <a:off x="2648027" y="3823597"/>
        <a:ext cx="5618477" cy="918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2E850-149E-4A38-AEB0-90883EB146EE}">
      <dsp:nvSpPr>
        <dsp:cNvPr id="0" name=""/>
        <dsp:cNvSpPr/>
      </dsp:nvSpPr>
      <dsp:spPr>
        <a:xfrm>
          <a:off x="0" y="358353"/>
          <a:ext cx="2231409"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lvl="0" algn="r" defTabSz="1022350">
            <a:lnSpc>
              <a:spcPct val="90000"/>
            </a:lnSpc>
            <a:spcBef>
              <a:spcPct val="0"/>
            </a:spcBef>
            <a:spcAft>
              <a:spcPct val="35000"/>
            </a:spcAft>
          </a:pPr>
          <a:r>
            <a:rPr lang="en-US" sz="2300" kern="1200" dirty="0" smtClean="0"/>
            <a:t>Cash Deposit</a:t>
          </a:r>
          <a:endParaRPr lang="en-US" sz="2300" kern="1200" dirty="0"/>
        </a:p>
      </dsp:txBody>
      <dsp:txXfrm>
        <a:off x="0" y="358353"/>
        <a:ext cx="2231409" cy="455400"/>
      </dsp:txXfrm>
    </dsp:sp>
    <dsp:sp modelId="{37808288-8978-4765-9B1F-4F309288EFD2}">
      <dsp:nvSpPr>
        <dsp:cNvPr id="0" name=""/>
        <dsp:cNvSpPr/>
      </dsp:nvSpPr>
      <dsp:spPr>
        <a:xfrm>
          <a:off x="2231409" y="166231"/>
          <a:ext cx="446281" cy="8396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C3989-7FCB-425B-93CF-D8DD1641AEDA}">
      <dsp:nvSpPr>
        <dsp:cNvPr id="0" name=""/>
        <dsp:cNvSpPr/>
      </dsp:nvSpPr>
      <dsp:spPr>
        <a:xfrm>
          <a:off x="2856204" y="166231"/>
          <a:ext cx="6069433" cy="839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smtClean="0"/>
            <a:t>Dr</a:t>
          </a:r>
          <a:r>
            <a:rPr lang="en-US" sz="2300" kern="1200" dirty="0" smtClean="0"/>
            <a:t> Cash GL</a:t>
          </a:r>
          <a:endParaRPr lang="en-US" sz="2300" kern="1200" dirty="0"/>
        </a:p>
        <a:p>
          <a:pPr marL="228600" lvl="1" indent="-228600" algn="l" defTabSz="1022350">
            <a:lnSpc>
              <a:spcPct val="90000"/>
            </a:lnSpc>
            <a:spcBef>
              <a:spcPct val="0"/>
            </a:spcBef>
            <a:spcAft>
              <a:spcPct val="15000"/>
            </a:spcAft>
            <a:buChar char="••"/>
          </a:pPr>
          <a:r>
            <a:rPr lang="en-US" sz="2300" kern="1200" dirty="0" smtClean="0"/>
            <a:t>Cr My(Customer) Account </a:t>
          </a:r>
          <a:endParaRPr lang="en-US" sz="2300" kern="1200" dirty="0"/>
        </a:p>
      </dsp:txBody>
      <dsp:txXfrm>
        <a:off x="2856204" y="166231"/>
        <a:ext cx="6069433" cy="839643"/>
      </dsp:txXfrm>
    </dsp:sp>
    <dsp:sp modelId="{68640A6A-EC2F-4865-852A-F9D22FE7EBC9}">
      <dsp:nvSpPr>
        <dsp:cNvPr id="0" name=""/>
        <dsp:cNvSpPr/>
      </dsp:nvSpPr>
      <dsp:spPr>
        <a:xfrm>
          <a:off x="0" y="1145377"/>
          <a:ext cx="2229230" cy="72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lvl="0" algn="r" defTabSz="1022350">
            <a:lnSpc>
              <a:spcPct val="90000"/>
            </a:lnSpc>
            <a:spcBef>
              <a:spcPct val="0"/>
            </a:spcBef>
            <a:spcAft>
              <a:spcPct val="35000"/>
            </a:spcAft>
          </a:pPr>
          <a:r>
            <a:rPr lang="en-US" sz="2300" kern="1200" dirty="0" smtClean="0"/>
            <a:t>Cash Withdrawal</a:t>
          </a:r>
          <a:endParaRPr lang="en-US" sz="2300" kern="1200" dirty="0"/>
        </a:p>
      </dsp:txBody>
      <dsp:txXfrm>
        <a:off x="0" y="1145377"/>
        <a:ext cx="2229230" cy="725793"/>
      </dsp:txXfrm>
    </dsp:sp>
    <dsp:sp modelId="{65AA8284-FBF9-4925-A5EC-3E8B58BBD10F}">
      <dsp:nvSpPr>
        <dsp:cNvPr id="0" name=""/>
        <dsp:cNvSpPr/>
      </dsp:nvSpPr>
      <dsp:spPr>
        <a:xfrm>
          <a:off x="2229230" y="1088675"/>
          <a:ext cx="445846" cy="839199"/>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5F333-C19A-4E37-9F1F-E3AC6009DA21}">
      <dsp:nvSpPr>
        <dsp:cNvPr id="0" name=""/>
        <dsp:cNvSpPr/>
      </dsp:nvSpPr>
      <dsp:spPr>
        <a:xfrm>
          <a:off x="2853414" y="1088675"/>
          <a:ext cx="6063506" cy="8391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smtClean="0"/>
            <a:t>Dr</a:t>
          </a:r>
          <a:r>
            <a:rPr lang="en-US" sz="2300" kern="1200" dirty="0" smtClean="0"/>
            <a:t> My(Customer) Account</a:t>
          </a:r>
          <a:endParaRPr lang="en-US" sz="2300" kern="1200" dirty="0"/>
        </a:p>
        <a:p>
          <a:pPr marL="228600" lvl="1" indent="-228600" algn="l" defTabSz="1022350">
            <a:lnSpc>
              <a:spcPct val="90000"/>
            </a:lnSpc>
            <a:spcBef>
              <a:spcPct val="0"/>
            </a:spcBef>
            <a:spcAft>
              <a:spcPct val="15000"/>
            </a:spcAft>
            <a:buChar char="••"/>
          </a:pPr>
          <a:r>
            <a:rPr lang="en-US" sz="2300" kern="1200" dirty="0" smtClean="0"/>
            <a:t>Cr Cash GL</a:t>
          </a:r>
          <a:endParaRPr lang="en-US" sz="2300" kern="1200" dirty="0"/>
        </a:p>
      </dsp:txBody>
      <dsp:txXfrm>
        <a:off x="2853414" y="1088675"/>
        <a:ext cx="6063506" cy="839199"/>
      </dsp:txXfrm>
    </dsp:sp>
    <dsp:sp modelId="{E72B7CF4-81A3-43F8-B4BD-86CCB39136A1}">
      <dsp:nvSpPr>
        <dsp:cNvPr id="0" name=""/>
        <dsp:cNvSpPr/>
      </dsp:nvSpPr>
      <dsp:spPr>
        <a:xfrm>
          <a:off x="0" y="2266836"/>
          <a:ext cx="2229230"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lvl="0" algn="r" defTabSz="1022350">
            <a:lnSpc>
              <a:spcPct val="90000"/>
            </a:lnSpc>
            <a:spcBef>
              <a:spcPct val="0"/>
            </a:spcBef>
            <a:spcAft>
              <a:spcPct val="35000"/>
            </a:spcAft>
          </a:pPr>
          <a:r>
            <a:rPr lang="en-US" sz="2300" kern="1200" dirty="0" smtClean="0"/>
            <a:t>Funds Transfer with Fees</a:t>
          </a:r>
          <a:endParaRPr lang="en-US" sz="2300" kern="1200" dirty="0"/>
        </a:p>
      </dsp:txBody>
      <dsp:txXfrm>
        <a:off x="0" y="2266836"/>
        <a:ext cx="2229230" cy="1024650"/>
      </dsp:txXfrm>
    </dsp:sp>
    <dsp:sp modelId="{92766B78-5A2F-4EAB-83E2-131995E3E48F}">
      <dsp:nvSpPr>
        <dsp:cNvPr id="0" name=""/>
        <dsp:cNvSpPr/>
      </dsp:nvSpPr>
      <dsp:spPr>
        <a:xfrm>
          <a:off x="2229230" y="2010674"/>
          <a:ext cx="445846" cy="15369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C7ADB-844D-49BF-B93B-7B9C3FC5FE5C}">
      <dsp:nvSpPr>
        <dsp:cNvPr id="0" name=""/>
        <dsp:cNvSpPr/>
      </dsp:nvSpPr>
      <dsp:spPr>
        <a:xfrm>
          <a:off x="2853414" y="2010674"/>
          <a:ext cx="6063506" cy="15369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smtClean="0"/>
            <a:t>Dr</a:t>
          </a:r>
          <a:r>
            <a:rPr lang="en-US" sz="2300" kern="1200" dirty="0" smtClean="0"/>
            <a:t> My(Customer)     Account A  $100</a:t>
          </a:r>
          <a:endParaRPr lang="en-US" sz="2300" kern="1200" dirty="0"/>
        </a:p>
        <a:p>
          <a:pPr marL="228600" lvl="1" indent="-228600" algn="l" defTabSz="1022350">
            <a:lnSpc>
              <a:spcPct val="90000"/>
            </a:lnSpc>
            <a:spcBef>
              <a:spcPct val="0"/>
            </a:spcBef>
            <a:spcAft>
              <a:spcPct val="15000"/>
            </a:spcAft>
            <a:buChar char="••"/>
          </a:pPr>
          <a:r>
            <a:rPr lang="en-US" sz="2300" kern="1200" dirty="0" smtClean="0"/>
            <a:t>Cr Other(Customer) Account B $100</a:t>
          </a:r>
          <a:endParaRPr lang="en-US" sz="2300" kern="1200" dirty="0"/>
        </a:p>
        <a:p>
          <a:pPr marL="228600" lvl="1" indent="-228600" algn="l" defTabSz="1022350">
            <a:lnSpc>
              <a:spcPct val="90000"/>
            </a:lnSpc>
            <a:spcBef>
              <a:spcPct val="0"/>
            </a:spcBef>
            <a:spcAft>
              <a:spcPct val="15000"/>
            </a:spcAft>
            <a:buChar char="••"/>
          </a:pPr>
          <a:r>
            <a:rPr lang="en-US" sz="2300" kern="1200" dirty="0" err="1" smtClean="0"/>
            <a:t>Dr</a:t>
          </a:r>
          <a:r>
            <a:rPr lang="en-US" sz="2300" kern="1200" dirty="0" smtClean="0"/>
            <a:t> My(Customer)     Account A  $2</a:t>
          </a:r>
          <a:endParaRPr lang="en-US" sz="2300" kern="1200" dirty="0"/>
        </a:p>
        <a:p>
          <a:pPr marL="228600" lvl="1" indent="-228600" algn="l" defTabSz="1022350">
            <a:lnSpc>
              <a:spcPct val="90000"/>
            </a:lnSpc>
            <a:spcBef>
              <a:spcPct val="0"/>
            </a:spcBef>
            <a:spcAft>
              <a:spcPct val="15000"/>
            </a:spcAft>
            <a:buChar char="••"/>
          </a:pPr>
          <a:r>
            <a:rPr lang="en-US" sz="2300" kern="1200" dirty="0" smtClean="0"/>
            <a:t>Cr Income GL                            $2</a:t>
          </a:r>
          <a:endParaRPr lang="en-US" sz="2300" kern="1200" dirty="0"/>
        </a:p>
      </dsp:txBody>
      <dsp:txXfrm>
        <a:off x="2853414" y="2010674"/>
        <a:ext cx="6063506" cy="1536975"/>
      </dsp:txXfrm>
    </dsp:sp>
    <dsp:sp modelId="{434F6C6F-95AD-4EE2-B435-86D3978CDA7B}">
      <dsp:nvSpPr>
        <dsp:cNvPr id="0" name=""/>
        <dsp:cNvSpPr/>
      </dsp:nvSpPr>
      <dsp:spPr>
        <a:xfrm>
          <a:off x="0" y="3710499"/>
          <a:ext cx="2229230"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lvl="0" algn="r" defTabSz="1022350">
            <a:lnSpc>
              <a:spcPct val="90000"/>
            </a:lnSpc>
            <a:spcBef>
              <a:spcPct val="0"/>
            </a:spcBef>
            <a:spcAft>
              <a:spcPct val="35000"/>
            </a:spcAft>
          </a:pPr>
          <a:r>
            <a:rPr lang="en-US" sz="2300" kern="1200" dirty="0" smtClean="0"/>
            <a:t>Funds Transfer with Fees (Netting)</a:t>
          </a:r>
          <a:endParaRPr lang="en-US" sz="2300" kern="1200" dirty="0"/>
        </a:p>
      </dsp:txBody>
      <dsp:txXfrm>
        <a:off x="0" y="3710499"/>
        <a:ext cx="2229230" cy="1024650"/>
      </dsp:txXfrm>
    </dsp:sp>
    <dsp:sp modelId="{40B60729-AD73-4DDF-97F1-D5394EC32B21}">
      <dsp:nvSpPr>
        <dsp:cNvPr id="0" name=""/>
        <dsp:cNvSpPr/>
      </dsp:nvSpPr>
      <dsp:spPr>
        <a:xfrm>
          <a:off x="2229230" y="3630449"/>
          <a:ext cx="445846" cy="118475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ED90A2-8B79-4D5A-8F1B-825BD501D805}">
      <dsp:nvSpPr>
        <dsp:cNvPr id="0" name=""/>
        <dsp:cNvSpPr/>
      </dsp:nvSpPr>
      <dsp:spPr>
        <a:xfrm>
          <a:off x="2853414" y="3630449"/>
          <a:ext cx="6063506" cy="11847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smtClean="0"/>
            <a:t>Dr</a:t>
          </a:r>
          <a:r>
            <a:rPr lang="en-US" sz="2300" kern="1200" dirty="0" smtClean="0"/>
            <a:t> My(Customer)     Account A  $102</a:t>
          </a:r>
          <a:endParaRPr lang="en-US" sz="2300" kern="1200" dirty="0"/>
        </a:p>
        <a:p>
          <a:pPr marL="228600" lvl="1" indent="-228600" algn="l" defTabSz="1022350">
            <a:lnSpc>
              <a:spcPct val="90000"/>
            </a:lnSpc>
            <a:spcBef>
              <a:spcPct val="0"/>
            </a:spcBef>
            <a:spcAft>
              <a:spcPct val="15000"/>
            </a:spcAft>
            <a:buChar char="••"/>
          </a:pPr>
          <a:r>
            <a:rPr lang="en-US" sz="2300" kern="1200" dirty="0" smtClean="0"/>
            <a:t>Cr Other(Customer) Account B $100</a:t>
          </a:r>
          <a:endParaRPr lang="en-US" sz="2300" kern="1200" dirty="0"/>
        </a:p>
        <a:p>
          <a:pPr marL="228600" lvl="1" indent="-228600" algn="l" defTabSz="1022350">
            <a:lnSpc>
              <a:spcPct val="90000"/>
            </a:lnSpc>
            <a:spcBef>
              <a:spcPct val="0"/>
            </a:spcBef>
            <a:spcAft>
              <a:spcPct val="15000"/>
            </a:spcAft>
            <a:buChar char="••"/>
          </a:pPr>
          <a:r>
            <a:rPr lang="en-US" sz="2300" kern="1200" dirty="0" smtClean="0"/>
            <a:t>Cr Income GL                            $2</a:t>
          </a:r>
          <a:endParaRPr lang="en-US" sz="2300" kern="1200" dirty="0"/>
        </a:p>
      </dsp:txBody>
      <dsp:txXfrm>
        <a:off x="2853414" y="3630449"/>
        <a:ext cx="6063506" cy="1184751"/>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3/6/2020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604834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3/6/2020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85533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Attendees: Adarsh Pazhayampillil,</a:t>
            </a:r>
            <a:r>
              <a:rPr lang="en-US" baseline="0" noProof="0" dirty="0" smtClean="0"/>
              <a:t> Debajyoti Mohanty, Amit K Gupta, Phani Revuri, Sivakumar Ravichandran, Amit Jain</a:t>
            </a:r>
            <a:endParaRPr lang="en-US" noProof="0"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a:t>
            </a:fld>
            <a:endParaRPr lang="en-US" dirty="0"/>
          </a:p>
        </p:txBody>
      </p:sp>
    </p:spTree>
    <p:extLst>
      <p:ext uri="{BB962C8B-B14F-4D97-AF65-F5344CB8AC3E}">
        <p14:creationId xmlns:p14="http://schemas.microsoft.com/office/powerpoint/2010/main" val="3921211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10</a:t>
            </a:fld>
            <a:endParaRPr lang="en-US" dirty="0"/>
          </a:p>
        </p:txBody>
      </p:sp>
    </p:spTree>
    <p:extLst>
      <p:ext uri="{BB962C8B-B14F-4D97-AF65-F5344CB8AC3E}">
        <p14:creationId xmlns:p14="http://schemas.microsoft.com/office/powerpoint/2010/main" val="400868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B9C825-F38E-45BB-92C1-043DE61C9183}" type="slidenum">
              <a:rPr lang="en-US" smtClean="0"/>
              <a:pPr/>
              <a:t>11</a:t>
            </a:fld>
            <a:endParaRPr lang="en-US"/>
          </a:p>
        </p:txBody>
      </p:sp>
    </p:spTree>
    <p:extLst>
      <p:ext uri="{BB962C8B-B14F-4D97-AF65-F5344CB8AC3E}">
        <p14:creationId xmlns:p14="http://schemas.microsoft.com/office/powerpoint/2010/main" val="140640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a:t>
            </a:fld>
            <a:endParaRPr lang="en-US" dirty="0"/>
          </a:p>
        </p:txBody>
      </p:sp>
    </p:spTree>
    <p:extLst>
      <p:ext uri="{BB962C8B-B14F-4D97-AF65-F5344CB8AC3E}">
        <p14:creationId xmlns:p14="http://schemas.microsoft.com/office/powerpoint/2010/main" val="41390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3</a:t>
            </a:fld>
            <a:endParaRPr lang="en-US" dirty="0"/>
          </a:p>
        </p:txBody>
      </p:sp>
    </p:spTree>
    <p:extLst>
      <p:ext uri="{BB962C8B-B14F-4D97-AF65-F5344CB8AC3E}">
        <p14:creationId xmlns:p14="http://schemas.microsoft.com/office/powerpoint/2010/main" val="351786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4</a:t>
            </a:fld>
            <a:endParaRPr lang="en-US" dirty="0"/>
          </a:p>
        </p:txBody>
      </p:sp>
    </p:spTree>
    <p:extLst>
      <p:ext uri="{BB962C8B-B14F-4D97-AF65-F5344CB8AC3E}">
        <p14:creationId xmlns:p14="http://schemas.microsoft.com/office/powerpoint/2010/main" val="309297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5</a:t>
            </a:fld>
            <a:endParaRPr lang="en-US" dirty="0"/>
          </a:p>
        </p:txBody>
      </p:sp>
    </p:spTree>
    <p:extLst>
      <p:ext uri="{BB962C8B-B14F-4D97-AF65-F5344CB8AC3E}">
        <p14:creationId xmlns:p14="http://schemas.microsoft.com/office/powerpoint/2010/main" val="290205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6</a:t>
            </a:fld>
            <a:endParaRPr lang="en-US" dirty="0"/>
          </a:p>
        </p:txBody>
      </p:sp>
    </p:spTree>
    <p:extLst>
      <p:ext uri="{BB962C8B-B14F-4D97-AF65-F5344CB8AC3E}">
        <p14:creationId xmlns:p14="http://schemas.microsoft.com/office/powerpoint/2010/main" val="358830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7</a:t>
            </a:fld>
            <a:endParaRPr lang="en-US" dirty="0"/>
          </a:p>
        </p:txBody>
      </p:sp>
    </p:spTree>
    <p:extLst>
      <p:ext uri="{BB962C8B-B14F-4D97-AF65-F5344CB8AC3E}">
        <p14:creationId xmlns:p14="http://schemas.microsoft.com/office/powerpoint/2010/main" val="244640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8</a:t>
            </a:fld>
            <a:endParaRPr lang="en-US" dirty="0"/>
          </a:p>
        </p:txBody>
      </p:sp>
    </p:spTree>
    <p:extLst>
      <p:ext uri="{BB962C8B-B14F-4D97-AF65-F5344CB8AC3E}">
        <p14:creationId xmlns:p14="http://schemas.microsoft.com/office/powerpoint/2010/main" val="328599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9</a:t>
            </a:fld>
            <a:endParaRPr lang="en-US" dirty="0"/>
          </a:p>
        </p:txBody>
      </p:sp>
    </p:spTree>
    <p:extLst>
      <p:ext uri="{BB962C8B-B14F-4D97-AF65-F5344CB8AC3E}">
        <p14:creationId xmlns:p14="http://schemas.microsoft.com/office/powerpoint/2010/main" val="2130129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6" name="Image 22" descr="cover-Beet.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51" name="Picture 6" descr="cover_bg_beet_part2.jpg &lt;IGNORE&gt;"/>
          <p:cNvPicPr>
            <a:picLocks/>
          </p:cNvPicPr>
          <p:nvPr userDrawn="1"/>
        </p:nvPicPr>
        <p:blipFill>
          <a:blip r:embed="rId3" cstate="print"/>
          <a:stretch>
            <a:fillRect/>
          </a:stretch>
        </p:blipFill>
        <p:spPr>
          <a:xfrm>
            <a:off x="0" y="4069080"/>
            <a:ext cx="9144000" cy="1527048"/>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
        <p:nvSpPr>
          <p:cNvPr id="20" name="TextBox 19"/>
          <p:cNvSpPr txBox="1"/>
          <p:nvPr userDrawn="1"/>
        </p:nvSpPr>
        <p:spPr bwMode="auto">
          <a:xfrm>
            <a:off x="449263" y="6515640"/>
            <a:ext cx="2272672"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dirty="0" smtClean="0">
                <a:solidFill>
                  <a:srgbClr val="666666"/>
                </a:solidFill>
                <a:latin typeface="Arial" pitchFamily="34" charset="0"/>
                <a:ea typeface="+mn-ea"/>
                <a:cs typeface="Arial" pitchFamily="34" charset="0"/>
              </a:rPr>
              <a:t>© CGI Group Inc. CONFIDENTIAL</a:t>
            </a:r>
          </a:p>
        </p:txBody>
      </p:sp>
      <p:pic>
        <p:nvPicPr>
          <p:cNvPr id="48" name="Picture 8" descr="cover_bg_beet_part1.jpg &lt;IGNORE&gt;"/>
          <p:cNvPicPr>
            <a:picLocks noChangeAspect="1"/>
          </p:cNvPicPr>
          <p:nvPr userDrawn="1"/>
        </p:nvPicPr>
        <p:blipFill>
          <a:blip r:embed="rId4" cstate="print"/>
          <a:stretch>
            <a:fillRect/>
          </a:stretch>
        </p:blipFill>
        <p:spPr>
          <a:xfrm>
            <a:off x="19" y="3906044"/>
            <a:ext cx="9143961" cy="17859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19" name="Image 18"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13" name="Image 12"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smtClean="0"/>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17" name="Image 16"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8" name="Picture 40"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7" name="Picture 40"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9" name="Image 8"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16" name="Image 15"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13" name="Image 12"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pic>
        <p:nvPicPr>
          <p:cNvPr id="41" name="Picture 40" descr="&lt;IGNORE&gt;&#10;"/>
          <p:cNvPicPr>
            <a:picLocks noChangeAspect="1"/>
          </p:cNvPicPr>
          <p:nvPr userDrawn="1"/>
        </p:nvPicPr>
        <p:blipFill>
          <a:blip r:embed="rId3"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3" name="Picture 6" descr="cover_bg_beet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p:txBody>
          <a:bodyPr/>
          <a:lstStyle/>
          <a:p>
            <a:r>
              <a:rPr lang="en-US" dirty="0" smtClean="0"/>
              <a:t>Basic Accounting</a:t>
            </a:r>
            <a:endParaRPr lang="en-US" dirty="0"/>
          </a:p>
        </p:txBody>
      </p:sp>
      <p:sp>
        <p:nvSpPr>
          <p:cNvPr id="3" name="Subtitle 2" descr="&lt;SUBTITLE&gt;"/>
          <p:cNvSpPr>
            <a:spLocks noGrp="1"/>
          </p:cNvSpPr>
          <p:nvPr>
            <p:ph type="subTitle" idx="1"/>
          </p:nvPr>
        </p:nvSpPr>
        <p:spPr>
          <a:xfrm>
            <a:off x="447675" y="5721349"/>
            <a:ext cx="5881407" cy="757510"/>
          </a:xfrm>
        </p:spPr>
        <p:txBody>
          <a:bodyPr>
            <a:normAutofit/>
          </a:bodyPr>
          <a:lstStyle/>
          <a:p>
            <a:r>
              <a:rPr lang="en-US" dirty="0" smtClean="0"/>
              <a:t>Asish Kiron</a:t>
            </a:r>
            <a:endParaRPr lang="en-GB" dirty="0" smtClean="0"/>
          </a:p>
          <a:p>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sz="3200" b="1" dirty="0" err="1">
                <a:solidFill>
                  <a:schemeClr val="accent2"/>
                </a:solidFill>
                <a:cs typeface="Arial" panose="020B0604020202020204" pitchFamily="34" charset="0"/>
              </a:rPr>
              <a:t>Nostro</a:t>
            </a:r>
            <a:r>
              <a:rPr lang="en-US" altLang="en-US" sz="3200" b="1" dirty="0">
                <a:solidFill>
                  <a:schemeClr val="accent2"/>
                </a:solidFill>
                <a:cs typeface="Arial" panose="020B0604020202020204" pitchFamily="34" charset="0"/>
              </a:rPr>
              <a:t> and Vostro Accounts</a:t>
            </a:r>
            <a:endParaRPr lang="en-US" dirty="0"/>
          </a:p>
        </p:txBody>
      </p:sp>
      <p:sp>
        <p:nvSpPr>
          <p:cNvPr id="5" name="Slide Number Placeholder 4"/>
          <p:cNvSpPr>
            <a:spLocks noGrp="1"/>
          </p:cNvSpPr>
          <p:nvPr>
            <p:ph type="sldNum" sz="quarter" idx="12"/>
          </p:nvPr>
        </p:nvSpPr>
        <p:spPr/>
        <p:txBody>
          <a:bodyPr/>
          <a:lstStyle/>
          <a:p>
            <a:fld id="{525A3C56-E491-49B2-93F3-63532DF516BC}" type="slidenum">
              <a:rPr lang="en-US" smtClean="0"/>
              <a:pPr/>
              <a:t>10</a:t>
            </a:fld>
            <a:endParaRPr lang="en-US" dirty="0"/>
          </a:p>
        </p:txBody>
      </p:sp>
      <p:sp>
        <p:nvSpPr>
          <p:cNvPr id="6" name="Content Placeholder 3"/>
          <p:cNvSpPr>
            <a:spLocks noGrp="1"/>
          </p:cNvSpPr>
          <p:nvPr>
            <p:ph sz="quarter" idx="17"/>
          </p:nvPr>
        </p:nvSpPr>
        <p:spPr>
          <a:xfrm>
            <a:off x="447675" y="949503"/>
            <a:ext cx="8396074" cy="5437649"/>
          </a:xfrm>
        </p:spPr>
        <p:txBody>
          <a:bodyPr>
            <a:noAutofit/>
          </a:bodyPr>
          <a:lstStyle/>
          <a:p>
            <a:pPr lvl="1">
              <a:lnSpc>
                <a:spcPct val="90000"/>
              </a:lnSpc>
              <a:buFontTx/>
              <a:buChar char="•"/>
            </a:pPr>
            <a:r>
              <a:rPr lang="en-GB" altLang="en-US" sz="1800" dirty="0" err="1"/>
              <a:t>Nostro</a:t>
            </a:r>
            <a:r>
              <a:rPr lang="en-GB" altLang="en-US" sz="1800" dirty="0"/>
              <a:t> Account </a:t>
            </a:r>
          </a:p>
          <a:p>
            <a:pPr lvl="2">
              <a:lnSpc>
                <a:spcPct val="90000"/>
              </a:lnSpc>
            </a:pPr>
            <a:r>
              <a:rPr lang="en-GB" altLang="en-US" dirty="0"/>
              <a:t>This is the mirror image of a banks account at another bank. For example if Syndicate Bank Bangalore has a dollar account at Citibank New York, then it would open a mirror account in its books with the customer number of Citibank New York. This mirror image of an account in the banks books is referred to as the </a:t>
            </a:r>
            <a:r>
              <a:rPr lang="en-GB" altLang="en-US" dirty="0" err="1"/>
              <a:t>Nostro</a:t>
            </a:r>
            <a:r>
              <a:rPr lang="en-GB" altLang="en-US" dirty="0"/>
              <a:t> account. Syndicate Bank would refer to this account as its Citibank </a:t>
            </a:r>
            <a:r>
              <a:rPr lang="en-GB" altLang="en-US" dirty="0" err="1"/>
              <a:t>Nostro</a:t>
            </a:r>
            <a:r>
              <a:rPr lang="en-GB" altLang="en-US" dirty="0"/>
              <a:t>. What they mean is that it is a image of our account at Citibank New York. “Our account with them” is more like the definition of it. The transaction are always mirror i.e. if a debit happens on the actual account, it would be reflected as a credit on the </a:t>
            </a:r>
            <a:r>
              <a:rPr lang="en-GB" altLang="en-US" dirty="0" err="1"/>
              <a:t>Nostro</a:t>
            </a:r>
            <a:r>
              <a:rPr lang="en-GB" altLang="en-US" dirty="0"/>
              <a:t>. </a:t>
            </a:r>
          </a:p>
          <a:p>
            <a:pPr lvl="1">
              <a:buFontTx/>
              <a:buChar char="•"/>
            </a:pPr>
            <a:r>
              <a:rPr lang="en-GB" altLang="en-US" sz="1800" dirty="0"/>
              <a:t>Vostro Account </a:t>
            </a:r>
          </a:p>
          <a:p>
            <a:pPr lvl="2">
              <a:lnSpc>
                <a:spcPct val="90000"/>
              </a:lnSpc>
            </a:pPr>
            <a:r>
              <a:rPr lang="en-GB" altLang="en-US" dirty="0"/>
              <a:t>This is a current account of a bank. For example if Syndicate Bank Bangalore in India has a dollar account in Citibank New York, in Citibank New York’s books it would be appears as a </a:t>
            </a:r>
            <a:r>
              <a:rPr lang="en-GB" altLang="en-US" dirty="0" err="1"/>
              <a:t>vostro</a:t>
            </a:r>
            <a:r>
              <a:rPr lang="en-GB" altLang="en-US" dirty="0"/>
              <a:t> account. Vostro accounts are normally held in the country of the currency i.e. a US dollar </a:t>
            </a:r>
            <a:r>
              <a:rPr lang="en-GB" altLang="en-US" dirty="0" err="1"/>
              <a:t>vostro</a:t>
            </a:r>
            <a:r>
              <a:rPr lang="en-GB" altLang="en-US" dirty="0"/>
              <a:t> would be held in the USA, GBP </a:t>
            </a:r>
            <a:r>
              <a:rPr lang="en-GB" altLang="en-US" dirty="0" err="1"/>
              <a:t>vostro</a:t>
            </a:r>
            <a:r>
              <a:rPr lang="en-GB" altLang="en-US" dirty="0"/>
              <a:t> would be held in UK etc. </a:t>
            </a:r>
            <a:endParaRPr lang="en-GB" altLang="en-US" dirty="0" smtClean="0"/>
          </a:p>
          <a:p>
            <a:pPr lvl="2">
              <a:lnSpc>
                <a:spcPct val="90000"/>
              </a:lnSpc>
            </a:pPr>
            <a:endParaRPr lang="en-GB" altLang="en-US" dirty="0" smtClean="0"/>
          </a:p>
          <a:p>
            <a:pPr marL="263525" lvl="2" indent="0">
              <a:lnSpc>
                <a:spcPct val="90000"/>
              </a:lnSpc>
              <a:buNone/>
            </a:pPr>
            <a:r>
              <a:rPr lang="en-GB" altLang="en-US" dirty="0"/>
              <a:t>To summarize, a </a:t>
            </a:r>
            <a:r>
              <a:rPr lang="en-GB" altLang="en-US" dirty="0" err="1"/>
              <a:t>nostro</a:t>
            </a:r>
            <a:r>
              <a:rPr lang="en-GB" altLang="en-US" dirty="0"/>
              <a:t> account and a </a:t>
            </a:r>
            <a:r>
              <a:rPr lang="en-GB" altLang="en-US" dirty="0" err="1"/>
              <a:t>vostro</a:t>
            </a:r>
            <a:r>
              <a:rPr lang="en-GB" altLang="en-US" dirty="0"/>
              <a:t> account are two ways of looking </a:t>
            </a:r>
            <a:r>
              <a:rPr lang="en-GB" altLang="en-US" dirty="0" smtClean="0"/>
              <a:t>at  </a:t>
            </a:r>
            <a:r>
              <a:rPr lang="en-GB" altLang="en-US" dirty="0"/>
              <a:t>the same account. The </a:t>
            </a:r>
            <a:r>
              <a:rPr lang="en-GB" altLang="en-US" dirty="0" err="1"/>
              <a:t>nostro</a:t>
            </a:r>
            <a:r>
              <a:rPr lang="en-GB" altLang="en-US" dirty="0"/>
              <a:t> is the definition from the account owners </a:t>
            </a:r>
            <a:r>
              <a:rPr lang="en-GB" altLang="en-US" dirty="0" smtClean="0"/>
              <a:t>side </a:t>
            </a:r>
            <a:r>
              <a:rPr lang="en-GB" altLang="en-US" dirty="0"/>
              <a:t>and the </a:t>
            </a:r>
            <a:r>
              <a:rPr lang="en-GB" altLang="en-US" dirty="0" err="1"/>
              <a:t>vostro</a:t>
            </a:r>
            <a:r>
              <a:rPr lang="en-GB" altLang="en-US" dirty="0"/>
              <a:t> is a definition from the account servicing institutions side</a:t>
            </a:r>
            <a:r>
              <a:rPr lang="en-GB" altLang="en-US" dirty="0" smtClean="0"/>
              <a:t>.</a:t>
            </a:r>
            <a:endParaRPr lang="en-US" altLang="en-US" sz="1800" dirty="0"/>
          </a:p>
        </p:txBody>
      </p:sp>
    </p:spTree>
    <p:extLst>
      <p:ext uri="{BB962C8B-B14F-4D97-AF65-F5344CB8AC3E}">
        <p14:creationId xmlns:p14="http://schemas.microsoft.com/office/powerpoint/2010/main" val="3649166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16" name="Subtitle 15"/>
          <p:cNvSpPr>
            <a:spLocks noGrp="1"/>
          </p:cNvSpPr>
          <p:nvPr>
            <p:ph type="subTitle" idx="1"/>
          </p:nvPr>
        </p:nvSpPr>
        <p:spPr/>
        <p:txBody>
          <a:bodyPr/>
          <a:lstStyle/>
          <a:p>
            <a:r>
              <a:rPr lang="en-US" dirty="0" smtClean="0"/>
              <a:t>Questions &amp; Answers</a:t>
            </a:r>
            <a:endParaRPr lang="en-US" dirty="0"/>
          </a:p>
        </p:txBody>
      </p:sp>
    </p:spTree>
    <p:extLst>
      <p:ext uri="{BB962C8B-B14F-4D97-AF65-F5344CB8AC3E}">
        <p14:creationId xmlns:p14="http://schemas.microsoft.com/office/powerpoint/2010/main" val="31890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General Ledger</a:t>
            </a:r>
            <a:endParaRPr lang="en-US" dirty="0"/>
          </a:p>
        </p:txBody>
      </p:sp>
      <p:sp>
        <p:nvSpPr>
          <p:cNvPr id="4" name="Content Placeholder 3"/>
          <p:cNvSpPr>
            <a:spLocks noGrp="1"/>
          </p:cNvSpPr>
          <p:nvPr>
            <p:ph sz="quarter" idx="17"/>
          </p:nvPr>
        </p:nvSpPr>
        <p:spPr>
          <a:xfrm>
            <a:off x="449263" y="935862"/>
            <a:ext cx="8250237" cy="5137392"/>
          </a:xfrm>
        </p:spPr>
        <p:txBody>
          <a:bodyPr>
            <a:noAutofit/>
          </a:bodyPr>
          <a:lstStyle/>
          <a:p>
            <a:r>
              <a:rPr lang="en-US" sz="1800" dirty="0"/>
              <a:t>Banks deal in finance or financial transaction. These financial transactions needs to be recorded so that it is accounted and retrieved whenever required. General Ledger (GL) is used to maintain details of transactions performed in the system. </a:t>
            </a:r>
            <a:endParaRPr lang="en-US" sz="1800" dirty="0" smtClean="0"/>
          </a:p>
          <a:p>
            <a:endParaRPr lang="en-US" sz="1800" dirty="0"/>
          </a:p>
          <a:p>
            <a:r>
              <a:rPr lang="en-US" sz="1800" dirty="0" smtClean="0"/>
              <a:t>Banks </a:t>
            </a:r>
            <a:r>
              <a:rPr lang="en-US" sz="1800" dirty="0"/>
              <a:t>are made up of different branches. Every branch of a Bank will deal in </a:t>
            </a:r>
            <a:r>
              <a:rPr lang="en-US" sz="1800" dirty="0" smtClean="0"/>
              <a:t>money. Money </a:t>
            </a:r>
            <a:r>
              <a:rPr lang="en-US" sz="1800" dirty="0"/>
              <a:t>comes in when customers deposit </a:t>
            </a:r>
            <a:r>
              <a:rPr lang="en-US" sz="1800" dirty="0" smtClean="0"/>
              <a:t>in </a:t>
            </a:r>
            <a:r>
              <a:rPr lang="en-US" sz="1800" dirty="0"/>
              <a:t>the branch and goes out when customers withdraw from the branch. </a:t>
            </a:r>
            <a:r>
              <a:rPr lang="en-US" sz="1800" dirty="0" smtClean="0"/>
              <a:t>Money flow </a:t>
            </a:r>
            <a:r>
              <a:rPr lang="en-US" sz="1800" dirty="0"/>
              <a:t>needs to be recorded in the records of the branch and it is done using ledgers or General Ledgers (GLs). They are the accounts of the branch where transactions are recorded. </a:t>
            </a:r>
            <a:endParaRPr lang="en-US" sz="1800" dirty="0" smtClean="0"/>
          </a:p>
          <a:p>
            <a:endParaRPr lang="en-US" sz="1800" dirty="0"/>
          </a:p>
          <a:p>
            <a:r>
              <a:rPr lang="en-US" sz="1800" dirty="0" smtClean="0"/>
              <a:t>GLs help in consolidating the balance recording of the bank and hence arriving at the balance sheet. </a:t>
            </a:r>
            <a:r>
              <a:rPr lang="en-US" sz="1800" dirty="0"/>
              <a:t>Balance sheet is a statement of financial performance of the Bank and it displays the balances of various components as on a particular date. GLs are also used to arrive at the Profit &amp; Loss for a financial year. </a:t>
            </a:r>
            <a:endParaRPr lang="en-US" sz="1800" dirty="0" smtClean="0"/>
          </a:p>
          <a:p>
            <a:endParaRPr lang="en-US" sz="1800" dirty="0"/>
          </a:p>
          <a:p>
            <a:r>
              <a:rPr lang="en-US" sz="1800" dirty="0" smtClean="0"/>
              <a:t>Posting </a:t>
            </a:r>
            <a:r>
              <a:rPr lang="en-US" sz="1800" dirty="0"/>
              <a:t>is the process of </a:t>
            </a:r>
            <a:r>
              <a:rPr lang="en-US" sz="1800" dirty="0" smtClean="0"/>
              <a:t>recording </a:t>
            </a:r>
            <a:r>
              <a:rPr lang="en-US" sz="1800" dirty="0"/>
              <a:t>the value of credits and </a:t>
            </a:r>
            <a:r>
              <a:rPr lang="en-US" sz="1800" dirty="0" smtClean="0"/>
              <a:t>debits</a:t>
            </a:r>
            <a:r>
              <a:rPr lang="en-US" sz="1800" dirty="0"/>
              <a:t>. The General Ledger is the place where posting </a:t>
            </a:r>
            <a:r>
              <a:rPr lang="en-US" sz="1800" dirty="0" smtClean="0"/>
              <a:t>of bank </a:t>
            </a:r>
            <a:r>
              <a:rPr lang="en-US" sz="1800" dirty="0"/>
              <a:t>transactions is </a:t>
            </a:r>
            <a:r>
              <a:rPr lang="en-US" sz="1800" dirty="0" smtClean="0"/>
              <a:t>done internally. </a:t>
            </a:r>
          </a:p>
        </p:txBody>
      </p:sp>
      <p:sp>
        <p:nvSpPr>
          <p:cNvPr id="5" name="Slide Number Placeholder 4"/>
          <p:cNvSpPr>
            <a:spLocks noGrp="1"/>
          </p:cNvSpPr>
          <p:nvPr>
            <p:ph type="sldNum" sz="quarter" idx="12"/>
          </p:nvPr>
        </p:nvSpPr>
        <p:spPr/>
        <p:txBody>
          <a:bodyPr/>
          <a:lstStyle/>
          <a:p>
            <a:fld id="{525A3C56-E491-49B2-93F3-63532DF516BC}" type="slidenum">
              <a:rPr lang="en-US" smtClean="0"/>
              <a:pPr/>
              <a:t>2</a:t>
            </a:fld>
            <a:endParaRPr lang="en-US" dirty="0"/>
          </a:p>
        </p:txBody>
      </p:sp>
    </p:spTree>
    <p:extLst>
      <p:ext uri="{BB962C8B-B14F-4D97-AF65-F5344CB8AC3E}">
        <p14:creationId xmlns:p14="http://schemas.microsoft.com/office/powerpoint/2010/main" val="207677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Classification</a:t>
            </a:r>
            <a:endParaRPr lang="en-US" dirty="0"/>
          </a:p>
        </p:txBody>
      </p:sp>
      <p:sp>
        <p:nvSpPr>
          <p:cNvPr id="4" name="Content Placeholder 3"/>
          <p:cNvSpPr>
            <a:spLocks noGrp="1"/>
          </p:cNvSpPr>
          <p:nvPr>
            <p:ph sz="quarter" idx="17"/>
          </p:nvPr>
        </p:nvSpPr>
        <p:spPr>
          <a:xfrm>
            <a:off x="449263" y="1058687"/>
            <a:ext cx="8250237" cy="5178339"/>
          </a:xfrm>
        </p:spPr>
        <p:txBody>
          <a:bodyPr>
            <a:normAutofit fontScale="92500" lnSpcReduction="20000"/>
          </a:bodyPr>
          <a:lstStyle/>
          <a:p>
            <a:r>
              <a:rPr lang="en-US" b="1" dirty="0" smtClean="0"/>
              <a:t>ASSETS </a:t>
            </a:r>
            <a:r>
              <a:rPr lang="en-US" dirty="0"/>
              <a:t>refers to, Anything tangible or intangible that is capable of being owned or controlled to produce value and that is held to have positive economic value is considered as an </a:t>
            </a:r>
            <a:r>
              <a:rPr lang="en-US" dirty="0" smtClean="0"/>
              <a:t>asset</a:t>
            </a:r>
          </a:p>
          <a:p>
            <a:endParaRPr lang="en-US" dirty="0"/>
          </a:p>
          <a:p>
            <a:r>
              <a:rPr lang="en-US" b="1" dirty="0"/>
              <a:t>LIABILITY </a:t>
            </a:r>
            <a:r>
              <a:rPr lang="en-US" dirty="0"/>
              <a:t>refers to, any type of borrowing from persons or banks for improving a business or personal income that is </a:t>
            </a:r>
            <a:r>
              <a:rPr lang="en-US" b="1" dirty="0"/>
              <a:t>payable </a:t>
            </a:r>
            <a:r>
              <a:rPr lang="en-US" dirty="0"/>
              <a:t>during short or long time. A liability can be defined as, “A company's legal debts or obligations that arise during the course of business operations”. Liabilities are settled over time through the transfer of economic benefits including money, goods or services. </a:t>
            </a:r>
            <a:endParaRPr lang="en-US" dirty="0" smtClean="0"/>
          </a:p>
          <a:p>
            <a:endParaRPr lang="en-US" dirty="0"/>
          </a:p>
          <a:p>
            <a:r>
              <a:rPr lang="en-US" b="1" dirty="0"/>
              <a:t>Income (Revenue) </a:t>
            </a:r>
            <a:endParaRPr lang="en-US" dirty="0"/>
          </a:p>
          <a:p>
            <a:r>
              <a:rPr lang="en-US" dirty="0" smtClean="0"/>
              <a:t>Revenue </a:t>
            </a:r>
            <a:r>
              <a:rPr lang="en-US" dirty="0"/>
              <a:t>is </a:t>
            </a:r>
            <a:r>
              <a:rPr lang="en-US" b="1" dirty="0"/>
              <a:t>INCOME </a:t>
            </a:r>
            <a:r>
              <a:rPr lang="en-US" dirty="0"/>
              <a:t>that a company receives from its normal business </a:t>
            </a:r>
            <a:r>
              <a:rPr lang="en-US" dirty="0" smtClean="0"/>
              <a:t>activities. Banks </a:t>
            </a:r>
            <a:r>
              <a:rPr lang="en-US" dirty="0"/>
              <a:t>receive revenue from interest, Charges, or other fees. </a:t>
            </a:r>
          </a:p>
          <a:p>
            <a:endParaRPr lang="en-US" dirty="0"/>
          </a:p>
          <a:p>
            <a:r>
              <a:rPr lang="en-US" b="1" dirty="0"/>
              <a:t>Expenses (Expenditure) </a:t>
            </a:r>
            <a:endParaRPr lang="en-US" dirty="0"/>
          </a:p>
          <a:p>
            <a:r>
              <a:rPr lang="en-US" dirty="0" smtClean="0"/>
              <a:t>An </a:t>
            </a:r>
            <a:r>
              <a:rPr lang="en-US" b="1" dirty="0"/>
              <a:t>EXPENSE </a:t>
            </a:r>
            <a:r>
              <a:rPr lang="en-US" dirty="0"/>
              <a:t>or expenditure is an outflow of money to another person or group to pay for an item or service, or for a category of costs. </a:t>
            </a:r>
            <a:r>
              <a:rPr lang="en-US" dirty="0" smtClean="0"/>
              <a:t>For </a:t>
            </a:r>
            <a:r>
              <a:rPr lang="en-US" dirty="0"/>
              <a:t>a tenant, rent is an expense. For students or parents, tuition is an expense. Buying food, clothing, furniture is often referred to as an expense</a:t>
            </a:r>
            <a:r>
              <a:rPr lang="en-US" dirty="0" smtClean="0"/>
              <a:t>.</a:t>
            </a:r>
          </a:p>
          <a:p>
            <a:endParaRPr lang="en-US" dirty="0" smtClean="0"/>
          </a:p>
        </p:txBody>
      </p:sp>
      <p:sp>
        <p:nvSpPr>
          <p:cNvPr id="5" name="Slide Number Placeholder 4"/>
          <p:cNvSpPr>
            <a:spLocks noGrp="1"/>
          </p:cNvSpPr>
          <p:nvPr>
            <p:ph type="sldNum" sz="quarter" idx="12"/>
          </p:nvPr>
        </p:nvSpPr>
        <p:spPr/>
        <p:txBody>
          <a:bodyPr/>
          <a:lstStyle/>
          <a:p>
            <a:fld id="{525A3C56-E491-49B2-93F3-63532DF516BC}" type="slidenum">
              <a:rPr lang="en-US" smtClean="0"/>
              <a:pPr/>
              <a:t>3</a:t>
            </a:fld>
            <a:endParaRPr lang="en-US" dirty="0"/>
          </a:p>
        </p:txBody>
      </p:sp>
    </p:spTree>
    <p:extLst>
      <p:ext uri="{BB962C8B-B14F-4D97-AF65-F5344CB8AC3E}">
        <p14:creationId xmlns:p14="http://schemas.microsoft.com/office/powerpoint/2010/main" val="3217235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25A3C56-E491-49B2-93F3-63532DF516BC}" type="slidenum">
              <a:rPr lang="en-US" smtClean="0"/>
              <a:pPr/>
              <a:t>4</a:t>
            </a:fld>
            <a:endParaRPr lang="en-US" dirty="0"/>
          </a:p>
        </p:txBody>
      </p:sp>
      <p:sp>
        <p:nvSpPr>
          <p:cNvPr id="3" name="Title 2"/>
          <p:cNvSpPr>
            <a:spLocks noGrp="1"/>
          </p:cNvSpPr>
          <p:nvPr>
            <p:ph type="title"/>
          </p:nvPr>
        </p:nvSpPr>
        <p:spPr/>
        <p:txBody>
          <a:bodyPr/>
          <a:lstStyle/>
          <a:p>
            <a:r>
              <a:rPr lang="en-US" dirty="0" smtClean="0"/>
              <a:t>Classification Examples</a:t>
            </a:r>
            <a:endParaRPr lang="en-US" dirty="0"/>
          </a:p>
        </p:txBody>
      </p:sp>
      <p:graphicFrame>
        <p:nvGraphicFramePr>
          <p:cNvPr id="8" name="Diagram 7"/>
          <p:cNvGraphicFramePr/>
          <p:nvPr>
            <p:extLst>
              <p:ext uri="{D42A27DB-BD31-4B8C-83A1-F6EECF244321}">
                <p14:modId xmlns:p14="http://schemas.microsoft.com/office/powerpoint/2010/main" val="1961860338"/>
              </p:ext>
            </p:extLst>
          </p:nvPr>
        </p:nvGraphicFramePr>
        <p:xfrm>
          <a:off x="40942" y="1214651"/>
          <a:ext cx="8270544" cy="4749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481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GL Hierarchy</a:t>
            </a:r>
            <a:endParaRPr lang="en-US" dirty="0"/>
          </a:p>
        </p:txBody>
      </p:sp>
      <p:sp>
        <p:nvSpPr>
          <p:cNvPr id="4" name="Content Placeholder 3"/>
          <p:cNvSpPr>
            <a:spLocks noGrp="1"/>
          </p:cNvSpPr>
          <p:nvPr>
            <p:ph sz="quarter" idx="17"/>
          </p:nvPr>
        </p:nvSpPr>
        <p:spPr>
          <a:xfrm>
            <a:off x="449263" y="935862"/>
            <a:ext cx="8250237" cy="5137392"/>
          </a:xfrm>
        </p:spPr>
        <p:txBody>
          <a:bodyPr>
            <a:noAutofit/>
          </a:bodyPr>
          <a:lstStyle/>
          <a:p>
            <a:r>
              <a:rPr lang="en-US" dirty="0"/>
              <a:t>The GL Chart of Accounts is used to define the structure/hierarchy of GL transactions in a Bank which in turn gets consolidated and reported in the balance sheet. </a:t>
            </a:r>
            <a:endParaRPr lang="en-US" sz="1800" dirty="0" smtClean="0"/>
          </a:p>
        </p:txBody>
      </p:sp>
      <p:sp>
        <p:nvSpPr>
          <p:cNvPr id="5" name="Slide Number Placeholder 4"/>
          <p:cNvSpPr>
            <a:spLocks noGrp="1"/>
          </p:cNvSpPr>
          <p:nvPr>
            <p:ph type="sldNum" sz="quarter" idx="12"/>
          </p:nvPr>
        </p:nvSpPr>
        <p:spPr/>
        <p:txBody>
          <a:bodyPr/>
          <a:lstStyle/>
          <a:p>
            <a:fld id="{525A3C56-E491-49B2-93F3-63532DF516BC}" type="slidenum">
              <a:rPr lang="en-US" smtClean="0"/>
              <a:pPr/>
              <a:t>5</a:t>
            </a:fld>
            <a:endParaRPr lang="en-US" dirty="0"/>
          </a:p>
        </p:txBody>
      </p:sp>
      <p:sp>
        <p:nvSpPr>
          <p:cNvPr id="6" name="Rounded Rectangle 5"/>
          <p:cNvSpPr/>
          <p:nvPr/>
        </p:nvSpPr>
        <p:spPr bwMode="auto">
          <a:xfrm>
            <a:off x="3223581" y="2014370"/>
            <a:ext cx="167640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ASSETS</a:t>
            </a:r>
          </a:p>
        </p:txBody>
      </p:sp>
      <p:sp>
        <p:nvSpPr>
          <p:cNvPr id="7" name="Rounded Rectangle 6"/>
          <p:cNvSpPr/>
          <p:nvPr/>
        </p:nvSpPr>
        <p:spPr bwMode="auto">
          <a:xfrm>
            <a:off x="1699581" y="3538370"/>
            <a:ext cx="129540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Cash</a:t>
            </a:r>
          </a:p>
        </p:txBody>
      </p:sp>
      <p:sp>
        <p:nvSpPr>
          <p:cNvPr id="9" name="Rounded Rectangle 8"/>
          <p:cNvSpPr/>
          <p:nvPr/>
        </p:nvSpPr>
        <p:spPr bwMode="auto">
          <a:xfrm>
            <a:off x="3076297" y="5236378"/>
            <a:ext cx="167640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Long term loans</a:t>
            </a:r>
          </a:p>
        </p:txBody>
      </p:sp>
      <p:sp>
        <p:nvSpPr>
          <p:cNvPr id="10" name="Rounded Rectangle 9"/>
          <p:cNvSpPr/>
          <p:nvPr/>
        </p:nvSpPr>
        <p:spPr bwMode="auto">
          <a:xfrm>
            <a:off x="5133697" y="5214770"/>
            <a:ext cx="188595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Medium term loans</a:t>
            </a:r>
          </a:p>
        </p:txBody>
      </p:sp>
      <p:sp>
        <p:nvSpPr>
          <p:cNvPr id="11" name="Rounded Rectangle 10"/>
          <p:cNvSpPr/>
          <p:nvPr/>
        </p:nvSpPr>
        <p:spPr bwMode="auto">
          <a:xfrm>
            <a:off x="7191097" y="5214770"/>
            <a:ext cx="167640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Short term loans</a:t>
            </a:r>
          </a:p>
        </p:txBody>
      </p:sp>
      <p:sp>
        <p:nvSpPr>
          <p:cNvPr id="12" name="Rounded Rectangle 11"/>
          <p:cNvSpPr/>
          <p:nvPr/>
        </p:nvSpPr>
        <p:spPr bwMode="auto">
          <a:xfrm>
            <a:off x="3422041" y="3538370"/>
            <a:ext cx="129540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Fixed assets</a:t>
            </a:r>
          </a:p>
        </p:txBody>
      </p:sp>
      <p:sp>
        <p:nvSpPr>
          <p:cNvPr id="13" name="Rounded Rectangle 12"/>
          <p:cNvSpPr/>
          <p:nvPr/>
        </p:nvSpPr>
        <p:spPr bwMode="auto">
          <a:xfrm>
            <a:off x="5403241" y="3538370"/>
            <a:ext cx="1295400" cy="609600"/>
          </a:xfrm>
          <a:prstGeom prst="roundRect">
            <a:avLst/>
          </a:prstGeom>
          <a:solidFill>
            <a:schemeClr val="accent1">
              <a:alpha val="40000"/>
            </a:schemeClr>
          </a:solidFill>
          <a:ln w="66675" cap="flat" cmpd="sng" algn="ctr">
            <a:noFill/>
            <a:prstDash val="solid"/>
            <a:round/>
            <a:headEnd type="none" w="med" len="med"/>
            <a:tailEnd type="triangle" w="med" len="med"/>
          </a:ln>
          <a:effectLst>
            <a:outerShdw blurRad="76200" dir="18900000" sy="23000" kx="-1200000" algn="bl" rotWithShape="0">
              <a:prstClr val="black">
                <a:alpha val="20000"/>
              </a:prstClr>
            </a:outerShdw>
          </a:effectLst>
          <a:scene3d>
            <a:camera prst="orthographicFront"/>
            <a:lightRig rig="sunset" dir="t"/>
          </a:scene3d>
          <a:sp3d prstMaterial="dkEdge">
            <a:bevelT/>
            <a:bevelB w="152400" h="50800" prst="softRound"/>
          </a:sp3d>
        </p:spPr>
        <p:txBody>
          <a:bodyPr wrap="none" lIns="45720" rIns="45720" anchor="ctr"/>
          <a:lstStyle/>
          <a:p>
            <a:pPr algn="ctr">
              <a:buFontTx/>
              <a:buNone/>
              <a:defRPr/>
            </a:pPr>
            <a:r>
              <a:rPr lang="en-US" sz="1600" dirty="0">
                <a:latin typeface="Arial" charset="0"/>
              </a:rPr>
              <a:t>Loans</a:t>
            </a:r>
          </a:p>
        </p:txBody>
      </p:sp>
      <p:cxnSp>
        <p:nvCxnSpPr>
          <p:cNvPr id="14" name="Straight Arrow Connector 14"/>
          <p:cNvCxnSpPr>
            <a:cxnSpLocks noChangeShapeType="1"/>
            <a:stCxn id="6" idx="2"/>
            <a:endCxn id="7" idx="0"/>
          </p:cNvCxnSpPr>
          <p:nvPr/>
        </p:nvCxnSpPr>
        <p:spPr bwMode="auto">
          <a:xfrm rot="5400000">
            <a:off x="2747331" y="2223920"/>
            <a:ext cx="914400" cy="1714500"/>
          </a:xfrm>
          <a:prstGeom prst="straightConnector1">
            <a:avLst/>
          </a:prstGeom>
          <a:noFill/>
          <a:ln w="12700" algn="ctr">
            <a:solidFill>
              <a:srgbClr val="545F75"/>
            </a:solidFill>
            <a:round/>
            <a:headEnd/>
            <a:tailEnd type="triangle" w="med" len="med"/>
          </a:ln>
          <a:effectLst>
            <a:prstShdw prst="shdw17" dist="35921" dir="2700000">
              <a:schemeClr val="bg1">
                <a:alpha val="50000"/>
              </a:schemeClr>
            </a:prstShdw>
          </a:effectLst>
        </p:spPr>
      </p:cxnSp>
      <p:cxnSp>
        <p:nvCxnSpPr>
          <p:cNvPr id="15" name="Straight Arrow Connector 15"/>
          <p:cNvCxnSpPr>
            <a:cxnSpLocks noChangeShapeType="1"/>
            <a:stCxn id="6" idx="2"/>
            <a:endCxn id="13" idx="0"/>
          </p:cNvCxnSpPr>
          <p:nvPr/>
        </p:nvCxnSpPr>
        <p:spPr bwMode="auto">
          <a:xfrm>
            <a:off x="4061781" y="2623970"/>
            <a:ext cx="1989160" cy="914400"/>
          </a:xfrm>
          <a:prstGeom prst="straightConnector1">
            <a:avLst/>
          </a:prstGeom>
          <a:noFill/>
          <a:ln w="12700" algn="ctr">
            <a:solidFill>
              <a:srgbClr val="545F75"/>
            </a:solidFill>
            <a:round/>
            <a:headEnd/>
            <a:tailEnd type="triangle" w="med" len="med"/>
          </a:ln>
          <a:effectLst>
            <a:prstShdw prst="shdw17" dist="35921" dir="2700000">
              <a:schemeClr val="bg1">
                <a:alpha val="50000"/>
              </a:schemeClr>
            </a:prstShdw>
          </a:effectLst>
        </p:spPr>
      </p:cxnSp>
      <p:cxnSp>
        <p:nvCxnSpPr>
          <p:cNvPr id="16" name="Straight Arrow Connector 20"/>
          <p:cNvCxnSpPr>
            <a:cxnSpLocks noChangeShapeType="1"/>
            <a:stCxn id="6" idx="2"/>
            <a:endCxn id="12" idx="0"/>
          </p:cNvCxnSpPr>
          <p:nvPr/>
        </p:nvCxnSpPr>
        <p:spPr bwMode="auto">
          <a:xfrm>
            <a:off x="4061781" y="2623970"/>
            <a:ext cx="7960" cy="914400"/>
          </a:xfrm>
          <a:prstGeom prst="straightConnector1">
            <a:avLst/>
          </a:prstGeom>
          <a:noFill/>
          <a:ln w="12700" algn="ctr">
            <a:solidFill>
              <a:srgbClr val="545F75"/>
            </a:solidFill>
            <a:round/>
            <a:headEnd/>
            <a:tailEnd type="triangle" w="med" len="med"/>
          </a:ln>
          <a:effectLst>
            <a:prstShdw prst="shdw17" dist="35921" dir="2700000">
              <a:schemeClr val="bg1">
                <a:alpha val="50000"/>
              </a:schemeClr>
            </a:prstShdw>
          </a:effectLst>
        </p:spPr>
      </p:cxnSp>
      <p:cxnSp>
        <p:nvCxnSpPr>
          <p:cNvPr id="17" name="Straight Arrow Connector 23"/>
          <p:cNvCxnSpPr>
            <a:cxnSpLocks noChangeShapeType="1"/>
            <a:stCxn id="13" idx="2"/>
            <a:endCxn id="9" idx="0"/>
          </p:cNvCxnSpPr>
          <p:nvPr/>
        </p:nvCxnSpPr>
        <p:spPr bwMode="auto">
          <a:xfrm flipH="1">
            <a:off x="3914497" y="4147970"/>
            <a:ext cx="2136444" cy="1088408"/>
          </a:xfrm>
          <a:prstGeom prst="straightConnector1">
            <a:avLst/>
          </a:prstGeom>
          <a:noFill/>
          <a:ln w="12700" algn="ctr">
            <a:solidFill>
              <a:srgbClr val="545F75"/>
            </a:solidFill>
            <a:round/>
            <a:headEnd/>
            <a:tailEnd type="triangle" w="med" len="med"/>
          </a:ln>
          <a:effectLst>
            <a:prstShdw prst="shdw17" dist="35921" dir="2700000">
              <a:schemeClr val="bg1">
                <a:alpha val="50000"/>
              </a:schemeClr>
            </a:prstShdw>
          </a:effectLst>
        </p:spPr>
      </p:cxnSp>
      <p:cxnSp>
        <p:nvCxnSpPr>
          <p:cNvPr id="18" name="Straight Arrow Connector 24"/>
          <p:cNvCxnSpPr>
            <a:cxnSpLocks noChangeShapeType="1"/>
            <a:stCxn id="13" idx="2"/>
            <a:endCxn id="11" idx="0"/>
          </p:cNvCxnSpPr>
          <p:nvPr/>
        </p:nvCxnSpPr>
        <p:spPr bwMode="auto">
          <a:xfrm>
            <a:off x="6050941" y="4147970"/>
            <a:ext cx="1978356" cy="1066800"/>
          </a:xfrm>
          <a:prstGeom prst="straightConnector1">
            <a:avLst/>
          </a:prstGeom>
          <a:noFill/>
          <a:ln w="12700" algn="ctr">
            <a:solidFill>
              <a:srgbClr val="545F75"/>
            </a:solidFill>
            <a:round/>
            <a:headEnd/>
            <a:tailEnd type="triangle" w="med" len="med"/>
          </a:ln>
          <a:effectLst>
            <a:prstShdw prst="shdw17" dist="35921" dir="2700000">
              <a:schemeClr val="bg1">
                <a:alpha val="50000"/>
              </a:schemeClr>
            </a:prstShdw>
          </a:effectLst>
        </p:spPr>
      </p:cxnSp>
      <p:cxnSp>
        <p:nvCxnSpPr>
          <p:cNvPr id="19" name="Straight Arrow Connector 25"/>
          <p:cNvCxnSpPr>
            <a:cxnSpLocks noChangeShapeType="1"/>
            <a:stCxn id="13" idx="2"/>
            <a:endCxn id="10" idx="0"/>
          </p:cNvCxnSpPr>
          <p:nvPr/>
        </p:nvCxnSpPr>
        <p:spPr bwMode="auto">
          <a:xfrm>
            <a:off x="6050941" y="4147970"/>
            <a:ext cx="25731" cy="1066800"/>
          </a:xfrm>
          <a:prstGeom prst="straightConnector1">
            <a:avLst/>
          </a:prstGeom>
          <a:noFill/>
          <a:ln w="12700" algn="ctr">
            <a:solidFill>
              <a:srgbClr val="545F75"/>
            </a:solidFill>
            <a:round/>
            <a:headEnd/>
            <a:tailEnd type="triangle" w="med" len="med"/>
          </a:ln>
          <a:effectLst>
            <a:prstShdw prst="shdw17" dist="35921" dir="2700000">
              <a:schemeClr val="bg1">
                <a:alpha val="50000"/>
              </a:schemeClr>
            </a:prstShdw>
          </a:effectLst>
        </p:spPr>
      </p:cxnSp>
      <p:sp>
        <p:nvSpPr>
          <p:cNvPr id="20" name="Right Arrow 19"/>
          <p:cNvSpPr/>
          <p:nvPr/>
        </p:nvSpPr>
        <p:spPr bwMode="auto">
          <a:xfrm>
            <a:off x="632781" y="2032567"/>
            <a:ext cx="914400" cy="533400"/>
          </a:xfrm>
          <a:prstGeom prst="rightArrow">
            <a:avLst/>
          </a:prstGeom>
          <a:gradFill>
            <a:gsLst>
              <a:gs pos="32000">
                <a:schemeClr val="tx2">
                  <a:lumMod val="40000"/>
                  <a:lumOff val="60000"/>
                  <a:alpha val="25000"/>
                </a:schemeClr>
              </a:gs>
              <a:gs pos="50000">
                <a:srgbClr val="545F75"/>
              </a:gs>
              <a:gs pos="100000">
                <a:schemeClr val="bg1"/>
              </a:gs>
            </a:gsLst>
            <a:lin ang="5400000" scaled="0"/>
          </a:gradFill>
          <a:ln w="63500" cap="flat" cmpd="sng" algn="ctr">
            <a:noFill/>
            <a:prstDash val="solid"/>
            <a:round/>
            <a:headEnd type="none" w="med" len="med"/>
            <a:tailEnd type="triangle" w="med" len="med"/>
          </a:ln>
          <a:effectLst>
            <a:prstShdw prst="shdw17" dist="35921" dir="2700000">
              <a:srgbClr val="2C718C">
                <a:alpha val="50000"/>
              </a:srgbClr>
            </a:prstShdw>
          </a:effectLst>
        </p:spPr>
        <p:txBody>
          <a:bodyPr wrap="none" lIns="45720" rIns="45720" anchor="ctr"/>
          <a:lstStyle/>
          <a:p>
            <a:pPr algn="ctr"/>
            <a:r>
              <a:rPr lang="en-US" sz="1600" dirty="0">
                <a:solidFill>
                  <a:schemeClr val="accent5">
                    <a:lumMod val="40000"/>
                    <a:lumOff val="60000"/>
                  </a:schemeClr>
                </a:solidFill>
                <a:latin typeface="Arial" charset="0"/>
              </a:rPr>
              <a:t>Head</a:t>
            </a:r>
          </a:p>
        </p:txBody>
      </p:sp>
      <p:sp>
        <p:nvSpPr>
          <p:cNvPr id="21" name="Right Arrow 20"/>
          <p:cNvSpPr/>
          <p:nvPr/>
        </p:nvSpPr>
        <p:spPr bwMode="auto">
          <a:xfrm>
            <a:off x="632781" y="3587274"/>
            <a:ext cx="914400" cy="533400"/>
          </a:xfrm>
          <a:prstGeom prst="rightArrow">
            <a:avLst/>
          </a:prstGeom>
          <a:gradFill>
            <a:gsLst>
              <a:gs pos="32000">
                <a:schemeClr val="tx2">
                  <a:lumMod val="40000"/>
                  <a:lumOff val="60000"/>
                  <a:alpha val="25000"/>
                </a:schemeClr>
              </a:gs>
              <a:gs pos="50000">
                <a:srgbClr val="545F75"/>
              </a:gs>
              <a:gs pos="100000">
                <a:schemeClr val="bg1"/>
              </a:gs>
            </a:gsLst>
            <a:lin ang="5400000" scaled="0"/>
          </a:gradFill>
          <a:ln w="63500" cap="flat" cmpd="sng" algn="ctr">
            <a:noFill/>
            <a:prstDash val="solid"/>
            <a:round/>
            <a:headEnd type="none" w="med" len="med"/>
            <a:tailEnd type="triangle" w="med" len="med"/>
          </a:ln>
          <a:effectLst>
            <a:prstShdw prst="shdw17" dist="35921" dir="2700000">
              <a:srgbClr val="2C718C">
                <a:alpha val="50000"/>
              </a:srgbClr>
            </a:prstShdw>
          </a:effectLst>
        </p:spPr>
        <p:txBody>
          <a:bodyPr wrap="none" lIns="45720" rIns="45720" anchor="ctr"/>
          <a:lstStyle/>
          <a:p>
            <a:pPr algn="ctr"/>
            <a:r>
              <a:rPr lang="en-US" sz="1600" dirty="0">
                <a:solidFill>
                  <a:schemeClr val="accent5">
                    <a:lumMod val="40000"/>
                    <a:lumOff val="60000"/>
                  </a:schemeClr>
                </a:solidFill>
                <a:latin typeface="Arial" charset="0"/>
              </a:rPr>
              <a:t>Node</a:t>
            </a:r>
          </a:p>
        </p:txBody>
      </p:sp>
      <p:sp>
        <p:nvSpPr>
          <p:cNvPr id="22" name="Right Arrow 21"/>
          <p:cNvSpPr/>
          <p:nvPr/>
        </p:nvSpPr>
        <p:spPr bwMode="auto">
          <a:xfrm>
            <a:off x="632781" y="5375130"/>
            <a:ext cx="914400" cy="533400"/>
          </a:xfrm>
          <a:prstGeom prst="rightArrow">
            <a:avLst/>
          </a:prstGeom>
          <a:gradFill>
            <a:gsLst>
              <a:gs pos="32000">
                <a:schemeClr val="tx2">
                  <a:lumMod val="40000"/>
                  <a:lumOff val="60000"/>
                  <a:alpha val="25000"/>
                </a:schemeClr>
              </a:gs>
              <a:gs pos="50000">
                <a:srgbClr val="545F75"/>
              </a:gs>
              <a:gs pos="100000">
                <a:schemeClr val="bg1"/>
              </a:gs>
            </a:gsLst>
            <a:lin ang="5400000" scaled="0"/>
          </a:gradFill>
          <a:ln w="63500" cap="flat" cmpd="sng" algn="ctr">
            <a:noFill/>
            <a:prstDash val="solid"/>
            <a:round/>
            <a:headEnd type="none" w="med" len="med"/>
            <a:tailEnd type="triangle" w="med" len="med"/>
          </a:ln>
          <a:effectLst>
            <a:prstShdw prst="shdw17" dist="35921" dir="2700000">
              <a:srgbClr val="2C718C">
                <a:alpha val="50000"/>
              </a:srgbClr>
            </a:prstShdw>
          </a:effectLst>
        </p:spPr>
        <p:txBody>
          <a:bodyPr wrap="none" lIns="45720" rIns="45720" anchor="ctr"/>
          <a:lstStyle/>
          <a:p>
            <a:pPr algn="ctr">
              <a:buFontTx/>
              <a:buNone/>
              <a:defRPr/>
            </a:pPr>
            <a:r>
              <a:rPr lang="en-US" sz="1600" dirty="0">
                <a:solidFill>
                  <a:schemeClr val="accent5">
                    <a:lumMod val="40000"/>
                    <a:lumOff val="60000"/>
                  </a:schemeClr>
                </a:solidFill>
                <a:latin typeface="Arial" charset="0"/>
              </a:rPr>
              <a:t>Leaf</a:t>
            </a:r>
          </a:p>
        </p:txBody>
      </p:sp>
    </p:spTree>
    <p:extLst>
      <p:ext uri="{BB962C8B-B14F-4D97-AF65-F5344CB8AC3E}">
        <p14:creationId xmlns:p14="http://schemas.microsoft.com/office/powerpoint/2010/main" val="2604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Accounting Examples</a:t>
            </a:r>
            <a:endParaRPr lang="en-US" dirty="0"/>
          </a:p>
        </p:txBody>
      </p:sp>
      <p:sp>
        <p:nvSpPr>
          <p:cNvPr id="5" name="Slide Number Placeholder 4"/>
          <p:cNvSpPr>
            <a:spLocks noGrp="1"/>
          </p:cNvSpPr>
          <p:nvPr>
            <p:ph type="sldNum" sz="quarter" idx="12"/>
          </p:nvPr>
        </p:nvSpPr>
        <p:spPr/>
        <p:txBody>
          <a:bodyPr/>
          <a:lstStyle/>
          <a:p>
            <a:fld id="{525A3C56-E491-49B2-93F3-63532DF516BC}" type="slidenum">
              <a:rPr lang="en-US" smtClean="0"/>
              <a:pPr/>
              <a:t>6</a:t>
            </a:fld>
            <a:endParaRPr lang="en-US" dirty="0"/>
          </a:p>
        </p:txBody>
      </p:sp>
      <p:sp>
        <p:nvSpPr>
          <p:cNvPr id="6" name="Content Placeholder 3"/>
          <p:cNvSpPr>
            <a:spLocks noGrp="1"/>
          </p:cNvSpPr>
          <p:nvPr>
            <p:ph sz="quarter" idx="17"/>
          </p:nvPr>
        </p:nvSpPr>
        <p:spPr>
          <a:xfrm>
            <a:off x="449263" y="935862"/>
            <a:ext cx="8250237" cy="688222"/>
          </a:xfrm>
        </p:spPr>
        <p:txBody>
          <a:bodyPr>
            <a:noAutofit/>
          </a:bodyPr>
          <a:lstStyle/>
          <a:p>
            <a:r>
              <a:rPr lang="en-US" sz="1800" b="1" dirty="0">
                <a:solidFill>
                  <a:srgbClr val="00B050"/>
                </a:solidFill>
              </a:rPr>
              <a:t>Accounting is </a:t>
            </a:r>
            <a:r>
              <a:rPr lang="en-US" sz="1800" b="1" dirty="0" smtClean="0">
                <a:solidFill>
                  <a:srgbClr val="00B050"/>
                </a:solidFill>
              </a:rPr>
              <a:t>the </a:t>
            </a:r>
            <a:r>
              <a:rPr lang="en-US" sz="1800" b="1" dirty="0">
                <a:solidFill>
                  <a:srgbClr val="00B050"/>
                </a:solidFill>
              </a:rPr>
              <a:t>art of Recording, Classifying and Summarizing transactions in monetary terms</a:t>
            </a:r>
            <a:endParaRPr lang="en-US" sz="1800" dirty="0" smtClean="0">
              <a:solidFill>
                <a:srgbClr val="00B050"/>
              </a:solidFill>
            </a:endParaRPr>
          </a:p>
        </p:txBody>
      </p:sp>
      <p:graphicFrame>
        <p:nvGraphicFramePr>
          <p:cNvPr id="13" name="Diagram 12"/>
          <p:cNvGraphicFramePr/>
          <p:nvPr>
            <p:extLst>
              <p:ext uri="{D42A27DB-BD31-4B8C-83A1-F6EECF244321}">
                <p14:modId xmlns:p14="http://schemas.microsoft.com/office/powerpoint/2010/main" val="3781240812"/>
              </p:ext>
            </p:extLst>
          </p:nvPr>
        </p:nvGraphicFramePr>
        <p:xfrm>
          <a:off x="40941" y="1446664"/>
          <a:ext cx="8925638" cy="4981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479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Accrual</a:t>
            </a:r>
            <a:endParaRPr lang="en-US" dirty="0"/>
          </a:p>
        </p:txBody>
      </p:sp>
      <p:sp>
        <p:nvSpPr>
          <p:cNvPr id="5" name="Slide Number Placeholder 4"/>
          <p:cNvSpPr>
            <a:spLocks noGrp="1"/>
          </p:cNvSpPr>
          <p:nvPr>
            <p:ph type="sldNum" sz="quarter" idx="12"/>
          </p:nvPr>
        </p:nvSpPr>
        <p:spPr/>
        <p:txBody>
          <a:bodyPr/>
          <a:lstStyle/>
          <a:p>
            <a:fld id="{525A3C56-E491-49B2-93F3-63532DF516BC}" type="slidenum">
              <a:rPr lang="en-US" smtClean="0"/>
              <a:pPr/>
              <a:t>7</a:t>
            </a:fld>
            <a:endParaRPr lang="en-US" dirty="0"/>
          </a:p>
        </p:txBody>
      </p:sp>
      <p:sp>
        <p:nvSpPr>
          <p:cNvPr id="6" name="Content Placeholder 3"/>
          <p:cNvSpPr>
            <a:spLocks noGrp="1"/>
          </p:cNvSpPr>
          <p:nvPr>
            <p:ph sz="quarter" idx="17"/>
          </p:nvPr>
        </p:nvSpPr>
        <p:spPr>
          <a:xfrm>
            <a:off x="449263" y="1058687"/>
            <a:ext cx="8394486" cy="5191987"/>
          </a:xfrm>
        </p:spPr>
        <p:txBody>
          <a:bodyPr>
            <a:noAutofit/>
          </a:bodyPr>
          <a:lstStyle/>
          <a:p>
            <a:pPr marL="342900" indent="-342900">
              <a:lnSpc>
                <a:spcPct val="90000"/>
              </a:lnSpc>
              <a:buFont typeface="Arial" panose="020B0604020202020204" pitchFamily="34" charset="0"/>
              <a:buChar char="•"/>
            </a:pPr>
            <a:r>
              <a:rPr lang="en-US" altLang="en-US" sz="2200" dirty="0"/>
              <a:t>Accrual is a process of realizing income or expense on a periodic basis. While the money gets collected once the customer pays back the interest, banks typically do a accrual of the income.</a:t>
            </a:r>
          </a:p>
          <a:p>
            <a:pPr marL="342900" indent="-342900">
              <a:lnSpc>
                <a:spcPct val="90000"/>
              </a:lnSpc>
              <a:buFont typeface="Arial" panose="020B0604020202020204" pitchFamily="34" charset="0"/>
              <a:buChar char="•"/>
            </a:pPr>
            <a:r>
              <a:rPr lang="en-US" altLang="en-US" sz="2200" dirty="0"/>
              <a:t>Lets assume that you have taken a loan of 100,000.00 from a bank at 10% interest per annum. At the end of one year, you are supposed to pay back 100,000.00 of Principal and 10,000.00 of </a:t>
            </a:r>
            <a:r>
              <a:rPr lang="en-US" altLang="en-US" sz="2200" dirty="0" smtClean="0"/>
              <a:t>interest. </a:t>
            </a:r>
            <a:r>
              <a:rPr lang="en-US" altLang="en-US" sz="2200" dirty="0"/>
              <a:t>If the accrual period is monthly, the bank will accrue the income (till date) be debiting a </a:t>
            </a:r>
            <a:r>
              <a:rPr lang="en-US" altLang="en-US" sz="2200" b="1" dirty="0"/>
              <a:t>Interest Earned Not Collected </a:t>
            </a:r>
            <a:r>
              <a:rPr lang="en-US" altLang="en-US" sz="2200" b="1" dirty="0" smtClean="0"/>
              <a:t>(Receivable)</a:t>
            </a:r>
            <a:r>
              <a:rPr lang="en-US" altLang="en-US" sz="2200" dirty="0" smtClean="0"/>
              <a:t> </a:t>
            </a:r>
            <a:r>
              <a:rPr lang="en-US" altLang="en-US" sz="2200" dirty="0"/>
              <a:t>account and crediting the Income account. When the customer pays back the interest, it will offset the IENC account. So when the loan is fully paid back, the IENC account will have a zero balance for the loan. IENC accounts are assets.</a:t>
            </a:r>
          </a:p>
          <a:p>
            <a:pPr marL="342900" indent="-342900">
              <a:lnSpc>
                <a:spcPct val="90000"/>
              </a:lnSpc>
              <a:buFont typeface="Arial" panose="020B0604020202020204" pitchFamily="34" charset="0"/>
              <a:buChar char="•"/>
            </a:pPr>
            <a:r>
              <a:rPr lang="en-US" altLang="en-US" sz="2200" dirty="0"/>
              <a:t>Incase of a deposit, during the accrual process the expense (till date) is debited to the expense account and credited to a </a:t>
            </a:r>
            <a:r>
              <a:rPr lang="en-US" altLang="en-US" sz="2200" b="1" dirty="0"/>
              <a:t>Reserve for Interest </a:t>
            </a:r>
            <a:r>
              <a:rPr lang="en-US" altLang="en-US" sz="2200" b="1" dirty="0" smtClean="0"/>
              <a:t>(Payable)</a:t>
            </a:r>
            <a:r>
              <a:rPr lang="en-US" altLang="en-US" sz="2200" dirty="0" smtClean="0"/>
              <a:t> </a:t>
            </a:r>
            <a:r>
              <a:rPr lang="en-US" altLang="en-US" sz="2200" dirty="0"/>
              <a:t>account. RFI accounts are liabilities</a:t>
            </a:r>
            <a:r>
              <a:rPr lang="en-US" altLang="en-US" sz="2200" dirty="0" smtClean="0"/>
              <a:t>.</a:t>
            </a:r>
            <a:endParaRPr lang="en-US" altLang="en-US" sz="2200" dirty="0"/>
          </a:p>
        </p:txBody>
      </p:sp>
    </p:spTree>
    <p:extLst>
      <p:ext uri="{BB962C8B-B14F-4D97-AF65-F5344CB8AC3E}">
        <p14:creationId xmlns:p14="http://schemas.microsoft.com/office/powerpoint/2010/main" val="360110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Loan Contract Life Cycle</a:t>
            </a:r>
            <a:endParaRPr lang="en-US" dirty="0"/>
          </a:p>
        </p:txBody>
      </p:sp>
      <p:sp>
        <p:nvSpPr>
          <p:cNvPr id="5" name="Slide Number Placeholder 4"/>
          <p:cNvSpPr>
            <a:spLocks noGrp="1"/>
          </p:cNvSpPr>
          <p:nvPr>
            <p:ph type="sldNum" sz="quarter" idx="12"/>
          </p:nvPr>
        </p:nvSpPr>
        <p:spPr/>
        <p:txBody>
          <a:bodyPr/>
          <a:lstStyle/>
          <a:p>
            <a:fld id="{525A3C56-E491-49B2-93F3-63532DF516BC}" type="slidenum">
              <a:rPr lang="en-US" smtClean="0"/>
              <a:pPr/>
              <a:t>8</a:t>
            </a:fld>
            <a:endParaRPr lang="en-US" dirty="0"/>
          </a:p>
        </p:txBody>
      </p:sp>
      <p:sp>
        <p:nvSpPr>
          <p:cNvPr id="6" name="Content Placeholder 3"/>
          <p:cNvSpPr>
            <a:spLocks noGrp="1"/>
          </p:cNvSpPr>
          <p:nvPr>
            <p:ph sz="quarter" idx="17"/>
          </p:nvPr>
        </p:nvSpPr>
        <p:spPr>
          <a:xfrm>
            <a:off x="449263" y="1017743"/>
            <a:ext cx="8394486" cy="5191987"/>
          </a:xfrm>
        </p:spPr>
        <p:txBody>
          <a:bodyPr>
            <a:noAutofit/>
          </a:bodyPr>
          <a:lstStyle/>
          <a:p>
            <a:r>
              <a:rPr lang="en-US" altLang="en-US" sz="1400" b="1" dirty="0"/>
              <a:t>Transaction Date	Event 	</a:t>
            </a:r>
            <a:r>
              <a:rPr lang="en-US" altLang="en-US" sz="1400" b="1" dirty="0" err="1"/>
              <a:t>Dr</a:t>
            </a:r>
            <a:r>
              <a:rPr lang="en-US" altLang="en-US" sz="1400" b="1" dirty="0"/>
              <a:t>/Cr 	Account		LCY Amount</a:t>
            </a:r>
            <a:endParaRPr lang="en-US" altLang="en-US" sz="1400" dirty="0"/>
          </a:p>
          <a:p>
            <a:endParaRPr lang="en-US" altLang="en-US" sz="1400" dirty="0" smtClean="0"/>
          </a:p>
          <a:p>
            <a:r>
              <a:rPr lang="en-US" altLang="en-US" sz="1400" dirty="0" smtClean="0"/>
              <a:t>Initiation</a:t>
            </a:r>
            <a:endParaRPr lang="en-US" altLang="en-US" sz="1400" dirty="0"/>
          </a:p>
          <a:p>
            <a:r>
              <a:rPr lang="en-US" altLang="en-US" sz="1400" dirty="0" smtClean="0"/>
              <a:t>01-Jan-2015</a:t>
            </a:r>
            <a:r>
              <a:rPr lang="en-US" altLang="en-US" sz="1400" dirty="0"/>
              <a:t>	</a:t>
            </a:r>
            <a:r>
              <a:rPr lang="en-US" altLang="en-US" sz="1400" dirty="0" smtClean="0"/>
              <a:t>INIT</a:t>
            </a:r>
            <a:r>
              <a:rPr lang="en-US" altLang="en-US" sz="1400" dirty="0"/>
              <a:t>	D	Loan Asset		100,000.00</a:t>
            </a:r>
          </a:p>
          <a:p>
            <a:r>
              <a:rPr lang="en-US" altLang="en-US" sz="1400" dirty="0" smtClean="0"/>
              <a:t>01-Jan-2015</a:t>
            </a:r>
            <a:r>
              <a:rPr lang="en-US" altLang="en-US" sz="1400" dirty="0"/>
              <a:t>	</a:t>
            </a:r>
            <a:r>
              <a:rPr lang="en-US" altLang="en-US" sz="1400" dirty="0" smtClean="0"/>
              <a:t>INIT</a:t>
            </a:r>
            <a:r>
              <a:rPr lang="en-US" altLang="en-US" sz="1400" dirty="0"/>
              <a:t>	C	Customer Account	100,000.00</a:t>
            </a:r>
          </a:p>
          <a:p>
            <a:endParaRPr lang="en-US" altLang="en-US" sz="1400" dirty="0" smtClean="0"/>
          </a:p>
          <a:p>
            <a:r>
              <a:rPr lang="en-US" altLang="en-US" sz="1400" dirty="0" smtClean="0"/>
              <a:t>Accrual</a:t>
            </a:r>
            <a:endParaRPr lang="en-US" altLang="en-US" sz="1400" dirty="0"/>
          </a:p>
          <a:p>
            <a:r>
              <a:rPr lang="en-US" altLang="en-US" sz="1400" dirty="0" smtClean="0"/>
              <a:t>31-Jan-2015</a:t>
            </a:r>
            <a:r>
              <a:rPr lang="en-US" altLang="en-US" sz="1400" dirty="0"/>
              <a:t>	</a:t>
            </a:r>
            <a:r>
              <a:rPr lang="en-US" altLang="en-US" sz="1400" dirty="0" smtClean="0"/>
              <a:t>ACCR</a:t>
            </a:r>
            <a:r>
              <a:rPr lang="en-US" altLang="en-US" sz="1400" dirty="0"/>
              <a:t>	D	</a:t>
            </a:r>
            <a:r>
              <a:rPr lang="en-US" altLang="en-US" sz="1400" dirty="0" smtClean="0"/>
              <a:t>Receivable GL</a:t>
            </a:r>
            <a:r>
              <a:rPr lang="en-US" altLang="en-US" sz="1400" dirty="0"/>
              <a:t>	</a:t>
            </a:r>
            <a:r>
              <a:rPr lang="en-US" altLang="en-US" sz="1400" dirty="0" smtClean="0"/>
              <a:t>849.32 </a:t>
            </a:r>
            <a:r>
              <a:rPr lang="en-US" altLang="en-US" sz="1400" i="1" dirty="0"/>
              <a:t>(100000*10*31)/(365*100</a:t>
            </a:r>
            <a:r>
              <a:rPr lang="en-US" altLang="en-US" sz="1400" i="1" dirty="0" smtClean="0"/>
              <a:t>)</a:t>
            </a:r>
            <a:endParaRPr lang="en-US" altLang="en-US" sz="1400" dirty="0"/>
          </a:p>
          <a:p>
            <a:r>
              <a:rPr lang="en-US" altLang="en-US" sz="1400" dirty="0" smtClean="0"/>
              <a:t>31-Jan-2015</a:t>
            </a:r>
            <a:r>
              <a:rPr lang="en-US" altLang="en-US" sz="1400" dirty="0"/>
              <a:t>	</a:t>
            </a:r>
            <a:r>
              <a:rPr lang="en-US" altLang="en-US" sz="1400" dirty="0" smtClean="0"/>
              <a:t>ACCR</a:t>
            </a:r>
            <a:r>
              <a:rPr lang="en-US" altLang="en-US" sz="1400" dirty="0"/>
              <a:t>	C	Loan </a:t>
            </a:r>
            <a:r>
              <a:rPr lang="en-US" altLang="en-US" sz="1400" dirty="0" smtClean="0"/>
              <a:t>Income</a:t>
            </a:r>
            <a:r>
              <a:rPr lang="en-US" altLang="en-US" sz="1400" dirty="0"/>
              <a:t>	849.32</a:t>
            </a:r>
          </a:p>
          <a:p>
            <a:endParaRPr lang="en-US" altLang="en-US" sz="1400" dirty="0" smtClean="0"/>
          </a:p>
          <a:p>
            <a:r>
              <a:rPr lang="en-US" altLang="en-US" sz="1400" dirty="0" smtClean="0"/>
              <a:t>Accrual</a:t>
            </a:r>
            <a:endParaRPr lang="en-US" altLang="en-US" sz="1400" dirty="0"/>
          </a:p>
          <a:p>
            <a:r>
              <a:rPr lang="en-US" altLang="en-US" sz="1400" dirty="0" smtClean="0"/>
              <a:t>28-Feb-2015</a:t>
            </a:r>
            <a:r>
              <a:rPr lang="en-US" altLang="en-US" sz="1400" dirty="0"/>
              <a:t>	</a:t>
            </a:r>
            <a:r>
              <a:rPr lang="en-US" altLang="en-US" sz="1400" dirty="0" smtClean="0"/>
              <a:t>ACCR</a:t>
            </a:r>
            <a:r>
              <a:rPr lang="en-US" altLang="en-US" sz="1400" dirty="0"/>
              <a:t>	D	 Receivable GL 	</a:t>
            </a:r>
            <a:r>
              <a:rPr lang="en-US" altLang="en-US" sz="1400" dirty="0" smtClean="0"/>
              <a:t>767.12 </a:t>
            </a:r>
            <a:r>
              <a:rPr lang="en-US" altLang="en-US" sz="1400" i="1" dirty="0"/>
              <a:t>(100000*10*28)/(365*100)</a:t>
            </a:r>
            <a:endParaRPr lang="en-US" altLang="en-US" sz="1400" dirty="0"/>
          </a:p>
          <a:p>
            <a:r>
              <a:rPr lang="en-US" altLang="en-US" sz="1400" dirty="0" smtClean="0"/>
              <a:t>28-Feb-2015</a:t>
            </a:r>
            <a:r>
              <a:rPr lang="en-US" altLang="en-US" sz="1400" dirty="0"/>
              <a:t>	</a:t>
            </a:r>
            <a:r>
              <a:rPr lang="en-US" altLang="en-US" sz="1400" dirty="0" smtClean="0"/>
              <a:t>ACCR</a:t>
            </a:r>
            <a:r>
              <a:rPr lang="en-US" altLang="en-US" sz="1400" dirty="0"/>
              <a:t>	C	Loan Income	</a:t>
            </a:r>
            <a:r>
              <a:rPr lang="en-US" altLang="en-US" sz="1400" dirty="0" smtClean="0"/>
              <a:t>767.12</a:t>
            </a:r>
            <a:endParaRPr lang="en-US" altLang="en-US" sz="1400" dirty="0"/>
          </a:p>
          <a:p>
            <a:endParaRPr lang="en-US" altLang="en-US" sz="1400" dirty="0" smtClean="0"/>
          </a:p>
          <a:p>
            <a:r>
              <a:rPr lang="en-US" altLang="en-US" sz="1400" dirty="0" smtClean="0"/>
              <a:t>Liquidation</a:t>
            </a:r>
            <a:endParaRPr lang="en-US" altLang="en-US" sz="1400" dirty="0"/>
          </a:p>
          <a:p>
            <a:r>
              <a:rPr lang="en-US" altLang="en-US" sz="1400" dirty="0" smtClean="0"/>
              <a:t>01-Jan-2016</a:t>
            </a:r>
            <a:r>
              <a:rPr lang="en-US" altLang="en-US" sz="1400" dirty="0"/>
              <a:t>	</a:t>
            </a:r>
            <a:r>
              <a:rPr lang="en-US" altLang="en-US" sz="1400" dirty="0" smtClean="0"/>
              <a:t>LIQD</a:t>
            </a:r>
            <a:r>
              <a:rPr lang="en-US" altLang="en-US" sz="1400" dirty="0"/>
              <a:t>	D	Customer Account 	10,000.00</a:t>
            </a:r>
          </a:p>
          <a:p>
            <a:r>
              <a:rPr lang="en-US" altLang="en-US" sz="1400" dirty="0" smtClean="0"/>
              <a:t>01-Jan-2016</a:t>
            </a:r>
            <a:r>
              <a:rPr lang="en-US" altLang="en-US" sz="1400" dirty="0"/>
              <a:t>	</a:t>
            </a:r>
            <a:r>
              <a:rPr lang="en-US" altLang="en-US" sz="1400" dirty="0" smtClean="0"/>
              <a:t>LIQD</a:t>
            </a:r>
            <a:r>
              <a:rPr lang="en-US" altLang="en-US" sz="1400" dirty="0"/>
              <a:t>	C	 Receivable GL 	10,000.00</a:t>
            </a:r>
          </a:p>
          <a:p>
            <a:r>
              <a:rPr lang="en-US" altLang="en-US" sz="1400" dirty="0" smtClean="0"/>
              <a:t>01-Jan-2016</a:t>
            </a:r>
            <a:r>
              <a:rPr lang="en-US" altLang="en-US" sz="1400" dirty="0"/>
              <a:t>	</a:t>
            </a:r>
            <a:r>
              <a:rPr lang="en-US" altLang="en-US" sz="1400" dirty="0" smtClean="0"/>
              <a:t>LIQD</a:t>
            </a:r>
            <a:r>
              <a:rPr lang="en-US" altLang="en-US" sz="1400" dirty="0"/>
              <a:t>	D	Customer Account	100,000.00</a:t>
            </a:r>
          </a:p>
          <a:p>
            <a:r>
              <a:rPr lang="en-US" altLang="en-US" sz="1400" dirty="0" smtClean="0"/>
              <a:t>01-Jan-2016</a:t>
            </a:r>
            <a:r>
              <a:rPr lang="en-US" altLang="en-US" sz="1400" dirty="0"/>
              <a:t>	</a:t>
            </a:r>
            <a:r>
              <a:rPr lang="en-US" altLang="en-US" sz="1400" dirty="0" smtClean="0"/>
              <a:t>LIQD</a:t>
            </a:r>
            <a:r>
              <a:rPr lang="en-US" altLang="en-US" sz="1400" dirty="0"/>
              <a:t>	C	Loan Asset		100,000.00</a:t>
            </a:r>
          </a:p>
          <a:p>
            <a:pPr marL="342900" indent="-342900">
              <a:lnSpc>
                <a:spcPct val="90000"/>
              </a:lnSpc>
              <a:buFont typeface="Arial" panose="020B0604020202020204" pitchFamily="34" charset="0"/>
              <a:buChar char="•"/>
            </a:pPr>
            <a:endParaRPr lang="en-US" altLang="en-US" sz="1400" dirty="0"/>
          </a:p>
        </p:txBody>
      </p:sp>
    </p:spTree>
    <p:extLst>
      <p:ext uri="{BB962C8B-B14F-4D97-AF65-F5344CB8AC3E}">
        <p14:creationId xmlns:p14="http://schemas.microsoft.com/office/powerpoint/2010/main" val="2891956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Revaluation</a:t>
            </a:r>
            <a:endParaRPr lang="en-US" dirty="0"/>
          </a:p>
        </p:txBody>
      </p:sp>
      <p:sp>
        <p:nvSpPr>
          <p:cNvPr id="5" name="Slide Number Placeholder 4"/>
          <p:cNvSpPr>
            <a:spLocks noGrp="1"/>
          </p:cNvSpPr>
          <p:nvPr>
            <p:ph type="sldNum" sz="quarter" idx="12"/>
          </p:nvPr>
        </p:nvSpPr>
        <p:spPr/>
        <p:txBody>
          <a:bodyPr/>
          <a:lstStyle/>
          <a:p>
            <a:fld id="{525A3C56-E491-49B2-93F3-63532DF516BC}" type="slidenum">
              <a:rPr lang="en-US" smtClean="0"/>
              <a:pPr/>
              <a:t>9</a:t>
            </a:fld>
            <a:endParaRPr lang="en-US" dirty="0"/>
          </a:p>
        </p:txBody>
      </p:sp>
      <p:sp>
        <p:nvSpPr>
          <p:cNvPr id="6" name="Content Placeholder 3"/>
          <p:cNvSpPr>
            <a:spLocks noGrp="1"/>
          </p:cNvSpPr>
          <p:nvPr>
            <p:ph sz="quarter" idx="17"/>
          </p:nvPr>
        </p:nvSpPr>
        <p:spPr>
          <a:xfrm>
            <a:off x="447675" y="881263"/>
            <a:ext cx="8396074" cy="5451298"/>
          </a:xfrm>
        </p:spPr>
        <p:txBody>
          <a:bodyPr>
            <a:noAutofit/>
          </a:bodyPr>
          <a:lstStyle/>
          <a:p>
            <a:r>
              <a:rPr lang="en-US" sz="1600" dirty="0"/>
              <a:t>Account revaluation is a process by which the local currency equivalent of various foreign currency assets, </a:t>
            </a:r>
            <a:r>
              <a:rPr lang="en-US" sz="1600" dirty="0" smtClean="0"/>
              <a:t>liabilities is </a:t>
            </a:r>
            <a:r>
              <a:rPr lang="en-US" sz="1600" dirty="0"/>
              <a:t>recalculated to reflect the changes in the exchange rates</a:t>
            </a:r>
          </a:p>
          <a:p>
            <a:r>
              <a:rPr lang="en-US" altLang="en-US" sz="1600" dirty="0" smtClean="0"/>
              <a:t>Every </a:t>
            </a:r>
            <a:r>
              <a:rPr lang="en-US" altLang="en-US" sz="1600" dirty="0"/>
              <a:t>transaction done in foreign currency always has a local currency </a:t>
            </a:r>
            <a:r>
              <a:rPr lang="en-US" altLang="en-US" sz="1600" dirty="0" smtClean="0"/>
              <a:t>equivalent. Let </a:t>
            </a:r>
            <a:r>
              <a:rPr lang="en-US" altLang="en-US" sz="1600" dirty="0"/>
              <a:t>consider a transaction where in you sell USD 1000.00 on </a:t>
            </a:r>
            <a:r>
              <a:rPr lang="en-US" altLang="en-US" sz="1600" dirty="0" smtClean="0"/>
              <a:t>27-Jun-2018 </a:t>
            </a:r>
            <a:r>
              <a:rPr lang="en-US" altLang="en-US" sz="1600" dirty="0"/>
              <a:t>to the bank. The Bank offers you a rate of </a:t>
            </a:r>
            <a:r>
              <a:rPr lang="en-US" altLang="en-US" sz="1600" dirty="0" smtClean="0"/>
              <a:t>67.00</a:t>
            </a:r>
            <a:r>
              <a:rPr lang="en-US" altLang="en-US" sz="1600" dirty="0"/>
              <a:t>. The following entries are passed </a:t>
            </a:r>
          </a:p>
          <a:p>
            <a:endParaRPr lang="en-US" altLang="en-US" sz="1600" dirty="0"/>
          </a:p>
          <a:p>
            <a:r>
              <a:rPr lang="en-US" altLang="en-US" sz="1600" b="1" dirty="0" err="1"/>
              <a:t>Dr</a:t>
            </a:r>
            <a:r>
              <a:rPr lang="en-US" altLang="en-US" sz="1600" b="1" dirty="0"/>
              <a:t>/Cr 	Account	</a:t>
            </a:r>
            <a:r>
              <a:rPr lang="en-US" altLang="en-US" sz="1600" b="1" dirty="0" smtClean="0"/>
              <a:t>	CCY</a:t>
            </a:r>
            <a:r>
              <a:rPr lang="en-US" altLang="en-US" sz="1600" b="1" dirty="0"/>
              <a:t>	FCY Amount 	</a:t>
            </a:r>
            <a:r>
              <a:rPr lang="en-US" altLang="en-US" sz="1600" b="1" dirty="0" smtClean="0"/>
              <a:t>Rate</a:t>
            </a:r>
            <a:r>
              <a:rPr lang="en-US" altLang="en-US" sz="1600" b="1" dirty="0"/>
              <a:t>	LCY Amount	</a:t>
            </a:r>
            <a:endParaRPr lang="en-US" altLang="en-US" sz="1600" dirty="0"/>
          </a:p>
          <a:p>
            <a:r>
              <a:rPr lang="en-US" altLang="en-US" sz="1600" dirty="0"/>
              <a:t>D	</a:t>
            </a:r>
            <a:r>
              <a:rPr lang="en-US" altLang="en-US" sz="1600" dirty="0" smtClean="0"/>
              <a:t>Cash </a:t>
            </a:r>
            <a:r>
              <a:rPr lang="en-US" altLang="en-US" sz="1600" dirty="0"/>
              <a:t>GL	</a:t>
            </a:r>
            <a:r>
              <a:rPr lang="en-US" altLang="en-US" sz="1600" dirty="0" smtClean="0"/>
              <a:t>	USD</a:t>
            </a:r>
            <a:r>
              <a:rPr lang="en-US" altLang="en-US" sz="1600" dirty="0"/>
              <a:t>	1000.00		</a:t>
            </a:r>
            <a:r>
              <a:rPr lang="en-US" altLang="en-US" sz="1600" dirty="0" smtClean="0"/>
              <a:t>67</a:t>
            </a:r>
            <a:r>
              <a:rPr lang="en-US" altLang="en-US" sz="1600" dirty="0"/>
              <a:t>	47,000.00</a:t>
            </a:r>
          </a:p>
          <a:p>
            <a:r>
              <a:rPr lang="en-US" altLang="en-US" sz="1600" dirty="0"/>
              <a:t>C	</a:t>
            </a:r>
            <a:r>
              <a:rPr lang="en-US" altLang="en-US" sz="1600" dirty="0" smtClean="0"/>
              <a:t>Your </a:t>
            </a:r>
            <a:r>
              <a:rPr lang="en-US" altLang="en-US" sz="1600" dirty="0"/>
              <a:t>Ac/c	</a:t>
            </a:r>
            <a:r>
              <a:rPr lang="en-US" altLang="en-US" sz="1600" dirty="0" smtClean="0"/>
              <a:t>	INR</a:t>
            </a:r>
            <a:r>
              <a:rPr lang="en-US" altLang="en-US" sz="1600" dirty="0"/>
              <a:t>				47,000.00</a:t>
            </a:r>
          </a:p>
          <a:p>
            <a:r>
              <a:rPr lang="en-US" altLang="en-US" sz="1600" dirty="0" smtClean="0"/>
              <a:t>Assuming </a:t>
            </a:r>
            <a:r>
              <a:rPr lang="en-US" altLang="en-US" sz="1600" dirty="0"/>
              <a:t>that this was the first transaction in the USD Cash GL, the balance it would be -1000.00. Just as all foreign currency transactions have local currency equivalents, all foreign currency balances have local currency equivalent. In this case the USD Cash GL would have a local currency equivalent of </a:t>
            </a:r>
            <a:r>
              <a:rPr lang="en-US" altLang="en-US" sz="1600" dirty="0" smtClean="0"/>
              <a:t>67,000.00</a:t>
            </a:r>
            <a:r>
              <a:rPr lang="en-US" altLang="en-US" sz="1600" dirty="0"/>
              <a:t>. </a:t>
            </a:r>
          </a:p>
          <a:p>
            <a:endParaRPr lang="en-US" altLang="en-US" sz="1600" dirty="0" smtClean="0"/>
          </a:p>
          <a:p>
            <a:r>
              <a:rPr lang="en-US" altLang="en-US" sz="1600" dirty="0" smtClean="0"/>
              <a:t>The </a:t>
            </a:r>
            <a:r>
              <a:rPr lang="en-US" altLang="en-US" sz="1600" dirty="0"/>
              <a:t>bank </a:t>
            </a:r>
            <a:r>
              <a:rPr lang="en-US" altLang="en-US" sz="1600" dirty="0" smtClean="0"/>
              <a:t>revalues </a:t>
            </a:r>
            <a:r>
              <a:rPr lang="en-US" altLang="en-US" sz="1600" dirty="0"/>
              <a:t>it USD Cash GL by passing the following entries( Rate is </a:t>
            </a:r>
            <a:r>
              <a:rPr lang="en-US" altLang="en-US" sz="1600" dirty="0" smtClean="0"/>
              <a:t>70.00</a:t>
            </a:r>
            <a:r>
              <a:rPr lang="en-US" altLang="en-US" sz="1600" dirty="0"/>
              <a:t>)</a:t>
            </a:r>
          </a:p>
          <a:p>
            <a:r>
              <a:rPr lang="en-US" altLang="en-US" sz="1600" b="1" dirty="0" err="1" smtClean="0"/>
              <a:t>Dr</a:t>
            </a:r>
            <a:r>
              <a:rPr lang="en-US" altLang="en-US" sz="1600" b="1" dirty="0" smtClean="0"/>
              <a:t>/Cr </a:t>
            </a:r>
            <a:r>
              <a:rPr lang="en-US" altLang="en-US" sz="1600" b="1" dirty="0"/>
              <a:t>	Account	</a:t>
            </a:r>
            <a:r>
              <a:rPr lang="en-US" altLang="en-US" sz="1600" b="1" dirty="0" smtClean="0"/>
              <a:t>	CCY</a:t>
            </a:r>
            <a:r>
              <a:rPr lang="en-US" altLang="en-US" sz="1600" b="1" dirty="0"/>
              <a:t>	FCY Amount 	</a:t>
            </a:r>
            <a:r>
              <a:rPr lang="en-US" altLang="en-US" sz="1600" b="1" dirty="0" smtClean="0"/>
              <a:t>Rate</a:t>
            </a:r>
            <a:r>
              <a:rPr lang="en-US" altLang="en-US" sz="1600" dirty="0"/>
              <a:t>	</a:t>
            </a:r>
            <a:r>
              <a:rPr lang="en-US" altLang="en-US" sz="1600" b="1" dirty="0"/>
              <a:t>LCY </a:t>
            </a:r>
            <a:r>
              <a:rPr lang="en-US" altLang="en-US" sz="1600" b="1" dirty="0" smtClean="0"/>
              <a:t>Amount</a:t>
            </a:r>
            <a:endParaRPr lang="en-US" altLang="en-US" sz="1600" b="1" dirty="0"/>
          </a:p>
          <a:p>
            <a:r>
              <a:rPr lang="en-US" altLang="en-US" sz="1600" dirty="0"/>
              <a:t>D	</a:t>
            </a:r>
            <a:r>
              <a:rPr lang="en-US" altLang="en-US" sz="1600" dirty="0" smtClean="0"/>
              <a:t>Cash </a:t>
            </a:r>
            <a:r>
              <a:rPr lang="en-US" altLang="en-US" sz="1600" dirty="0"/>
              <a:t>GL	</a:t>
            </a:r>
            <a:r>
              <a:rPr lang="en-US" altLang="en-US" sz="1600" dirty="0" smtClean="0"/>
              <a:t>	USD</a:t>
            </a:r>
            <a:r>
              <a:rPr lang="en-US" altLang="en-US" sz="1600" dirty="0"/>
              <a:t>	0		</a:t>
            </a:r>
            <a:r>
              <a:rPr lang="en-US" altLang="en-US" sz="1600" dirty="0" smtClean="0"/>
              <a:t>3,000.00</a:t>
            </a:r>
            <a:endParaRPr lang="en-US" altLang="en-US" sz="1600" dirty="0"/>
          </a:p>
          <a:p>
            <a:r>
              <a:rPr lang="en-US" altLang="en-US" sz="1600" dirty="0"/>
              <a:t>C	</a:t>
            </a:r>
            <a:r>
              <a:rPr lang="en-US" altLang="en-US" sz="1600" dirty="0" smtClean="0"/>
              <a:t>Revaluation Profit</a:t>
            </a:r>
            <a:r>
              <a:rPr lang="en-US" altLang="en-US" sz="1600" dirty="0"/>
              <a:t>	USD	0		</a:t>
            </a:r>
            <a:r>
              <a:rPr lang="en-US" altLang="en-US" sz="1600" dirty="0" smtClean="0"/>
              <a:t>3,000.00</a:t>
            </a:r>
            <a:endParaRPr lang="en-US" altLang="en-US" sz="1600" dirty="0"/>
          </a:p>
          <a:p>
            <a:r>
              <a:rPr lang="en-US" altLang="en-US" sz="1600" dirty="0" smtClean="0"/>
              <a:t>In this case bank </a:t>
            </a:r>
            <a:r>
              <a:rPr lang="en-US" altLang="en-US" sz="1600" dirty="0"/>
              <a:t>makes an income of 3,000.00 due to the exchange rate increase</a:t>
            </a:r>
            <a:r>
              <a:rPr lang="en-US" altLang="en-US" sz="1600" dirty="0" smtClean="0"/>
              <a:t>.</a:t>
            </a:r>
            <a:endParaRPr lang="en-US" altLang="en-US" sz="1600" dirty="0"/>
          </a:p>
        </p:txBody>
      </p:sp>
    </p:spTree>
    <p:extLst>
      <p:ext uri="{BB962C8B-B14F-4D97-AF65-F5344CB8AC3E}">
        <p14:creationId xmlns:p14="http://schemas.microsoft.com/office/powerpoint/2010/main" val="4061118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CGI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SMeta2010Field xmlns="http://schemas.microsoft.com/sharepoint/v3">938c1322-5c9f-4b96-b36b-02eb08bc825d;2014-05-24 22:33:23;AUTOCLASSIFIED;Business theme:2014-05-24 22:33:23|False||AUTOCLASSIFIED|2014-05-24 22:33:23|UNDEFINED;Organization:2014-05-24 22:33:23|False||AUTOCLASSIFIED|2014-05-24 22:33:23|UNDEFINED;Sector:2014-05-24 22:33:23|False||AUTOCLASSIFIED|2014-05-24 22:33:23|UNDEFINED;Proposition:2014-05-24 22:33:23|False||AUTOCLASSIFIED|2014-05-24 22:33:23|UNDEFINED;Service line:2014-05-24 22:33:23|False||AUTOCLASSIFIED|2014-05-24 22:33:23|UNDEFINED;True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Creator xmlns="d95a5b16-1b8d-4c7c-9ebf-89c0983b6970" xsi:nil="true"/>
    <Language xmlns="http://schemas.microsoft.com/sharepoint/v3">EN</Language>
    <Proposition xmlns="d95a5b16-1b8d-4c7c-9ebf-89c0983b6970"/>
    <Abstract xmlns="d95a5b16-1b8d-4c7c-9ebf-89c0983b6970">CGI-beet-option_EN</Abstract>
    <External_x0020_Use xmlns="d95a5b16-1b8d-4c7c-9ebf-89c0983b6970">No</External_x0020_Use>
    <Owner_x0020_Organisation xmlns="d95a5b16-1b8d-4c7c-9ebf-89c0983b6970">Group</Owner_x0020_Organisation>
    <Subjects_x0020_and_x0020_Keywords xmlns="d95a5b16-1b8d-4c7c-9ebf-89c0983b6970" xsi:nil="true"/>
    <BS_x0020_Document_x0020_Sub_x0020_Type xmlns="d95a5b16-1b8d-4c7c-9ebf-89c0983b6970">Pro Forma</BS_x0020_Document_x0020_Sub_x0020_Type>
    <Market xmlns="d95a5b16-1b8d-4c7c-9ebf-89c0983b6970"/>
    <Best_x0020_Before_x0020_Date xmlns="d95a5b16-1b8d-4c7c-9ebf-89c0983b6970">2018-01-09T00:00:00+00:00</Best_x0020_Before_x0020_Date>
    <Published_x0020_By xmlns="d95a5b16-1b8d-4c7c-9ebf-89c0983b6970">
      <UserInfo>
        <DisplayName>Stiller, Regina C</DisplayName>
        <AccountId>55167</AccountId>
        <AccountType/>
      </UserInfo>
    </Published_x0020_By>
    <Publication_x0020_Date xmlns="d95a5b16-1b8d-4c7c-9ebf-89c0983b6970">2013-01-09T00:00:00+00:00</Publication_x0020_Date>
    <Geographic_x0020_Region xmlns="d95a5b16-1b8d-4c7c-9ebf-89c0983b6970"/>
    <TaxKeywordTaxHTField xmlns="d95a5b16-1b8d-4c7c-9ebf-89c0983b6970">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ct:contentTypeSchema xmlns:ct="http://schemas.microsoft.com/office/2006/metadata/contentType" xmlns:ma="http://schemas.microsoft.com/office/2006/metadata/properties/metaAttributes" ct:_="" ma:_="" ma:contentTypeName="Business Support" ma:contentTypeID="0x010100DCE5D5DBCBA6844C95AAA11EB3A32719002FF8385B8572694FA7ACC1CC37F60277" ma:contentTypeVersion="26" ma:contentTypeDescription="" ma:contentTypeScope="" ma:versionID="a06acffd49b66ffa6eff0b6f38db4558">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9e6b8df50e9dab7eb8f311fe81f726ae" ns1:_="" ns2:_="">
    <xsd:import namespace="http://schemas.microsoft.com/sharepoint/v3"/>
    <xsd:import namespace="d95a5b16-1b8d-4c7c-9ebf-89c0983b6970"/>
    <xsd:element name="properties">
      <xsd:complexType>
        <xsd:sequence>
          <xsd:element name="documentManagement">
            <xsd:complexType>
              <xsd:all>
                <xsd:element ref="ns2:Abstract"/>
                <xsd:element ref="ns2:Published_x0020_By"/>
                <xsd:element ref="ns2:Creator" minOccurs="0"/>
                <xsd:element ref="ns2:Publication_x0020_Date"/>
                <xsd:element ref="ns2:Best_x0020_Before_x0020_Date"/>
                <xsd:element ref="ns2:BS_x0020_Document_x0020_Sub_x0020_Type"/>
                <xsd:element ref="ns1:Language"/>
                <xsd:element ref="ns2:Proposition" minOccurs="0"/>
                <xsd:element ref="ns2:External_x0020_Use"/>
                <xsd:element ref="ns2:Owner_x0020_Organisation"/>
                <xsd:element ref="ns2:Market" minOccurs="0"/>
                <xsd:element ref="ns2:Geographic_x0020_Region" minOccurs="0"/>
                <xsd:element ref="ns2:Subjects_x0020_and_x0020_Keywords" minOccurs="0"/>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7" ma:displayName="Language" ma:default="EN" ma:description="Select the document language: CS - Czech, DA - Danish, DE - German, EN - English, ES - Spanish, ET - Estonian, FI - Finnish, FR - French, NL - Dutch, NO - Norwegian, PL - Polish, PT - Portuguese, SV - Swedish." ma:format="Dropdown" ma:internalName="Language">
      <xsd:simpleType>
        <xsd:restriction base="dms:Choice">
          <xsd:enumeration value="CS"/>
          <xsd:enumeration value="DA"/>
          <xsd:enumeration value="DE"/>
          <xsd:enumeration value="EN"/>
          <xsd:enumeration value="ES"/>
          <xsd:enumeration value="ET"/>
          <xsd:enumeration value="FI"/>
          <xsd:enumeration value="FR"/>
          <xsd:enumeration value="NL"/>
          <xsd:enumeration value="NO"/>
          <xsd:enumeration value="PL"/>
          <xsd:enumeration value="PT"/>
          <xsd:enumeration value="SV"/>
        </xsd:restriction>
      </xsd:simpleType>
    </xsd:element>
    <xsd:element name="CSMeta2010Field" ma:index="33" nillable="true" ma:displayName="Classification Date"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Abstract" ma:index="1" ma:displayName="Abstract" ma:description="Enter an abstract of the content the document." ma:internalName="Abstract">
      <xsd:simpleType>
        <xsd:restriction base="dms:Note">
          <xsd:maxLength value="255"/>
        </xsd:restriction>
      </xsd:simpleType>
    </xsd:element>
    <xsd:element name="Published_x0020_By" ma:index="2" ma:displayName="Published By" ma:description="Select the publisher of the document." ma:list="UserInfo" ma:SharePointGroup="0" ma:internalName="Publish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Creator" ma:index="3" nillable="true" ma:displayName="Creator" ma:description="Enter the original creator of the document e.g. employee name / company name if not the publisher (optional)." ma:internalName="Creator">
      <xsd:simpleType>
        <xsd:restriction base="dms:Text">
          <xsd:maxLength value="255"/>
        </xsd:restriction>
      </xsd:simpleType>
    </xsd:element>
    <xsd:element name="Publication_x0020_Date" ma:index="4" ma:displayName="Publication Date" ma:default="[today]" ma:description="Date the document was created  / published in DD/MM/YYYY format. Default = Today" ma:format="DateOnly" ma:internalName="Publication_x0020_Date">
      <xsd:simpleType>
        <xsd:restriction base="dms:DateTime"/>
      </xsd:simpleType>
    </xsd:element>
    <xsd:element name="Best_x0020_Before_x0020_Date" ma:index="5" ma:displayName="Best Before Date" ma:description="Expiry date of the document. Documents will be considered for deletion from CGI Library when they exceed their Best Before Date. Default = 5 years." ma:format="DateOnly" ma:internalName="Best_x0020_Before_x0020_Date">
      <xsd:simpleType>
        <xsd:restriction base="dms:DateTime"/>
      </xsd:simpleType>
    </xsd:element>
    <xsd:element name="BS_x0020_Document_x0020_Sub_x0020_Type" ma:index="6" ma:displayName="BS Document Sub Type" ma:description="Select sub type of the document." ma:format="Dropdown" ma:internalName="BS_x0020_Document_x0020_Sub_x0020_Type">
      <xsd:simpleType>
        <xsd:restriction base="dms:Choice">
          <xsd:enumeration value="Business Aid"/>
          <xsd:enumeration value="Commercial"/>
          <xsd:enumeration value="Communications"/>
          <xsd:enumeration value="Finance"/>
          <xsd:enumeration value="Guide"/>
          <xsd:enumeration value="Legal"/>
          <xsd:enumeration value="Manual"/>
          <xsd:enumeration value="Paper"/>
          <xsd:enumeration value="Plan"/>
          <xsd:enumeration value="Policy"/>
          <xsd:enumeration value="Press Release"/>
          <xsd:enumeration value="Pro Forma"/>
          <xsd:enumeration value="Procedure"/>
          <xsd:enumeration value="Proposal"/>
          <xsd:enumeration value="Proposition Summary"/>
          <xsd:enumeration value="Report"/>
          <xsd:enumeration value="Specification"/>
        </xsd:restriction>
      </xsd:simpleType>
    </xsd:element>
    <xsd:element name="Proposition" ma:index="8" nillable="true" ma:displayName="Proposition1" ma:description="Select the relevant proposition(s) for the document." ma:internalName="Proposition">
      <xsd:complexType>
        <xsd:complexContent>
          <xsd:extension base="dms:MultiChoice">
            <xsd:sequence>
              <xsd:element name="Value" maxOccurs="unbounded" minOccurs="0" nillable="true">
                <xsd:simpleType>
                  <xsd:restriction base="dms:Choice">
                    <xsd:enumeration value="Application Management and Development"/>
                    <xsd:enumeration value="Business Consulting"/>
                    <xsd:enumeration value="Business Process Outsourcing"/>
                    <xsd:enumeration value="Enterprise Asset Management"/>
                    <xsd:enumeration value="Enterprise Resource Planning"/>
                    <xsd:enumeration value="Finance and Accounting"/>
                    <xsd:enumeration value="HR and Payroll"/>
                    <xsd:enumeration value="Industry Offering"/>
                    <xsd:enumeration value="Infrastructure Management"/>
                    <xsd:enumeration value="Logica Product"/>
                    <xsd:enumeration value="Security"/>
                    <xsd:enumeration value="Testing"/>
                    <xsd:enumeration value="Wireless Enterprise Solutions"/>
                    <xsd:enumeration value="Other"/>
                  </xsd:restriction>
                </xsd:simpleType>
              </xsd:element>
            </xsd:sequence>
          </xsd:extension>
        </xsd:complexContent>
      </xsd:complexType>
    </xsd:element>
    <xsd:element name="External_x0020_Use" ma:index="9" ma:displayName="External Use" ma:default="No" ma:description="Select whether the document can be used externally." ma:format="Dropdown" ma:internalName="External_x0020_Use">
      <xsd:simpleType>
        <xsd:restriction base="dms:Choice">
          <xsd:enumeration value="No"/>
          <xsd:enumeration value="Yes"/>
        </xsd:restriction>
      </xsd:simpleType>
    </xsd:element>
    <xsd:element name="Owner_x0020_Organisation" ma:index="10" ma:displayName="Owner Organization" ma:description="Select the owning operation for the project / service." ma:format="Dropdown" ma:internalName="Owner_x0020_Organisation">
      <xsd:simpleType>
        <xsd:restriction base="dms:Choice">
          <xsd:enumeration value="Argentina"/>
          <xsd:enumeration value="Australia"/>
          <xsd:enumeration value="Belgium"/>
          <xsd:enumeration value="Brazil"/>
          <xsd:enumeration value="Canada"/>
          <xsd:enumeration value="Central and Eastern Europe"/>
          <xsd:enumeration value="Chile"/>
          <xsd:enumeration value="China"/>
          <xsd:enumeration value="Colombia"/>
          <xsd:enumeration value="Denmark"/>
          <xsd:enumeration value="Estonia"/>
          <xsd:enumeration value="Finland"/>
          <xsd:enumeration value="France"/>
          <xsd:enumeration value="Germany"/>
          <xsd:enumeration value="Group"/>
          <xsd:enumeration value="Iberia"/>
          <xsd:enumeration value="India"/>
          <xsd:enumeration value="Indonesia"/>
          <xsd:enumeration value="Ireland"/>
          <xsd:enumeration value="Luxembourg"/>
          <xsd:enumeration value="Malaysia and Singapore"/>
          <xsd:enumeration value="Middle East and Africa"/>
          <xsd:enumeration value="Morocco"/>
          <xsd:enumeration value="Netherlands"/>
          <xsd:enumeration value="Norway"/>
          <xsd:enumeration value="Outsourcing Services"/>
          <xsd:enumeration value="Peru"/>
          <xsd:enumeration value="Philippines"/>
          <xsd:enumeration value="Poland"/>
          <xsd:enumeration value="Portugal"/>
          <xsd:enumeration value="Russia"/>
          <xsd:enumeration value="Saudi Arabia"/>
          <xsd:enumeration value="Spain"/>
          <xsd:enumeration value="Sweden"/>
          <xsd:enumeration value="Switzerland"/>
          <xsd:enumeration value="United Kingdom"/>
          <xsd:enumeration value="United States"/>
          <xsd:enumeration value="Venezuela"/>
        </xsd:restriction>
      </xsd:simpleType>
    </xsd:element>
    <xsd:element name="Market" ma:index="11" nillable="true" ma:displayName="Market" ma:description="Select the market(s) the document is most relevant to." ma:internalName="Market">
      <xsd:complexType>
        <xsd:complexContent>
          <xsd:extension base="dms:MultiChoice">
            <xsd:sequence>
              <xsd:element name="Value" maxOccurs="unbounded" minOccurs="0" nillable="true">
                <xsd:simpleType>
                  <xsd:restriction base="dms:Choice">
                    <xsd:enumeration value="Energy and Utilities"/>
                    <xsd:enumeration value="Financial Services"/>
                    <xsd:enumeration value="IDT"/>
                    <xsd:enumeration value="Public Sector"/>
                    <xsd:enumeration value="Telecoms and Media"/>
                  </xsd:restriction>
                </xsd:simpleType>
              </xsd:element>
            </xsd:sequence>
          </xsd:extension>
        </xsd:complexContent>
      </xsd:complexType>
    </xsd:element>
    <xsd:element name="Geographic_x0020_Region" ma:index="12" nillable="true" ma:displayName="Geographic Region" ma:description="Select the geographic region(s) relevant to the document." ma:internalName="Geographic_x0020_Region">
      <xsd:complexType>
        <xsd:complexContent>
          <xsd:extension base="dms:MultiChoice">
            <xsd:sequence>
              <xsd:element name="Value" maxOccurs="unbounded" minOccurs="0" nillable="true">
                <xsd:simpleType>
                  <xsd:restriction base="dms:Choice">
                    <xsd:enumeration value="Americas"/>
                    <xsd:enumeration value="Asia"/>
                    <xsd:enumeration value="Australia"/>
                    <xsd:enumeration value="Central and Eastern Europe"/>
                    <xsd:enumeration value="France"/>
                    <xsd:enumeration value="Germany"/>
                    <xsd:enumeration value="Global"/>
                    <xsd:enumeration value="Middle East and Africa"/>
                    <xsd:enumeration value="Netherlands"/>
                    <xsd:enumeration value="Nordics"/>
                    <xsd:enumeration value="Rest of Europe"/>
                    <xsd:enumeration value="United Kingdom"/>
                  </xsd:restriction>
                </xsd:simpleType>
              </xsd:element>
            </xsd:sequence>
          </xsd:extension>
        </xsd:complexContent>
      </xsd:complexType>
    </xsd:element>
    <xsd:element name="Subjects_x0020_and_x0020_Keywords" ma:index="13" nillable="true" ma:displayName="Subjects and Keywords" ma:description="Subjects and keywords relevant to the document (optional). For example: supplier/partner, business area, nature of project, technologies, products etc." ma:internalName="Subjects_x0020_and_x0020_Keywords">
      <xsd:simpleType>
        <xsd:restriction base="dms:Note">
          <xsd:maxLength value="255"/>
        </xsd:restriction>
      </xsd:simpleType>
    </xsd:element>
    <xsd:element name="p43f7bb208e443c9b50eb304fe6606a3" ma:index="19" nillable="true" ma:taxonomy="true" ma:internalName="p43f7bb208e443c9b50eb304fe6606a3" ma:taxonomyFieldName="Business_x0020_theme" ma:displayName="Business theme"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20"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23"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25" nillable="true" ma:taxonomy="true" ma:internalName="c5aebc35b3e840e5912c276ffe755dcf" ma:taxonomyFieldName="Sector" ma:displayName="Sector"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28"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30"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element name="TaxKeywordTaxHTField" ma:index="34" nillable="true" ma:taxonomy="true" ma:internalName="TaxKeywordTaxHTField" ma:taxonomyFieldName="TaxKeyword" ma:displayName="Enterprise Keywords" ma:fieldId="{23f27201-bee3-471e-b2e7-b64fd8b7ca38}" ma:taxonomyMulti="true" ma:sspId="c730d5d4-e911-429a-be83-99efcd06639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C4F6A-F6A5-45C8-BAAA-52FB70E387C7}">
  <ds:schemaRefs>
    <ds:schemaRef ds:uri="http://purl.org/dc/terms/"/>
    <ds:schemaRef ds:uri="d95a5b16-1b8d-4c7c-9ebf-89c0983b6970"/>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4.xml><?xml version="1.0" encoding="utf-8"?>
<ds:datastoreItem xmlns:ds="http://schemas.openxmlformats.org/officeDocument/2006/customXml" ds:itemID="{5BE9A297-0D99-4E20-9EAE-352170D932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CGI Onscreen Template - Ice v17</Template>
  <TotalTime>8940</TotalTime>
  <Words>1169</Words>
  <Application>Microsoft Office PowerPoint</Application>
  <PresentationFormat>On-screen Show (4:3)</PresentationFormat>
  <Paragraphs>125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CGI Beet</vt:lpstr>
      <vt:lpstr>Basic Accounting</vt:lpstr>
      <vt:lpstr>General Ledger</vt:lpstr>
      <vt:lpstr>Classification</vt:lpstr>
      <vt:lpstr>Classification Examples</vt:lpstr>
      <vt:lpstr>GL Hierarchy</vt:lpstr>
      <vt:lpstr>Accounting Examples</vt:lpstr>
      <vt:lpstr>Accrual</vt:lpstr>
      <vt:lpstr>Loan Contract Life Cycle</vt:lpstr>
      <vt:lpstr>Revaluation</vt:lpstr>
      <vt:lpstr>Nostro and Vostro Accounts</vt:lpstr>
      <vt:lpstr>PowerPoint Presentation</vt:lpstr>
    </vt:vector>
  </TitlesOfParts>
  <Company>CGI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karen.sellers</dc:creator>
  <cp:lastModifiedBy>Kiron, Asish</cp:lastModifiedBy>
  <cp:revision>70</cp:revision>
  <dcterms:created xsi:type="dcterms:W3CDTF">2012-12-22T14:27:28Z</dcterms:created>
  <dcterms:modified xsi:type="dcterms:W3CDTF">2020-03-06T09:22:27Z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0x010100DCE5D5DBCBA6844C95AAA11EB3A32719002FF8385B8572694FA7ACC1CC37F60277</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260;#Group|43ac7042-3752-4f1b-8a93-43b36e65d3e5</vt:lpwstr>
  </property>
  <property fmtid="{D5CDD505-2E9C-101B-9397-08002B2CF9AE}" pid="10" name="Sector">
    <vt:lpwstr/>
  </property>
  <property fmtid="{D5CDD505-2E9C-101B-9397-08002B2CF9AE}" pid="11" name="Business theme">
    <vt:lpwstr/>
  </property>
  <property fmtid="{D5CDD505-2E9C-101B-9397-08002B2CF9AE}" pid="12" name="Order">
    <vt:r8>6600</vt:r8>
  </property>
  <property fmtid="{D5CDD505-2E9C-101B-9397-08002B2CF9AE}" pid="13" name="TaxKeyword">
    <vt:lpwstr/>
  </property>
</Properties>
</file>