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0"/>
  </p:notesMasterIdLst>
  <p:handoutMasterIdLst>
    <p:handoutMasterId r:id="rId31"/>
  </p:handoutMasterIdLst>
  <p:sldIdLst>
    <p:sldId id="407" r:id="rId6"/>
    <p:sldId id="421" r:id="rId7"/>
    <p:sldId id="408" r:id="rId8"/>
    <p:sldId id="389" r:id="rId9"/>
    <p:sldId id="423" r:id="rId10"/>
    <p:sldId id="514" r:id="rId11"/>
    <p:sldId id="485" r:id="rId12"/>
    <p:sldId id="542" r:id="rId13"/>
    <p:sldId id="543" r:id="rId14"/>
    <p:sldId id="547" r:id="rId15"/>
    <p:sldId id="551" r:id="rId16"/>
    <p:sldId id="544" r:id="rId17"/>
    <p:sldId id="549" r:id="rId18"/>
    <p:sldId id="546" r:id="rId19"/>
    <p:sldId id="548" r:id="rId20"/>
    <p:sldId id="550" r:id="rId21"/>
    <p:sldId id="552" r:id="rId22"/>
    <p:sldId id="553" r:id="rId23"/>
    <p:sldId id="554" r:id="rId24"/>
    <p:sldId id="556" r:id="rId25"/>
    <p:sldId id="555" r:id="rId26"/>
    <p:sldId id="557" r:id="rId27"/>
    <p:sldId id="541" r:id="rId28"/>
    <p:sldId id="54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D7AC19-2D78-440D-B853-7CDF2DF0CD73}">
          <p14:sldIdLst>
            <p14:sldId id="407"/>
            <p14:sldId id="421"/>
            <p14:sldId id="408"/>
            <p14:sldId id="389"/>
            <p14:sldId id="423"/>
            <p14:sldId id="514"/>
            <p14:sldId id="485"/>
            <p14:sldId id="542"/>
            <p14:sldId id="543"/>
            <p14:sldId id="547"/>
            <p14:sldId id="551"/>
            <p14:sldId id="544"/>
            <p14:sldId id="549"/>
            <p14:sldId id="546"/>
            <p14:sldId id="548"/>
            <p14:sldId id="550"/>
            <p14:sldId id="552"/>
            <p14:sldId id="553"/>
            <p14:sldId id="554"/>
            <p14:sldId id="556"/>
            <p14:sldId id="555"/>
            <p14:sldId id="557"/>
            <p14:sldId id="541"/>
            <p14:sldId id="540"/>
          </p14:sldIdLst>
        </p14:section>
      </p14:sectionLst>
    </p:ext>
    <p:ext uri="{EFAFB233-063F-42B5-8137-9DF3F51BA10A}">
      <p15:sldGuideLst xmlns:p15="http://schemas.microsoft.com/office/powerpoint/2012/main">
        <p15:guide id="1" orient="horz" pos="835">
          <p15:clr>
            <a:srgbClr val="A4A3A4"/>
          </p15:clr>
        </p15:guide>
        <p15:guide id="2" orient="horz" pos="798">
          <p15:clr>
            <a:srgbClr val="A4A3A4"/>
          </p15:clr>
        </p15:guide>
        <p15:guide id="3" orient="horz" pos="117">
          <p15:clr>
            <a:srgbClr val="A4A3A4"/>
          </p15:clr>
        </p15:guide>
        <p15:guide id="4" orient="horz" pos="4196">
          <p15:clr>
            <a:srgbClr val="A4A3A4"/>
          </p15:clr>
        </p15:guide>
        <p15:guide id="5" orient="horz" pos="3874">
          <p15:clr>
            <a:srgbClr val="A4A3A4"/>
          </p15:clr>
        </p15:guide>
        <p15:guide id="6" orient="horz" pos="2083">
          <p15:clr>
            <a:srgbClr val="A4A3A4"/>
          </p15:clr>
        </p15:guide>
        <p15:guide id="7" orient="horz" pos="697">
          <p15:clr>
            <a:srgbClr val="A4A3A4"/>
          </p15:clr>
        </p15:guide>
        <p15:guide id="8" pos="2775">
          <p15:clr>
            <a:srgbClr val="A4A3A4"/>
          </p15:clr>
        </p15:guide>
        <p15:guide id="9" pos="3000">
          <p15:clr>
            <a:srgbClr val="A4A3A4"/>
          </p15:clr>
        </p15:guide>
        <p15:guide id="10" pos="282">
          <p15:clr>
            <a:srgbClr val="A4A3A4"/>
          </p15:clr>
        </p15:guide>
        <p15:guide id="11" pos="2880">
          <p15:clr>
            <a:srgbClr val="A4A3A4"/>
          </p15:clr>
        </p15:guide>
        <p15:guide id="12" pos="54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inki, Varun" initials="TV" lastIdx="1" clrIdx="0"/>
  <p:cmAuthor id="1" name="A, Haripriya" initials="AH" lastIdx="0" clrIdx="1">
    <p:extLst>
      <p:ext uri="{19B8F6BF-5375-455C-9EA6-DF929625EA0E}">
        <p15:presenceInfo xmlns:p15="http://schemas.microsoft.com/office/powerpoint/2012/main" userId="S-1-5-21-3641078771-3653456904-245653651-15764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7386"/>
    <a:srgbClr val="FFEBE7"/>
    <a:srgbClr val="FFFFE7"/>
    <a:srgbClr val="FFFFFF"/>
    <a:srgbClr val="FFD9B2"/>
    <a:srgbClr val="FFAA99"/>
    <a:srgbClr val="666666"/>
    <a:srgbClr val="000000"/>
    <a:srgbClr val="6EC628"/>
    <a:srgbClr val="A297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092" autoAdjust="0"/>
  </p:normalViewPr>
  <p:slideViewPr>
    <p:cSldViewPr snapToGrid="0">
      <p:cViewPr varScale="1">
        <p:scale>
          <a:sx n="69" d="100"/>
          <a:sy n="69" d="100"/>
        </p:scale>
        <p:origin x="1440" y="66"/>
      </p:cViewPr>
      <p:guideLst>
        <p:guide orient="horz" pos="835"/>
        <p:guide orient="horz" pos="798"/>
        <p:guide orient="horz" pos="117"/>
        <p:guide orient="horz" pos="4196"/>
        <p:guide orient="horz" pos="3874"/>
        <p:guide orient="horz" pos="2083"/>
        <p:guide orient="horz" pos="697"/>
        <p:guide pos="2775"/>
        <p:guide pos="3000"/>
        <p:guide pos="282"/>
        <p:guide pos="2880"/>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notesViewPr>
    <p:cSldViewPr snapToGrid="0">
      <p:cViewPr varScale="1">
        <p:scale>
          <a:sx n="81" d="100"/>
          <a:sy n="81" d="100"/>
        </p:scale>
        <p:origin x="-204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A2E8FD-2AFE-4B1E-9D19-015693014FEA}" type="datetimeFigureOut">
              <a:rPr lang="en-US" smtClean="0">
                <a:latin typeface="Arial" pitchFamily="34" charset="0"/>
              </a:rPr>
              <a:pPr/>
              <a:t>5/26/2020</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3D0142-0A92-499C-9E53-36958F98D275}"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9904208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B5D7A87D-1CDA-443F-BAE3-82C9C05446C3}" type="datetimeFigureOut">
              <a:rPr lang="en-US" smtClean="0"/>
              <a:pPr/>
              <a:t>5/26/2020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20B9C825-F38E-45BB-92C1-043DE61C9183}" type="slidenum">
              <a:rPr lang="en-US" smtClean="0"/>
              <a:pPr/>
              <a:t>‹#›</a:t>
            </a:fld>
            <a:endParaRPr lang="en-US" dirty="0"/>
          </a:p>
        </p:txBody>
      </p:sp>
    </p:spTree>
    <p:extLst>
      <p:ext uri="{BB962C8B-B14F-4D97-AF65-F5344CB8AC3E}">
        <p14:creationId xmlns:p14="http://schemas.microsoft.com/office/powerpoint/2010/main" val="608682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3</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4</a:t>
            </a:fld>
            <a:endParaRPr lang="en-US" dirty="0"/>
          </a:p>
        </p:txBody>
      </p:sp>
    </p:spTree>
    <p:extLst>
      <p:ext uri="{BB962C8B-B14F-4D97-AF65-F5344CB8AC3E}">
        <p14:creationId xmlns:p14="http://schemas.microsoft.com/office/powerpoint/2010/main" val="1896801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Copy to notepad and explain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21</a:t>
            </a:fld>
            <a:endParaRPr lang="en-US" dirty="0"/>
          </a:p>
        </p:txBody>
      </p:sp>
    </p:spTree>
    <p:extLst>
      <p:ext uri="{BB962C8B-B14F-4D97-AF65-F5344CB8AC3E}">
        <p14:creationId xmlns:p14="http://schemas.microsoft.com/office/powerpoint/2010/main" val="295994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age">
    <p:spTree>
      <p:nvGrpSpPr>
        <p:cNvPr id="1" name=""/>
        <p:cNvGrpSpPr/>
        <p:nvPr/>
      </p:nvGrpSpPr>
      <p:grpSpPr>
        <a:xfrm>
          <a:off x="0" y="0"/>
          <a:ext cx="0" cy="0"/>
          <a:chOff x="0" y="0"/>
          <a:chExt cx="0" cy="0"/>
        </a:xfrm>
      </p:grpSpPr>
      <p:pic>
        <p:nvPicPr>
          <p:cNvPr id="47" name="Image 22" descr="cover- Ice.jpg &lt;IGNORE&gt;"/>
          <p:cNvPicPr>
            <a:picLocks noChangeAspect="1"/>
          </p:cNvPicPr>
          <p:nvPr userDrawn="1"/>
        </p:nvPicPr>
        <p:blipFill>
          <a:blip r:embed="rId2" cstate="print"/>
          <a:stretch>
            <a:fillRect/>
          </a:stretch>
        </p:blipFill>
        <p:spPr>
          <a:xfrm>
            <a:off x="1" y="0"/>
            <a:ext cx="9143998" cy="4071937"/>
          </a:xfrm>
          <a:prstGeom prst="rect">
            <a:avLst/>
          </a:prstGeom>
        </p:spPr>
      </p:pic>
      <p:pic>
        <p:nvPicPr>
          <p:cNvPr id="49" name="Picture 6" descr="cover_bg_ice_part2.jpg &lt;IGNORE&gt;"/>
          <p:cNvPicPr>
            <a:picLocks/>
          </p:cNvPicPr>
          <p:nvPr userDrawn="1"/>
        </p:nvPicPr>
        <p:blipFill>
          <a:blip r:embed="rId3" cstate="print"/>
          <a:stretch>
            <a:fillRect/>
          </a:stretch>
        </p:blipFill>
        <p:spPr>
          <a:xfrm>
            <a:off x="0" y="4069080"/>
            <a:ext cx="9144000" cy="1527048"/>
          </a:xfrm>
          <a:prstGeom prst="rect">
            <a:avLst/>
          </a:prstGeom>
        </p:spPr>
      </p:pic>
      <p:pic>
        <p:nvPicPr>
          <p:cNvPr id="50" name="Picture 8" descr="cover_bg_ice_part1.jpg &lt;IGNORE&gt;"/>
          <p:cNvPicPr>
            <a:picLocks noChangeAspect="1"/>
          </p:cNvPicPr>
          <p:nvPr userDrawn="1"/>
        </p:nvPicPr>
        <p:blipFill>
          <a:blip r:embed="rId4" cstate="print"/>
          <a:stretch>
            <a:fillRect/>
          </a:stretch>
        </p:blipFill>
        <p:spPr>
          <a:xfrm>
            <a:off x="44" y="3906044"/>
            <a:ext cx="9143910" cy="178592"/>
          </a:xfrm>
          <a:prstGeom prst="rect">
            <a:avLst/>
          </a:prstGeom>
        </p:spPr>
      </p:pic>
      <p:grpSp>
        <p:nvGrpSpPr>
          <p:cNvPr id="11" name="Group 10"/>
          <p:cNvGrpSpPr/>
          <p:nvPr userDrawn="1"/>
        </p:nvGrpSpPr>
        <p:grpSpPr bwMode="gray">
          <a:xfrm>
            <a:off x="6901056" y="5829386"/>
            <a:ext cx="1894407" cy="855073"/>
            <a:chOff x="1028700" y="1828800"/>
            <a:chExt cx="7083426" cy="3197226"/>
          </a:xfrm>
        </p:grpSpPr>
        <p:sp>
          <p:nvSpPr>
            <p:cNvPr id="1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3"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8"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9"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1"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3"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4"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6"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7"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8"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9"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0"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1"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2"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3"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4"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5"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6"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7"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8"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9"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0"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1"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2"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3"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4"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5"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grpSp>
      <p:sp>
        <p:nvSpPr>
          <p:cNvPr id="2" name="Title 1"/>
          <p:cNvSpPr>
            <a:spLocks noGrp="1"/>
          </p:cNvSpPr>
          <p:nvPr userDrawn="1">
            <p:ph type="ctrTitle" hasCustomPrompt="1"/>
          </p:nvPr>
        </p:nvSpPr>
        <p:spPr bwMode="white">
          <a:xfrm>
            <a:off x="449262" y="4204514"/>
            <a:ext cx="8250237" cy="1244816"/>
          </a:xfrm>
        </p:spPr>
        <p:txBody>
          <a:bodyPr wrap="square" lIns="0" tIns="0" rIns="0" bIns="0" anchor="t" anchorCtr="0">
            <a:normAutofit/>
          </a:bodyPr>
          <a:lstStyle>
            <a:lvl1pPr algn="l">
              <a:defRPr sz="3600" b="0" baseline="0">
                <a:solidFill>
                  <a:srgbClr val="FFFFFF"/>
                </a:solidFill>
              </a:defRPr>
            </a:lvl1pPr>
          </a:lstStyle>
          <a:p>
            <a:r>
              <a:rPr lang="en-US" noProof="0" smtClean="0"/>
              <a:t>Click to edit Master </a:t>
            </a:r>
            <a:br>
              <a:rPr lang="en-US" noProof="0" smtClean="0"/>
            </a:br>
            <a:r>
              <a:rPr lang="en-US" noProof="0" smtClean="0"/>
              <a:t>title style</a:t>
            </a:r>
            <a:endParaRPr lang="en-US" noProof="0" dirty="0"/>
          </a:p>
        </p:txBody>
      </p:sp>
      <p:sp>
        <p:nvSpPr>
          <p:cNvPr id="3" name="Subtitle 2"/>
          <p:cNvSpPr>
            <a:spLocks noGrp="1"/>
          </p:cNvSpPr>
          <p:nvPr>
            <p:ph type="subTitle" idx="1"/>
          </p:nvPr>
        </p:nvSpPr>
        <p:spPr>
          <a:xfrm>
            <a:off x="447675" y="5721349"/>
            <a:ext cx="5881407" cy="679451"/>
          </a:xfrm>
          <a:prstGeom prst="rect">
            <a:avLst/>
          </a:prstGeom>
        </p:spPr>
        <p:txBody>
          <a:bodyPr lIns="0" tIns="0" rIns="0" bIns="0" anchor="t" anchorCtr="0">
            <a:normAutofit/>
          </a:bodyPr>
          <a:lstStyle>
            <a:lvl1pPr marL="0" indent="0" algn="l">
              <a:spcBef>
                <a:spcPts val="0"/>
              </a:spcBef>
              <a:buNone/>
              <a:defRPr lang="en-GB" sz="1400" kern="1200" noProof="0" dirty="0">
                <a:solidFill>
                  <a:srgbClr val="666666"/>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smtClean="0"/>
          </a:p>
        </p:txBody>
      </p:sp>
      <p:sp>
        <p:nvSpPr>
          <p:cNvPr id="20" name="TextBox 19"/>
          <p:cNvSpPr txBox="1"/>
          <p:nvPr userDrawn="1"/>
        </p:nvSpPr>
        <p:spPr bwMode="auto">
          <a:xfrm>
            <a:off x="449263" y="6515640"/>
            <a:ext cx="1783397" cy="240871"/>
          </a:xfrm>
          <a:prstGeom prst="rect">
            <a:avLst/>
          </a:prstGeom>
          <a:noFill/>
          <a:ln w="3175" algn="ctr">
            <a:noFill/>
            <a:miter lim="800000"/>
            <a:headEnd/>
            <a:tailEnd/>
          </a:ln>
          <a:effectLst/>
        </p:spPr>
        <p:txBody>
          <a:bodyPr vert="horz" wrap="square" lIns="0" tIns="0" rIns="0" bIns="0"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noProof="0" smtClean="0">
                <a:solidFill>
                  <a:srgbClr val="666666"/>
                </a:solidFill>
                <a:latin typeface="Arial" pitchFamily="34" charset="0"/>
                <a:ea typeface="+mn-ea"/>
                <a:cs typeface="Arial" pitchFamily="34" charset="0"/>
              </a:rPr>
              <a:t>© CGI Group Inc. 2013</a:t>
            </a:r>
            <a:endParaRPr lang="en-US" sz="1100" kern="1200" noProof="0" dirty="0" smtClean="0">
              <a:solidFill>
                <a:srgbClr val="666666"/>
              </a:solidFill>
              <a:latin typeface="Arial" pitchFamily="34" charset="0"/>
              <a:ea typeface="+mn-ea"/>
              <a:cs typeface="Arial" pitchFamily="34" charset="0"/>
            </a:endParaRPr>
          </a:p>
        </p:txBody>
      </p:sp>
      <p:sp>
        <p:nvSpPr>
          <p:cNvPr id="22" name="Date Placeholder 3"/>
          <p:cNvSpPr>
            <a:spLocks noGrp="1"/>
          </p:cNvSpPr>
          <p:nvPr>
            <p:ph type="dt" sz="half" idx="2"/>
          </p:nvPr>
        </p:nvSpPr>
        <p:spPr>
          <a:xfrm>
            <a:off x="3569856" y="6515640"/>
            <a:ext cx="1999672" cy="241200"/>
          </a:xfrm>
          <a:prstGeom prst="rect">
            <a:avLst/>
          </a:prstGeom>
          <a:ln w="3175">
            <a:noFill/>
          </a:ln>
        </p:spPr>
        <p:txBody>
          <a:bodyPr vert="horz" wrap="square" lIns="0" tIns="0" rIns="0" bIns="0" rtlCol="0" anchor="t" anchorCtr="0">
            <a:normAutofit/>
          </a:bodyPr>
          <a:lstStyle>
            <a:lvl1pPr algn="ctr">
              <a:defRPr lang="en-US" sz="1100" kern="1200" noProof="0" dirty="0" smtClean="0">
                <a:solidFill>
                  <a:srgbClr val="666666"/>
                </a:solidFill>
                <a:latin typeface="Arial" pitchFamily="34" charset="0"/>
                <a:ea typeface="+mn-ea"/>
                <a:cs typeface="Arial" pitchFamily="34" charset="0"/>
              </a:defRPr>
            </a:lvl1pPr>
          </a:lstStyle>
          <a:p>
            <a:r>
              <a:rPr lang="en-US" smtClean="0"/>
              <a:t>10.05.2013</a:t>
            </a:r>
            <a:endParaRPr lang="en-US"/>
          </a:p>
        </p:txBody>
      </p:sp>
      <p:sp>
        <p:nvSpPr>
          <p:cNvPr id="4" name="TextBox 3" descr="CONFIDENTIAL_TAG_0xFFEE"/>
          <p:cNvSpPr txBox="1"/>
          <p:nvPr userDrawn="1"/>
        </p:nvSpPr>
        <p:spPr bwMode="auto">
          <a:xfrm>
            <a:off x="2120630" y="6515640"/>
            <a:ext cx="1721795"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pic>
        <p:nvPicPr>
          <p:cNvPr id="41" name="Picture 6" descr="cover_bg_ice_part2.jpg &lt;IGNORE&gt;"/>
          <p:cNvPicPr>
            <a:picLocks/>
          </p:cNvPicPr>
          <p:nvPr userDrawn="1"/>
        </p:nvPicPr>
        <p:blipFill>
          <a:blip r:embed="rId2" cstate="print"/>
          <a:stretch>
            <a:fillRect/>
          </a:stretch>
        </p:blipFill>
        <p:spPr>
          <a:xfrm>
            <a:off x="0" y="0"/>
            <a:ext cx="9144000" cy="6858000"/>
          </a:xfrm>
          <a:prstGeom prst="rect">
            <a:avLst/>
          </a:prstGeom>
        </p:spPr>
      </p:pic>
      <p:pic>
        <p:nvPicPr>
          <p:cNvPr id="40" name="Image 15" descr="section.jpg &lt;IGNORE&gt;"/>
          <p:cNvPicPr>
            <a:picLocks noChangeAspect="1"/>
          </p:cNvPicPr>
          <p:nvPr userDrawn="1"/>
        </p:nvPicPr>
        <p:blipFill>
          <a:blip r:embed="rId3" cstate="print"/>
          <a:stretch>
            <a:fillRect/>
          </a:stretch>
        </p:blipFill>
        <p:spPr>
          <a:xfrm>
            <a:off x="0" y="2286000"/>
            <a:ext cx="9144000" cy="2286000"/>
          </a:xfrm>
          <a:prstGeom prst="rect">
            <a:avLst/>
          </a:prstGeom>
        </p:spPr>
      </p:pic>
      <p:grpSp>
        <p:nvGrpSpPr>
          <p:cNvPr id="11" name="Group 10"/>
          <p:cNvGrpSpPr/>
          <p:nvPr userDrawn="1"/>
        </p:nvGrpSpPr>
        <p:grpSpPr bwMode="gray">
          <a:xfrm>
            <a:off x="6901056" y="5829386"/>
            <a:ext cx="1894407" cy="855073"/>
            <a:chOff x="1028700" y="1828800"/>
            <a:chExt cx="7083426" cy="3197226"/>
          </a:xfrm>
          <a:solidFill>
            <a:srgbClr val="FFFFFF"/>
          </a:solidFill>
        </p:grpSpPr>
        <p:sp>
          <p:nvSpPr>
            <p:cNvPr id="1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Rectangle 7"/>
            <p:cNvSpPr>
              <a:spLocks noChangeArrowheads="1"/>
            </p:cNvSpPr>
            <p:nvPr/>
          </p:nvSpPr>
          <p:spPr bwMode="gray">
            <a:xfrm>
              <a:off x="7304088" y="1870075"/>
              <a:ext cx="417513" cy="19446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7"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8"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9"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pic>
        <p:nvPicPr>
          <p:cNvPr id="42" name="Picture 7" descr="bg_connectors.png &lt;IGNORE&gt;"/>
          <p:cNvPicPr>
            <a:picLocks noChangeAspect="1"/>
          </p:cNvPicPr>
          <p:nvPr userDrawn="1"/>
        </p:nvPicPr>
        <p:blipFill>
          <a:blip r:embed="rId4" cstate="print"/>
          <a:stretch>
            <a:fillRect/>
          </a:stretch>
        </p:blipFill>
        <p:spPr>
          <a:xfrm>
            <a:off x="0" y="0"/>
            <a:ext cx="9144000" cy="6858000"/>
          </a:xfrm>
          <a:prstGeom prst="rect">
            <a:avLst/>
          </a:prstGeom>
        </p:spPr>
      </p:pic>
      <p:sp>
        <p:nvSpPr>
          <p:cNvPr id="2" name="Title 1"/>
          <p:cNvSpPr>
            <a:spLocks noGrp="1"/>
          </p:cNvSpPr>
          <p:nvPr>
            <p:ph type="ctrTitle"/>
          </p:nvPr>
        </p:nvSpPr>
        <p:spPr bwMode="gray">
          <a:xfrm>
            <a:off x="447674" y="253048"/>
            <a:ext cx="8251826" cy="605254"/>
          </a:xfrm>
        </p:spPr>
        <p:txBody>
          <a:bodyPr wrap="square" lIns="0" tIns="0" rIns="0" bIns="0">
            <a:noAutofit/>
          </a:bodyPr>
          <a:lstStyle>
            <a:lvl1pPr algn="l">
              <a:defRPr sz="3900" baseline="0">
                <a:solidFill>
                  <a:srgbClr val="FFFFFF"/>
                </a:solidFill>
              </a:defRPr>
            </a:lvl1pPr>
          </a:lstStyle>
          <a:p>
            <a:r>
              <a:rPr lang="en-US" noProof="0" smtClean="0"/>
              <a:t>Click to edit Master title style</a:t>
            </a:r>
            <a:endParaRPr lang="en-US" noProof="0" dirty="0"/>
          </a:p>
        </p:txBody>
      </p:sp>
      <p:sp>
        <p:nvSpPr>
          <p:cNvPr id="13" name="Subtitle 2"/>
          <p:cNvSpPr>
            <a:spLocks noGrp="1"/>
          </p:cNvSpPr>
          <p:nvPr>
            <p:ph type="subTitle" idx="1"/>
          </p:nvPr>
        </p:nvSpPr>
        <p:spPr bwMode="gray">
          <a:xfrm>
            <a:off x="447675" y="855981"/>
            <a:ext cx="8251825" cy="629920"/>
          </a:xfrm>
          <a:prstGeom prst="rect">
            <a:avLst/>
          </a:prstGeom>
        </p:spPr>
        <p:txBody>
          <a:bodyPr lIns="0" tIns="0" rIns="0" bIns="0" anchor="t" anchorCtr="0">
            <a:noAutofit/>
          </a:bodyPr>
          <a:lstStyle>
            <a:lvl1pPr marL="0" indent="0" algn="l">
              <a:buNone/>
              <a:defRPr sz="3900">
                <a:solidFill>
                  <a:srgbClr val="FFFFFF"/>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image">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762500" y="1325563"/>
            <a:ext cx="3924300" cy="4835525"/>
          </a:xfrm>
          <a:prstGeom prst="rect">
            <a:avLst/>
          </a:prstGeom>
        </p:spPr>
        <p:txBody>
          <a:bodyPr lIns="0" tIns="0" rIns="0" bIns="0">
            <a:normAutofit/>
          </a:bodyPr>
          <a:lstStyle>
            <a:lvl1pPr>
              <a:spcBef>
                <a:spcPts val="500"/>
              </a:spcBef>
              <a:buNone/>
              <a:defRPr lang="en-GB" sz="2000" kern="1200" baseline="0" noProof="0" dirty="0" smtClean="0">
                <a:solidFill>
                  <a:schemeClr val="tx1"/>
                </a:solidFill>
                <a:latin typeface="Arial" pitchFamily="34" charset="0"/>
                <a:ea typeface="+mn-ea"/>
                <a:cs typeface="+mn-cs"/>
              </a:defRPr>
            </a:lvl1pPr>
          </a:lstStyle>
          <a:p>
            <a:r>
              <a:rPr lang="en-US" smtClean="0"/>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Image">
    <p:spTree>
      <p:nvGrpSpPr>
        <p:cNvPr id="1" name=""/>
        <p:cNvGrpSpPr/>
        <p:nvPr/>
      </p:nvGrpSpPr>
      <p:grpSpPr>
        <a:xfrm>
          <a:off x="0" y="0"/>
          <a:ext cx="0" cy="0"/>
          <a:chOff x="0" y="0"/>
          <a:chExt cx="0" cy="0"/>
        </a:xfrm>
      </p:grpSpPr>
      <p:pic>
        <p:nvPicPr>
          <p:cNvPr id="57" name="Picture 56"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2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47676" y="1325563"/>
            <a:ext cx="2580730"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smtClean="0"/>
              <a:t>Click icon to add picture</a:t>
            </a:r>
            <a:endParaRPr lang="en-US" dirty="0"/>
          </a:p>
        </p:txBody>
      </p:sp>
      <p:sp>
        <p:nvSpPr>
          <p:cNvPr id="11" name="Picture Placeholder 20"/>
          <p:cNvSpPr>
            <a:spLocks noGrp="1"/>
          </p:cNvSpPr>
          <p:nvPr>
            <p:ph type="pic" sz="quarter" idx="15"/>
          </p:nvPr>
        </p:nvSpPr>
        <p:spPr>
          <a:xfrm>
            <a:off x="3230319"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smtClean="0"/>
              <a:t>Click icon to add picture</a:t>
            </a:r>
            <a:endParaRPr lang="en-US" dirty="0"/>
          </a:p>
        </p:txBody>
      </p:sp>
      <p:sp>
        <p:nvSpPr>
          <p:cNvPr id="12" name="Picture Placeholder 20"/>
          <p:cNvSpPr>
            <a:spLocks noGrp="1"/>
          </p:cNvSpPr>
          <p:nvPr>
            <p:ph type="pic" sz="quarter" idx="16"/>
          </p:nvPr>
        </p:nvSpPr>
        <p:spPr>
          <a:xfrm>
            <a:off x="6059516"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smtClean="0"/>
              <a:t>Click icon to add picture</a:t>
            </a:r>
            <a:endParaRPr lang="en-US" dirty="0"/>
          </a:p>
        </p:txBody>
      </p:sp>
      <p:sp>
        <p:nvSpPr>
          <p:cNvPr id="14"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5" name="Content Placeholder 20"/>
          <p:cNvSpPr>
            <a:spLocks noGrp="1"/>
          </p:cNvSpPr>
          <p:nvPr>
            <p:ph sz="quarter" idx="17" hasCustomPrompt="1"/>
          </p:nvPr>
        </p:nvSpPr>
        <p:spPr>
          <a:xfrm>
            <a:off x="447675" y="4614043"/>
            <a:ext cx="2582128"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0"/>
          <p:cNvSpPr>
            <a:spLocks noGrp="1"/>
          </p:cNvSpPr>
          <p:nvPr>
            <p:ph sz="quarter" idx="22" hasCustomPrompt="1"/>
          </p:nvPr>
        </p:nvSpPr>
        <p:spPr>
          <a:xfrm>
            <a:off x="3233168" y="4614042"/>
            <a:ext cx="2621722"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20"/>
          <p:cNvSpPr>
            <a:spLocks noGrp="1"/>
          </p:cNvSpPr>
          <p:nvPr>
            <p:ph sz="quarter" idx="23" hasCustomPrompt="1"/>
          </p:nvPr>
        </p:nvSpPr>
        <p:spPr>
          <a:xfrm>
            <a:off x="6066430" y="4614042"/>
            <a:ext cx="2633070"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25" name="Group 24"/>
          <p:cNvGrpSpPr/>
          <p:nvPr userDrawn="1"/>
        </p:nvGrpSpPr>
        <p:grpSpPr bwMode="gray">
          <a:xfrm>
            <a:off x="7975371" y="6325019"/>
            <a:ext cx="715649" cy="333534"/>
            <a:chOff x="7527713" y="5505450"/>
            <a:chExt cx="1163308" cy="542169"/>
          </a:xfrm>
        </p:grpSpPr>
        <p:sp>
          <p:nvSpPr>
            <p:cNvPr id="2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47675" y="1325563"/>
            <a:ext cx="8251825" cy="34607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smtClean="0"/>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hasCustomPrompt="1"/>
          </p:nvPr>
        </p:nvSpPr>
        <p:spPr>
          <a:xfrm>
            <a:off x="447674" y="5016525"/>
            <a:ext cx="8251825" cy="11366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endParaRPr lang="en-US"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side small graphic ">
    <p:spTree>
      <p:nvGrpSpPr>
        <p:cNvPr id="1" name=""/>
        <p:cNvGrpSpPr/>
        <p:nvPr/>
      </p:nvGrpSpPr>
      <p:grpSpPr>
        <a:xfrm>
          <a:off x="0" y="0"/>
          <a:ext cx="0" cy="0"/>
          <a:chOff x="0" y="0"/>
          <a:chExt cx="0" cy="0"/>
        </a:xfrm>
      </p:grpSpPr>
      <p:pic>
        <p:nvPicPr>
          <p:cNvPr id="52" name="Picture 51"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4" name="Content Placeholder 20"/>
          <p:cNvSpPr>
            <a:spLocks noGrp="1"/>
          </p:cNvSpPr>
          <p:nvPr>
            <p:ph sz="quarter" idx="17"/>
          </p:nvPr>
        </p:nvSpPr>
        <p:spPr>
          <a:xfrm>
            <a:off x="449263" y="1266825"/>
            <a:ext cx="626110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9"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2" name="Picture Placeholder 11"/>
          <p:cNvSpPr>
            <a:spLocks noGrp="1"/>
          </p:cNvSpPr>
          <p:nvPr>
            <p:ph type="pic" sz="quarter" idx="23" hasCustomPrompt="1"/>
          </p:nvPr>
        </p:nvSpPr>
        <p:spPr>
          <a:xfrm>
            <a:off x="6854825" y="1325563"/>
            <a:ext cx="1844675" cy="4827587"/>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Arial" pitchFamily="34" charset="0"/>
                <a:ea typeface="+mn-ea"/>
                <a:cs typeface="+mn-cs"/>
              </a:defRPr>
            </a:lvl1pPr>
          </a:lstStyle>
          <a:p>
            <a:r>
              <a:rPr lang="en-US" smtClean="0"/>
              <a:t>Text</a:t>
            </a:r>
            <a:endParaRPr lang="en-US"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icture">
    <p:spTree>
      <p:nvGrpSpPr>
        <p:cNvPr id="1" name=""/>
        <p:cNvGrpSpPr/>
        <p:nvPr/>
      </p:nvGrpSpPr>
      <p:grpSpPr>
        <a:xfrm>
          <a:off x="0" y="0"/>
          <a:ext cx="0" cy="0"/>
          <a:chOff x="0" y="0"/>
          <a:chExt cx="0" cy="0"/>
        </a:xfrm>
      </p:grpSpPr>
      <p:pic>
        <p:nvPicPr>
          <p:cNvPr id="53" name="Picture 52"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1"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2" name="Content Placeholder 20"/>
          <p:cNvSpPr>
            <a:spLocks noGrp="1"/>
          </p:cNvSpPr>
          <p:nvPr>
            <p:ph sz="quarter" idx="17"/>
          </p:nvPr>
        </p:nvSpPr>
        <p:spPr>
          <a:xfrm>
            <a:off x="449264"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0"/>
          <p:cNvSpPr>
            <a:spLocks noGrp="1"/>
          </p:cNvSpPr>
          <p:nvPr>
            <p:ph sz="quarter" idx="23"/>
          </p:nvPr>
        </p:nvSpPr>
        <p:spPr>
          <a:xfrm>
            <a:off x="4741416"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0"/>
          <p:cNvSpPr>
            <a:spLocks noGrp="1"/>
          </p:cNvSpPr>
          <p:nvPr>
            <p:ph sz="quarter" idx="24"/>
          </p:nvPr>
        </p:nvSpPr>
        <p:spPr>
          <a:xfrm>
            <a:off x="447674" y="1266825"/>
            <a:ext cx="8251825" cy="8382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Edit Master text styles</a:t>
            </a:r>
          </a:p>
          <a:p>
            <a:pPr lvl="1"/>
            <a:r>
              <a:rPr lang="en-US" smtClean="0"/>
              <a:t>Second level</a:t>
            </a:r>
          </a:p>
        </p:txBody>
      </p:sp>
      <p:grpSp>
        <p:nvGrpSpPr>
          <p:cNvPr id="19" name="Group 18"/>
          <p:cNvGrpSpPr/>
          <p:nvPr userDrawn="1"/>
        </p:nvGrpSpPr>
        <p:grpSpPr bwMode="gray">
          <a:xfrm>
            <a:off x="7975371" y="6325019"/>
            <a:ext cx="715649" cy="333534"/>
            <a:chOff x="7527713" y="5505450"/>
            <a:chExt cx="1163308" cy="542169"/>
          </a:xfrm>
        </p:grpSpPr>
        <p:sp>
          <p:nvSpPr>
            <p:cNvPr id="20"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9" name="Content Placeholder 2"/>
          <p:cNvSpPr>
            <a:spLocks noGrp="1"/>
          </p:cNvSpPr>
          <p:nvPr>
            <p:ph idx="1" hasCustomPrompt="1"/>
          </p:nvPr>
        </p:nvSpPr>
        <p:spPr>
          <a:xfrm>
            <a:off x="447675" y="1266825"/>
            <a:ext cx="8239125" cy="330332"/>
          </a:xfrm>
          <a:prstGeom prst="rect">
            <a:avLst/>
          </a:prstGeom>
        </p:spPr>
        <p:txBody>
          <a:bodyPr lIns="0" tIns="0" rIns="0" bIns="0">
            <a:norm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smtClean="0"/>
              <a:t>Click to enter text</a:t>
            </a:r>
            <a:endParaRPr lang="en-US" noProof="0" dirty="0" smtClean="0"/>
          </a:p>
        </p:txBody>
      </p:sp>
      <p:sp>
        <p:nvSpPr>
          <p:cNvPr id="21" name="Picture Placeholder 20"/>
          <p:cNvSpPr>
            <a:spLocks noGrp="1"/>
          </p:cNvSpPr>
          <p:nvPr>
            <p:ph type="pic" sz="quarter" idx="14"/>
          </p:nvPr>
        </p:nvSpPr>
        <p:spPr>
          <a:xfrm>
            <a:off x="447675" y="1744717"/>
            <a:ext cx="8251825" cy="4408433"/>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smtClean="0"/>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4" name="Group 13"/>
          <p:cNvGrpSpPr/>
          <p:nvPr userDrawn="1"/>
        </p:nvGrpSpPr>
        <p:grpSpPr bwMode="gray">
          <a:xfrm>
            <a:off x="7975371" y="6325019"/>
            <a:ext cx="715649" cy="333534"/>
            <a:chOff x="7527713" y="5505450"/>
            <a:chExt cx="1163308" cy="542169"/>
          </a:xfrm>
        </p:grpSpPr>
        <p:sp>
          <p:nvSpPr>
            <p:cNvPr id="1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ation page">
    <p:spTree>
      <p:nvGrpSpPr>
        <p:cNvPr id="1" name=""/>
        <p:cNvGrpSpPr/>
        <p:nvPr/>
      </p:nvGrpSpPr>
      <p:grpSpPr>
        <a:xfrm>
          <a:off x="0" y="0"/>
          <a:ext cx="0" cy="0"/>
          <a:chOff x="0" y="0"/>
          <a:chExt cx="0" cy="0"/>
        </a:xfrm>
      </p:grpSpPr>
      <p:pic>
        <p:nvPicPr>
          <p:cNvPr id="37" name="Picture 36" descr="&lt;IGNORE&gt;&#10;"/>
          <p:cNvPicPr>
            <a:picLocks noChangeAspect="1"/>
          </p:cNvPicPr>
          <p:nvPr userDrawn="1"/>
        </p:nvPicPr>
        <p:blipFill>
          <a:blip r:embed="rId2" cstate="print"/>
          <a:stretch>
            <a:fillRect/>
          </a:stretch>
        </p:blipFill>
        <p:spPr>
          <a:xfrm>
            <a:off x="0" y="0"/>
            <a:ext cx="9144000" cy="6858000"/>
          </a:xfrm>
          <a:prstGeom prst="rect">
            <a:avLst/>
          </a:prstGeom>
        </p:spPr>
      </p:pic>
      <p:grpSp>
        <p:nvGrpSpPr>
          <p:cNvPr id="6" name="Group 5"/>
          <p:cNvGrpSpPr/>
          <p:nvPr userDrawn="1"/>
        </p:nvGrpSpPr>
        <p:grpSpPr bwMode="gray">
          <a:xfrm>
            <a:off x="6901056" y="5829386"/>
            <a:ext cx="1894407" cy="855073"/>
            <a:chOff x="1028700" y="1828800"/>
            <a:chExt cx="7083426" cy="3197226"/>
          </a:xfrm>
        </p:grpSpPr>
        <p:sp>
          <p:nvSpPr>
            <p:cNvPr id="7"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8"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p:nvPr>
        </p:nvSpPr>
        <p:spPr>
          <a:xfrm>
            <a:off x="447675" y="1266825"/>
            <a:ext cx="6262688" cy="1730375"/>
          </a:xfrm>
        </p:spPr>
        <p:txBody>
          <a:bodyPr wrap="square" lIns="0" tIns="0" rIns="0" bIns="0">
            <a:normAutofit/>
          </a:bodyPr>
          <a:lstStyle>
            <a:lvl1pPr algn="l">
              <a:defRPr sz="3000" baseline="0">
                <a:solidFill>
                  <a:schemeClr val="tx2"/>
                </a:solidFill>
              </a:defRPr>
            </a:lvl1pPr>
          </a:lstStyle>
          <a:p>
            <a:r>
              <a:rPr lang="en-US" noProof="0" smtClean="0"/>
              <a:t>Click to edit Master title style</a:t>
            </a:r>
            <a:endParaRPr lang="en-US" noProof="0" dirty="0"/>
          </a:p>
        </p:txBody>
      </p:sp>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page for sales presentations">
    <p:spTree>
      <p:nvGrpSpPr>
        <p:cNvPr id="1" name=""/>
        <p:cNvGrpSpPr/>
        <p:nvPr/>
      </p:nvGrpSpPr>
      <p:grpSpPr>
        <a:xfrm>
          <a:off x="0" y="0"/>
          <a:ext cx="0" cy="0"/>
          <a:chOff x="0" y="0"/>
          <a:chExt cx="0" cy="0"/>
        </a:xfrm>
      </p:grpSpPr>
      <p:pic>
        <p:nvPicPr>
          <p:cNvPr id="36" name="Picture 35" descr="&lt;IGNORE&gt;&#10;"/>
          <p:cNvPicPr>
            <a:picLocks noChangeAspect="1"/>
          </p:cNvPicPr>
          <p:nvPr userDrawn="1"/>
        </p:nvPicPr>
        <p:blipFill>
          <a:blip r:embed="rId2" cstate="print"/>
          <a:stretch>
            <a:fillRect/>
          </a:stretch>
        </p:blipFill>
        <p:spPr>
          <a:xfrm>
            <a:off x="0" y="0"/>
            <a:ext cx="9144000" cy="6858000"/>
          </a:xfrm>
          <a:prstGeom prst="rect">
            <a:avLst/>
          </a:prstGeom>
        </p:spPr>
      </p:pic>
      <p:grpSp>
        <p:nvGrpSpPr>
          <p:cNvPr id="7" name="Group 6"/>
          <p:cNvGrpSpPr/>
          <p:nvPr userDrawn="1"/>
        </p:nvGrpSpPr>
        <p:grpSpPr bwMode="gray">
          <a:xfrm>
            <a:off x="6901056" y="5829386"/>
            <a:ext cx="1894407" cy="855073"/>
            <a:chOff x="1028700" y="1828800"/>
            <a:chExt cx="7083426" cy="3197226"/>
          </a:xfrm>
        </p:grpSpPr>
        <p:sp>
          <p:nvSpPr>
            <p:cNvPr id="9"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hasCustomPrompt="1"/>
          </p:nvPr>
        </p:nvSpPr>
        <p:spPr>
          <a:xfrm>
            <a:off x="458087" y="1228993"/>
            <a:ext cx="6252276" cy="461665"/>
          </a:xfrm>
        </p:spPr>
        <p:txBody>
          <a:bodyPr wrap="square" lIns="0" tIns="0" rIns="0" bIns="0">
            <a:normAutofit/>
          </a:bodyPr>
          <a:lstStyle>
            <a:lvl1pPr algn="l">
              <a:defRPr sz="3000" baseline="0">
                <a:solidFill>
                  <a:schemeClr val="tx2"/>
                </a:solidFill>
              </a:defRPr>
            </a:lvl1pPr>
          </a:lstStyle>
          <a:p>
            <a:r>
              <a:rPr lang="en-US" noProof="0" smtClean="0"/>
              <a:t>Thank you</a:t>
            </a:r>
            <a:endParaRPr lang="en-US" noProof="0" dirty="0"/>
          </a:p>
        </p:txBody>
      </p:sp>
      <p:sp>
        <p:nvSpPr>
          <p:cNvPr id="5" name="Subtitle 2"/>
          <p:cNvSpPr>
            <a:spLocks noGrp="1"/>
          </p:cNvSpPr>
          <p:nvPr>
            <p:ph type="subTitle" idx="1"/>
          </p:nvPr>
        </p:nvSpPr>
        <p:spPr>
          <a:xfrm>
            <a:off x="447675" y="2063327"/>
            <a:ext cx="6262688" cy="702365"/>
          </a:xfrm>
          <a:prstGeom prst="rect">
            <a:avLst/>
          </a:prstGeom>
        </p:spPr>
        <p:txBody>
          <a:bodyPr lIns="0" tIns="0" rIns="0" bIns="0" anchor="t" anchorCtr="0">
            <a:norm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1" name="Group 10"/>
          <p:cNvGrpSpPr/>
          <p:nvPr userDrawn="1"/>
        </p:nvGrpSpPr>
        <p:grpSpPr bwMode="gray">
          <a:xfrm>
            <a:off x="7975371" y="6325019"/>
            <a:ext cx="715649" cy="333534"/>
            <a:chOff x="7527713" y="5505450"/>
            <a:chExt cx="1163308" cy="542169"/>
          </a:xfrm>
        </p:grpSpPr>
        <p:sp>
          <p:nvSpPr>
            <p:cNvPr id="12"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pic>
        <p:nvPicPr>
          <p:cNvPr id="28" name="Picture 27"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2" name="Picture 81"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23"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21" name="Content Placeholder 20"/>
          <p:cNvSpPr>
            <a:spLocks noGrp="1"/>
          </p:cNvSpPr>
          <p:nvPr>
            <p:ph sz="quarter" idx="17"/>
          </p:nvPr>
        </p:nvSpPr>
        <p:spPr>
          <a:xfrm>
            <a:off x="449263" y="1263408"/>
            <a:ext cx="8250237"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38" name="Group 37"/>
          <p:cNvGrpSpPr/>
          <p:nvPr userDrawn="1"/>
        </p:nvGrpSpPr>
        <p:grpSpPr bwMode="gray">
          <a:xfrm>
            <a:off x="7975371" y="6325019"/>
            <a:ext cx="715649" cy="333534"/>
            <a:chOff x="7527713" y="5505450"/>
            <a:chExt cx="1163308" cy="542169"/>
          </a:xfrm>
        </p:grpSpPr>
        <p:sp>
          <p:nvSpPr>
            <p:cNvPr id="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two">
    <p:spTree>
      <p:nvGrpSpPr>
        <p:cNvPr id="1" name=""/>
        <p:cNvGrpSpPr/>
        <p:nvPr/>
      </p:nvGrpSpPr>
      <p:grpSpPr>
        <a:xfrm>
          <a:off x="0" y="0"/>
          <a:ext cx="0" cy="0"/>
          <a:chOff x="0" y="0"/>
          <a:chExt cx="0" cy="0"/>
        </a:xfrm>
      </p:grpSpPr>
      <p:pic>
        <p:nvPicPr>
          <p:cNvPr id="67" name="Picture 66"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4"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0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0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7" name="Picture 46"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8"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3" name="Group 12"/>
          <p:cNvGrpSpPr/>
          <p:nvPr userDrawn="1"/>
        </p:nvGrpSpPr>
        <p:grpSpPr bwMode="gray">
          <a:xfrm>
            <a:off x="7975371" y="6325019"/>
            <a:ext cx="715649" cy="333534"/>
            <a:chOff x="7527713" y="5505450"/>
            <a:chExt cx="1163308" cy="542169"/>
          </a:xfrm>
        </p:grpSpPr>
        <p:sp>
          <p:nvSpPr>
            <p:cNvPr id="14"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High Content slide">
    <p:spTree>
      <p:nvGrpSpPr>
        <p:cNvPr id="1" name=""/>
        <p:cNvGrpSpPr/>
        <p:nvPr/>
      </p:nvGrpSpPr>
      <p:grpSpPr>
        <a:xfrm>
          <a:off x="0" y="0"/>
          <a:ext cx="0" cy="0"/>
          <a:chOff x="0" y="0"/>
          <a:chExt cx="0" cy="0"/>
        </a:xfrm>
      </p:grpSpPr>
      <p:pic>
        <p:nvPicPr>
          <p:cNvPr id="49" name="Picture 48"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1"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9"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4" name="Content Placeholder 20"/>
          <p:cNvSpPr>
            <a:spLocks noGrp="1"/>
          </p:cNvSpPr>
          <p:nvPr>
            <p:ph sz="quarter" idx="17"/>
          </p:nvPr>
        </p:nvSpPr>
        <p:spPr>
          <a:xfrm>
            <a:off x="449263" y="1289829"/>
            <a:ext cx="8250237"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5" name="Group 14"/>
          <p:cNvGrpSpPr/>
          <p:nvPr userDrawn="1"/>
        </p:nvGrpSpPr>
        <p:grpSpPr bwMode="gray">
          <a:xfrm>
            <a:off x="7975371" y="6325019"/>
            <a:ext cx="715649" cy="333534"/>
            <a:chOff x="7527713" y="5505450"/>
            <a:chExt cx="1163308" cy="542169"/>
          </a:xfrm>
        </p:grpSpPr>
        <p:sp>
          <p:nvSpPr>
            <p:cNvPr id="1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two - High Content slide">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2"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5" name="Content Placeholder 20"/>
          <p:cNvSpPr>
            <a:spLocks noGrp="1"/>
          </p:cNvSpPr>
          <p:nvPr>
            <p:ph sz="quarter" idx="17"/>
          </p:nvPr>
        </p:nvSpPr>
        <p:spPr>
          <a:xfrm>
            <a:off x="449264" y="1289829"/>
            <a:ext cx="3956049"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0"/>
          <p:cNvSpPr>
            <a:spLocks noGrp="1"/>
          </p:cNvSpPr>
          <p:nvPr>
            <p:ph sz="quarter" idx="18"/>
          </p:nvPr>
        </p:nvSpPr>
        <p:spPr>
          <a:xfrm>
            <a:off x="4754116" y="1289829"/>
            <a:ext cx="3945384"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hree Content Columns, and a Bottom Content">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2"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5" name="Content Placeholder 20"/>
          <p:cNvSpPr>
            <a:spLocks noGrp="1"/>
          </p:cNvSpPr>
          <p:nvPr>
            <p:ph sz="quarter" idx="17"/>
          </p:nvPr>
        </p:nvSpPr>
        <p:spPr>
          <a:xfrm>
            <a:off x="449265" y="1289829"/>
            <a:ext cx="2672004" cy="3000817"/>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
        <p:nvSpPr>
          <p:cNvPr id="14" name="Content Placeholder 20"/>
          <p:cNvSpPr>
            <a:spLocks noGrp="1"/>
          </p:cNvSpPr>
          <p:nvPr>
            <p:ph sz="quarter" idx="18"/>
          </p:nvPr>
        </p:nvSpPr>
        <p:spPr>
          <a:xfrm>
            <a:off x="3243021" y="1292760"/>
            <a:ext cx="2672004" cy="3000817"/>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Content Placeholder 20"/>
          <p:cNvSpPr>
            <a:spLocks noGrp="1"/>
          </p:cNvSpPr>
          <p:nvPr>
            <p:ph sz="quarter" idx="19"/>
          </p:nvPr>
        </p:nvSpPr>
        <p:spPr>
          <a:xfrm>
            <a:off x="6019016" y="1286897"/>
            <a:ext cx="2672004" cy="3000817"/>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Content Placeholder 20"/>
          <p:cNvSpPr>
            <a:spLocks noGrp="1"/>
          </p:cNvSpPr>
          <p:nvPr>
            <p:ph sz="quarter" idx="20"/>
          </p:nvPr>
        </p:nvSpPr>
        <p:spPr>
          <a:xfrm>
            <a:off x="452196" y="4369777"/>
            <a:ext cx="8238823" cy="167346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5227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9" name="Image 15" descr="section.jpg"/>
          <p:cNvPicPr>
            <a:picLocks noChangeAspect="1"/>
          </p:cNvPicPr>
          <p:nvPr userDrawn="1"/>
        </p:nvPicPr>
        <p:blipFill>
          <a:blip r:embed="rId2" cstate="print"/>
          <a:stretch>
            <a:fillRect/>
          </a:stretch>
        </p:blipFill>
        <p:spPr>
          <a:xfrm>
            <a:off x="0" y="2286000"/>
            <a:ext cx="9144000" cy="2286000"/>
          </a:xfrm>
          <a:prstGeom prst="rect">
            <a:avLst/>
          </a:prstGeom>
        </p:spPr>
      </p:pic>
      <p:grpSp>
        <p:nvGrpSpPr>
          <p:cNvPr id="7" name="Group 6"/>
          <p:cNvGrpSpPr/>
          <p:nvPr userDrawn="1"/>
        </p:nvGrpSpPr>
        <p:grpSpPr bwMode="gray">
          <a:xfrm>
            <a:off x="6901056" y="5829386"/>
            <a:ext cx="1894407" cy="855073"/>
            <a:chOff x="1028700" y="1828800"/>
            <a:chExt cx="7083426" cy="3197226"/>
          </a:xfrm>
        </p:grpSpPr>
        <p:sp>
          <p:nvSpPr>
            <p:cNvPr id="8"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7"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8"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p:nvPr>
        </p:nvSpPr>
        <p:spPr>
          <a:xfrm>
            <a:off x="447674" y="253048"/>
            <a:ext cx="8251825" cy="605254"/>
          </a:xfrm>
        </p:spPr>
        <p:txBody>
          <a:bodyPr wrap="square" lIns="0" tIns="0" rIns="0" bIns="0">
            <a:noAutofit/>
          </a:bodyPr>
          <a:lstStyle>
            <a:lvl1pPr algn="l">
              <a:defRPr sz="3900" baseline="0">
                <a:solidFill>
                  <a:schemeClr val="tx2"/>
                </a:solidFill>
              </a:defRPr>
            </a:lvl1pPr>
          </a:lstStyle>
          <a:p>
            <a:r>
              <a:rPr lang="en-US" noProof="0" smtClean="0"/>
              <a:t>Click to edit Master title style</a:t>
            </a:r>
            <a:endParaRPr lang="en-US" noProof="0" dirty="0"/>
          </a:p>
        </p:txBody>
      </p:sp>
      <p:sp>
        <p:nvSpPr>
          <p:cNvPr id="13" name="Subtitle 2"/>
          <p:cNvSpPr>
            <a:spLocks noGrp="1"/>
          </p:cNvSpPr>
          <p:nvPr>
            <p:ph type="subTitle" idx="1"/>
          </p:nvPr>
        </p:nvSpPr>
        <p:spPr>
          <a:xfrm>
            <a:off x="447675" y="855981"/>
            <a:ext cx="8251825" cy="629920"/>
          </a:xfrm>
          <a:prstGeom prst="rect">
            <a:avLst/>
          </a:prstGeom>
        </p:spPr>
        <p:txBody>
          <a:bodyPr lIns="0" tIns="0" rIns="0" bIns="0" anchor="t" anchorCtr="0">
            <a:noAutofit/>
          </a:bodyPr>
          <a:lstStyle>
            <a:lvl1pPr marL="0" indent="0" algn="l">
              <a:buNone/>
              <a:defRPr sz="39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a:p>
        </p:txBody>
      </p:sp>
      <p:pic>
        <p:nvPicPr>
          <p:cNvPr id="41" name="Picture 40" descr="&lt;IGNORE&gt;&#10;"/>
          <p:cNvPicPr>
            <a:picLocks noChangeAspect="1"/>
          </p:cNvPicPr>
          <p:nvPr userDrawn="1"/>
        </p:nvPicPr>
        <p:blipFill>
          <a:blip r:embed="rId3"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7675" y="178077"/>
            <a:ext cx="8239125" cy="925509"/>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66" r:id="rId2"/>
    <p:sldLayoutId id="2147483674" r:id="rId3"/>
    <p:sldLayoutId id="2147483671" r:id="rId4"/>
    <p:sldLayoutId id="2147483678" r:id="rId5"/>
    <p:sldLayoutId id="2147483679" r:id="rId6"/>
    <p:sldLayoutId id="2147483693" r:id="rId7"/>
    <p:sldLayoutId id="2147483665" r:id="rId8"/>
    <p:sldLayoutId id="2147483670" r:id="rId9"/>
    <p:sldLayoutId id="2147483692" r:id="rId10"/>
    <p:sldLayoutId id="2147483650" r:id="rId11"/>
    <p:sldLayoutId id="2147483667" r:id="rId12"/>
    <p:sldLayoutId id="2147483668" r:id="rId13"/>
    <p:sldLayoutId id="2147483687" r:id="rId14"/>
    <p:sldLayoutId id="2147483690" r:id="rId15"/>
    <p:sldLayoutId id="2147483691" r:id="rId16"/>
    <p:sldLayoutId id="2147483661" r:id="rId17"/>
    <p:sldLayoutId id="2147483660" r:id="rId18"/>
    <p:sldLayoutId id="2147483672" r:id="rId19"/>
  </p:sldLayoutIdLst>
  <p:hf hdr="0" ftr="0" dt="0"/>
  <p:txStyles>
    <p:titleStyle>
      <a:lvl1pPr algn="l" defTabSz="914400" rtl="0" eaLnBrk="1" latinLnBrk="0" hangingPunct="1">
        <a:spcBef>
          <a:spcPct val="0"/>
        </a:spcBef>
        <a:buNone/>
        <a:defRPr sz="3000" kern="1200">
          <a:solidFill>
            <a:schemeClr val="tx2"/>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oauth.com/playground/index.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wso2/product-i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so2.com/identity-and-access-managemen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ps-tls.hari.cgiallpayments.com/client/en/log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is.hari.cgiallpayments.com/authenticationendpoint/login.do?client_id=jMnqAmYgGKqendSpKL72lzsvFoYa&amp;commonAuthCallerPath=/oauth2/authorize&amp;forceAuth=false&amp;nonce=WpRsfmQ0802A53c9SrvwbU8Cdq8gFApzO4W4QVAV&amp;passiveAuth=false&amp;redirect_uri=https://aps-tls.hari.cgiallpayments.com/client/en/redirect&amp;response_type=id_token+token&amp;scope=openid+profile&amp;state=WpRsfmQ0802A53c9SrvwbU8Cdq8gFApzO4W4QVAV&amp;tenantDomain=carbon.super&amp;sessionDataKey=1b57b50e-3237-4d5c-a5a1-30953fddf517&amp;relyingParty=jMnqAmYgGKqendSpKL72lzsvFoYa&amp;type=oidc&amp;sp=APS&amp;isSaaSApp=false&amp;authenticators=BasicAuthenticator:LOCA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developer.okta.com/blog/2019/10/21/illustrated-guide-to-oauth-and-oidc" TargetMode="External"/><Relationship Id="rId3" Type="http://schemas.openxmlformats.org/officeDocument/2006/relationships/hyperlink" Target="https://medium.com/@darutk/the-simplest-guide-to-oauth-2-0-8c71bd9a15bb" TargetMode="External"/><Relationship Id="rId7" Type="http://schemas.openxmlformats.org/officeDocument/2006/relationships/hyperlink" Target="https://developer.okta.com/blog/2017/06/21/what-the-heck-is-oauth" TargetMode="External"/><Relationship Id="rId2" Type="http://schemas.openxmlformats.org/officeDocument/2006/relationships/hyperlink" Target="https://medium.com/@wdevon99/what-the-hell-is-oauth-6ba19f236612" TargetMode="External"/><Relationship Id="rId1" Type="http://schemas.openxmlformats.org/officeDocument/2006/relationships/slideLayout" Target="../slideLayouts/slideLayout2.xml"/><Relationship Id="rId6" Type="http://schemas.openxmlformats.org/officeDocument/2006/relationships/hyperlink" Target="https://gist.github.com/bmaupin/6878fae9abcb63ef43f8ac9b9de8fafd" TargetMode="External"/><Relationship Id="rId5" Type="http://schemas.openxmlformats.org/officeDocument/2006/relationships/hyperlink" Target="https://medium.com/@pamodaaw/try-out-oidc-authentication-with-wso2-identity-server-c5ed1b9fb3b7" TargetMode="External"/><Relationship Id="rId4" Type="http://schemas.openxmlformats.org/officeDocument/2006/relationships/hyperlink" Target="https://medium.com/@balaajanthan/securing-spring-micro-service-using-wso2-identity-server-dbecf90c402" TargetMode="External"/><Relationship Id="rId9" Type="http://schemas.openxmlformats.org/officeDocument/2006/relationships/hyperlink" Target="https://www.digitalocean.com/community/tutorials/an-introduction-to-oauth-2"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ools.ietf.org/html/rfc674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t;TITLE&gt;{98,01701,649,6249,331,0641,35,37496}"/>
          <p:cNvSpPr>
            <a:spLocks noGrp="1"/>
          </p:cNvSpPr>
          <p:nvPr>
            <p:ph type="ctrTitle"/>
          </p:nvPr>
        </p:nvSpPr>
        <p:spPr>
          <a:xfrm>
            <a:off x="528034" y="4353058"/>
            <a:ext cx="6851560" cy="1096271"/>
          </a:xfrm>
        </p:spPr>
        <p:txBody>
          <a:bodyPr>
            <a:noAutofit/>
          </a:bodyPr>
          <a:lstStyle/>
          <a:p>
            <a:r>
              <a:rPr lang="en-GB" b="1" dirty="0" smtClean="0">
                <a:latin typeface="Bell MT" pitchFamily="18" charset="0"/>
                <a:cs typeface="Angsana New" pitchFamily="18" charset="-34"/>
              </a:rPr>
              <a:t>OAUTH2 &amp; WSO2</a:t>
            </a:r>
            <a:endParaRPr lang="en-GB" dirty="0">
              <a:latin typeface="Bell MT" pitchFamily="18" charset="0"/>
              <a:cs typeface="Angsana New" pitchFamily="18" charset="-34"/>
            </a:endParaRPr>
          </a:p>
        </p:txBody>
      </p:sp>
      <p:sp>
        <p:nvSpPr>
          <p:cNvPr id="3" name="Subtitle 2" descr="&lt;NAME&gt;{59,64646,463,1029,450,4999,35,25}"/>
          <p:cNvSpPr>
            <a:spLocks noGrp="1"/>
          </p:cNvSpPr>
          <p:nvPr>
            <p:ph type="subTitle" idx="1"/>
          </p:nvPr>
        </p:nvSpPr>
        <p:spPr>
          <a:xfrm>
            <a:off x="447675" y="5721349"/>
            <a:ext cx="5881407" cy="757510"/>
          </a:xfrm>
        </p:spPr>
        <p:txBody>
          <a:bodyPr>
            <a:normAutofit/>
          </a:bodyPr>
          <a:lstStyle/>
          <a:p>
            <a:r>
              <a:rPr lang="en-GB" sz="1800" b="1" dirty="0" smtClean="0">
                <a:solidFill>
                  <a:srgbClr val="C00000"/>
                </a:solidFill>
                <a:latin typeface="Bell MT" pitchFamily="18" charset="0"/>
              </a:rPr>
              <a:t>Hari</a:t>
            </a:r>
            <a:endParaRPr lang="en-GB" sz="1800" b="1" dirty="0">
              <a:solidFill>
                <a:srgbClr val="C00000"/>
              </a:solidFill>
              <a:latin typeface="Bell MT" pitchFamily="18" charset="0"/>
            </a:endParaRPr>
          </a:p>
        </p:txBody>
      </p:sp>
    </p:spTree>
    <p:extLst>
      <p:ext uri="{BB962C8B-B14F-4D97-AF65-F5344CB8AC3E}">
        <p14:creationId xmlns:p14="http://schemas.microsoft.com/office/powerpoint/2010/main" val="30492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Oauth2 demo</a:t>
            </a:r>
            <a:endParaRPr lang="en-US" b="1" dirty="0"/>
          </a:p>
        </p:txBody>
      </p:sp>
      <p:sp>
        <p:nvSpPr>
          <p:cNvPr id="3" name="Content Placeholder 2"/>
          <p:cNvSpPr>
            <a:spLocks noGrp="1"/>
          </p:cNvSpPr>
          <p:nvPr>
            <p:ph sz="quarter" idx="17"/>
          </p:nvPr>
        </p:nvSpPr>
        <p:spPr/>
        <p:txBody>
          <a:bodyPr>
            <a:normAutofit/>
          </a:bodyPr>
          <a:lstStyle/>
          <a:p>
            <a:pPr marL="342900" indent="-342900">
              <a:buFont typeface="Arial" panose="020B0604020202020204" pitchFamily="34" charset="0"/>
              <a:buChar char="•"/>
            </a:pPr>
            <a:endParaRPr lang="en-US" altLang="en-US" i="1" dirty="0"/>
          </a:p>
          <a:p>
            <a:pPr marL="342900" indent="-342900">
              <a:buFont typeface="Arial" panose="020B0604020202020204" pitchFamily="34" charset="0"/>
              <a:buChar char="•"/>
            </a:pPr>
            <a:r>
              <a:rPr lang="en-US" altLang="en-US" i="1" dirty="0" smtClean="0"/>
              <a:t>Oauth2 demo</a:t>
            </a:r>
            <a:r>
              <a:rPr lang="en-US" altLang="en-US" i="1" dirty="0"/>
              <a:t>: </a:t>
            </a:r>
            <a:r>
              <a:rPr lang="en-US" dirty="0">
                <a:hlinkClick r:id="rId2"/>
              </a:rPr>
              <a:t>https://www.oauth.com/playground/index.html</a:t>
            </a:r>
            <a:endParaRPr lang="en-US" altLang="en-US"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10</a:t>
            </a:fld>
            <a:endParaRPr lang="en-US" dirty="0"/>
          </a:p>
        </p:txBody>
      </p:sp>
    </p:spTree>
    <p:extLst>
      <p:ext uri="{BB962C8B-B14F-4D97-AF65-F5344CB8AC3E}">
        <p14:creationId xmlns:p14="http://schemas.microsoft.com/office/powerpoint/2010/main" val="791065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Oauth2 Grant Types</a:t>
            </a:r>
            <a:endParaRPr lang="en-US" b="1" dirty="0"/>
          </a:p>
        </p:txBody>
      </p:sp>
      <p:sp>
        <p:nvSpPr>
          <p:cNvPr id="3" name="Content Placeholder 2"/>
          <p:cNvSpPr>
            <a:spLocks noGrp="1"/>
          </p:cNvSpPr>
          <p:nvPr>
            <p:ph sz="quarter" idx="17"/>
          </p:nvPr>
        </p:nvSpPr>
        <p:spPr/>
        <p:txBody>
          <a:bodyPr>
            <a:normAutofit/>
          </a:bodyPr>
          <a:lstStyle/>
          <a:p>
            <a:pPr marL="342900" indent="-342900">
              <a:buFont typeface="Arial" panose="020B0604020202020204" pitchFamily="34" charset="0"/>
              <a:buChar char="•"/>
            </a:pPr>
            <a:r>
              <a:rPr lang="en-US" dirty="0" smtClean="0"/>
              <a:t>OAuth </a:t>
            </a:r>
            <a:r>
              <a:rPr lang="en-US" dirty="0"/>
              <a:t>2 defines four grant types, each of which is useful in different cases</a:t>
            </a:r>
            <a:r>
              <a:rPr lang="en-US" dirty="0" smtClean="0"/>
              <a: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altLang="en-US" b="1" i="1" dirty="0" smtClean="0"/>
              <a:t>Authorization </a:t>
            </a:r>
            <a:r>
              <a:rPr lang="en-US" altLang="en-US" b="1" i="1" dirty="0"/>
              <a:t>Code</a:t>
            </a:r>
            <a:r>
              <a:rPr lang="en-US" altLang="en-US" i="1" dirty="0"/>
              <a:t>: used with server-side </a:t>
            </a:r>
            <a:r>
              <a:rPr lang="en-US" altLang="en-US" i="1" dirty="0" smtClean="0"/>
              <a:t>Applications</a:t>
            </a:r>
          </a:p>
          <a:p>
            <a:pPr marL="342900" indent="-342900">
              <a:buFont typeface="Arial" panose="020B0604020202020204" pitchFamily="34" charset="0"/>
              <a:buChar char="•"/>
            </a:pPr>
            <a:endParaRPr lang="en-US" altLang="en-US" i="1" dirty="0"/>
          </a:p>
          <a:p>
            <a:pPr marL="342900" indent="-342900">
              <a:buFont typeface="Arial" panose="020B0604020202020204" pitchFamily="34" charset="0"/>
              <a:buChar char="•"/>
            </a:pPr>
            <a:r>
              <a:rPr lang="en-US" altLang="en-US" b="1" i="1" dirty="0"/>
              <a:t>Implicit</a:t>
            </a:r>
            <a:r>
              <a:rPr lang="en-US" altLang="en-US" i="1" dirty="0"/>
              <a:t>: used with Mobile Apps or Web </a:t>
            </a:r>
            <a:r>
              <a:rPr lang="en-US" altLang="en-US" i="1" dirty="0" smtClean="0"/>
              <a:t>Applications</a:t>
            </a:r>
          </a:p>
          <a:p>
            <a:pPr marL="342900" indent="-342900">
              <a:buFont typeface="Arial" panose="020B0604020202020204" pitchFamily="34" charset="0"/>
              <a:buChar char="•"/>
            </a:pPr>
            <a:endParaRPr lang="en-US" altLang="en-US" i="1" dirty="0"/>
          </a:p>
          <a:p>
            <a:pPr marL="342900" indent="-342900">
              <a:buFont typeface="Arial" panose="020B0604020202020204" pitchFamily="34" charset="0"/>
              <a:buChar char="•"/>
            </a:pPr>
            <a:r>
              <a:rPr lang="en-US" altLang="en-US" b="1" i="1" dirty="0"/>
              <a:t>Resource Owner Password Credentials</a:t>
            </a:r>
            <a:r>
              <a:rPr lang="en-US" altLang="en-US" i="1" dirty="0"/>
              <a:t>: used with trusted Applications, such as those owned by the service </a:t>
            </a:r>
            <a:r>
              <a:rPr lang="en-US" altLang="en-US" i="1" dirty="0" smtClean="0"/>
              <a:t>itself</a:t>
            </a:r>
          </a:p>
          <a:p>
            <a:pPr marL="342900" indent="-342900">
              <a:buFont typeface="Arial" panose="020B0604020202020204" pitchFamily="34" charset="0"/>
              <a:buChar char="•"/>
            </a:pPr>
            <a:endParaRPr lang="en-US" altLang="en-US" i="1" dirty="0"/>
          </a:p>
          <a:p>
            <a:pPr marL="342900" indent="-342900">
              <a:buFont typeface="Arial" panose="020B0604020202020204" pitchFamily="34" charset="0"/>
              <a:buChar char="•"/>
            </a:pPr>
            <a:r>
              <a:rPr lang="en-US" altLang="en-US" b="1" i="1" dirty="0"/>
              <a:t>Client Credentials</a:t>
            </a:r>
            <a:r>
              <a:rPr lang="en-US" altLang="en-US" i="1" dirty="0"/>
              <a:t>: used with Applications API access</a:t>
            </a:r>
            <a:endParaRPr lang="en-US" altLang="en-US"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11</a:t>
            </a:fld>
            <a:endParaRPr lang="en-US" dirty="0"/>
          </a:p>
        </p:txBody>
      </p:sp>
    </p:spTree>
    <p:extLst>
      <p:ext uri="{BB962C8B-B14F-4D97-AF65-F5344CB8AC3E}">
        <p14:creationId xmlns:p14="http://schemas.microsoft.com/office/powerpoint/2010/main" val="2181657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Open source OAUTH Providers</a:t>
            </a:r>
            <a:endParaRPr lang="en-US" b="1" dirty="0"/>
          </a:p>
        </p:txBody>
      </p:sp>
      <p:sp>
        <p:nvSpPr>
          <p:cNvPr id="3" name="Content Placeholder 2"/>
          <p:cNvSpPr>
            <a:spLocks noGrp="1"/>
          </p:cNvSpPr>
          <p:nvPr>
            <p:ph sz="quarter" idx="17"/>
          </p:nvPr>
        </p:nvSpPr>
        <p:spPr/>
        <p:txBody>
          <a:bodyPr>
            <a:normAutofit/>
          </a:bodyPr>
          <a:lstStyle/>
          <a:p>
            <a:endParaRPr lang="en-US" dirty="0"/>
          </a:p>
          <a:p>
            <a:endParaRPr lang="en-US" dirty="0" smtClean="0"/>
          </a:p>
          <a:p>
            <a:pPr lvl="1"/>
            <a:endParaRPr lang="en-US" altLang="en-US"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12</a:t>
            </a:fld>
            <a:endParaRPr lang="en-US" dirty="0"/>
          </a:p>
        </p:txBody>
      </p:sp>
      <p:pic>
        <p:nvPicPr>
          <p:cNvPr id="6" name="Picture 5"/>
          <p:cNvPicPr>
            <a:picLocks noChangeAspect="1"/>
          </p:cNvPicPr>
          <p:nvPr/>
        </p:nvPicPr>
        <p:blipFill>
          <a:blip r:embed="rId2"/>
          <a:stretch>
            <a:fillRect/>
          </a:stretch>
        </p:blipFill>
        <p:spPr>
          <a:xfrm>
            <a:off x="581025" y="1157594"/>
            <a:ext cx="7458075" cy="4886018"/>
          </a:xfrm>
          <a:prstGeom prst="rect">
            <a:avLst/>
          </a:prstGeom>
        </p:spPr>
      </p:pic>
    </p:spTree>
    <p:extLst>
      <p:ext uri="{BB962C8B-B14F-4D97-AF65-F5344CB8AC3E}">
        <p14:creationId xmlns:p14="http://schemas.microsoft.com/office/powerpoint/2010/main" val="9014719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WSO2IS Advantages </a:t>
            </a:r>
            <a:endParaRPr lang="en-US" b="1" dirty="0"/>
          </a:p>
        </p:txBody>
      </p:sp>
      <p:sp>
        <p:nvSpPr>
          <p:cNvPr id="3" name="Content Placeholder 2"/>
          <p:cNvSpPr>
            <a:spLocks noGrp="1"/>
          </p:cNvSpPr>
          <p:nvPr>
            <p:ph sz="quarter" idx="17"/>
          </p:nvPr>
        </p:nvSpPr>
        <p:spPr/>
        <p:txBody>
          <a:bodyPr>
            <a:noAutofit/>
          </a:bodyPr>
          <a:lstStyle/>
          <a:p>
            <a:pPr marL="342900" indent="-342900">
              <a:buFont typeface="Arial" panose="020B0604020202020204" pitchFamily="34" charset="0"/>
              <a:buChar char="•"/>
            </a:pPr>
            <a:endParaRPr lang="en-US" altLang="en-US" i="1" dirty="0"/>
          </a:p>
          <a:p>
            <a:pPr marL="342900" indent="-342900">
              <a:buFont typeface="Arial" panose="020B0604020202020204" pitchFamily="34" charset="0"/>
              <a:buChar char="•"/>
            </a:pPr>
            <a:r>
              <a:rPr lang="en-US" dirty="0" smtClean="0"/>
              <a:t>Written in java(supports openjdk) ,100</a:t>
            </a:r>
            <a:r>
              <a:rPr lang="en-US" dirty="0"/>
              <a:t>% open source </a:t>
            </a:r>
            <a:r>
              <a:rPr lang="en-US" dirty="0" smtClean="0"/>
              <a:t>(Both </a:t>
            </a:r>
            <a:r>
              <a:rPr lang="en-US" dirty="0"/>
              <a:t>the source code and the binaries are released under the most business friendly Apache 2.0 open source </a:t>
            </a:r>
            <a:r>
              <a:rPr lang="en-US" dirty="0" smtClean="0"/>
              <a:t>license,</a:t>
            </a:r>
            <a:r>
              <a:rPr lang="en-US" dirty="0">
                <a:hlinkClick r:id="rId2"/>
              </a:rPr>
              <a:t> https://github.com/wso2/product-is/</a:t>
            </a:r>
            <a:r>
              <a:rPr lang="en-US" dirty="0" smtClean="0"/>
              <a:t>).</a:t>
            </a:r>
          </a:p>
          <a:p>
            <a:pPr marL="342900" indent="-342900">
              <a:buFont typeface="Arial" panose="020B0604020202020204" pitchFamily="34" charset="0"/>
              <a:buChar char="•"/>
            </a:pPr>
            <a:r>
              <a:rPr lang="en-US" dirty="0" smtClean="0"/>
              <a:t>Ability </a:t>
            </a:r>
            <a:r>
              <a:rPr lang="en-US" dirty="0"/>
              <a:t>to easily integrate with any cloud-based or on-premise identity management framework or use store</a:t>
            </a:r>
            <a:r>
              <a:rPr lang="en-US" dirty="0" smtClean="0"/>
              <a:t>.</a:t>
            </a:r>
            <a:endParaRPr lang="en-US" dirty="0"/>
          </a:p>
          <a:p>
            <a:pPr marL="342900" indent="-342900">
              <a:buFont typeface="Arial" panose="020B0604020202020204" pitchFamily="34" charset="0"/>
              <a:buChar char="•"/>
            </a:pPr>
            <a:r>
              <a:rPr lang="en-US" dirty="0"/>
              <a:t>Ability to automate management operations with built-in REST and SOAP APIs</a:t>
            </a:r>
            <a:r>
              <a:rPr lang="en-US" dirty="0" smtClean="0"/>
              <a:t>.</a:t>
            </a:r>
            <a:endParaRPr lang="en-US" dirty="0"/>
          </a:p>
          <a:p>
            <a:pPr marL="342900" indent="-342900">
              <a:buFont typeface="Arial" panose="020B0604020202020204" pitchFamily="34" charset="0"/>
              <a:buChar char="•"/>
            </a:pPr>
            <a:r>
              <a:rPr lang="en-US" dirty="0"/>
              <a:t>The readymade scripts and tools help with rapid deployments, ensuring the ability to go to market quickly with your solution</a:t>
            </a:r>
            <a:r>
              <a:rPr lang="en-US" dirty="0" smtClean="0"/>
              <a:t>.</a:t>
            </a:r>
          </a:p>
          <a:p>
            <a:pPr marL="342900" indent="-342900">
              <a:buFont typeface="Arial" panose="020B0604020202020204" pitchFamily="34" charset="0"/>
              <a:buChar char="•"/>
            </a:pPr>
            <a:r>
              <a:rPr lang="en-US" dirty="0" smtClean="0"/>
              <a:t>Very active forums and github communications.</a:t>
            </a:r>
            <a:br>
              <a:rPr lang="en-US" dirty="0" smtClean="0"/>
            </a:br>
            <a:r>
              <a:rPr lang="en-US" dirty="0" smtClean="0"/>
              <a:t/>
            </a:r>
            <a:br>
              <a:rPr lang="en-US" dirty="0" smtClean="0"/>
            </a:br>
            <a:r>
              <a:rPr lang="en-US" dirty="0" smtClean="0"/>
              <a:t/>
            </a:r>
            <a:br>
              <a:rPr lang="en-US" dirty="0" smtClean="0"/>
            </a:br>
            <a:endParaRPr lang="en-US" altLang="en-US" dirty="0" smtClean="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13</a:t>
            </a:fld>
            <a:endParaRPr lang="en-US" dirty="0"/>
          </a:p>
        </p:txBody>
      </p:sp>
    </p:spTree>
    <p:extLst>
      <p:ext uri="{BB962C8B-B14F-4D97-AF65-F5344CB8AC3E}">
        <p14:creationId xmlns:p14="http://schemas.microsoft.com/office/powerpoint/2010/main" val="2073644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WSO2 Identity Server</a:t>
            </a:r>
            <a:endParaRPr lang="en-US" b="1" dirty="0"/>
          </a:p>
        </p:txBody>
      </p:sp>
      <p:sp>
        <p:nvSpPr>
          <p:cNvPr id="3" name="Content Placeholder 2"/>
          <p:cNvSpPr>
            <a:spLocks noGrp="1"/>
          </p:cNvSpPr>
          <p:nvPr>
            <p:ph sz="quarter" idx="17"/>
          </p:nvPr>
        </p:nvSpPr>
        <p:spPr/>
        <p:txBody>
          <a:bodyPr>
            <a:normAutofit/>
          </a:bodyPr>
          <a:lstStyle/>
          <a:p>
            <a:pPr marL="342900" indent="-342900">
              <a:buFont typeface="Arial" panose="020B0604020202020204" pitchFamily="34" charset="0"/>
              <a:buChar char="•"/>
            </a:pPr>
            <a:endParaRPr lang="en-US" altLang="en-US" i="1" dirty="0"/>
          </a:p>
          <a:p>
            <a:pPr marL="342900" indent="-342900">
              <a:buFont typeface="Arial" panose="020B0604020202020204" pitchFamily="34" charset="0"/>
              <a:buChar char="•"/>
            </a:pPr>
            <a:r>
              <a:rPr lang="en-US" altLang="en-US" i="1" dirty="0">
                <a:hlinkClick r:id="rId2"/>
              </a:rPr>
              <a:t>Wso2is</a:t>
            </a:r>
            <a:r>
              <a:rPr lang="en-US" altLang="en-US" i="1" dirty="0"/>
              <a:t> </a:t>
            </a:r>
            <a:r>
              <a:rPr lang="en-US" altLang="en-US" i="1" dirty="0" smtClean="0"/>
              <a:t>application simplifies </a:t>
            </a:r>
            <a:r>
              <a:rPr lang="en-US" altLang="en-US" i="1" dirty="0"/>
              <a:t>the identity and access management (IAM) related activities in the </a:t>
            </a:r>
            <a:r>
              <a:rPr lang="en-US" altLang="en-US" i="1" dirty="0" smtClean="0"/>
              <a:t>enterprise world. </a:t>
            </a:r>
          </a:p>
          <a:p>
            <a:pPr marL="342900" indent="-342900">
              <a:buFont typeface="Arial" panose="020B0604020202020204" pitchFamily="34" charset="0"/>
              <a:buChar char="•"/>
            </a:pPr>
            <a:endParaRPr lang="en-US" altLang="en-US" i="1" dirty="0"/>
          </a:p>
          <a:p>
            <a:pPr marL="342900" indent="-342900">
              <a:buFont typeface="Arial" panose="020B0604020202020204" pitchFamily="34" charset="0"/>
              <a:buChar char="•"/>
            </a:pPr>
            <a:r>
              <a:rPr lang="en-US" altLang="en-US" i="1" dirty="0" smtClean="0"/>
              <a:t>The </a:t>
            </a:r>
            <a:r>
              <a:rPr lang="en-US" altLang="en-US" i="1" dirty="0"/>
              <a:t>product is based on open standards and open source principles. WSO2 Identity Server comes with seamless, easy to use integration capabilities that help connect applications, user stores, directories and identity management systems</a:t>
            </a:r>
            <a:r>
              <a:rPr lang="en-US" altLang="en-US" i="1" dirty="0" smtClean="0"/>
              <a:t>.</a:t>
            </a:r>
          </a:p>
          <a:p>
            <a:pPr marL="342900" indent="-342900">
              <a:buFont typeface="Arial" panose="020B0604020202020204" pitchFamily="34" charset="0"/>
              <a:buChar char="•"/>
            </a:pPr>
            <a:endParaRPr lang="en-US" altLang="en-US" i="1" dirty="0" smtClean="0"/>
          </a:p>
          <a:p>
            <a:pPr marL="342900" indent="-342900">
              <a:buFont typeface="Arial" panose="020B0604020202020204" pitchFamily="34" charset="0"/>
              <a:buChar char="•"/>
            </a:pPr>
            <a:r>
              <a:rPr lang="en-US" i="1" dirty="0"/>
              <a:t>WSO2 Identity Server allows enterprises to achieve single sign-on/sign-out (SSO), identity federation, strong authentication, identity administration, account management, identity provisioning, fine-grained access control, API security, monitoring, reporting, and auditing.</a:t>
            </a:r>
          </a:p>
          <a:p>
            <a:pPr lvl="1"/>
            <a:endParaRPr lang="en-US" altLang="en-US"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14</a:t>
            </a:fld>
            <a:endParaRPr lang="en-US" dirty="0"/>
          </a:p>
        </p:txBody>
      </p:sp>
    </p:spTree>
    <p:extLst>
      <p:ext uri="{BB962C8B-B14F-4D97-AF65-F5344CB8AC3E}">
        <p14:creationId xmlns:p14="http://schemas.microsoft.com/office/powerpoint/2010/main" val="1077706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WSO2IS Capabilities</a:t>
            </a:r>
            <a:endParaRPr lang="en-US" b="1" dirty="0"/>
          </a:p>
        </p:txBody>
      </p:sp>
      <p:sp>
        <p:nvSpPr>
          <p:cNvPr id="3" name="Content Placeholder 2"/>
          <p:cNvSpPr>
            <a:spLocks noGrp="1"/>
          </p:cNvSpPr>
          <p:nvPr>
            <p:ph sz="quarter" idx="17"/>
          </p:nvPr>
        </p:nvSpPr>
        <p:spPr/>
        <p:txBody>
          <a:bodyPr>
            <a:normAutofit lnSpcReduction="10000"/>
          </a:bodyPr>
          <a:lstStyle/>
          <a:p>
            <a:pPr marL="342900" indent="-342900">
              <a:buFont typeface="Arial" panose="020B0604020202020204" pitchFamily="34" charset="0"/>
              <a:buChar char="•"/>
            </a:pPr>
            <a:endParaRPr lang="en-US" altLang="en-US" i="1" dirty="0"/>
          </a:p>
          <a:p>
            <a:pPr marL="342900" indent="-342900">
              <a:buFont typeface="Arial" panose="020B0604020202020204" pitchFamily="34" charset="0"/>
              <a:buChar char="•"/>
            </a:pPr>
            <a:r>
              <a:rPr lang="en-US" dirty="0"/>
              <a:t>Single </a:t>
            </a:r>
            <a:r>
              <a:rPr lang="en-US" dirty="0" smtClean="0"/>
              <a:t>Sign-On(SSO using SAML protocol)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Identity </a:t>
            </a:r>
            <a:r>
              <a:rPr lang="en-US" dirty="0" smtClean="0"/>
              <a:t>Federation (</a:t>
            </a:r>
            <a:r>
              <a:rPr lang="en-US" dirty="0"/>
              <a:t>Federated SSO with external identity </a:t>
            </a:r>
            <a:r>
              <a:rPr lang="en-US" dirty="0" smtClean="0"/>
              <a:t>providers)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Strong </a:t>
            </a:r>
            <a:r>
              <a:rPr lang="en-US" dirty="0" smtClean="0"/>
              <a:t>Authentication (</a:t>
            </a:r>
            <a:r>
              <a:rPr lang="en-US" dirty="0"/>
              <a:t>Kerberos and X.509 </a:t>
            </a:r>
            <a:r>
              <a:rPr lang="en-US" dirty="0" smtClean="0"/>
              <a:t>support)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Identity Governance and </a:t>
            </a:r>
            <a:r>
              <a:rPr lang="en-US" dirty="0" smtClean="0"/>
              <a:t>Administration(</a:t>
            </a:r>
            <a:r>
              <a:rPr lang="en-US" dirty="0"/>
              <a:t>User and group </a:t>
            </a:r>
            <a:r>
              <a:rPr lang="en-US" dirty="0" smtClean="0"/>
              <a:t>management)</a:t>
            </a:r>
            <a:r>
              <a:rPr lang="en-US" dirty="0"/>
              <a:t/>
            </a:r>
            <a:br>
              <a:rPr lang="en-US" dirty="0"/>
            </a:br>
            <a:endParaRPr lang="en-US" dirty="0" smtClean="0"/>
          </a:p>
          <a:p>
            <a:pPr marL="342900" indent="-342900">
              <a:buFont typeface="Arial" panose="020B0604020202020204" pitchFamily="34" charset="0"/>
              <a:buChar char="•"/>
            </a:pPr>
            <a:r>
              <a:rPr lang="en-US" dirty="0"/>
              <a:t>Entitlement and Access </a:t>
            </a:r>
            <a:r>
              <a:rPr lang="en-US" dirty="0" smtClean="0"/>
              <a:t>Control(</a:t>
            </a:r>
            <a:r>
              <a:rPr lang="en-US" dirty="0"/>
              <a:t>API security with delegated access control using OAuth2 and support for SAML2 bearer, JSON Web Token (JWT</a:t>
            </a:r>
            <a:r>
              <a:rPr lang="en-US" dirty="0" smtClean="0"/>
              <a:t>))</a:t>
            </a:r>
            <a:r>
              <a:rPr lang="en-US" dirty="0"/>
              <a:t/>
            </a:r>
            <a:br>
              <a:rPr lang="en-US" dirty="0"/>
            </a:br>
            <a:r>
              <a:rPr lang="en-US" dirty="0"/>
              <a:t/>
            </a:r>
            <a:br>
              <a:rPr lang="en-US" dirty="0"/>
            </a:br>
            <a:r>
              <a:rPr lang="en-US" dirty="0"/>
              <a:t/>
            </a:r>
            <a:br>
              <a:rPr lang="en-US" dirty="0"/>
            </a:br>
            <a:endParaRPr lang="en-US" altLang="en-US"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15</a:t>
            </a:fld>
            <a:endParaRPr lang="en-US" dirty="0"/>
          </a:p>
        </p:txBody>
      </p:sp>
    </p:spTree>
    <p:extLst>
      <p:ext uri="{BB962C8B-B14F-4D97-AF65-F5344CB8AC3E}">
        <p14:creationId xmlns:p14="http://schemas.microsoft.com/office/powerpoint/2010/main" val="837921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Wso2is for APS(Installation &amp; Configuration)</a:t>
            </a:r>
            <a:endParaRPr lang="en-US" b="1" dirty="0"/>
          </a:p>
        </p:txBody>
      </p:sp>
      <p:sp>
        <p:nvSpPr>
          <p:cNvPr id="3" name="Content Placeholder 2"/>
          <p:cNvSpPr>
            <a:spLocks noGrp="1"/>
          </p:cNvSpPr>
          <p:nvPr>
            <p:ph sz="quarter" idx="17"/>
          </p:nvPr>
        </p:nvSpPr>
        <p:spPr/>
        <p:txBody>
          <a:bodyPr>
            <a:noAutofit/>
          </a:bodyPr>
          <a:lstStyle/>
          <a:p>
            <a:pPr marL="342900" indent="-342900">
              <a:buFont typeface="Arial" panose="020B0604020202020204" pitchFamily="34" charset="0"/>
              <a:buChar char="•"/>
            </a:pPr>
            <a:endParaRPr lang="en-US" altLang="en-US" i="1" dirty="0"/>
          </a:p>
          <a:p>
            <a:pPr marL="342900" indent="-342900">
              <a:buFont typeface="Arial" panose="020B0604020202020204" pitchFamily="34" charset="0"/>
              <a:buChar char="•"/>
            </a:pPr>
            <a:r>
              <a:rPr lang="en-US" dirty="0" smtClean="0"/>
              <a:t>The installation is using the base Docker image from wso2 and customizing it for our needs using kubernetes deployment scripts.</a:t>
            </a:r>
          </a:p>
          <a:p>
            <a:pPr marL="342900" indent="-342900">
              <a:buFont typeface="Arial" panose="020B0604020202020204" pitchFamily="34" charset="0"/>
              <a:buChar char="•"/>
            </a:pPr>
            <a:r>
              <a:rPr lang="en-US" dirty="0" smtClean="0"/>
              <a:t>The base package of wso2 comes with its own database scripts which needs to installed for the application to </a:t>
            </a:r>
            <a:r>
              <a:rPr lang="en-US" smtClean="0"/>
              <a:t>work</a:t>
            </a:r>
            <a:r>
              <a:rPr lang="en-US" smtClean="0"/>
              <a:t>.</a:t>
            </a:r>
            <a:endParaRPr lang="en-US" dirty="0"/>
          </a:p>
          <a:p>
            <a:pPr marL="342900" indent="-342900">
              <a:buFont typeface="Arial" panose="020B0604020202020204" pitchFamily="34" charset="0"/>
              <a:buChar char="•"/>
            </a:pPr>
            <a:r>
              <a:rPr lang="en-US" dirty="0" smtClean="0"/>
              <a:t>The installation steps contain below steps , </a:t>
            </a:r>
          </a:p>
          <a:p>
            <a:pPr marL="342900" indent="-342900">
              <a:buFont typeface="Arial" panose="020B0604020202020204" pitchFamily="34" charset="0"/>
              <a:buChar char="•"/>
            </a:pPr>
            <a:r>
              <a:rPr lang="en-US" dirty="0" smtClean="0"/>
              <a:t>First job (wso2is-oracle-setup) will create the database for the wso2 application .</a:t>
            </a:r>
          </a:p>
          <a:p>
            <a:pPr marL="342900" indent="-342900">
              <a:buFont typeface="Arial" panose="020B0604020202020204" pitchFamily="34" charset="0"/>
              <a:buChar char="•"/>
            </a:pPr>
            <a:r>
              <a:rPr lang="en-US" dirty="0" smtClean="0"/>
              <a:t>Create JDBC </a:t>
            </a:r>
            <a:r>
              <a:rPr lang="en-US" dirty="0" err="1" smtClean="0"/>
              <a:t>datasource</a:t>
            </a:r>
            <a:r>
              <a:rPr lang="en-US" dirty="0" smtClean="0"/>
              <a:t> configuration in Kubernetes.</a:t>
            </a:r>
          </a:p>
          <a:p>
            <a:pPr marL="342900" indent="-342900">
              <a:buFont typeface="Arial" panose="020B0604020202020204" pitchFamily="34" charset="0"/>
              <a:buChar char="•"/>
            </a:pPr>
            <a:r>
              <a:rPr lang="en-US" dirty="0" smtClean="0"/>
              <a:t>Deploy the wso2 application </a:t>
            </a:r>
          </a:p>
          <a:p>
            <a:pPr marL="342900" indent="-342900">
              <a:buFont typeface="Arial" panose="020B0604020202020204" pitchFamily="34" charset="0"/>
              <a:buChar char="•"/>
            </a:pPr>
            <a:endParaRPr lang="en-US" dirty="0" smtClean="0"/>
          </a:p>
          <a:p>
            <a:endParaRPr lang="en-US" dirty="0"/>
          </a:p>
          <a:p>
            <a:pPr marL="342900" indent="-342900">
              <a:buFont typeface="Arial" panose="020B0604020202020204" pitchFamily="34" charset="0"/>
              <a:buChar char="•"/>
            </a:pPr>
            <a:endParaRPr lang="en-US" dirty="0" smtClean="0"/>
          </a:p>
          <a:p>
            <a:r>
              <a:rPr lang="en-US" dirty="0"/>
              <a:t> </a:t>
            </a:r>
            <a:r>
              <a:rPr lang="en-US" dirty="0" smtClean="0"/>
              <a:t>   </a:t>
            </a:r>
            <a:br>
              <a:rPr lang="en-US" dirty="0" smtClean="0"/>
            </a:br>
            <a:r>
              <a:rPr lang="en-US" dirty="0" smtClean="0"/>
              <a:t/>
            </a:r>
            <a:br>
              <a:rPr lang="en-US" dirty="0" smtClean="0"/>
            </a:br>
            <a:r>
              <a:rPr lang="en-US" dirty="0" smtClean="0"/>
              <a:t/>
            </a:r>
            <a:br>
              <a:rPr lang="en-US" dirty="0" smtClean="0"/>
            </a:br>
            <a:endParaRPr lang="en-US" altLang="en-US" dirty="0" smtClean="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16</a:t>
            </a:fld>
            <a:endParaRPr lang="en-US" dirty="0"/>
          </a:p>
        </p:txBody>
      </p:sp>
    </p:spTree>
    <p:extLst>
      <p:ext uri="{BB962C8B-B14F-4D97-AF65-F5344CB8AC3E}">
        <p14:creationId xmlns:p14="http://schemas.microsoft.com/office/powerpoint/2010/main" val="41976738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Wso2is for APS(Installation &amp; Configuration)</a:t>
            </a:r>
            <a:endParaRPr lang="en-US" b="1" dirty="0"/>
          </a:p>
        </p:txBody>
      </p:sp>
      <p:sp>
        <p:nvSpPr>
          <p:cNvPr id="3" name="Content Placeholder 2"/>
          <p:cNvSpPr>
            <a:spLocks noGrp="1"/>
          </p:cNvSpPr>
          <p:nvPr>
            <p:ph sz="quarter" idx="17"/>
          </p:nvPr>
        </p:nvSpPr>
        <p:spPr/>
        <p:txBody>
          <a:bodyPr>
            <a:noAutofit/>
          </a:bodyPr>
          <a:lstStyle/>
          <a:p>
            <a:pPr marL="342900" indent="-342900">
              <a:buFont typeface="Arial" panose="020B0604020202020204" pitchFamily="34" charset="0"/>
              <a:buChar char="•"/>
            </a:pPr>
            <a:endParaRPr lang="en-US" altLang="en-US" i="1"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a:t>Next job (wso2is-setup) will create APS specific users,groups via the REST API</a:t>
            </a:r>
            <a:r>
              <a:rPr lang="en-US" dirty="0" smtClean="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Create the Service Provider configuration for APS application .</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Once all the above steps are done , we can use wso2 for authorizing users accessing APS application.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APS is configured to use the implicit authorization flow .</a:t>
            </a:r>
          </a:p>
          <a:p>
            <a:pPr marL="342900" indent="-342900">
              <a:buFont typeface="Arial" panose="020B0604020202020204" pitchFamily="34" charset="0"/>
              <a:buChar char="•"/>
            </a:pPr>
            <a:endParaRPr lang="en-US" dirty="0" smtClean="0"/>
          </a:p>
          <a:p>
            <a:endParaRPr lang="en-US" dirty="0"/>
          </a:p>
          <a:p>
            <a:pPr marL="342900" indent="-342900">
              <a:buFont typeface="Arial" panose="020B0604020202020204" pitchFamily="34" charset="0"/>
              <a:buChar char="•"/>
            </a:pPr>
            <a:endParaRPr lang="en-US" dirty="0" smtClean="0"/>
          </a:p>
          <a:p>
            <a:r>
              <a:rPr lang="en-US" dirty="0"/>
              <a:t> </a:t>
            </a:r>
            <a:r>
              <a:rPr lang="en-US" dirty="0" smtClean="0"/>
              <a:t>   </a:t>
            </a:r>
            <a:br>
              <a:rPr lang="en-US" dirty="0" smtClean="0"/>
            </a:br>
            <a:r>
              <a:rPr lang="en-US" dirty="0" smtClean="0"/>
              <a:t/>
            </a:r>
            <a:br>
              <a:rPr lang="en-US" dirty="0" smtClean="0"/>
            </a:br>
            <a:r>
              <a:rPr lang="en-US" dirty="0" smtClean="0"/>
              <a:t/>
            </a:r>
            <a:br>
              <a:rPr lang="en-US" dirty="0" smtClean="0"/>
            </a:br>
            <a:endParaRPr lang="en-US" altLang="en-US" dirty="0" smtClean="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17</a:t>
            </a:fld>
            <a:endParaRPr lang="en-US" dirty="0"/>
          </a:p>
        </p:txBody>
      </p:sp>
    </p:spTree>
    <p:extLst>
      <p:ext uri="{BB962C8B-B14F-4D97-AF65-F5344CB8AC3E}">
        <p14:creationId xmlns:p14="http://schemas.microsoft.com/office/powerpoint/2010/main" val="39077834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Wso2is for APS</a:t>
            </a:r>
            <a:endParaRPr lang="en-US" b="1" dirty="0"/>
          </a:p>
        </p:txBody>
      </p:sp>
      <p:sp>
        <p:nvSpPr>
          <p:cNvPr id="3" name="Content Placeholder 2"/>
          <p:cNvSpPr>
            <a:spLocks noGrp="1"/>
          </p:cNvSpPr>
          <p:nvPr>
            <p:ph sz="quarter" idx="17"/>
          </p:nvPr>
        </p:nvSpPr>
        <p:spPr/>
        <p:txBody>
          <a:bodyPr>
            <a:noAutofit/>
          </a:bodyPr>
          <a:lstStyle/>
          <a:p>
            <a:pPr marL="342900" indent="-342900">
              <a:buFont typeface="Arial" panose="020B0604020202020204" pitchFamily="34" charset="0"/>
              <a:buChar char="•"/>
            </a:pPr>
            <a:endParaRPr lang="en-US" altLang="en-US" i="1"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b="1" dirty="0" smtClean="0"/>
              <a:t>What is Implicit </a:t>
            </a:r>
            <a:r>
              <a:rPr lang="en-US" b="1" dirty="0"/>
              <a:t>authorization </a:t>
            </a:r>
            <a:r>
              <a:rPr lang="en-US" b="1" dirty="0" smtClean="0"/>
              <a:t>flow</a:t>
            </a:r>
            <a:r>
              <a:rPr lang="en-US" dirty="0" smtClean="0"/>
              <a: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Instead </a:t>
            </a:r>
            <a:r>
              <a:rPr lang="en-US" dirty="0"/>
              <a:t>of getting an authorization code that needs to be exchanged for an Access Token, the Application directly retrieves an Access Token. On the plus side, this is more efficient since it reduces the number of round trips required to get an Access </a:t>
            </a:r>
            <a:r>
              <a:rPr lang="en-US" dirty="0" smtClean="0"/>
              <a:t>Token.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a:t>
            </a:r>
            <a:r>
              <a:rPr lang="en-US" dirty="0" smtClean="0"/>
              <a:t>his </a:t>
            </a:r>
            <a:r>
              <a:rPr lang="en-US" dirty="0"/>
              <a:t>flow does not return a Refresh Token because the browser cannot keep it private.</a:t>
            </a:r>
            <a:endParaRPr lang="en-US" dirty="0" smtClean="0"/>
          </a:p>
          <a:p>
            <a:endParaRPr lang="en-US" dirty="0"/>
          </a:p>
          <a:p>
            <a:pPr marL="342900" indent="-342900">
              <a:buFont typeface="Arial" panose="020B0604020202020204" pitchFamily="34" charset="0"/>
              <a:buChar char="•"/>
            </a:pPr>
            <a:endParaRPr lang="en-US" dirty="0" smtClean="0"/>
          </a:p>
          <a:p>
            <a:r>
              <a:rPr lang="en-US" dirty="0"/>
              <a:t> </a:t>
            </a:r>
            <a:r>
              <a:rPr lang="en-US" dirty="0" smtClean="0"/>
              <a:t>   </a:t>
            </a:r>
            <a:br>
              <a:rPr lang="en-US" dirty="0" smtClean="0"/>
            </a:br>
            <a:r>
              <a:rPr lang="en-US" dirty="0" smtClean="0"/>
              <a:t/>
            </a:r>
            <a:br>
              <a:rPr lang="en-US" dirty="0" smtClean="0"/>
            </a:br>
            <a:r>
              <a:rPr lang="en-US" dirty="0" smtClean="0"/>
              <a:t/>
            </a:r>
            <a:br>
              <a:rPr lang="en-US" dirty="0" smtClean="0"/>
            </a:br>
            <a:endParaRPr lang="en-US" altLang="en-US" dirty="0" smtClean="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18</a:t>
            </a:fld>
            <a:endParaRPr lang="en-US" dirty="0"/>
          </a:p>
        </p:txBody>
      </p:sp>
    </p:spTree>
    <p:extLst>
      <p:ext uri="{BB962C8B-B14F-4D97-AF65-F5344CB8AC3E}">
        <p14:creationId xmlns:p14="http://schemas.microsoft.com/office/powerpoint/2010/main" val="3742799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Wso2 steps for APS</a:t>
            </a:r>
            <a:endParaRPr lang="en-US" b="1" dirty="0"/>
          </a:p>
        </p:txBody>
      </p:sp>
      <p:sp>
        <p:nvSpPr>
          <p:cNvPr id="3" name="Content Placeholder 2"/>
          <p:cNvSpPr>
            <a:spLocks noGrp="1"/>
          </p:cNvSpPr>
          <p:nvPr>
            <p:ph sz="quarter" idx="17"/>
          </p:nvPr>
        </p:nvSpPr>
        <p:spPr/>
        <p:txBody>
          <a:bodyPr>
            <a:noAutofit/>
          </a:bodyPr>
          <a:lstStyle/>
          <a:p>
            <a:pPr marL="342900" indent="-342900">
              <a:buFont typeface="Arial" panose="020B0604020202020204" pitchFamily="34" charset="0"/>
              <a:buChar char="•"/>
            </a:pPr>
            <a:endParaRPr lang="en-US" altLang="en-US" i="1"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Open link </a:t>
            </a:r>
            <a:r>
              <a:rPr lang="en-US" dirty="0">
                <a:hlinkClick r:id="rId2"/>
              </a:rPr>
              <a:t>https://</a:t>
            </a:r>
            <a:r>
              <a:rPr lang="en-US" dirty="0" smtClean="0">
                <a:hlinkClick r:id="rId2"/>
              </a:rPr>
              <a:t>aps-tls.hari.cgiallpayments.com/client/en/login</a:t>
            </a:r>
            <a:endParaRPr lang="en-US" dirty="0" smtClean="0"/>
          </a:p>
          <a:p>
            <a:pPr marL="342900" indent="-342900">
              <a:buFont typeface="Arial" panose="020B0604020202020204" pitchFamily="34" charset="0"/>
              <a:buChar char="•"/>
            </a:pPr>
            <a:r>
              <a:rPr lang="en-US" dirty="0" smtClean="0"/>
              <a:t>Firefox has better devtools to debug and view request/response info.</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endParaRPr lang="en-US" dirty="0"/>
          </a:p>
          <a:p>
            <a:pPr marL="342900" indent="-342900">
              <a:buFont typeface="Arial" panose="020B0604020202020204" pitchFamily="34" charset="0"/>
              <a:buChar char="•"/>
            </a:pPr>
            <a:endParaRPr lang="en-US" dirty="0" smtClean="0"/>
          </a:p>
          <a:p>
            <a:r>
              <a:rPr lang="en-US" dirty="0"/>
              <a:t> </a:t>
            </a:r>
            <a:r>
              <a:rPr lang="en-US" dirty="0" smtClean="0"/>
              <a:t>   </a:t>
            </a:r>
            <a:br>
              <a:rPr lang="en-US" dirty="0" smtClean="0"/>
            </a:br>
            <a:r>
              <a:rPr lang="en-US" dirty="0" smtClean="0"/>
              <a:t/>
            </a:r>
            <a:br>
              <a:rPr lang="en-US" dirty="0" smtClean="0"/>
            </a:br>
            <a:r>
              <a:rPr lang="en-US" dirty="0" smtClean="0"/>
              <a:t/>
            </a:r>
            <a:br>
              <a:rPr lang="en-US" dirty="0" smtClean="0"/>
            </a:br>
            <a:endParaRPr lang="en-US" altLang="en-US" dirty="0" smtClean="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19</a:t>
            </a:fld>
            <a:endParaRPr lang="en-US" dirty="0"/>
          </a:p>
        </p:txBody>
      </p:sp>
      <p:pic>
        <p:nvPicPr>
          <p:cNvPr id="5" name="Picture 4"/>
          <p:cNvPicPr>
            <a:picLocks noChangeAspect="1"/>
          </p:cNvPicPr>
          <p:nvPr/>
        </p:nvPicPr>
        <p:blipFill>
          <a:blip r:embed="rId3"/>
          <a:stretch>
            <a:fillRect/>
          </a:stretch>
        </p:blipFill>
        <p:spPr>
          <a:xfrm>
            <a:off x="1661567" y="2763473"/>
            <a:ext cx="4410075" cy="3133725"/>
          </a:xfrm>
          <a:prstGeom prst="rect">
            <a:avLst/>
          </a:prstGeom>
        </p:spPr>
      </p:pic>
    </p:spTree>
    <p:extLst>
      <p:ext uri="{BB962C8B-B14F-4D97-AF65-F5344CB8AC3E}">
        <p14:creationId xmlns:p14="http://schemas.microsoft.com/office/powerpoint/2010/main" val="3822790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Bell MT" panose="02020503060305020303" pitchFamily="18" charset="0"/>
              </a:rPr>
              <a:t>AGENDA</a:t>
            </a:r>
            <a:endParaRPr lang="en-US" b="1" u="sng" dirty="0">
              <a:latin typeface="Bell MT" panose="02020503060305020303" pitchFamily="18" charset="0"/>
            </a:endParaRPr>
          </a:p>
        </p:txBody>
      </p:sp>
      <p:sp>
        <p:nvSpPr>
          <p:cNvPr id="3" name="Content Placeholder 2"/>
          <p:cNvSpPr>
            <a:spLocks noGrp="1"/>
          </p:cNvSpPr>
          <p:nvPr>
            <p:ph sz="quarter" idx="17"/>
          </p:nvPr>
        </p:nvSpPr>
        <p:spPr/>
        <p:txBody>
          <a:bodyPr>
            <a:normAutofit/>
          </a:bodyPr>
          <a:lstStyle/>
          <a:p>
            <a:pPr marL="457200" lvl="0" indent="-457200">
              <a:buFont typeface="Wingdings" panose="05000000000000000000" pitchFamily="2" charset="2"/>
              <a:buChar char="q"/>
            </a:pPr>
            <a:endParaRPr lang="en-US" dirty="0" smtClean="0"/>
          </a:p>
          <a:p>
            <a:pPr marL="457200" lvl="0" indent="-457200">
              <a:buFont typeface="Wingdings" panose="05000000000000000000" pitchFamily="2" charset="2"/>
              <a:buChar char="q"/>
            </a:pPr>
            <a:endParaRPr lang="en-US" dirty="0"/>
          </a:p>
          <a:p>
            <a:pPr marL="457200" lvl="0" indent="-457200">
              <a:buFont typeface="Wingdings" panose="05000000000000000000" pitchFamily="2" charset="2"/>
              <a:buChar char="q"/>
            </a:pPr>
            <a:endParaRPr lang="en-US" dirty="0" smtClean="0"/>
          </a:p>
          <a:p>
            <a:pPr marL="457200" lvl="0" indent="-457200">
              <a:buFont typeface="Wingdings" panose="05000000000000000000" pitchFamily="2" charset="2"/>
              <a:buChar char="Ø"/>
            </a:pPr>
            <a:r>
              <a:rPr lang="en-US" sz="2800" dirty="0" smtClean="0"/>
              <a:t>Introduction to oauth2</a:t>
            </a:r>
          </a:p>
          <a:p>
            <a:pPr marL="457200" indent="-457200">
              <a:buFont typeface="Wingdings" panose="05000000000000000000" pitchFamily="2" charset="2"/>
              <a:buChar char="Ø"/>
            </a:pPr>
            <a:r>
              <a:rPr lang="en-US" sz="2800" dirty="0" smtClean="0"/>
              <a:t>Introduction to wso2</a:t>
            </a:r>
          </a:p>
          <a:p>
            <a:pPr marL="457200" indent="-457200">
              <a:buFont typeface="Wingdings" panose="05000000000000000000" pitchFamily="2" charset="2"/>
              <a:buChar char="Ø"/>
            </a:pPr>
            <a:r>
              <a:rPr lang="en-US" sz="2800" dirty="0" smtClean="0"/>
              <a:t>wso2 usage in APS</a:t>
            </a:r>
          </a:p>
          <a:p>
            <a:pPr marL="457200" indent="-457200">
              <a:buFont typeface="Wingdings" panose="05000000000000000000" pitchFamily="2" charset="2"/>
              <a:buChar char="Ø"/>
            </a:pPr>
            <a:r>
              <a:rPr lang="en-US" sz="2800" dirty="0" smtClean="0"/>
              <a:t>Troubleshooting wso2 issues in APS</a:t>
            </a:r>
          </a:p>
          <a:p>
            <a:pPr marL="457200" indent="-457200">
              <a:buFont typeface="+mj-lt"/>
              <a:buAutoNum type="alphaUcPeriod"/>
            </a:pPr>
            <a:endParaRPr lang="en-US" dirty="0" smtClean="0"/>
          </a:p>
          <a:p>
            <a:pPr marL="457200" indent="-457200">
              <a:buFont typeface="+mj-lt"/>
              <a:buAutoNum type="alphaUcPeriod"/>
            </a:pPr>
            <a:endParaRPr lang="en-US" dirty="0" smtClean="0"/>
          </a:p>
          <a:p>
            <a:pPr marL="457200" indent="-457200">
              <a:buFont typeface="+mj-lt"/>
              <a:buAutoNum type="alphaUcPeriod"/>
            </a:pPr>
            <a:endParaRPr lang="en-US" dirty="0"/>
          </a:p>
          <a:p>
            <a:pPr marL="457200" indent="-457200">
              <a:buFont typeface="+mj-lt"/>
              <a:buAutoNum type="alphaUcPeriod"/>
            </a:pPr>
            <a:endParaRPr lang="en-US" dirty="0" smtClean="0"/>
          </a:p>
          <a:p>
            <a:pPr marL="457200" indent="-457200">
              <a:buFont typeface="+mj-lt"/>
              <a:buAutoNum type="alphaUcPeriod"/>
            </a:pPr>
            <a:endParaRPr lang="en-US" dirty="0" smtClean="0"/>
          </a:p>
          <a:p>
            <a:pPr marL="457200" indent="-457200">
              <a:buFont typeface="+mj-lt"/>
              <a:buAutoNum type="alphaUcPeriod"/>
            </a:pPr>
            <a:endParaRPr lang="en-US" dirty="0"/>
          </a:p>
          <a:p>
            <a:pPr marL="457200" indent="-457200">
              <a:buFont typeface="+mj-lt"/>
              <a:buAutoNum type="alphaUcPeriod"/>
            </a:pPr>
            <a:endParaRPr lang="en-US" dirty="0"/>
          </a:p>
          <a:p>
            <a:pPr marL="457200" indent="-457200">
              <a:buFont typeface="+mj-lt"/>
              <a:buAutoNum type="alphaUcPeriod"/>
            </a:pPr>
            <a:endParaRPr lang="en-US" dirty="0"/>
          </a:p>
          <a:p>
            <a:pPr marL="457200" indent="-457200">
              <a:buFont typeface="+mj-lt"/>
              <a:buAutoNum type="alphaUcPeriod"/>
            </a:pPr>
            <a:endParaRPr lang="en-US" dirty="0"/>
          </a:p>
          <a:p>
            <a:pPr marL="457200" indent="-457200">
              <a:buFont typeface="+mj-lt"/>
              <a:buAutoNum type="alphaUcPeriod"/>
            </a:pPr>
            <a:endParaRPr lang="en-US" dirty="0"/>
          </a:p>
          <a:p>
            <a:pPr marL="457200" lvl="0" indent="-457200">
              <a:buFont typeface="+mj-lt"/>
              <a:buAutoNum type="alphaUcPeriod"/>
            </a:pPr>
            <a:endParaRPr lang="en-US" dirty="0" smtClean="0"/>
          </a:p>
          <a:p>
            <a:pPr marL="457200" lvl="0" indent="-457200">
              <a:buFont typeface="+mj-lt"/>
              <a:buAutoNum type="alphaUcPeriod"/>
            </a:pPr>
            <a:endParaRPr lang="en-US" dirty="0" smtClean="0"/>
          </a:p>
          <a:p>
            <a:pPr marL="457200" lvl="0" indent="-457200">
              <a:buFont typeface="+mj-lt"/>
              <a:buAutoNum type="alphaUcPeriod"/>
            </a:pPr>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2</a:t>
            </a:fld>
            <a:endParaRPr lang="en-US" dirty="0"/>
          </a:p>
        </p:txBody>
      </p:sp>
    </p:spTree>
    <p:extLst>
      <p:ext uri="{BB962C8B-B14F-4D97-AF65-F5344CB8AC3E}">
        <p14:creationId xmlns:p14="http://schemas.microsoft.com/office/powerpoint/2010/main" val="2689649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Wso2 steps for APS</a:t>
            </a:r>
            <a:endParaRPr lang="en-US" b="1" dirty="0"/>
          </a:p>
        </p:txBody>
      </p:sp>
      <p:sp>
        <p:nvSpPr>
          <p:cNvPr id="3" name="Content Placeholder 2"/>
          <p:cNvSpPr>
            <a:spLocks noGrp="1"/>
          </p:cNvSpPr>
          <p:nvPr>
            <p:ph sz="quarter" idx="17"/>
          </p:nvPr>
        </p:nvSpPr>
        <p:spPr/>
        <p:txBody>
          <a:bodyPr>
            <a:noAutofit/>
          </a:bodyPr>
          <a:lstStyle/>
          <a:p>
            <a:pPr marL="342900" indent="-342900">
              <a:buFont typeface="Arial" panose="020B0604020202020204" pitchFamily="34" charset="0"/>
              <a:buChar char="•"/>
            </a:pPr>
            <a:endParaRPr lang="en-US" altLang="en-US" i="1" dirty="0"/>
          </a:p>
          <a:p>
            <a:pPr marL="342900" indent="-342900">
              <a:buFont typeface="Arial" panose="020B0604020202020204" pitchFamily="34" charset="0"/>
              <a:buChar char="•"/>
            </a:pPr>
            <a:r>
              <a:rPr lang="en-US" dirty="0" smtClean="0"/>
              <a:t>Click on Continue button,</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An authorization request link is generated and user will be redirected to wso2is login page ,</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sz="1600" dirty="0" smtClean="0">
                <a:hlinkClick r:id="rId2"/>
              </a:rPr>
              <a:t>https</a:t>
            </a:r>
            <a:r>
              <a:rPr lang="en-US" sz="1600" dirty="0">
                <a:hlinkClick r:id="rId2"/>
              </a:rPr>
              <a:t>://is.hari.cgiallpayments.com/authenticationendpoint/login.do?client_id=jMnqAmYgGKqendSpKL72lzsvFoYa&amp;commonAuthCallerPath=%2Foauth2%2Fauthorize&amp;forceAuth=false&amp;nonce=WpRsfmQ0802A53c9SrvwbU8Cdq8gFApzO4W4QVAV&amp;passiveAuth=false&amp;redirect_uri=https%3A%2F%2Faps-tls.hari.cgiallpayments.com%2Fclient%2Fen%2Fredirect&amp;response_type=id_token+token&amp;scope=openid+profile&amp;state=WpRsfmQ0802A53c9SrvwbU8Cdq8gFApzO4W4QVAV&amp;tenantDomain=carbon.super&amp;sessionDataKey=1b57b50e-3237-4d5c-a5a1-30953fddf517&amp;relyingParty=jMnqAmYgGKqendSpKL72lzsvFoYa&amp;type=oidc&amp;sp=APS&amp;isSaaSApp=false&amp;authenticators=BasicAuthenticator%3ALOCAL</a:t>
            </a:r>
            <a:endParaRPr lang="en-US" sz="1600" dirty="0"/>
          </a:p>
          <a:p>
            <a:pPr marL="342900" indent="-342900">
              <a:buFont typeface="Arial" panose="020B0604020202020204" pitchFamily="34" charset="0"/>
              <a:buChar char="•"/>
            </a:pPr>
            <a:endParaRPr lang="en-US" dirty="0" smtClean="0"/>
          </a:p>
          <a:p>
            <a:endParaRPr lang="en-US" dirty="0"/>
          </a:p>
          <a:p>
            <a:pPr marL="342900" indent="-342900">
              <a:buFont typeface="Arial" panose="020B0604020202020204" pitchFamily="34" charset="0"/>
              <a:buChar char="•"/>
            </a:pPr>
            <a:endParaRPr lang="en-US" dirty="0" smtClean="0"/>
          </a:p>
          <a:p>
            <a:r>
              <a:rPr lang="en-US" dirty="0"/>
              <a:t> </a:t>
            </a:r>
            <a:r>
              <a:rPr lang="en-US" dirty="0" smtClean="0"/>
              <a:t>   </a:t>
            </a:r>
            <a:br>
              <a:rPr lang="en-US" dirty="0" smtClean="0"/>
            </a:br>
            <a:r>
              <a:rPr lang="en-US" dirty="0" smtClean="0"/>
              <a:t/>
            </a:r>
            <a:br>
              <a:rPr lang="en-US" dirty="0" smtClean="0"/>
            </a:br>
            <a:r>
              <a:rPr lang="en-US" dirty="0" smtClean="0"/>
              <a:t/>
            </a:r>
            <a:br>
              <a:rPr lang="en-US" dirty="0" smtClean="0"/>
            </a:br>
            <a:endParaRPr lang="en-US" altLang="en-US" dirty="0" smtClean="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20</a:t>
            </a:fld>
            <a:endParaRPr lang="en-US" dirty="0"/>
          </a:p>
        </p:txBody>
      </p:sp>
    </p:spTree>
    <p:extLst>
      <p:ext uri="{BB962C8B-B14F-4D97-AF65-F5344CB8AC3E}">
        <p14:creationId xmlns:p14="http://schemas.microsoft.com/office/powerpoint/2010/main" val="31621195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Wso2 steps for APS</a:t>
            </a:r>
            <a:endParaRPr lang="en-US" b="1" dirty="0"/>
          </a:p>
        </p:txBody>
      </p:sp>
      <p:sp>
        <p:nvSpPr>
          <p:cNvPr id="3" name="Content Placeholder 2"/>
          <p:cNvSpPr>
            <a:spLocks noGrp="1"/>
          </p:cNvSpPr>
          <p:nvPr>
            <p:ph sz="quarter" idx="17"/>
          </p:nvPr>
        </p:nvSpPr>
        <p:spPr/>
        <p:txBody>
          <a:bodyPr>
            <a:noAutofit/>
          </a:bodyPr>
          <a:lstStyle/>
          <a:p>
            <a:pPr marL="342900" indent="-342900">
              <a:buFont typeface="Arial" panose="020B0604020202020204" pitchFamily="34" charset="0"/>
              <a:buChar char="•"/>
            </a:pPr>
            <a:endParaRPr lang="en-US" altLang="en-US" i="1" dirty="0"/>
          </a:p>
          <a:p>
            <a:pPr marL="342900" indent="-342900">
              <a:buFont typeface="Arial" panose="020B0604020202020204" pitchFamily="34" charset="0"/>
              <a:buChar char="•"/>
            </a:pPr>
            <a:r>
              <a:rPr lang="en-US" dirty="0" smtClean="0"/>
              <a:t>Once logged in with superoper(any user) , the user will be given an access token using which he can login to APS.</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sz="900" dirty="0"/>
              <a:t>https://aps-tls.hari.cgiallpayments.com/client/en/redirect#access_token=eyJ4NXQiOiJaalJtWVRNd05USmpPV1U1TW1Jek1qZ3pOREkzWTJJeU1tSXlZMkV6TWpkaFpqVmlNamMwWmciLCJraWQiOiJaalJtWVRNd05USmpPV1U1TW1Jek1qZ3pOREkzWTJJeU1tSXlZMkV6TWpkaFpqVmlNamMwWmdfUlMyNTYiLCJhbGciOiJSUzI1NiJ9.eyJzdWIiOiJzdXBlcm9wZXIiLCJhdWQiOiJqTW5xQW1ZZ0dLcWVuZFNwS0w3Mmx6c3ZGb1lhIiwidXBuIjoic3VwZXJvcGVyIiwibmJmIjoxNTkwNDc2MTYwLCJhenAiOiJqTW5xQW1ZZ0dLcWVuZFNwS0w3Mmx6c3ZGb1lhIiwic2NvcGUiOiJvcGVuaWQgcHJvZmlsZSIsImlzcyI6Imh0dHBzOlwvXC9pcy5oYXJpLmNnaWFsbHBheW1lbnRzLmNvbTo0NDNcL29hdXRoMlwvdG9rZW4iLCJncm91cHMiOlsiR0VORVJJQyIsIkFQUyIsIkludGVybmFsXC9ldmVyeW9uZSJdLCJleHAiOjE1OTA1MTIxNjAsImlhdCI6MTU5MDQ3NjE2MCwianRpIjoiNTE5ZDc1ODMtOTA4MC00MWI3LWE2MzctMDAxNGNjYTRlNjA0In0.JGr2hz5HTLNwmy9alN52oiQiS8pqkHwdIfm211eLYNVLbDtxYkgH9tVBtQbeYI59At6ZPWmE8z2C6e7jXbS_go-Dxu24pOr3BmfDdOdN4HCHhfuBEKmbPpjaBB2fZFysnhxphe7k8WJ5dbFXKuZIWvq0vTkI_bbWJbVyocnvyZ6pfFyHKvc75BV3jEzv4fbFU1zrp_5LOQY9ioePbm071mTRBWC2Fa-O_9v4JT16KCNmCFbKc3aXe-xOvVRIPglZ8mawoCmqP0Hvm3leUoaiuuH5J1Iv4rGx_AwDISpod6Q-4xzdMfBxhhX6zmDCLG5qC6HOBhFGjr1VdYsJrbAEhA&amp;id_token=eyJ4NXQiOiJaalJtWVRNd05USmpPV1U1TW1Jek1qZ3pOREkzWTJJeU1tSXlZMkV6TWpkaFpqVmlNamMwWmciLCJraWQiOiJaalJtWVRNd05USmpPV1U1TW1Jek1qZ3pOREkzWTJJeU1tSXlZMkV6TWpkaFpqVmlNamMwWmdfUlMyNTYiLCJhbGciOiJSUzI1NiJ9.eyJhdF9oYXNoIjoiZ0ROZXdXX1JtMmp6am5UY2hKZHRaQSIsImF1ZCI6ImpNbnFBbVlnR0txZW5kU3BLTDcybHpzdkZvWWEiLCJzdWIiOiJzdXBlcm9wZXIiLCJ1cG4iOiJzdXBlcm9wZXIiLCJhenAiOiJqTW5xQW1ZZ0dLcWVuZFNwS0w3Mmx6c3ZGb1lhIiwiYW1yIjpbIkJhc2ljQXV0aGVudGljYXRvciJdLCJpc3MiOiJodHRwczpcL1wvaXMuaGFyaS5jZ2lhbGxwYXltZW50cy5jb206NDQzXC9vYXV0aDJcL3Rva2VuIiwiZ3JvdXBzIjpbIkdFTkVSSUMiLCJBUFMiLCJJbnRlcm5hbFwvZXZlcnlvbmUiXSwiZXhwIjoxNTkwNTEyMTYwLCJpYXQiOjE1OTA0NzYxNjAsIm5vbmNlIjoiSGQ5dVZIWjNFdklzQ0RRU1d3NXgzZUw3Y1YzM1JRNGR3N24xdU5ObCIsInNpZCI6IjhmYjQ2YWMwLTM2ZDYtNDA3Mi1hNjQ2LTNkMjg0MGU1NDk0NiJ9.X-2iK3X6-C79Zvsc3ioOopgen5sNdZ0mvz5OlEY-WV2Bdt3MVAiXM8voBa6l_EblTSI4i1CygvHbkP8iVteTe8fW6P3N2nBUN_tQ8Cafgdjb0La7F1tMRd9omAn63XwGldDy_AuqRNzSNgVYso-lU1Tav2fwC7Msm46A9gWHYTQUT55SBI5OBubZG_MBCICKSAUXiHI2M3XxVdp4fy-krqSwccWx2UoOIjBoncXDRvoxojRiVDtKM8pcfUn1jz_NuXeOOOPnGTQqHqYluSZryZ_xJWGdvpF3BefibKD8mIh1fqW6JUG3mld-mJiGpyYapU2AHzz1Q049cUopCFwBxg&amp;state=Hd9uVHZ3EvIsCDQSWw5x3eL7cV33RQ4dw7n1uNNl&amp;token_type=Bearer&amp;expires_in=35999&amp;session_state=a556de58daa1a72807703c3fc69b192fc93fc336274bdc5502ef19363bf143ab.U4uNUPgVVOmCZxVB7CCUoQ</a:t>
            </a:r>
            <a:endParaRPr lang="en-US" sz="900" dirty="0" smtClean="0"/>
          </a:p>
          <a:p>
            <a:endParaRPr lang="en-US" dirty="0"/>
          </a:p>
          <a:p>
            <a:pPr marL="342900" indent="-342900">
              <a:buFont typeface="Arial" panose="020B0604020202020204" pitchFamily="34" charset="0"/>
              <a:buChar char="•"/>
            </a:pPr>
            <a:endParaRPr lang="en-US" dirty="0" smtClean="0"/>
          </a:p>
          <a:p>
            <a:r>
              <a:rPr lang="en-US" dirty="0"/>
              <a:t> </a:t>
            </a:r>
            <a:r>
              <a:rPr lang="en-US" dirty="0" smtClean="0"/>
              <a:t>   </a:t>
            </a:r>
            <a:br>
              <a:rPr lang="en-US" dirty="0" smtClean="0"/>
            </a:br>
            <a:r>
              <a:rPr lang="en-US" dirty="0" smtClean="0"/>
              <a:t/>
            </a:r>
            <a:br>
              <a:rPr lang="en-US" dirty="0" smtClean="0"/>
            </a:br>
            <a:r>
              <a:rPr lang="en-US" dirty="0" smtClean="0"/>
              <a:t/>
            </a:r>
            <a:br>
              <a:rPr lang="en-US" dirty="0" smtClean="0"/>
            </a:br>
            <a:endParaRPr lang="en-US" altLang="en-US" dirty="0" smtClean="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21</a:t>
            </a:fld>
            <a:endParaRPr lang="en-US" dirty="0"/>
          </a:p>
        </p:txBody>
      </p:sp>
    </p:spTree>
    <p:extLst>
      <p:ext uri="{BB962C8B-B14F-4D97-AF65-F5344CB8AC3E}">
        <p14:creationId xmlns:p14="http://schemas.microsoft.com/office/powerpoint/2010/main" val="11566988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Wso2 session data cleanup</a:t>
            </a:r>
            <a:endParaRPr lang="en-US" b="1" dirty="0"/>
          </a:p>
        </p:txBody>
      </p:sp>
      <p:sp>
        <p:nvSpPr>
          <p:cNvPr id="3" name="Content Placeholder 2"/>
          <p:cNvSpPr>
            <a:spLocks noGrp="1"/>
          </p:cNvSpPr>
          <p:nvPr>
            <p:ph sz="quarter" idx="17"/>
          </p:nvPr>
        </p:nvSpPr>
        <p:spPr/>
        <p:txBody>
          <a:bodyPr>
            <a:noAutofit/>
          </a:bodyPr>
          <a:lstStyle/>
          <a:p>
            <a:pPr marL="342900" indent="-342900">
              <a:buFont typeface="Arial" panose="020B0604020202020204" pitchFamily="34" charset="0"/>
              <a:buChar char="•"/>
            </a:pPr>
            <a:endParaRPr lang="en-US" altLang="en-US" i="1" dirty="0"/>
          </a:p>
          <a:p>
            <a:pPr marL="342900" indent="-342900">
              <a:buFont typeface="Arial" panose="020B0604020202020204" pitchFamily="34" charset="0"/>
              <a:buChar char="•"/>
            </a:pPr>
            <a:r>
              <a:rPr lang="en-US" dirty="0" smtClean="0"/>
              <a:t>Wso2 logs/saves request data,auth data in its database and the tables grow in size pretty quick.</a:t>
            </a:r>
          </a:p>
          <a:p>
            <a:pPr marL="342900" indent="-342900">
              <a:buFont typeface="Arial" panose="020B0604020202020204" pitchFamily="34" charset="0"/>
              <a:buChar char="•"/>
            </a:pPr>
            <a:r>
              <a:rPr lang="en-US" dirty="0" smtClean="0"/>
              <a:t>The internal cleanup job was having issues and firing inefficient queries which was making oracle DB going irresponsive .</a:t>
            </a:r>
          </a:p>
          <a:p>
            <a:pPr marL="342900" indent="-342900">
              <a:buFont typeface="Arial" panose="020B0604020202020204" pitchFamily="34" charset="0"/>
              <a:buChar char="•"/>
            </a:pPr>
            <a:r>
              <a:rPr lang="en-US" dirty="0" smtClean="0"/>
              <a:t>APS has raised this as an issue with wso2 and an immediate patch was released fixing the queries / JDBC connection logic.</a:t>
            </a:r>
          </a:p>
          <a:p>
            <a:pPr marL="342900" indent="-342900">
              <a:buFont typeface="Arial" panose="020B0604020202020204" pitchFamily="34" charset="0"/>
              <a:buChar char="•"/>
            </a:pPr>
            <a:r>
              <a:rPr lang="en-US" dirty="0" smtClean="0"/>
              <a:t>But we will upgrade this patch via the next wso2 official release.</a:t>
            </a:r>
          </a:p>
          <a:p>
            <a:pPr marL="342900" indent="-342900">
              <a:buFont typeface="Arial" panose="020B0604020202020204" pitchFamily="34" charset="0"/>
              <a:buChar char="•"/>
            </a:pPr>
            <a:r>
              <a:rPr lang="en-US" dirty="0" smtClean="0"/>
              <a:t>We have stopped the internal cleanup job which is not working as expected  and taken the data base session data cleanup scripts from wso2 source and running them via a k8s cronjob which gets triggered  every day at 1AM EST.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r>
              <a:rPr lang="en-US" dirty="0"/>
              <a:t> </a:t>
            </a:r>
            <a:r>
              <a:rPr lang="en-US" dirty="0" smtClean="0"/>
              <a:t>   </a:t>
            </a:r>
            <a:br>
              <a:rPr lang="en-US" dirty="0" smtClean="0"/>
            </a:br>
            <a:r>
              <a:rPr lang="en-US" dirty="0" smtClean="0"/>
              <a:t/>
            </a:r>
            <a:br>
              <a:rPr lang="en-US" dirty="0" smtClean="0"/>
            </a:br>
            <a:r>
              <a:rPr lang="en-US" dirty="0" smtClean="0"/>
              <a:t/>
            </a:r>
            <a:br>
              <a:rPr lang="en-US" dirty="0" smtClean="0"/>
            </a:br>
            <a:endParaRPr lang="en-US" altLang="en-US" dirty="0" smtClean="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22</a:t>
            </a:fld>
            <a:endParaRPr lang="en-US" dirty="0"/>
          </a:p>
        </p:txBody>
      </p:sp>
    </p:spTree>
    <p:extLst>
      <p:ext uri="{BB962C8B-B14F-4D97-AF65-F5344CB8AC3E}">
        <p14:creationId xmlns:p14="http://schemas.microsoft.com/office/powerpoint/2010/main" val="38869808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sz="quarter" idx="17"/>
          </p:nvPr>
        </p:nvSpPr>
        <p:spPr/>
        <p:txBody>
          <a:bodyPr>
            <a:normAutofit fontScale="92500" lnSpcReduction="10000"/>
          </a:bodyPr>
          <a:lstStyle/>
          <a:p>
            <a:endParaRPr lang="en-US" b="1" dirty="0" smtClean="0"/>
          </a:p>
          <a:p>
            <a:pPr marL="342900" indent="-342900">
              <a:buFont typeface="Arial" panose="020B0604020202020204" pitchFamily="34" charset="0"/>
              <a:buChar char="•"/>
            </a:pPr>
            <a:r>
              <a:rPr lang="en-US" dirty="0">
                <a:hlinkClick r:id="rId2"/>
              </a:rPr>
              <a:t>https://www.youtube.com/watch?v=996OiexHze0</a:t>
            </a:r>
          </a:p>
          <a:p>
            <a:pPr marL="342900" indent="-342900">
              <a:buFont typeface="Arial" panose="020B0604020202020204" pitchFamily="34" charset="0"/>
              <a:buChar char="•"/>
            </a:pPr>
            <a:r>
              <a:rPr lang="en-US" dirty="0" smtClean="0">
                <a:hlinkClick r:id="rId2"/>
              </a:rPr>
              <a:t>https</a:t>
            </a:r>
            <a:r>
              <a:rPr lang="en-US" dirty="0">
                <a:hlinkClick r:id="rId2"/>
              </a:rPr>
              <a:t>://medium.com/@</a:t>
            </a:r>
            <a:r>
              <a:rPr lang="en-US" dirty="0" smtClean="0">
                <a:hlinkClick r:id="rId2"/>
              </a:rPr>
              <a:t>wdevon99/what-the-hell-is-oauth-6ba19f236612</a:t>
            </a:r>
            <a:endParaRPr lang="en-US" dirty="0"/>
          </a:p>
          <a:p>
            <a:pPr marL="342900" indent="-342900">
              <a:buFont typeface="Arial" panose="020B0604020202020204" pitchFamily="34" charset="0"/>
              <a:buChar char="•"/>
            </a:pPr>
            <a:r>
              <a:rPr lang="en-US" dirty="0">
                <a:hlinkClick r:id="rId3"/>
              </a:rPr>
              <a:t>https://medium.com/@</a:t>
            </a:r>
            <a:r>
              <a:rPr lang="en-US" dirty="0" smtClean="0">
                <a:hlinkClick r:id="rId3"/>
              </a:rPr>
              <a:t>darutk/the-simplest-guide-to-oauth-2-0-8c71bd9a15bb</a:t>
            </a:r>
            <a:endParaRPr lang="en-US" b="1" dirty="0" smtClean="0"/>
          </a:p>
          <a:p>
            <a:pPr marL="342900" indent="-342900">
              <a:buFont typeface="Arial" panose="020B0604020202020204" pitchFamily="34" charset="0"/>
              <a:buChar char="•"/>
            </a:pPr>
            <a:r>
              <a:rPr lang="en-US" dirty="0" smtClean="0">
                <a:hlinkClick r:id="rId4"/>
              </a:rPr>
              <a:t>https</a:t>
            </a:r>
            <a:r>
              <a:rPr lang="en-US" dirty="0">
                <a:hlinkClick r:id="rId4"/>
              </a:rPr>
              <a:t>://medium.com/@</a:t>
            </a:r>
            <a:r>
              <a:rPr lang="en-US" dirty="0" smtClean="0">
                <a:hlinkClick r:id="rId4"/>
              </a:rPr>
              <a:t>balaajanthan/securing-spring-micro-service-using-wso2-identity-server-dbecf90c402</a:t>
            </a:r>
            <a:endParaRPr lang="en-US" dirty="0" smtClean="0"/>
          </a:p>
          <a:p>
            <a:pPr marL="342900" indent="-342900">
              <a:buFont typeface="Arial" panose="020B0604020202020204" pitchFamily="34" charset="0"/>
              <a:buChar char="•"/>
            </a:pPr>
            <a:r>
              <a:rPr lang="en-US" dirty="0">
                <a:hlinkClick r:id="rId5"/>
              </a:rPr>
              <a:t>https://medium.com/@</a:t>
            </a:r>
            <a:r>
              <a:rPr lang="en-US" dirty="0" smtClean="0">
                <a:hlinkClick r:id="rId5"/>
              </a:rPr>
              <a:t>pamodaaw/try-out-oidc-authentication-with-wso2-identity-server-c5ed1b9fb3b7</a:t>
            </a:r>
            <a:endParaRPr lang="en-US" dirty="0" smtClean="0"/>
          </a:p>
          <a:p>
            <a:pPr marL="342900" indent="-342900">
              <a:buFont typeface="Arial" panose="020B0604020202020204" pitchFamily="34" charset="0"/>
              <a:buChar char="•"/>
            </a:pPr>
            <a:r>
              <a:rPr lang="en-US" dirty="0">
                <a:hlinkClick r:id="rId6"/>
              </a:rPr>
              <a:t>https://</a:t>
            </a:r>
            <a:r>
              <a:rPr lang="en-US" dirty="0" smtClean="0">
                <a:hlinkClick r:id="rId6"/>
              </a:rPr>
              <a:t>gist.github.com/bmaupin/6878fae9abcb63ef43f8ac9b9de8fafd</a:t>
            </a:r>
            <a:endParaRPr lang="en-US" dirty="0" smtClean="0"/>
          </a:p>
          <a:p>
            <a:pPr marL="342900" indent="-342900">
              <a:buFont typeface="Arial" panose="020B0604020202020204" pitchFamily="34" charset="0"/>
              <a:buChar char="•"/>
            </a:pPr>
            <a:r>
              <a:rPr lang="en-US" dirty="0">
                <a:hlinkClick r:id="rId7"/>
              </a:rPr>
              <a:t>https://developer.okta.com/blog/2017/06/21/what-the-heck-is-oauth</a:t>
            </a:r>
            <a:endParaRPr lang="en-US" b="1" dirty="0"/>
          </a:p>
          <a:p>
            <a:pPr marL="342900" indent="-342900">
              <a:buFont typeface="Arial" panose="020B0604020202020204" pitchFamily="34" charset="0"/>
              <a:buChar char="•"/>
            </a:pPr>
            <a:r>
              <a:rPr lang="en-US" dirty="0">
                <a:hlinkClick r:id="rId8"/>
              </a:rPr>
              <a:t>https://</a:t>
            </a:r>
            <a:r>
              <a:rPr lang="en-US" dirty="0" smtClean="0">
                <a:hlinkClick r:id="rId8"/>
              </a:rPr>
              <a:t>developer.okta.com/blog/2019/10/21/illustrated-guide-to-oauth-and-oidc</a:t>
            </a:r>
            <a:endParaRPr lang="en-US" dirty="0" smtClean="0"/>
          </a:p>
          <a:p>
            <a:pPr marL="342900" indent="-342900">
              <a:buFont typeface="Arial" panose="020B0604020202020204" pitchFamily="34" charset="0"/>
              <a:buChar char="•"/>
            </a:pPr>
            <a:r>
              <a:rPr lang="en-US" dirty="0">
                <a:hlinkClick r:id="rId9"/>
              </a:rPr>
              <a:t>https://</a:t>
            </a:r>
            <a:r>
              <a:rPr lang="en-US" dirty="0" smtClean="0">
                <a:hlinkClick r:id="rId9"/>
              </a:rPr>
              <a:t>www.digitalocean.com/community/tutorials/an-introduction-to-oauth-2</a:t>
            </a:r>
            <a:endParaRPr lang="en-US" b="1"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23</a:t>
            </a:fld>
            <a:endParaRPr lang="en-US" dirty="0"/>
          </a:p>
        </p:txBody>
      </p:sp>
    </p:spTree>
    <p:extLst>
      <p:ext uri="{BB962C8B-B14F-4D97-AF65-F5344CB8AC3E}">
        <p14:creationId xmlns:p14="http://schemas.microsoft.com/office/powerpoint/2010/main" val="2190242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7675" y="1266825"/>
            <a:ext cx="6262688" cy="4598398"/>
          </a:xfrm>
        </p:spPr>
        <p:txBody>
          <a:bodyPr>
            <a:normAutofit/>
          </a:bodyPr>
          <a:lstStyle/>
          <a:p>
            <a:r>
              <a:rPr lang="en-US" sz="6000" dirty="0" smtClean="0">
                <a:latin typeface="Bell MT" pitchFamily="18" charset="0"/>
              </a:rPr>
              <a:t>QA?</a:t>
            </a:r>
            <a:br>
              <a:rPr lang="en-US" sz="6000" dirty="0" smtClean="0">
                <a:latin typeface="Bell MT" pitchFamily="18" charset="0"/>
              </a:rPr>
            </a:br>
            <a:r>
              <a:rPr lang="en-US" sz="6000" dirty="0">
                <a:latin typeface="Bell MT" pitchFamily="18" charset="0"/>
              </a:rPr>
              <a:t/>
            </a:r>
            <a:br>
              <a:rPr lang="en-US" sz="6000" dirty="0">
                <a:latin typeface="Bell MT" pitchFamily="18" charset="0"/>
              </a:rPr>
            </a:br>
            <a:r>
              <a:rPr lang="en-US" sz="6000" dirty="0" smtClean="0">
                <a:latin typeface="Bell MT" pitchFamily="18" charset="0"/>
              </a:rPr>
              <a:t> Thank You!</a:t>
            </a:r>
            <a:endParaRPr lang="en-US" sz="6000" dirty="0">
              <a:latin typeface="Bell MT" pitchFamily="18" charset="0"/>
            </a:endParaRPr>
          </a:p>
        </p:txBody>
      </p:sp>
      <p:sp>
        <p:nvSpPr>
          <p:cNvPr id="3" name="Slide Number Placeholder 2"/>
          <p:cNvSpPr>
            <a:spLocks noGrp="1"/>
          </p:cNvSpPr>
          <p:nvPr>
            <p:ph type="sldNum" sz="quarter" idx="12"/>
          </p:nvPr>
        </p:nvSpPr>
        <p:spPr/>
        <p:txBody>
          <a:bodyPr/>
          <a:lstStyle/>
          <a:p>
            <a:fld id="{525A3C56-E491-49B2-93F3-63532DF516BC}" type="slidenum">
              <a:rPr lang="en-US" smtClean="0"/>
              <a:pPr/>
              <a:t>24</a:t>
            </a:fld>
            <a:endParaRPr lang="en-US" dirty="0"/>
          </a:p>
        </p:txBody>
      </p:sp>
    </p:spTree>
    <p:extLst>
      <p:ext uri="{BB962C8B-B14F-4D97-AF65-F5344CB8AC3E}">
        <p14:creationId xmlns:p14="http://schemas.microsoft.com/office/powerpoint/2010/main" val="3952324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3600" dirty="0" smtClean="0"/>
              <a:t>OAUTH2</a:t>
            </a:r>
            <a:endParaRPr lang="en-GB" sz="3200" dirty="0">
              <a:latin typeface="Bell MT" pitchFamily="18" charset="0"/>
            </a:endParaRPr>
          </a:p>
        </p:txBody>
      </p:sp>
      <p:sp>
        <p:nvSpPr>
          <p:cNvPr id="4" name="Content Placeholder 3"/>
          <p:cNvSpPr>
            <a:spLocks noGrp="1"/>
          </p:cNvSpPr>
          <p:nvPr>
            <p:ph sz="quarter" idx="17"/>
          </p:nvPr>
        </p:nvSpPr>
        <p:spPr>
          <a:xfrm>
            <a:off x="436563" y="1561488"/>
            <a:ext cx="8250237" cy="4499603"/>
          </a:xfrm>
          <a:noFill/>
        </p:spPr>
        <p:txBody>
          <a:bodyPr>
            <a:normAutofit/>
          </a:bodyPr>
          <a:lstStyle/>
          <a:p>
            <a:pPr marL="342900" indent="-342900">
              <a:buFont typeface="Wingdings" panose="05000000000000000000" pitchFamily="2" charset="2"/>
              <a:buChar char="ü"/>
            </a:pPr>
            <a:r>
              <a:rPr lang="en-US" altLang="en-US" dirty="0" smtClean="0"/>
              <a:t>Traditional Login Scenario</a:t>
            </a:r>
          </a:p>
          <a:p>
            <a:pPr marL="342900" indent="-342900">
              <a:buFont typeface="Wingdings" panose="05000000000000000000" pitchFamily="2" charset="2"/>
              <a:buChar char="ü"/>
            </a:pPr>
            <a:endParaRPr lang="en-US" altLang="en-US" dirty="0"/>
          </a:p>
          <a:p>
            <a:pPr marL="342900" indent="-342900">
              <a:buFont typeface="Wingdings" panose="05000000000000000000" pitchFamily="2" charset="2"/>
              <a:buChar char="ü"/>
            </a:pPr>
            <a:endParaRPr lang="en-US" altLang="en-US" dirty="0"/>
          </a:p>
          <a:p>
            <a:endParaRPr lang="en-US" dirty="0"/>
          </a:p>
          <a:p>
            <a:pPr marL="0" lvl="1" indent="0">
              <a:lnSpc>
                <a:spcPct val="150000"/>
              </a:lnSpc>
              <a:buNone/>
            </a:pPr>
            <a:endParaRPr lang="en-GB" sz="2800" dirty="0" smtClean="0">
              <a:latin typeface="Garamond" pitchFamily="18" charset="0"/>
            </a:endParaRPr>
          </a:p>
          <a:p>
            <a:pPr lvl="1" algn="ctr">
              <a:lnSpc>
                <a:spcPct val="150000"/>
              </a:lnSpc>
              <a:buFont typeface="Wingdings" panose="05000000000000000000" pitchFamily="2" charset="2"/>
              <a:buChar char="ü"/>
            </a:pPr>
            <a:endParaRPr lang="en-GB" sz="2800" dirty="0">
              <a:latin typeface="Garamond" pitchFamily="18" charset="0"/>
            </a:endParaRPr>
          </a:p>
          <a:p>
            <a:pPr lvl="1">
              <a:lnSpc>
                <a:spcPct val="150000"/>
              </a:lnSpc>
            </a:pPr>
            <a:endParaRPr lang="en-GB" sz="2800" dirty="0" smtClean="0">
              <a:latin typeface="Garamond" pitchFamily="18" charset="0"/>
            </a:endParaRPr>
          </a:p>
        </p:txBody>
      </p:sp>
      <p:sp>
        <p:nvSpPr>
          <p:cNvPr id="5" name="Slide Number Placeholder 4"/>
          <p:cNvSpPr>
            <a:spLocks noGrp="1"/>
          </p:cNvSpPr>
          <p:nvPr>
            <p:ph type="sldNum" sz="quarter" idx="12"/>
          </p:nvPr>
        </p:nvSpPr>
        <p:spPr/>
        <p:txBody>
          <a:bodyPr/>
          <a:lstStyle/>
          <a:p>
            <a:fld id="{525A3C56-E491-49B2-93F3-63532DF516BC}" type="slidenum">
              <a:rPr lang="en-GB" smtClean="0"/>
              <a:pPr/>
              <a:t>3</a:t>
            </a:fld>
            <a:endParaRPr lang="en-GB" dirty="0"/>
          </a:p>
        </p:txBody>
      </p:sp>
      <p:pic>
        <p:nvPicPr>
          <p:cNvPr id="2" name="Picture 1"/>
          <p:cNvPicPr>
            <a:picLocks noChangeAspect="1"/>
          </p:cNvPicPr>
          <p:nvPr/>
        </p:nvPicPr>
        <p:blipFill>
          <a:blip r:embed="rId3"/>
          <a:stretch>
            <a:fillRect/>
          </a:stretch>
        </p:blipFill>
        <p:spPr>
          <a:xfrm>
            <a:off x="915761" y="2125364"/>
            <a:ext cx="6313714" cy="3396740"/>
          </a:xfrm>
          <a:prstGeom prst="rect">
            <a:avLst/>
          </a:prstGeom>
        </p:spPr>
      </p:pic>
    </p:spTree>
    <p:extLst>
      <p:ext uri="{BB962C8B-B14F-4D97-AF65-F5344CB8AC3E}">
        <p14:creationId xmlns:p14="http://schemas.microsoft.com/office/powerpoint/2010/main" val="302403184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Bell MT" pitchFamily="18" charset="0"/>
              </a:rPr>
              <a:t>OAUTH2</a:t>
            </a:r>
            <a:endParaRPr lang="en-US" sz="3200" b="1" dirty="0">
              <a:latin typeface="Bell MT" pitchFamily="18" charset="0"/>
            </a:endParaRPr>
          </a:p>
        </p:txBody>
      </p:sp>
      <p:sp>
        <p:nvSpPr>
          <p:cNvPr id="4" name="Slide Number Placeholder 3"/>
          <p:cNvSpPr>
            <a:spLocks noGrp="1"/>
          </p:cNvSpPr>
          <p:nvPr>
            <p:ph type="sldNum" sz="quarter" idx="12"/>
          </p:nvPr>
        </p:nvSpPr>
        <p:spPr/>
        <p:txBody>
          <a:bodyPr/>
          <a:lstStyle/>
          <a:p>
            <a:fld id="{525A3C56-E491-49B2-93F3-63532DF516BC}" type="slidenum">
              <a:rPr lang="en-US" smtClean="0"/>
              <a:pPr/>
              <a:t>4</a:t>
            </a:fld>
            <a:endParaRPr lang="en-US" dirty="0"/>
          </a:p>
        </p:txBody>
      </p:sp>
      <p:sp>
        <p:nvSpPr>
          <p:cNvPr id="5" name="Content Placeholder 4"/>
          <p:cNvSpPr>
            <a:spLocks noGrp="1"/>
          </p:cNvSpPr>
          <p:nvPr>
            <p:ph sz="quarter" idx="17"/>
          </p:nvPr>
        </p:nvSpPr>
        <p:spPr/>
        <p:txBody>
          <a:bodyPr/>
          <a:lstStyle/>
          <a:p>
            <a:pPr marL="342900" indent="-342900">
              <a:buFont typeface="Arial" panose="020B0604020202020204" pitchFamily="34" charset="0"/>
              <a:buChar char="•"/>
            </a:pPr>
            <a:endParaRPr lang="en-US" altLang="en-US" dirty="0" smtClean="0"/>
          </a:p>
          <a:p>
            <a:pPr marL="342900" indent="-342900">
              <a:buFont typeface="Arial" panose="020B0604020202020204" pitchFamily="34" charset="0"/>
              <a:buChar char="•"/>
            </a:pPr>
            <a:r>
              <a:rPr lang="en-US" altLang="en-US" b="1" dirty="0"/>
              <a:t>Security Issues</a:t>
            </a:r>
            <a:r>
              <a:rPr lang="en-US" altLang="en-US" dirty="0"/>
              <a:t>: </a:t>
            </a:r>
            <a:r>
              <a:rPr lang="en-US" altLang="en-US" dirty="0" smtClean="0"/>
              <a:t>You </a:t>
            </a:r>
            <a:r>
              <a:rPr lang="en-US" altLang="en-US" dirty="0"/>
              <a:t>must make sure user data is stored in a secure manner and it complies with GDPR( https://eugdpr.org/ ) and if best practices are not followed, the system is vulnerable to attacks</a:t>
            </a:r>
            <a:r>
              <a:rPr lang="en-US" altLang="en-US" dirty="0" smtClean="0"/>
              <a:t>.</a:t>
            </a:r>
          </a:p>
          <a:p>
            <a:pPr marL="342900" indent="-342900">
              <a:buFont typeface="Arial" panose="020B0604020202020204" pitchFamily="34" charset="0"/>
              <a:buChar char="•"/>
            </a:pPr>
            <a:endParaRPr lang="en-US" altLang="en-US" dirty="0" smtClean="0"/>
          </a:p>
          <a:p>
            <a:pPr marL="342900" indent="-342900">
              <a:buFont typeface="Arial" panose="020B0604020202020204" pitchFamily="34" charset="0"/>
              <a:buChar char="•"/>
            </a:pPr>
            <a:endParaRPr lang="en-US" altLang="en-US" dirty="0" smtClean="0"/>
          </a:p>
          <a:p>
            <a:pPr marL="342900" indent="-342900">
              <a:buFont typeface="Arial" panose="020B0604020202020204" pitchFamily="34" charset="0"/>
              <a:buChar char="•"/>
            </a:pPr>
            <a:r>
              <a:rPr lang="en-US" b="1" i="1" dirty="0"/>
              <a:t>OAuth</a:t>
            </a:r>
            <a:r>
              <a:rPr lang="en-US" i="1" dirty="0"/>
              <a:t> (Open Authorization) is an </a:t>
            </a:r>
            <a:r>
              <a:rPr lang="en-US" b="1" i="1" dirty="0"/>
              <a:t>open standard</a:t>
            </a:r>
            <a:r>
              <a:rPr lang="en-US" i="1" dirty="0"/>
              <a:t> for token-based authentication and authorization on the Internet. </a:t>
            </a:r>
            <a:r>
              <a:rPr lang="en-US" b="1" i="1" dirty="0"/>
              <a:t>OAuth</a:t>
            </a:r>
            <a:r>
              <a:rPr lang="en-US" i="1" dirty="0"/>
              <a:t>, allows an end user’s account information to be used by third-party services, such as Facebook, without exposing the user’s password</a:t>
            </a:r>
            <a:r>
              <a:rPr lang="en-US" i="1" dirty="0" smtClean="0"/>
              <a:t>.</a:t>
            </a:r>
          </a:p>
          <a:p>
            <a:pPr marL="342900" indent="-342900">
              <a:buFont typeface="Arial" panose="020B0604020202020204" pitchFamily="34" charset="0"/>
              <a:buChar char="•"/>
            </a:pPr>
            <a:r>
              <a:rPr lang="en-US" altLang="en-US" dirty="0" smtClean="0"/>
              <a:t>OAUTH Spec : </a:t>
            </a:r>
            <a:r>
              <a:rPr lang="en-US" dirty="0">
                <a:hlinkClick r:id="rId3"/>
              </a:rPr>
              <a:t>https://tools.ietf.org/html/rfc6749</a:t>
            </a:r>
            <a:endParaRPr lang="en-US" altLang="en-US" dirty="0"/>
          </a:p>
        </p:txBody>
      </p:sp>
    </p:spTree>
    <p:extLst>
      <p:ext uri="{BB962C8B-B14F-4D97-AF65-F5344CB8AC3E}">
        <p14:creationId xmlns:p14="http://schemas.microsoft.com/office/powerpoint/2010/main" val="1638756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OAUTH2 Roles</a:t>
            </a:r>
            <a:endParaRPr lang="en-US" b="1" dirty="0">
              <a:solidFill>
                <a:srgbClr val="C00000"/>
              </a:solidFill>
            </a:endParaRPr>
          </a:p>
        </p:txBody>
      </p:sp>
      <p:sp>
        <p:nvSpPr>
          <p:cNvPr id="3" name="Content Placeholder 2"/>
          <p:cNvSpPr>
            <a:spLocks noGrp="1"/>
          </p:cNvSpPr>
          <p:nvPr>
            <p:ph sz="quarter" idx="17"/>
          </p:nvPr>
        </p:nvSpPr>
        <p:spPr/>
        <p:txBody>
          <a:bodyPr>
            <a:normAutofit/>
          </a:bodyPr>
          <a:lstStyle/>
          <a:p>
            <a:pPr marL="342900" indent="-342900">
              <a:buFont typeface="Arial" panose="020B0604020202020204" pitchFamily="34" charset="0"/>
              <a:buChar char="•"/>
            </a:pPr>
            <a:r>
              <a:rPr lang="en-US" dirty="0" smtClean="0"/>
              <a:t>OAUTH2 can </a:t>
            </a:r>
            <a:r>
              <a:rPr lang="en-US" dirty="0"/>
              <a:t>be referred to as a </a:t>
            </a:r>
            <a:r>
              <a:rPr lang="en-US" dirty="0" smtClean="0"/>
              <a:t>simple authorization framework.. </a:t>
            </a:r>
            <a:r>
              <a:rPr lang="en-US" dirty="0"/>
              <a:t>Even Google and popular social websites like Facebook and Twitter also uses OAuth2 protocol for authentications and authorizations.</a:t>
            </a:r>
            <a:r>
              <a:rPr lang="en-US" altLang="en-US" dirty="0" smtClean="0"/>
              <a:t>.</a:t>
            </a:r>
            <a:endParaRPr lang="en-US" altLang="en-US" dirty="0"/>
          </a:p>
          <a:p>
            <a:r>
              <a:rPr lang="en-US" dirty="0" smtClean="0"/>
              <a:t>OAuth2 </a:t>
            </a:r>
            <a:r>
              <a:rPr lang="en-US" dirty="0"/>
              <a:t>defines 4 roles :</a:t>
            </a:r>
            <a:r>
              <a:rPr lang="en-US" i="1" dirty="0" smtClean="0"/>
              <a:t> </a:t>
            </a:r>
          </a:p>
          <a:p>
            <a:pPr marL="342900" indent="-342900">
              <a:buFont typeface="Arial" panose="020B0604020202020204" pitchFamily="34" charset="0"/>
              <a:buChar char="•"/>
            </a:pPr>
            <a:r>
              <a:rPr lang="en-US" altLang="en-US" b="1" i="1" dirty="0" smtClean="0"/>
              <a:t>Resource </a:t>
            </a:r>
            <a:r>
              <a:rPr lang="en-US" altLang="en-US" b="1" i="1" dirty="0"/>
              <a:t>Owner</a:t>
            </a:r>
            <a:r>
              <a:rPr lang="en-US" altLang="en-US" i="1" dirty="0"/>
              <a:t>: </a:t>
            </a:r>
            <a:r>
              <a:rPr lang="en-US" dirty="0" smtClean="0"/>
              <a:t>Owns </a:t>
            </a:r>
            <a:r>
              <a:rPr lang="en-US" dirty="0"/>
              <a:t>the data in the resource server. For example, I’m the Resource Owner of my Facebook profile</a:t>
            </a:r>
            <a:r>
              <a:rPr lang="en-US" dirty="0" smtClean="0"/>
              <a:t>.</a:t>
            </a:r>
            <a:endParaRPr lang="en-US" altLang="en-US" i="1" dirty="0" smtClean="0"/>
          </a:p>
          <a:p>
            <a:pPr marL="342900" indent="-342900">
              <a:buFont typeface="Arial" panose="020B0604020202020204" pitchFamily="34" charset="0"/>
              <a:buChar char="•"/>
            </a:pPr>
            <a:r>
              <a:rPr lang="en-US" altLang="en-US" b="1" i="1" dirty="0" smtClean="0"/>
              <a:t>Client</a:t>
            </a:r>
            <a:r>
              <a:rPr lang="en-US" altLang="en-US" i="1" dirty="0"/>
              <a:t>: </a:t>
            </a:r>
            <a:r>
              <a:rPr lang="en-US" dirty="0"/>
              <a:t>Client is the application which want to access the user’s (resource owner’s) account</a:t>
            </a:r>
            <a:r>
              <a:rPr lang="en-US" dirty="0" smtClean="0"/>
              <a:t>.</a:t>
            </a:r>
          </a:p>
          <a:p>
            <a:pPr marL="342900" indent="-342900">
              <a:buFont typeface="Arial" panose="020B0604020202020204" pitchFamily="34" charset="0"/>
              <a:buChar char="•"/>
            </a:pPr>
            <a:r>
              <a:rPr lang="en-US" altLang="en-US" b="1" i="1" dirty="0"/>
              <a:t>Resource Server</a:t>
            </a:r>
            <a:r>
              <a:rPr lang="en-US" altLang="en-US" i="1" dirty="0"/>
              <a:t>: </a:t>
            </a:r>
            <a:r>
              <a:rPr lang="en-US" dirty="0"/>
              <a:t>The resource server is the API server used to access the user's information.</a:t>
            </a:r>
          </a:p>
          <a:p>
            <a:pPr marL="342900" indent="-342900">
              <a:buFont typeface="Arial" panose="020B0604020202020204" pitchFamily="34" charset="0"/>
              <a:buChar char="•"/>
            </a:pPr>
            <a:r>
              <a:rPr lang="en-US" altLang="en-US" b="1" i="1" dirty="0" smtClean="0"/>
              <a:t>Authorization </a:t>
            </a:r>
            <a:r>
              <a:rPr lang="en-US" altLang="en-US" b="1" i="1" dirty="0"/>
              <a:t>Server</a:t>
            </a:r>
            <a:r>
              <a:rPr lang="en-US" altLang="en-US" i="1" dirty="0"/>
              <a:t>: </a:t>
            </a:r>
            <a:r>
              <a:rPr lang="en-US" dirty="0"/>
              <a:t>It </a:t>
            </a:r>
            <a:r>
              <a:rPr lang="en-US" dirty="0" smtClean="0"/>
              <a:t>receives </a:t>
            </a:r>
            <a:r>
              <a:rPr lang="en-US" dirty="0"/>
              <a:t>the owner’s credentials from client and give the access tokens ,this is the main engine of OAUTH issuing the access tokens </a:t>
            </a:r>
            <a:r>
              <a:rPr lang="en-US" altLang="en-US" i="1" dirty="0"/>
              <a:t>.</a:t>
            </a:r>
          </a:p>
          <a:p>
            <a:pPr marL="342900" indent="-342900">
              <a:buFont typeface="Arial" panose="020B0604020202020204" pitchFamily="34" charset="0"/>
              <a:buChar char="•"/>
            </a:pPr>
            <a:endParaRPr lang="en-US" dirty="0" smtClean="0"/>
          </a:p>
        </p:txBody>
      </p:sp>
      <p:sp>
        <p:nvSpPr>
          <p:cNvPr id="4" name="Slide Number Placeholder 3"/>
          <p:cNvSpPr>
            <a:spLocks noGrp="1"/>
          </p:cNvSpPr>
          <p:nvPr>
            <p:ph type="sldNum" sz="quarter" idx="12"/>
          </p:nvPr>
        </p:nvSpPr>
        <p:spPr/>
        <p:txBody>
          <a:bodyPr/>
          <a:lstStyle/>
          <a:p>
            <a:fld id="{525A3C56-E491-49B2-93F3-63532DF516BC}" type="slidenum">
              <a:rPr lang="en-US" smtClean="0"/>
              <a:pPr/>
              <a:t>5</a:t>
            </a:fld>
            <a:endParaRPr lang="en-US" dirty="0"/>
          </a:p>
        </p:txBody>
      </p:sp>
    </p:spTree>
    <p:extLst>
      <p:ext uri="{BB962C8B-B14F-4D97-AF65-F5344CB8AC3E}">
        <p14:creationId xmlns:p14="http://schemas.microsoft.com/office/powerpoint/2010/main" val="2480097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OAUTH2 Tokens</a:t>
            </a:r>
            <a:endParaRPr lang="en-US" b="1" dirty="0"/>
          </a:p>
        </p:txBody>
      </p:sp>
      <p:sp>
        <p:nvSpPr>
          <p:cNvPr id="3" name="Content Placeholder 2"/>
          <p:cNvSpPr>
            <a:spLocks noGrp="1"/>
          </p:cNvSpPr>
          <p:nvPr>
            <p:ph sz="quarter" idx="17"/>
          </p:nvPr>
        </p:nvSpPr>
        <p:spPr/>
        <p:txBody>
          <a:bodyPr/>
          <a:lstStyle/>
          <a:p>
            <a:r>
              <a:rPr lang="en-US" b="1" dirty="0"/>
              <a:t>Tokens</a:t>
            </a:r>
          </a:p>
          <a:p>
            <a:pPr lvl="1"/>
            <a:r>
              <a:rPr lang="en-US" dirty="0"/>
              <a:t>When the client application is authorized by the resource owner, the authorization server issues an access token. The client application can use that token to access resource server APIs</a:t>
            </a:r>
            <a:r>
              <a:rPr lang="en-US" dirty="0" smtClean="0"/>
              <a:t>.</a:t>
            </a:r>
          </a:p>
          <a:p>
            <a:pPr marL="0" lvl="1" indent="0">
              <a:buNone/>
            </a:pPr>
            <a:endParaRPr lang="en-US" dirty="0" smtClean="0"/>
          </a:p>
          <a:p>
            <a:pPr lvl="1"/>
            <a:r>
              <a:rPr lang="en-US" dirty="0" smtClean="0"/>
              <a:t>There </a:t>
            </a:r>
            <a:r>
              <a:rPr lang="en-US" dirty="0"/>
              <a:t>are 2 types of token</a:t>
            </a:r>
            <a:r>
              <a:rPr lang="en-US" dirty="0" smtClean="0"/>
              <a:t>:</a:t>
            </a:r>
          </a:p>
          <a:p>
            <a:pPr lvl="1"/>
            <a:r>
              <a:rPr lang="en-US" b="1" dirty="0" smtClean="0"/>
              <a:t>Access </a:t>
            </a:r>
            <a:r>
              <a:rPr lang="en-US" b="1" dirty="0"/>
              <a:t>Token</a:t>
            </a:r>
            <a:r>
              <a:rPr lang="en-US" dirty="0"/>
              <a:t>: This allows a third-party application to access user data on a resource server. This token is sent by the client as a parameter or as a header in the request to the resource server</a:t>
            </a:r>
            <a:r>
              <a:rPr lang="en-US" dirty="0" smtClean="0"/>
              <a:t>.</a:t>
            </a:r>
          </a:p>
          <a:p>
            <a:pPr lvl="1"/>
            <a:endParaRPr lang="en-US" dirty="0" smtClean="0"/>
          </a:p>
          <a:p>
            <a:pPr lvl="1"/>
            <a:r>
              <a:rPr lang="en-US" b="1" dirty="0"/>
              <a:t>Refresh Token</a:t>
            </a:r>
            <a:r>
              <a:rPr lang="en-US" dirty="0"/>
              <a:t>: </a:t>
            </a:r>
            <a:r>
              <a:rPr lang="en-US" dirty="0" smtClean="0"/>
              <a:t>This </a:t>
            </a:r>
            <a:r>
              <a:rPr lang="en-US" dirty="0"/>
              <a:t>token is issued with the access token but unlike the latter, it is not sent in each request from the client to the resource server. The client application can simply use a refresh token to renew access token when it expires.</a:t>
            </a:r>
            <a:endParaRPr lang="en-US" dirty="0" smtClean="0"/>
          </a:p>
          <a:p>
            <a:pPr lvl="1"/>
            <a:endParaRPr lang="en-US" altLang="en-US"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6</a:t>
            </a:fld>
            <a:endParaRPr lang="en-US" dirty="0"/>
          </a:p>
        </p:txBody>
      </p:sp>
    </p:spTree>
    <p:extLst>
      <p:ext uri="{BB962C8B-B14F-4D97-AF65-F5344CB8AC3E}">
        <p14:creationId xmlns:p14="http://schemas.microsoft.com/office/powerpoint/2010/main" val="2133109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OAUTH2 Abstract Flow</a:t>
            </a:r>
            <a:endParaRPr lang="en-US" dirty="0"/>
          </a:p>
        </p:txBody>
      </p:sp>
      <p:sp>
        <p:nvSpPr>
          <p:cNvPr id="3" name="Content Placeholder 2"/>
          <p:cNvSpPr>
            <a:spLocks noGrp="1"/>
          </p:cNvSpPr>
          <p:nvPr>
            <p:ph sz="quarter" idx="17"/>
          </p:nvPr>
        </p:nvSpPr>
        <p:spPr/>
        <p:txBody>
          <a:bodyPr/>
          <a:lstStyle/>
          <a:p>
            <a:pPr marL="342900" indent="-342900">
              <a:buFont typeface="Arial" panose="020B0604020202020204" pitchFamily="34" charset="0"/>
              <a:buChar char="•"/>
            </a:pPr>
            <a:r>
              <a:rPr lang="en-US" dirty="0" smtClean="0"/>
              <a:t>OAuth2 </a:t>
            </a:r>
            <a:r>
              <a:rPr lang="en-US" dirty="0"/>
              <a:t>uses HTTPS for communication between the client and the authorization server because of confidential data for example client </a:t>
            </a:r>
            <a:r>
              <a:rPr lang="en-US" dirty="0" smtClean="0"/>
              <a:t>credentials being passing </a:t>
            </a:r>
            <a:r>
              <a:rPr lang="en-US" dirty="0"/>
              <a:t>between the two applications</a:t>
            </a:r>
            <a:r>
              <a:rPr lang="en-US" dirty="0" smtClean="0"/>
              <a:t>.</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7</a:t>
            </a:fld>
            <a:endParaRPr lang="en-US" dirty="0"/>
          </a:p>
        </p:txBody>
      </p:sp>
      <p:pic>
        <p:nvPicPr>
          <p:cNvPr id="7" name="Picture 6"/>
          <p:cNvPicPr>
            <a:picLocks noChangeAspect="1"/>
          </p:cNvPicPr>
          <p:nvPr/>
        </p:nvPicPr>
        <p:blipFill>
          <a:blip r:embed="rId2"/>
          <a:stretch>
            <a:fillRect/>
          </a:stretch>
        </p:blipFill>
        <p:spPr>
          <a:xfrm>
            <a:off x="977608" y="2657970"/>
            <a:ext cx="6410325" cy="3676650"/>
          </a:xfrm>
          <a:prstGeom prst="rect">
            <a:avLst/>
          </a:prstGeom>
        </p:spPr>
      </p:pic>
    </p:spTree>
    <p:extLst>
      <p:ext uri="{BB962C8B-B14F-4D97-AF65-F5344CB8AC3E}">
        <p14:creationId xmlns:p14="http://schemas.microsoft.com/office/powerpoint/2010/main" val="1462957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OAUTH2 Flow</a:t>
            </a:r>
            <a:endParaRPr lang="en-US" b="1" dirty="0"/>
          </a:p>
        </p:txBody>
      </p:sp>
      <p:sp>
        <p:nvSpPr>
          <p:cNvPr id="3" name="Content Placeholder 2"/>
          <p:cNvSpPr>
            <a:spLocks noGrp="1"/>
          </p:cNvSpPr>
          <p:nvPr>
            <p:ph sz="quarter" idx="17"/>
          </p:nvPr>
        </p:nvSpPr>
        <p:spPr/>
        <p:txBody>
          <a:bodyPr>
            <a:normAutofit/>
          </a:bodyPr>
          <a:lstStyle/>
          <a:p>
            <a:pPr marL="457200" indent="-457200">
              <a:buFont typeface="Wingdings" panose="05000000000000000000" pitchFamily="2" charset="2"/>
              <a:buChar char="Ø"/>
            </a:pPr>
            <a:r>
              <a:rPr lang="en-US" dirty="0"/>
              <a:t>The client initiates the flow by opening the </a:t>
            </a:r>
            <a:r>
              <a:rPr lang="en-US" dirty="0" smtClean="0"/>
              <a:t>link in browser.</a:t>
            </a:r>
          </a:p>
          <a:p>
            <a:pPr marL="457200" indent="-457200">
              <a:buFont typeface="Wingdings" panose="05000000000000000000" pitchFamily="2" charset="2"/>
              <a:buChar char="Ø"/>
            </a:pPr>
            <a:endParaRPr lang="en-US" dirty="0" smtClean="0"/>
          </a:p>
          <a:p>
            <a:pPr marL="457200" indent="-457200">
              <a:buFont typeface="Wingdings" panose="05000000000000000000" pitchFamily="2" charset="2"/>
              <a:buChar char="Ø"/>
            </a:pPr>
            <a:r>
              <a:rPr lang="en-US" dirty="0" smtClean="0"/>
              <a:t>The </a:t>
            </a:r>
            <a:r>
              <a:rPr lang="en-US" dirty="0"/>
              <a:t>client sends the authorization request to the Authorization Server. </a:t>
            </a:r>
            <a:endParaRPr lang="en-US" dirty="0" smtClean="0"/>
          </a:p>
          <a:p>
            <a:pPr marL="457200" indent="-457200">
              <a:buFont typeface="Wingdings" panose="05000000000000000000" pitchFamily="2" charset="2"/>
              <a:buChar char="Ø"/>
            </a:pPr>
            <a:r>
              <a:rPr lang="en-US" dirty="0" smtClean="0"/>
              <a:t>The </a:t>
            </a:r>
            <a:r>
              <a:rPr lang="en-US" dirty="0"/>
              <a:t>browser is redirected to the login page of the authorization server.</a:t>
            </a:r>
          </a:p>
          <a:p>
            <a:pPr marL="457200" indent="-457200">
              <a:buFont typeface="Wingdings" panose="05000000000000000000" pitchFamily="2" charset="2"/>
              <a:buChar char="Ø"/>
            </a:pPr>
            <a:endParaRPr lang="en-US" dirty="0" smtClean="0"/>
          </a:p>
          <a:p>
            <a:pPr marL="457200" indent="-457200">
              <a:buFont typeface="Wingdings" panose="05000000000000000000" pitchFamily="2" charset="2"/>
              <a:buChar char="Ø"/>
            </a:pPr>
            <a:r>
              <a:rPr lang="en-US" dirty="0" smtClean="0"/>
              <a:t>The </a:t>
            </a:r>
            <a:r>
              <a:rPr lang="en-US" dirty="0"/>
              <a:t>user enters the credentials. The authorization server authenticates the </a:t>
            </a:r>
            <a:r>
              <a:rPr lang="en-US" dirty="0" smtClean="0"/>
              <a:t>user and </a:t>
            </a:r>
            <a:r>
              <a:rPr lang="en-US" dirty="0"/>
              <a:t>establishes whether the user grants or denies the client’s access request</a:t>
            </a:r>
            <a:r>
              <a:rPr lang="en-US" dirty="0" smtClean="0"/>
              <a:t>.</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The authorization server redirects the user-agent back to the client. </a:t>
            </a:r>
            <a:r>
              <a:rPr lang="en-US" i="1" dirty="0" smtClean="0"/>
              <a:t>(along with the </a:t>
            </a:r>
            <a:r>
              <a:rPr lang="en-US" i="1" dirty="0"/>
              <a:t>authorization code)</a:t>
            </a:r>
            <a:endParaRPr lang="en-US" dirty="0"/>
          </a:p>
          <a:p>
            <a:endParaRPr lang="en-US" dirty="0" smtClean="0"/>
          </a:p>
          <a:p>
            <a:pPr lvl="1"/>
            <a:endParaRPr lang="en-US" altLang="en-US"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8</a:t>
            </a:fld>
            <a:endParaRPr lang="en-US" dirty="0"/>
          </a:p>
        </p:txBody>
      </p:sp>
    </p:spTree>
    <p:extLst>
      <p:ext uri="{BB962C8B-B14F-4D97-AF65-F5344CB8AC3E}">
        <p14:creationId xmlns:p14="http://schemas.microsoft.com/office/powerpoint/2010/main" val="3554732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OAUTH2 Flow</a:t>
            </a:r>
            <a:endParaRPr lang="en-US" b="1" dirty="0"/>
          </a:p>
        </p:txBody>
      </p:sp>
      <p:sp>
        <p:nvSpPr>
          <p:cNvPr id="3" name="Content Placeholder 2"/>
          <p:cNvSpPr>
            <a:spLocks noGrp="1"/>
          </p:cNvSpPr>
          <p:nvPr>
            <p:ph sz="quarter" idx="17"/>
          </p:nvPr>
        </p:nvSpPr>
        <p:spPr/>
        <p:txBody>
          <a:bodyPr>
            <a:normAutofit/>
          </a:bodyPr>
          <a:lstStyle/>
          <a:p>
            <a:pPr marL="457200" indent="-457200">
              <a:buFont typeface="Wingdings" panose="05000000000000000000" pitchFamily="2" charset="2"/>
              <a:buChar char="Ø"/>
            </a:pPr>
            <a:r>
              <a:rPr lang="en-US" dirty="0" smtClean="0"/>
              <a:t>The </a:t>
            </a:r>
            <a:r>
              <a:rPr lang="en-US" dirty="0"/>
              <a:t>client obtains the authorization code.</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smtClean="0"/>
              <a:t>The </a:t>
            </a:r>
            <a:r>
              <a:rPr lang="en-US" dirty="0"/>
              <a:t>client requests an access token from the authorization server’s token endpoint by including the authorization code received in the previous step.</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smtClean="0"/>
              <a:t>The </a:t>
            </a:r>
            <a:r>
              <a:rPr lang="en-US" dirty="0"/>
              <a:t>authorization server validates the authorization code. If valid, the authorization server responds back with an access token and an ID token containing user information.</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smtClean="0"/>
              <a:t> </a:t>
            </a:r>
            <a:r>
              <a:rPr lang="en-US" dirty="0"/>
              <a:t>The client communicates with the Resource Server using the access </a:t>
            </a:r>
            <a:r>
              <a:rPr lang="en-US" dirty="0" smtClean="0"/>
              <a:t>  token</a:t>
            </a:r>
            <a:r>
              <a:rPr lang="en-US" dirty="0"/>
              <a:t>.</a:t>
            </a:r>
          </a:p>
          <a:p>
            <a:endParaRPr lang="en-US" dirty="0" smtClean="0"/>
          </a:p>
          <a:p>
            <a:pPr lvl="1"/>
            <a:endParaRPr lang="en-US" altLang="en-US"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9</a:t>
            </a:fld>
            <a:endParaRPr lang="en-US" dirty="0"/>
          </a:p>
        </p:txBody>
      </p:sp>
    </p:spTree>
    <p:extLst>
      <p:ext uri="{BB962C8B-B14F-4D97-AF65-F5344CB8AC3E}">
        <p14:creationId xmlns:p14="http://schemas.microsoft.com/office/powerpoint/2010/main" val="3301715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nscreen;2057;Pos3;Date1;Logica Onscreen Templat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bwMode="auto">
        <a:noFill/>
        <a:ln w="9525" algn="ctr">
          <a:noFill/>
          <a:miter lim="800000"/>
          <a:headEnd/>
          <a:tailEnd/>
        </a:ln>
        <a:effectLst/>
      </a:spPr>
      <a:bodyPr wrap="square" lIns="0" tIns="0" rIns="0" bIns="0" rtlCol="0">
        <a:spAutoFit/>
      </a:bodyPr>
      <a:lstStyle>
        <a:defPPr>
          <a:defRPr dirty="0" smtClean="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ItemUpdatedEventHandlerForConceptSearch</Name>
    <Synchronization>Default</Synchronization>
    <Type>10002</Type>
    <SequenceNumber>10001</SequenceNumber>
    <Assembly>conceptSearching.Sharepoint.ContentTypes, Version=1.0.0.0, Culture=neutral, PublicKeyToken=858f8f13980e4745</Assembly>
    <Class>conceptSearching.Sharepoint.ContentTypes.CSHandleEvent</Class>
    <Data/>
    <Filter/>
  </Receiver>
  <Receiver>
    <Name>ItemCheckedInEventHandlerForConceptSearch</Name>
    <Synchronization>Default</Synchronization>
    <Type>10004</Type>
    <SequenceNumber>10002</SequenceNumber>
    <Assembly>conceptSearching.Sharepoint.ContentTypes, Version=1.0.0.0, Culture=neutral, PublicKeyToken=858f8f13980e4745</Assembly>
    <Class>conceptSearching.Sharepoint.ContentTypes.CSHandleEvent</Class>
    <Data/>
    <Filter/>
  </Receiver>
  <Receiver>
    <Name>ItemUncheckedOutEventHandlerForConceptSearch</Name>
    <Synchronization>Default</Synchronization>
    <Type>10006</Type>
    <SequenceNumber>10003</SequenceNumber>
    <Assembly>conceptSearching.Sharepoint.ContentTypes, Version=1.0.0.0, Culture=neutral, PublicKeyToken=858f8f13980e4745</Assembly>
    <Class>conceptSearching.Sharepoint.ContentTypes.CSHandleEvent</Class>
    <Data/>
    <Filter/>
  </Receiver>
  <Receiver>
    <Name>ItemAddedEventHandlerForConceptSearch</Name>
    <Synchronization>Default</Synchronization>
    <Type>10001</Type>
    <SequenceNumber>10004</SequenceNumber>
    <Assembly>conceptSearching.Sharepoint.ContentTypes, Version=1.0.0.0, Culture=neutral, PublicKeyToken=858f8f13980e4745</Assembly>
    <Class>conceptSearching.Sharepoint.ContentTypes.CSHandleEvent</Class>
    <Data/>
    <Filter/>
  </Receiver>
  <Receiver>
    <Name>ItemFileMovedEventHandlerForConceptSearch</Name>
    <Synchronization>Default</Synchronization>
    <Type>10009</Type>
    <SequenceNumber>10005</SequenceNumber>
    <Assembly>conceptSearching.Sharepoint.ContentTypes, Version=1.0.0.0, Culture=neutral, PublicKeyToken=858f8f13980e4745</Assembly>
    <Class>conceptSearching.Sharepoint.ContentTypes.CSHandleEvent</Class>
    <Data/>
    <Filter/>
  </Receiver>
  <Receiver>
    <Name>ItemDeletedEventHandlerForConceptSearch</Name>
    <Synchronization>Default</Synchronization>
    <Type>10003</Type>
    <SequenceNumber>10006</SequenceNumber>
    <Assembly>conceptSearching.Sharepoint.ContentTypes, Version=1.0.0.0, Culture=neutral, PublicKeyToken=858f8f13980e4745</Assembly>
    <Class>conceptSearching.Sharepoint.ContentTypes.CSHandleEvent</Class>
    <Data/>
    <Filter/>
  </Receiver>
  <Receiver>
    <Name>ItemUpdatedEventHandlerForConceptSearch</Name>
    <Synchronization>Asynchronous</Synchronization>
    <Type>10002</Type>
    <SequenceNumber>10001</SequenceNumber>
    <Assembly>conceptSearching.Sharepoint.ContentTypes2010, Version=1.0.0.0, Culture=neutral, PublicKeyToken=858f8f13980e4745</Assembly>
    <Class>conceptSearching.Sharepoint.ContentTypes2010.CSHandleEvent</Class>
    <Data/>
    <Filter/>
  </Receiver>
  <Receiver>
    <Name>ItemCheckedInEventHandlerForConceptSearch</Name>
    <Synchronization>Asynchronous</Synchronization>
    <Type>10004</Type>
    <SequenceNumber>10002</SequenceNumber>
    <Assembly>conceptSearching.Sharepoint.ContentTypes2010, Version=1.0.0.0, Culture=neutral, PublicKeyToken=858f8f13980e4745</Assembly>
    <Class>conceptSearching.Sharepoint.ContentTypes2010.CSHandleEvent</Class>
    <Data/>
    <Filter/>
  </Receiver>
  <Receiver>
    <Name>ItemUncheckedOutEventHandlerForConceptSearch</Name>
    <Synchronization>Asynchronous</Synchronization>
    <Type>10006</Type>
    <SequenceNumber>10003</SequenceNumber>
    <Assembly>conceptSearching.Sharepoint.ContentTypes2010, Version=1.0.0.0, Culture=neutral, PublicKeyToken=858f8f13980e4745</Assembly>
    <Class>conceptSearching.Sharepoint.ContentTypes2010.CSHandleEvent</Class>
    <Data/>
    <Filter/>
  </Receiver>
  <Receiver>
    <Name>ItemAddedEventHandlerForConceptSearch</Name>
    <Synchronization>Asynchronous</Synchronization>
    <Type>10001</Type>
    <SequenceNumber>10004</SequenceNumber>
    <Assembly>conceptSearching.Sharepoint.ContentTypes2010, Version=1.0.0.0, Culture=neutral, PublicKeyToken=858f8f13980e4745</Assembly>
    <Class>conceptSearching.Sharepoint.ContentTypes2010.CSHandleEvent</Class>
    <Data/>
    <Filter/>
  </Receiver>
  <Receiver>
    <Name>ItemFileMovedEventHandlerForConceptSearch</Name>
    <Synchronization>Asynchronous</Synchronization>
    <Type>10009</Type>
    <SequenceNumber>10005</SequenceNumber>
    <Assembly>conceptSearching.Sharepoint.ContentTypes2010, Version=1.0.0.0, Culture=neutral, PublicKeyToken=858f8f13980e4745</Assembly>
    <Class>conceptSearching.Sharepoint.ContentTypes2010.CSHandleEvent</Class>
    <Data/>
    <Filter/>
  </Receiver>
  <Receiver>
    <Name>ItemDeletedEventHandlerForConceptSearch</Name>
    <Synchronization>Asynchronous</Synchronization>
    <Type>10003</Type>
    <SequenceNumber>10006</SequenceNumber>
    <Assembly>conceptSearching.Sharepoint.ContentTypes2010, Version=1.0.0.0, Culture=neutral, PublicKeyToken=858f8f13980e4745</Assembly>
    <Class>conceptSearching.Sharepoint.ContentTypes2010.CSHandleEvent</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5E88B5A4C166F4D845B9CCD5CB96BA1" ma:contentTypeVersion="13" ma:contentTypeDescription="Create a new document." ma:contentTypeScope="" ma:versionID="b6059b23765b6666b4451780cd01907c">
  <xsd:schema xmlns:xsd="http://www.w3.org/2001/XMLSchema" xmlns:xs="http://www.w3.org/2001/XMLSchema" xmlns:p="http://schemas.microsoft.com/office/2006/metadata/properties" xmlns:ns1="http://schemas.microsoft.com/sharepoint/v3" xmlns:ns2="d95a5b16-1b8d-4c7c-9ebf-89c0983b6970" targetNamespace="http://schemas.microsoft.com/office/2006/metadata/properties" ma:root="true" ma:fieldsID="5057862c00563a68ba28e41e1f9f5b17" ns1:_="" ns2:_="">
    <xsd:import namespace="http://schemas.microsoft.com/sharepoint/v3"/>
    <xsd:import namespace="d95a5b16-1b8d-4c7c-9ebf-89c0983b6970"/>
    <xsd:element name="properties">
      <xsd:complexType>
        <xsd:sequence>
          <xsd:element name="documentManagement">
            <xsd:complexType>
              <xsd:all>
                <xsd:element ref="ns2:p43f7bb208e443c9b50eb304fe6606a3" minOccurs="0"/>
                <xsd:element ref="ns2:TaxCatchAll" minOccurs="0"/>
                <xsd:element ref="ns2:TaxCatchAllLabel" minOccurs="0"/>
                <xsd:element ref="ns2:c79d12643ffc4d60ab657aaa1718cc32" minOccurs="0"/>
                <xsd:element ref="ns2:c5aebc35b3e840e5912c276ffe755dcf" minOccurs="0"/>
                <xsd:element ref="ns2:h4c66fbf292e4125b0e390af25f11c04" minOccurs="0"/>
                <xsd:element ref="ns2:eafb632c3f5c40ba98242be6bbd6bb17" minOccurs="0"/>
                <xsd:element ref="ns1:CSMeta2010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SMeta2010Field" ma:index="20" nillable="true" ma:displayName="Classification Status" ma:internalName="CSMeta2010Field"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5a5b16-1b8d-4c7c-9ebf-89c0983b6970" elementFormDefault="qualified">
    <xsd:import namespace="http://schemas.microsoft.com/office/2006/documentManagement/types"/>
    <xsd:import namespace="http://schemas.microsoft.com/office/infopath/2007/PartnerControls"/>
    <xsd:element name="p43f7bb208e443c9b50eb304fe6606a3" ma:index="8" nillable="true" ma:taxonomy="true" ma:internalName="p43f7bb208e443c9b50eb304fe6606a3" ma:taxonomyFieldName="Business_x0020_theme" ma:displayName="Business theme" ma:default="" ma:fieldId="{943f7bb2-08e4-43c9-b50e-b304fe6606a3}" ma:taxonomyMulti="true" ma:sspId="c730d5d4-e911-429a-be83-99efcd06639f" ma:termSetId="40e3bc58-7cf7-4ad5-80c9-03b2ad9897ac"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662b4ac2-02b9-4ccd-8625-3c003090dbbe}" ma:internalName="TaxCatchAll" ma:showField="CatchAllData"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662b4ac2-02b9-4ccd-8625-3c003090dbbe}" ma:internalName="TaxCatchAllLabel" ma:readOnly="true" ma:showField="CatchAllDataLabel"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c79d12643ffc4d60ab657aaa1718cc32" ma:index="12" nillable="true" ma:taxonomy="true" ma:internalName="c79d12643ffc4d60ab657aaa1718cc32" ma:taxonomyFieldName="Organisation" ma:displayName="Organization" ma:default="" ma:fieldId="{c79d1264-3ffc-4d60-ab65-7aaa1718cc32}" ma:taxonomyMulti="true" ma:sspId="c730d5d4-e911-429a-be83-99efcd06639f" ma:termSetId="a5b47c7d-3218-4211-987c-a37cca4b0510" ma:anchorId="00000000-0000-0000-0000-000000000000" ma:open="false" ma:isKeyword="false">
      <xsd:complexType>
        <xsd:sequence>
          <xsd:element ref="pc:Terms" minOccurs="0" maxOccurs="1"/>
        </xsd:sequence>
      </xsd:complexType>
    </xsd:element>
    <xsd:element name="c5aebc35b3e840e5912c276ffe755dcf" ma:index="14" nillable="true" ma:taxonomy="true" ma:internalName="c5aebc35b3e840e5912c276ffe755dcf" ma:taxonomyFieldName="Sector" ma:displayName="Sector" ma:default="" ma:fieldId="{c5aebc35-b3e8-40e5-912c-276ffe755dcf}" ma:taxonomyMulti="true" ma:sspId="c730d5d4-e911-429a-be83-99efcd06639f" ma:termSetId="e51ebaad-fa61-40f4-9e0b-7fe488c7df1c" ma:anchorId="00000000-0000-0000-0000-000000000000" ma:open="false" ma:isKeyword="false">
      <xsd:complexType>
        <xsd:sequence>
          <xsd:element ref="pc:Terms" minOccurs="0" maxOccurs="1"/>
        </xsd:sequence>
      </xsd:complexType>
    </xsd:element>
    <xsd:element name="h4c66fbf292e4125b0e390af25f11c04" ma:index="16" nillable="true" ma:taxonomy="true" ma:internalName="h4c66fbf292e4125b0e390af25f11c04" ma:taxonomyFieldName="Proposition1" ma:displayName="Proposition" ma:default="" ma:fieldId="{14c66fbf-292e-4125-b0e3-90af25f11c04}" ma:taxonomyMulti="true" ma:sspId="c730d5d4-e911-429a-be83-99efcd06639f" ma:termSetId="79a8103d-dcc6-4d07-baef-d718c46c67b7" ma:anchorId="00000000-0000-0000-0000-000000000000" ma:open="false" ma:isKeyword="false">
      <xsd:complexType>
        <xsd:sequence>
          <xsd:element ref="pc:Terms" minOccurs="0" maxOccurs="1"/>
        </xsd:sequence>
      </xsd:complexType>
    </xsd:element>
    <xsd:element name="eafb632c3f5c40ba98242be6bbd6bb17" ma:index="18" nillable="true" ma:taxonomy="true" ma:internalName="eafb632c3f5c40ba98242be6bbd6bb17" ma:taxonomyFieldName="Service_x0020_line" ma:displayName="Service line" ma:default="" ma:fieldId="{eafb632c-3f5c-40ba-9824-2be6bbd6bb17}" ma:taxonomyMulti="true" ma:sspId="c730d5d4-e911-429a-be83-99efcd06639f" ma:termSetId="83301147-ea17-4e88-a9d3-5d2a13ad740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CSMeta2010Field xmlns="http://schemas.microsoft.com/sharepoint/v3">e3756241-2df6-41de-be5e-75b6e6bb08f6;2013-04-19 00:01:07;PENDINGCLASSIFICATION;Business theme:|False||PENDINGCLASSIFICATION|2013-04-19 00:01:07|UNDEFINED;Organization:|False|2013-04-19 00:01:07|MANUALCLASSIFIED|2013-04-19 00:01:07|UNDEFINED;Sector:|False||PENDINGCLASSIFICATION|2013-04-19 00:01:07|UNDEFINED;Proposition:|False||PENDINGCLASSIFICATION|2013-04-19 00:01:07|UNDEFINED;Service line:|False||PENDINGCLASSIFICATION|2013-04-19 00:01:07|UNDEFINED;False</CSMeta2010Field>
    <c5aebc35b3e840e5912c276ffe755dcf xmlns="d95a5b16-1b8d-4c7c-9ebf-89c0983b6970">
      <Terms xmlns="http://schemas.microsoft.com/office/infopath/2007/PartnerControls"/>
    </c5aebc35b3e840e5912c276ffe755dcf>
    <c79d12643ffc4d60ab657aaa1718cc32 xmlns="d95a5b16-1b8d-4c7c-9ebf-89c0983b6970">
      <Terms xmlns="http://schemas.microsoft.com/office/infopath/2007/PartnerControls">
        <TermInfo xmlns="http://schemas.microsoft.com/office/infopath/2007/PartnerControls">
          <TermName xmlns="http://schemas.microsoft.com/office/infopath/2007/PartnerControls">Group</TermName>
          <TermId xmlns="http://schemas.microsoft.com/office/infopath/2007/PartnerControls">43ac7042-3752-4f1b-8a93-43b36e65d3e5</TermId>
        </TermInfo>
      </Terms>
    </c79d12643ffc4d60ab657aaa1718cc32>
    <p43f7bb208e443c9b50eb304fe6606a3 xmlns="d95a5b16-1b8d-4c7c-9ebf-89c0983b6970">
      <Terms xmlns="http://schemas.microsoft.com/office/infopath/2007/PartnerControls"/>
    </p43f7bb208e443c9b50eb304fe6606a3>
    <TaxCatchAll xmlns="d95a5b16-1b8d-4c7c-9ebf-89c0983b6970">
      <Value>260</Value>
    </TaxCatchAll>
    <h4c66fbf292e4125b0e390af25f11c04 xmlns="d95a5b16-1b8d-4c7c-9ebf-89c0983b6970">
      <Terms xmlns="http://schemas.microsoft.com/office/infopath/2007/PartnerControls"/>
    </h4c66fbf292e4125b0e390af25f11c04>
    <eafb632c3f5c40ba98242be6bbd6bb17 xmlns="d95a5b16-1b8d-4c7c-9ebf-89c0983b6970">
      <Terms xmlns="http://schemas.microsoft.com/office/infopath/2007/PartnerControls"/>
    </eafb632c3f5c40ba98242be6bbd6bb17>
  </documentManagement>
</p:properties>
</file>

<file path=customXml/itemProps1.xml><?xml version="1.0" encoding="utf-8"?>
<ds:datastoreItem xmlns:ds="http://schemas.openxmlformats.org/officeDocument/2006/customXml" ds:itemID="{ADA5D674-9920-4D2F-B065-BC24FD29F86D}">
  <ds:schemaRefs>
    <ds:schemaRef ds:uri="http://schemas.microsoft.com/sharepoint/v3/contenttype/forms"/>
  </ds:schemaRefs>
</ds:datastoreItem>
</file>

<file path=customXml/itemProps2.xml><?xml version="1.0" encoding="utf-8"?>
<ds:datastoreItem xmlns:ds="http://schemas.openxmlformats.org/officeDocument/2006/customXml" ds:itemID="{292B128B-852E-4970-B7DA-406C2DC81E71}">
  <ds:schemaRefs>
    <ds:schemaRef ds:uri="http://schemas.microsoft.com/sharepoint/events"/>
  </ds:schemaRefs>
</ds:datastoreItem>
</file>

<file path=customXml/itemProps3.xml><?xml version="1.0" encoding="utf-8"?>
<ds:datastoreItem xmlns:ds="http://schemas.openxmlformats.org/officeDocument/2006/customXml" ds:itemID="{53909CAE-B820-4D49-A9C2-118DD9293E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95a5b16-1b8d-4c7c-9ebf-89c0983b69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F4C4F6A-F6A5-45C8-BAAA-52FB70E387C7}">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sharepoint/v3"/>
    <ds:schemaRef ds:uri="http://purl.org/dc/terms/"/>
    <ds:schemaRef ds:uri="http://schemas.microsoft.com/office/infopath/2007/PartnerControls"/>
    <ds:schemaRef ds:uri="d95a5b16-1b8d-4c7c-9ebf-89c0983b697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Python_RajithaandHaripriya_29_04_2020</Template>
  <TotalTime>1399</TotalTime>
  <Words>1150</Words>
  <Application>Microsoft Office PowerPoint</Application>
  <PresentationFormat>On-screen Show (4:3)</PresentationFormat>
  <Paragraphs>230</Paragraphs>
  <Slides>24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Angsana New</vt:lpstr>
      <vt:lpstr>Arial</vt:lpstr>
      <vt:lpstr>Bell MT</vt:lpstr>
      <vt:lpstr>Garamond</vt:lpstr>
      <vt:lpstr>Verdana</vt:lpstr>
      <vt:lpstr>Wingdings</vt:lpstr>
      <vt:lpstr>Onscreen;2057;Pos3;Date1;Logica Onscreen Template</vt:lpstr>
      <vt:lpstr>OAUTH2 &amp; WSO2</vt:lpstr>
      <vt:lpstr>AGENDA</vt:lpstr>
      <vt:lpstr>OAUTH2</vt:lpstr>
      <vt:lpstr>OAUTH2</vt:lpstr>
      <vt:lpstr>OAUTH2 Roles</vt:lpstr>
      <vt:lpstr>OAUTH2 Tokens</vt:lpstr>
      <vt:lpstr>OAUTH2 Abstract Flow</vt:lpstr>
      <vt:lpstr>OAUTH2 Flow</vt:lpstr>
      <vt:lpstr>OAUTH2 Flow</vt:lpstr>
      <vt:lpstr>Oauth2 demo</vt:lpstr>
      <vt:lpstr>Oauth2 Grant Types</vt:lpstr>
      <vt:lpstr>Open source OAUTH Providers</vt:lpstr>
      <vt:lpstr>WSO2IS Advantages </vt:lpstr>
      <vt:lpstr>WSO2 Identity Server</vt:lpstr>
      <vt:lpstr>WSO2IS Capabilities</vt:lpstr>
      <vt:lpstr>Wso2is for APS(Installation &amp; Configuration)</vt:lpstr>
      <vt:lpstr>Wso2is for APS(Installation &amp; Configuration)</vt:lpstr>
      <vt:lpstr>Wso2is for APS</vt:lpstr>
      <vt:lpstr>Wso2 steps for APS</vt:lpstr>
      <vt:lpstr>Wso2 steps for APS</vt:lpstr>
      <vt:lpstr>Wso2 steps for APS</vt:lpstr>
      <vt:lpstr>Wso2 session data cleanup</vt:lpstr>
      <vt:lpstr>References, </vt:lpstr>
      <vt:lpstr>QA?   Thank You!</vt:lpstr>
    </vt:vector>
  </TitlesOfParts>
  <Company>CGI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OAUTH2 &amp; WSO2</dc:title>
  <dc:creator>Kondaveeti, HariharaKumar</dc:creator>
  <cp:lastModifiedBy>Kondaveeti, HariharaKumar</cp:lastModifiedBy>
  <cp:revision>176</cp:revision>
  <dcterms:created xsi:type="dcterms:W3CDTF">2020-05-18T11:12:52Z</dcterms:created>
  <dcterms:modified xsi:type="dcterms:W3CDTF">2020-05-26T10:53:08Z</dcterms:modified>
  <cp:category>KT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5</vt:i4>
  </property>
  <property fmtid="{D5CDD505-2E9C-101B-9397-08002B2CF9AE}" pid="4" name="ContentTypeId">
    <vt:lpwstr>0x01010005E88B5A4C166F4D845B9CCD5CB96BA1</vt:lpwstr>
  </property>
  <property fmtid="{D5CDD505-2E9C-101B-9397-08002B2CF9AE}" pid="5" name="CSClassificationMetaXML">
    <vt:lpwstr>cb5dc3c5-268e-4ea5-8825-517ef1bf2f0d;2012-01-24 10:31:10;PENDINGCLASSIFICATION;</vt:lpwstr>
  </property>
  <property fmtid="{D5CDD505-2E9C-101B-9397-08002B2CF9AE}" pid="6" name="Service_x0020_line">
    <vt:lpwstr/>
  </property>
  <property fmtid="{D5CDD505-2E9C-101B-9397-08002B2CF9AE}" pid="7" name="Proposition1">
    <vt:lpwstr/>
  </property>
  <property fmtid="{D5CDD505-2E9C-101B-9397-08002B2CF9AE}" pid="8" name="Service line">
    <vt:lpwstr/>
  </property>
  <property fmtid="{D5CDD505-2E9C-101B-9397-08002B2CF9AE}" pid="9" name="Organisation">
    <vt:lpwstr>260;#Group|43ac7042-3752-4f1b-8a93-43b36e65d3e5</vt:lpwstr>
  </property>
  <property fmtid="{D5CDD505-2E9C-101B-9397-08002B2CF9AE}" pid="10" name="Sector">
    <vt:lpwstr/>
  </property>
  <property fmtid="{D5CDD505-2E9C-101B-9397-08002B2CF9AE}" pid="11" name="Business_x0020_theme">
    <vt:lpwstr/>
  </property>
  <property fmtid="{D5CDD505-2E9C-101B-9397-08002B2CF9AE}" pid="12" name="Business theme">
    <vt:lpwstr/>
  </property>
</Properties>
</file>