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26"/>
  </p:notesMasterIdLst>
  <p:sldIdLst>
    <p:sldId id="256" r:id="rId2"/>
    <p:sldId id="304" r:id="rId3"/>
    <p:sldId id="325" r:id="rId4"/>
    <p:sldId id="326" r:id="rId5"/>
    <p:sldId id="338" r:id="rId6"/>
    <p:sldId id="330" r:id="rId7"/>
    <p:sldId id="341" r:id="rId8"/>
    <p:sldId id="339" r:id="rId9"/>
    <p:sldId id="340" r:id="rId10"/>
    <p:sldId id="342" r:id="rId11"/>
    <p:sldId id="343" r:id="rId12"/>
    <p:sldId id="328" r:id="rId13"/>
    <p:sldId id="332" r:id="rId14"/>
    <p:sldId id="329" r:id="rId15"/>
    <p:sldId id="331" r:id="rId16"/>
    <p:sldId id="333" r:id="rId17"/>
    <p:sldId id="337" r:id="rId18"/>
    <p:sldId id="334" r:id="rId19"/>
    <p:sldId id="335" r:id="rId20"/>
    <p:sldId id="336" r:id="rId21"/>
    <p:sldId id="344" r:id="rId22"/>
    <p:sldId id="345" r:id="rId23"/>
    <p:sldId id="302" r:id="rId24"/>
    <p:sldId id="3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4343" autoAdjust="0"/>
  </p:normalViewPr>
  <p:slideViewPr>
    <p:cSldViewPr snapToGrid="0">
      <p:cViewPr>
        <p:scale>
          <a:sx n="66" d="100"/>
          <a:sy n="66" d="100"/>
        </p:scale>
        <p:origin x="9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F0718-8EDF-435B-AC04-908EC33398DC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128A3-E22B-47EF-A915-25D4C84579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3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37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5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0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0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03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26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229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3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BA10-F96B-498C-94B4-CE1CB34373E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50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BA10-F96B-498C-94B4-CE1CB34373EF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C1E6-24B8-4621-BAA0-826DF6E2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89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url?sa=i&amp;rct=j&amp;q=&amp;esrc=s&amp;source=images&amp;cd=&amp;cad=rja&amp;uact=8&amp;ved=0ahUKEwj1-aiB8prZAhXCPo8KHfNECCEQjRwIBw&amp;url=http://www.pcquest.com/spice-digital-gets-final-license-rbi-process-bill-payments/&amp;psig=AOvVaw25z4KvIHD1kch6_paoqWB-&amp;ust=151833638888273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oogle.co.in/url?sa=i&amp;rct=j&amp;q=&amp;esrc=s&amp;source=images&amp;cd=&amp;cad=rja&amp;uact=8&amp;ved=0ahUKEwj1-aiB8prZAhXCPo8KHfNECCEQjRwIBw&amp;url=http://www.pcquest.com/spice-digital-gets-final-license-rbi-process-bill-payments/&amp;psig=AOvVaw25z4KvIHD1kch6_paoqWB-&amp;ust=151833638888273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url?sa=i&amp;rct=j&amp;q=&amp;esrc=s&amp;source=images&amp;cd=&amp;cad=rja&amp;uact=8&amp;ved=0ahUKEwj1-aiB8prZAhXCPo8KHfNECCEQjRwIBw&amp;url=http://www.pcquest.com/spice-digital-gets-final-license-rbi-process-bill-payments/&amp;psig=AOvVaw25z4KvIHD1kch6_paoqWB-&amp;ust=1518336388882735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oogle.co.in/url?sa=i&amp;rct=j&amp;q=&amp;esrc=s&amp;source=images&amp;cd=&amp;cad=rja&amp;uact=8&amp;ved=0ahUKEwj1-aiB8prZAhXCPo8KHfNECCEQjRwIBw&amp;url=http://www.pcquest.com/spice-digital-gets-final-license-rbi-process-bill-payments/&amp;psig=AOvVaw25z4KvIHD1kch6_paoqWB-&amp;ust=1518336388882735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url?sa=i&amp;rct=j&amp;q=&amp;esrc=s&amp;source=images&amp;cd=&amp;cad=rja&amp;uact=8&amp;ved=0ahUKEwj1-aiB8prZAhXCPo8KHfNECCEQjRwIBw&amp;url=http://www.pcquest.com/spice-digital-gets-final-license-rbi-process-bill-payments/&amp;psig=AOvVaw25z4KvIHD1kch6_paoqWB-&amp;ust=1518336388882735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url?sa=i&amp;rct=j&amp;q=&amp;esrc=s&amp;source=images&amp;cd=&amp;cad=rja&amp;uact=8&amp;ved=0ahUKEwj1-aiB8prZAhXCPo8KHfNECCEQjRwIBw&amp;url=http://www.pcquest.com/spice-digital-gets-final-license-rbi-process-bill-payments/&amp;psig=AOvVaw25z4KvIHD1kch6_paoqWB-&amp;ust=1518336388882735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url?sa=i&amp;rct=j&amp;q=&amp;esrc=s&amp;source=images&amp;cd=&amp;cad=rja&amp;uact=8&amp;ved=0ahUKEwj1-aiB8prZAhXCPo8KHfNECCEQjRwIBw&amp;url=http://www.pcquest.com/spice-digital-gets-final-license-rbi-process-bill-payments/&amp;psig=AOvVaw25z4KvIHD1kch6_paoqWB-&amp;ust=1518336388882735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url?sa=i&amp;rct=j&amp;q=&amp;esrc=s&amp;source=images&amp;cd=&amp;cad=rja&amp;uact=8&amp;ved=0ahUKEwj1-aiB8prZAhXCPo8KHfNECCEQjRwIBw&amp;url=http://www.pcquest.com/spice-digital-gets-final-license-rbi-process-bill-payments/&amp;psig=AOvVaw25z4KvIHD1kch6_paoqWB-&amp;ust=151833638888273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url?sa=i&amp;rct=j&amp;q=&amp;esrc=s&amp;source=images&amp;cd=&amp;cad=rja&amp;uact=8&amp;ved=0ahUKEwj1-aiB8prZAhXCPo8KHfNECCEQjRwIBw&amp;url=http://www.pcquest.com/spice-digital-gets-final-license-rbi-process-bill-payments/&amp;psig=AOvVaw25z4KvIHD1kch6_paoqWB-&amp;ust=1518336388882735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in/url?sa=i&amp;rct=j&amp;q=&amp;esrc=s&amp;source=images&amp;cd=&amp;cad=rja&amp;uact=8&amp;ved=0ahUKEwj1-aiB8prZAhXCPo8KHfNECCEQjRwIBw&amp;url=http://www.pcquest.com/spice-digital-gets-final-license-rbi-process-bill-payments/&amp;psig=AOvVaw25z4KvIHD1kch6_paoqWB-&amp;ust=151833638888273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.in/url?sa=i&amp;rct=j&amp;q=&amp;esrc=s&amp;source=images&amp;cd=&amp;cad=rja&amp;uact=8&amp;ved=0ahUKEwj1-aiB8prZAhXCPo8KHfNECCEQjRwIBw&amp;url=http://www.pcquest.com/spice-digital-gets-final-license-rbi-process-bill-payments/&amp;psig=AOvVaw25z4KvIHD1kch6_paoqWB-&amp;ust=151833638888273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oogle.co.in/url?sa=i&amp;rct=j&amp;q=&amp;esrc=s&amp;source=images&amp;cd=&amp;cad=rja&amp;uact=8&amp;ved=0ahUKEwj1-aiB8prZAhXCPo8KHfNECCEQjRwIBw&amp;url=http://www.pcquest.com/spice-digital-gets-final-license-rbi-process-bill-payments/&amp;psig=AOvVaw25z4KvIHD1kch6_paoqWB-&amp;ust=151833638888273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8E820-89A4-44C7-AB9F-0792211B2FC3}"/>
              </a:ext>
            </a:extLst>
          </p:cNvPr>
          <p:cNvSpPr txBox="1"/>
          <p:nvPr/>
        </p:nvSpPr>
        <p:spPr>
          <a:xfrm>
            <a:off x="1313542" y="348560"/>
            <a:ext cx="641395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AGENDA</a:t>
            </a:r>
            <a:r>
              <a:rPr lang="en-US" b="1" dirty="0" smtClean="0"/>
              <a:t> </a:t>
            </a:r>
            <a:endParaRPr lang="en-US" b="1" dirty="0" smtClean="0"/>
          </a:p>
          <a:p>
            <a:endParaRPr lang="en-US" b="1" dirty="0" smtClean="0"/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SQL</a:t>
            </a:r>
            <a:r>
              <a:rPr lang="en-IN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N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processing</a:t>
            </a:r>
          </a:p>
          <a:p>
            <a:pPr lvl="1"/>
            <a:endParaRPr lang="en-IN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Identity High load SQL</a:t>
            </a:r>
          </a:p>
          <a:p>
            <a:pPr lvl="1"/>
            <a:endParaRPr lang="en-IN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SQL </a:t>
            </a:r>
            <a:r>
              <a:rPr lang="en-IN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Statement Optimization</a:t>
            </a:r>
          </a:p>
          <a:p>
            <a:pPr marL="1028700" lvl="1" indent="-571500">
              <a:buFont typeface="Wingdings" panose="05000000000000000000" pitchFamily="2" charset="2"/>
              <a:buChar char="v"/>
            </a:pPr>
            <a:endParaRPr lang="en-IN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1028700" lvl="1" indent="-57150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Optimizer Hints</a:t>
            </a:r>
            <a:endParaRPr lang="en-IN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438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83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20232" y="162232"/>
            <a:ext cx="5043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Plan</a:t>
            </a:r>
            <a:r>
              <a:rPr lang="en-US" dirty="0" smtClean="0"/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Generator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294968" y="685452"/>
            <a:ext cx="6725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 plan generator explores various plans for a query block by trying out different access paths, join methods, and join orders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79" y="1884553"/>
            <a:ext cx="5935406" cy="4674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9" y="1814051"/>
            <a:ext cx="5143806" cy="480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0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1371" y="420914"/>
            <a:ext cx="4963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    Adaptive</a:t>
            </a:r>
            <a:r>
              <a:rPr lang="en-US" dirty="0" smtClean="0"/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Query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Optimization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4170" y="1277258"/>
            <a:ext cx="6807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Adaptive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query optimization enables the optimizer to make run-time adjustments to execution plans and discover additional information that can lead to better statistics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86" y="2964542"/>
            <a:ext cx="8618538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5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438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587341"/>
            <a:ext cx="6342743" cy="400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05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00B050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						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An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ordering of the tables referenced by the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statement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An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access method for each table mentioned in the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statement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join method for tables affected by join operations in the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statement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Data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operations like filter, sort, or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aggregation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Optimization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, such as the cost and cardinality of each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operation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Partitioning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, such as the set of accessed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partitions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92456" y="320675"/>
            <a:ext cx="3410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Execution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Plan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43" y="3802743"/>
            <a:ext cx="5849257" cy="25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438" y="827314"/>
            <a:ext cx="1905000" cy="1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 flipH="1">
            <a:off x="7919883" y="574766"/>
            <a:ext cx="36723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                   Access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Path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827314"/>
            <a:ext cx="6705600" cy="539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05000"/>
              </a:lnSpc>
              <a:spcAft>
                <a:spcPts val="800"/>
              </a:spcAft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An access path is a technique used by a query to retrieve rows from a row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source</a:t>
            </a:r>
          </a:p>
          <a:p>
            <a:pPr marL="228600" algn="just">
              <a:lnSpc>
                <a:spcPct val="105000"/>
              </a:lnSpc>
              <a:spcAft>
                <a:spcPts val="800"/>
              </a:spcAft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Full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Table Scans 	 	 </a:t>
            </a: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Table Access by </a:t>
            </a:r>
            <a:r>
              <a:rPr lang="en-US" dirty="0" err="1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Rowid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 	 	 </a:t>
            </a: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Sample Table Scans 	 	 </a:t>
            </a: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Index Unique Scans 	 </a:t>
            </a: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Index Range Scans 	 </a:t>
            </a: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Index Full Scans 	 </a:t>
            </a: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Index Fast Full Scans</a:t>
            </a: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Index Skip Scans 	 </a:t>
            </a: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Index Join Scans 	 </a:t>
            </a:r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Bitmap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Index Range Scans </a:t>
            </a:r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514350" indent="-285750" algn="just">
              <a:lnSpc>
                <a:spcPct val="10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Hash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Scans</a:t>
            </a:r>
          </a:p>
        </p:txBody>
      </p:sp>
    </p:spTree>
    <p:extLst>
      <p:ext uri="{BB962C8B-B14F-4D97-AF65-F5344CB8AC3E}">
        <p14:creationId xmlns:p14="http://schemas.microsoft.com/office/powerpoint/2010/main" val="15037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438" y="667657"/>
            <a:ext cx="7853362" cy="105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 join combines the output from exactly two row sources, such as tables or views, and returns one row source.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 returned row source is the data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set.</a:t>
            </a:r>
          </a:p>
          <a:p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Nested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Loops Joins</a:t>
            </a:r>
          </a:p>
          <a:p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Hash Joins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Sort Merge Joins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Cartesian Joins</a:t>
            </a:r>
          </a:p>
          <a:p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endParaRPr lang="en-GB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88137" y="348560"/>
            <a:ext cx="2031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	Joins	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86" y="4028167"/>
            <a:ext cx="5134776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438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21226" y="324466"/>
            <a:ext cx="11444748" cy="481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B050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							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Tools to Identify High-Load SQL</a:t>
            </a:r>
          </a:p>
          <a:p>
            <a:pPr marL="228600" marR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28600" marR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28600" marR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steps involved in identifying and gathering data on high-load SQL statements. High-load SQL are poorly-performing, resource-intensive SQL statements that impact the performance of an Oracle database. </a:t>
            </a:r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28600" marR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28600" marR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28600" marR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following tools can identify high-load SQL statements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:</a:t>
            </a:r>
          </a:p>
          <a:p>
            <a:pPr marL="228600" marR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lnSpc>
                <a:spcPct val="105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Automatic Database Diagnostic Monitor (ADDM)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lnSpc>
                <a:spcPct val="105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Automatic SQL tuning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lnSpc>
                <a:spcPct val="105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Automatic Workload Repository (AWR)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lnSpc>
                <a:spcPct val="105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Active Session history report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 algn="just">
              <a:lnSpc>
                <a:spcPct val="105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SQL Trace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438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975987" y="368710"/>
            <a:ext cx="489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Optimizing SQL Statements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1576076"/>
            <a:ext cx="8355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Verifying Optimizer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Statistics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Reviewing the Execution Plan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Restructuring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 SQL Statements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Restructuring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 Indexes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Controlling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 Access Path and Join Order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1395" y="1135885"/>
            <a:ext cx="734469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Table statistics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Number of rows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Number of blocks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Average row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length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lvl="2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Column statistics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Number of distinct values (NDV) in a column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Number of nulls in a column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Data distribution (histogram)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Extended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statistics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Index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statistics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Number of leaf blocks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Number of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levels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lvl="2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System statistics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 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I/O performance and utilization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  CPU performance and utilization</a:t>
            </a: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8503" y="383458"/>
            <a:ext cx="507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Verifying Optimizer Statistics</a:t>
            </a:r>
          </a:p>
        </p:txBody>
      </p:sp>
    </p:spTree>
    <p:extLst>
      <p:ext uri="{BB962C8B-B14F-4D97-AF65-F5344CB8AC3E}">
        <p14:creationId xmlns:p14="http://schemas.microsoft.com/office/powerpoint/2010/main" val="6114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438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619134" y="484169"/>
            <a:ext cx="554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Reviewing the Execution Plan </a:t>
            </a:r>
          </a:p>
        </p:txBody>
      </p:sp>
      <p:sp>
        <p:nvSpPr>
          <p:cNvPr id="8" name="Rectangle 7"/>
          <p:cNvSpPr/>
          <p:nvPr/>
        </p:nvSpPr>
        <p:spPr>
          <a:xfrm>
            <a:off x="717754" y="1273150"/>
            <a:ext cx="10442981" cy="400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 driving table has the best filter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 join order in each step returns the fewest number of rows to the next step (that is, the join order should reflect, where possible, going to the best not-yet-used filters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).</a:t>
            </a: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 join method is appropriate for the number of rows being returned. For example, nested loop joins through indexes may not be optimal when the statement returns many rows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 database uses views efficiently. Look at the SELECT list to see whether access to the view is necessary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There are any unintentional Cartesian products (even with small tables).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438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341805" y="333138"/>
            <a:ext cx="561913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Restructuring the SQL Statements</a:t>
            </a:r>
          </a:p>
          <a:p>
            <a:endParaRPr lang="en-US" dirty="0">
              <a:solidFill>
                <a:srgbClr val="1F497D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5061" y="13368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Avoid Transformed Columns in the WHERE Clause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Write Separate SQL Statements for Specific Tasks</a:t>
            </a:r>
          </a:p>
        </p:txBody>
      </p:sp>
      <p:sp>
        <p:nvSpPr>
          <p:cNvPr id="9" name="Rectangle 8"/>
          <p:cNvSpPr/>
          <p:nvPr/>
        </p:nvSpPr>
        <p:spPr>
          <a:xfrm>
            <a:off x="7155217" y="2641827"/>
            <a:ext cx="3992311" cy="526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Restructuring the Indexes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9440" y="3337895"/>
            <a:ext cx="80282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1F497D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Remove nonselective indexes to speed the DML.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Index performance-critical access paths.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Consider reordering columns in existing concatenated indexes.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Add columns to the index to improve selectivity.</a:t>
            </a:r>
          </a:p>
          <a:p>
            <a:pPr marR="0" lv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8E820-89A4-44C7-AB9F-0792211B2FC3}"/>
              </a:ext>
            </a:extLst>
          </p:cNvPr>
          <p:cNvSpPr txBox="1"/>
          <p:nvPr/>
        </p:nvSpPr>
        <p:spPr>
          <a:xfrm>
            <a:off x="152401" y="348561"/>
            <a:ext cx="1155571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										SQL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tuning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It is a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iterative process of improving SQL statement performance to meet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specific,</a:t>
            </a:r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measurable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, and achievable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goals.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Purpose:  Reduce user response time</a:t>
            </a:r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	   Improve 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throughput</a:t>
            </a:r>
            <a:r>
              <a:rPr lang="en-US" b="1" dirty="0" smtClean="0"/>
              <a:t>	</a:t>
            </a:r>
            <a:endParaRPr lang="en-US" dirty="0" smtClean="0"/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6" name="Picture 4" descr="cid:image006.jpg@01D627DF.BAFE5A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755" y="2138517"/>
            <a:ext cx="7180364" cy="45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2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438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84820" y="1327043"/>
            <a:ext cx="72415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Global hints: rule, </a:t>
            </a:r>
            <a:r>
              <a:rPr lang="en-US" dirty="0" err="1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first_rows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first_rows_n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all_rows</a:t>
            </a: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Table join </a:t>
            </a:r>
            <a:r>
              <a:rPr lang="en-US" dirty="0" err="1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hints:use_nl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use_hash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, ordered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Index </a:t>
            </a:r>
            <a:r>
              <a:rPr lang="en-US" dirty="0" err="1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hints:Specifies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 an index name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Table access hints: parallel, full, cardinality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40674" y="427391"/>
            <a:ext cx="657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Controlling the Access Path and Join Order </a:t>
            </a:r>
          </a:p>
        </p:txBody>
      </p:sp>
    </p:spTree>
    <p:extLst>
      <p:ext uri="{BB962C8B-B14F-4D97-AF65-F5344CB8AC3E}">
        <p14:creationId xmlns:p14="http://schemas.microsoft.com/office/powerpoint/2010/main" val="22210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31199" y="391886"/>
            <a:ext cx="3585029" cy="54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Optimizer Hints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5429" y="1103087"/>
            <a:ext cx="8418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Optimizer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hints can be used with SQL statements to alter execution plans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1829" y="2413338"/>
            <a:ext cx="83021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optimization approach for a SQL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 goal of the cost-based optimizer for a SQL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Access path for a table accessed by the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Join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order for a join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statement</a:t>
            </a:r>
          </a:p>
          <a:p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Join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operation in a join statement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67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143" y="203200"/>
            <a:ext cx="11306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Few hints used in APS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3143" y="928914"/>
            <a:ext cx="64392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FIRST_ROWS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INDEX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NO_INDEX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ORDERED</a:t>
            </a:r>
          </a:p>
          <a:p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USE_NL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USE_MERGE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USE_HASH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LEADING</a:t>
            </a:r>
          </a:p>
          <a:p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	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459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C2A89-81CF-4C0F-B3A9-D5ED5961684C}"/>
              </a:ext>
            </a:extLst>
          </p:cNvPr>
          <p:cNvSpPr txBox="1"/>
          <p:nvPr/>
        </p:nvSpPr>
        <p:spPr>
          <a:xfrm>
            <a:off x="0" y="1908977"/>
            <a:ext cx="121920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chemeClr val="accent2">
                    <a:lumMod val="75000"/>
                  </a:schemeClr>
                </a:solidFill>
              </a:rPr>
              <a:t>Questions</a:t>
            </a:r>
          </a:p>
          <a:p>
            <a:pPr algn="ctr"/>
            <a:r>
              <a:rPr lang="en-GB" sz="6600" b="1" dirty="0" smtClean="0">
                <a:solidFill>
                  <a:schemeClr val="accent2">
                    <a:lumMod val="75000"/>
                  </a:schemeClr>
                </a:solidFill>
              </a:rPr>
              <a:t>??????</a:t>
            </a:r>
            <a:endParaRPr lang="en-IN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ow to Write the Perfect Thank You Letter | GEICO Liv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8" y="212035"/>
            <a:ext cx="9710056" cy="643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5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438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09779" y="1107477"/>
            <a:ext cx="70693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SQL Tuning is Hard </a:t>
            </a:r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 	Who should tune – DBA or Developer </a:t>
            </a:r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 	Which SQL to tune </a:t>
            </a:r>
          </a:p>
          <a:p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Requires Expertise in Many Areas </a:t>
            </a:r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  	Technical – Plan, Data Access, SQL Design </a:t>
            </a:r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  	Business – What is the Purpose of SQL?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Tuning Takes Time </a:t>
            </a:r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   	Large Number of SQL Statements </a:t>
            </a:r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   	Each Statement is Different </a:t>
            </a:r>
          </a:p>
          <a:p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Low Priority in Some Companies </a:t>
            </a:r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  	 Vendor Applications </a:t>
            </a:r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   	Focus on Hardware or System Issues </a:t>
            </a:r>
          </a:p>
          <a:p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Never Ending 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9173" y="584257"/>
            <a:ext cx="4488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CHALLENGES OF TUNING </a:t>
            </a:r>
          </a:p>
        </p:txBody>
      </p:sp>
    </p:spTree>
    <p:extLst>
      <p:ext uri="{BB962C8B-B14F-4D97-AF65-F5344CB8AC3E}">
        <p14:creationId xmlns:p14="http://schemas.microsoft.com/office/powerpoint/2010/main" val="4010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438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15" y="690436"/>
            <a:ext cx="7583805" cy="54292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21505" y="321169"/>
            <a:ext cx="28656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SQL processing </a:t>
            </a:r>
          </a:p>
        </p:txBody>
      </p:sp>
    </p:spTree>
    <p:extLst>
      <p:ext uri="{BB962C8B-B14F-4D97-AF65-F5344CB8AC3E}">
        <p14:creationId xmlns:p14="http://schemas.microsoft.com/office/powerpoint/2010/main" val="43908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36425" y="575187"/>
            <a:ext cx="4247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                         SQL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Parsing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98207" y="2185671"/>
            <a:ext cx="37903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Syntax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Check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Semantic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Check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Shared Pool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Check</a:t>
            </a:r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	</a:t>
            </a: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	Hard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parse</a:t>
            </a:r>
          </a:p>
          <a:p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	Soft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parse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inheri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973" y="1725561"/>
            <a:ext cx="6607279" cy="43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2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FC156-9449-4EA9-AAB1-682F1C706295}"/>
              </a:ext>
            </a:extLst>
          </p:cNvPr>
          <p:cNvSpPr/>
          <p:nvPr/>
        </p:nvSpPr>
        <p:spPr>
          <a:xfrm>
            <a:off x="0" y="0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14798-A88A-4031-BFCE-ABC7EB585762}"/>
              </a:ext>
            </a:extLst>
          </p:cNvPr>
          <p:cNvSpPr/>
          <p:nvPr/>
        </p:nvSpPr>
        <p:spPr>
          <a:xfrm>
            <a:off x="2464904" y="6645965"/>
            <a:ext cx="9727096" cy="2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Image result for SPICE DIGITAL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Image result for SPICE DIGITAL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Related imag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71438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433187" y="368397"/>
            <a:ext cx="4542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Query Optimizer Concepts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185" y="1257455"/>
            <a:ext cx="5545392" cy="51299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534113"/>
            <a:ext cx="5628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optimizer choose the plan with the lowest cost among all considered candidate plans. </a:t>
            </a: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optimizer uses available statistics to calculate cost. </a:t>
            </a: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For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 specific query in a given environment, the cost computation accounts for factors of query execution such as I/O, CPU, and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4557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92181" y="294968"/>
            <a:ext cx="4424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Estimator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280219" y="803675"/>
            <a:ext cx="5161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 estimator uses three different measures to determine cost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:</a:t>
            </a:r>
          </a:p>
          <a:p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Selectivity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Cardinality</a:t>
            </a:r>
          </a:p>
          <a:p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Cost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26" y="2362199"/>
            <a:ext cx="5235677" cy="26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8503" y="383458"/>
            <a:ext cx="49702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SQL Row Source Generation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7702" y="1720840"/>
            <a:ext cx="96454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 row source generator is software that receives the optimal execution plan from the optimizer and produces an iterative execution plan that is usable by the rest of the database.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An ordering of the tables referenced by the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An access method for each table mentioned in the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A join method for tables affected by join operations in the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Data operations such as filter, sort, or aggregation</a:t>
            </a:r>
          </a:p>
        </p:txBody>
      </p:sp>
    </p:spTree>
    <p:extLst>
      <p:ext uri="{BB962C8B-B14F-4D97-AF65-F5344CB8AC3E}">
        <p14:creationId xmlns:p14="http://schemas.microsoft.com/office/powerpoint/2010/main" val="65751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03690" y="353961"/>
            <a:ext cx="4513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SQL Execution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00" y="752169"/>
            <a:ext cx="72004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SQL engine executes each row source in the tree produced by the row source generator. </a:t>
            </a: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This step is the only mandatory step in DML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processing</a:t>
            </a:r>
          </a:p>
          <a:p>
            <a:endParaRPr lang="en-US" dirty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Each step in an execution plan has an ID number</a:t>
            </a:r>
          </a:p>
          <a:p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Steps indicated by the black boxes physically retrieve data from an object in the </a:t>
            </a:r>
            <a:r>
              <a:rPr lang="en-US" dirty="0" smtClean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database</a:t>
            </a:r>
          </a:p>
          <a:p>
            <a:endParaRPr lang="en-US" dirty="0" smtClean="0">
              <a:solidFill>
                <a:srgbClr val="1F497D"/>
              </a:solidFill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F497D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Steps indicated by the clear boxes operate on row 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544" y="2741363"/>
            <a:ext cx="4280310" cy="397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6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3491</TotalTime>
  <Words>606</Words>
  <Application>Microsoft Office PowerPoint</Application>
  <PresentationFormat>Widescreen</PresentationFormat>
  <Paragraphs>221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inherit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Krati Malhotra</dc:creator>
  <cp:lastModifiedBy>Jain, Amit</cp:lastModifiedBy>
  <cp:revision>129</cp:revision>
  <dcterms:created xsi:type="dcterms:W3CDTF">2017-11-15T11:22:35Z</dcterms:created>
  <dcterms:modified xsi:type="dcterms:W3CDTF">2020-05-26T03:27:46Z</dcterms:modified>
</cp:coreProperties>
</file>