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65"/>
  </p:notesMasterIdLst>
  <p:handoutMasterIdLst>
    <p:handoutMasterId r:id="rId66"/>
  </p:handoutMasterIdLst>
  <p:sldIdLst>
    <p:sldId id="407" r:id="rId6"/>
    <p:sldId id="421" r:id="rId7"/>
    <p:sldId id="487" r:id="rId8"/>
    <p:sldId id="488" r:id="rId9"/>
    <p:sldId id="489" r:id="rId10"/>
    <p:sldId id="490" r:id="rId11"/>
    <p:sldId id="491" r:id="rId12"/>
    <p:sldId id="492" r:id="rId13"/>
    <p:sldId id="493" r:id="rId14"/>
    <p:sldId id="494" r:id="rId15"/>
    <p:sldId id="495" r:id="rId16"/>
    <p:sldId id="497" r:id="rId17"/>
    <p:sldId id="498" r:id="rId18"/>
    <p:sldId id="499" r:id="rId19"/>
    <p:sldId id="501" r:id="rId20"/>
    <p:sldId id="408" r:id="rId21"/>
    <p:sldId id="511" r:id="rId22"/>
    <p:sldId id="389" r:id="rId23"/>
    <p:sldId id="423" r:id="rId24"/>
    <p:sldId id="485" r:id="rId25"/>
    <p:sldId id="424" r:id="rId26"/>
    <p:sldId id="425" r:id="rId27"/>
    <p:sldId id="426" r:id="rId28"/>
    <p:sldId id="502" r:id="rId29"/>
    <p:sldId id="503" r:id="rId30"/>
    <p:sldId id="504" r:id="rId31"/>
    <p:sldId id="505" r:id="rId32"/>
    <p:sldId id="506" r:id="rId33"/>
    <p:sldId id="507" r:id="rId34"/>
    <p:sldId id="508" r:id="rId35"/>
    <p:sldId id="509" r:id="rId36"/>
    <p:sldId id="510" r:id="rId37"/>
    <p:sldId id="427" r:id="rId38"/>
    <p:sldId id="428" r:id="rId39"/>
    <p:sldId id="429" r:id="rId40"/>
    <p:sldId id="430" r:id="rId41"/>
    <p:sldId id="431" r:id="rId42"/>
    <p:sldId id="433" r:id="rId43"/>
    <p:sldId id="474" r:id="rId44"/>
    <p:sldId id="434" r:id="rId45"/>
    <p:sldId id="435" r:id="rId46"/>
    <p:sldId id="436" r:id="rId47"/>
    <p:sldId id="437" r:id="rId48"/>
    <p:sldId id="486" r:id="rId49"/>
    <p:sldId id="438" r:id="rId50"/>
    <p:sldId id="439" r:id="rId51"/>
    <p:sldId id="440" r:id="rId52"/>
    <p:sldId id="441" r:id="rId53"/>
    <p:sldId id="442" r:id="rId54"/>
    <p:sldId id="512" r:id="rId55"/>
    <p:sldId id="513" r:id="rId56"/>
    <p:sldId id="475" r:id="rId57"/>
    <p:sldId id="476" r:id="rId58"/>
    <p:sldId id="477" r:id="rId59"/>
    <p:sldId id="478" r:id="rId60"/>
    <p:sldId id="479" r:id="rId61"/>
    <p:sldId id="480" r:id="rId62"/>
    <p:sldId id="422" r:id="rId63"/>
    <p:sldId id="4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D7AC19-2D78-440D-B853-7CDF2DF0CD73}">
          <p14:sldIdLst>
            <p14:sldId id="407"/>
            <p14:sldId id="421"/>
            <p14:sldId id="487"/>
            <p14:sldId id="488"/>
            <p14:sldId id="489"/>
            <p14:sldId id="490"/>
            <p14:sldId id="491"/>
            <p14:sldId id="492"/>
            <p14:sldId id="493"/>
            <p14:sldId id="494"/>
            <p14:sldId id="495"/>
            <p14:sldId id="497"/>
            <p14:sldId id="498"/>
            <p14:sldId id="499"/>
            <p14:sldId id="501"/>
            <p14:sldId id="408"/>
            <p14:sldId id="511"/>
            <p14:sldId id="389"/>
            <p14:sldId id="423"/>
            <p14:sldId id="485"/>
            <p14:sldId id="424"/>
            <p14:sldId id="425"/>
            <p14:sldId id="426"/>
            <p14:sldId id="502"/>
            <p14:sldId id="503"/>
            <p14:sldId id="504"/>
            <p14:sldId id="505"/>
            <p14:sldId id="506"/>
            <p14:sldId id="507"/>
            <p14:sldId id="508"/>
            <p14:sldId id="509"/>
            <p14:sldId id="510"/>
            <p14:sldId id="427"/>
            <p14:sldId id="428"/>
            <p14:sldId id="429"/>
            <p14:sldId id="430"/>
            <p14:sldId id="431"/>
            <p14:sldId id="433"/>
            <p14:sldId id="474"/>
            <p14:sldId id="434"/>
            <p14:sldId id="435"/>
            <p14:sldId id="436"/>
            <p14:sldId id="437"/>
            <p14:sldId id="486"/>
            <p14:sldId id="438"/>
            <p14:sldId id="439"/>
            <p14:sldId id="440"/>
            <p14:sldId id="441"/>
            <p14:sldId id="442"/>
            <p14:sldId id="512"/>
            <p14:sldId id="513"/>
            <p14:sldId id="475"/>
            <p14:sldId id="476"/>
            <p14:sldId id="477"/>
            <p14:sldId id="478"/>
            <p14:sldId id="479"/>
            <p14:sldId id="480"/>
            <p14:sldId id="422"/>
            <p14:sldId id="420"/>
          </p14:sldIdLst>
        </p14:section>
      </p14:sectionLst>
    </p:ex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inki, Varun" initials="TV" lastIdx="1" clrIdx="0"/>
  <p:cmAuthor id="1" name="A, Haripriya" initials="AH" lastIdx="0" clrIdx="1">
    <p:extLst>
      <p:ext uri="{19B8F6BF-5375-455C-9EA6-DF929625EA0E}">
        <p15:presenceInfo xmlns:p15="http://schemas.microsoft.com/office/powerpoint/2012/main" userId="S-1-5-21-3641078771-3653456904-245653651-1576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7386"/>
    <a:srgbClr val="FFEBE7"/>
    <a:srgbClr val="FFFFE7"/>
    <a:srgbClr val="FFFFFF"/>
    <a:srgbClr val="FFD9B2"/>
    <a:srgbClr val="FFAA99"/>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41" autoAdjust="0"/>
    <p:restoredTop sz="96092" autoAdjust="0"/>
  </p:normalViewPr>
  <p:slideViewPr>
    <p:cSldViewPr snapToGrid="0">
      <p:cViewPr varScale="1">
        <p:scale>
          <a:sx n="69" d="100"/>
          <a:sy n="69" d="100"/>
        </p:scale>
        <p:origin x="1818" y="66"/>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81" d="100"/>
          <a:sy n="81" d="100"/>
        </p:scale>
        <p:origin x="-2040"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4/21/2020</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990420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4/21/2020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608682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16</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mn-cs"/>
              </a:rPr>
              <a:t>1. If a fund transfer is conducted between two accounts opened in the same bank, the bank decreases the account balance of the sender of funds and increases the account balance of the recipient. In this case, a funds transfer is completed without actually moving any money.</a:t>
            </a:r>
          </a:p>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18</a:t>
            </a:fld>
            <a:endParaRPr lang="en-US" dirty="0"/>
          </a:p>
        </p:txBody>
      </p:sp>
    </p:spTree>
    <p:extLst>
      <p:ext uri="{BB962C8B-B14F-4D97-AF65-F5344CB8AC3E}">
        <p14:creationId xmlns:p14="http://schemas.microsoft.com/office/powerpoint/2010/main" val="1896801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7" name="Image 22" descr="cover- Ice.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ice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ice_part1.jpg &lt;IGNORE&gt;"/>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p:txBody>
      </p:sp>
      <p:sp>
        <p:nvSpPr>
          <p:cNvPr id="20" name="TextBox 19"/>
          <p:cNvSpPr txBox="1"/>
          <p:nvPr userDrawn="1"/>
        </p:nvSpPr>
        <p:spPr bwMode="auto">
          <a:xfrm>
            <a:off x="449263" y="6515640"/>
            <a:ext cx="1783397" cy="240871"/>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smtClean="0">
                <a:solidFill>
                  <a:srgbClr val="666666"/>
                </a:solidFill>
                <a:latin typeface="Arial" pitchFamily="34" charset="0"/>
                <a:ea typeface="+mn-ea"/>
                <a:cs typeface="Arial" pitchFamily="34" charset="0"/>
              </a:rPr>
              <a:t>© CGI Group Inc. 2013</a:t>
            </a:r>
            <a:endParaRPr lang="en-US" sz="1100" kern="1200" noProof="0" dirty="0" smtClean="0">
              <a:solidFill>
                <a:srgbClr val="666666"/>
              </a:solidFill>
              <a:latin typeface="Arial" pitchFamily="34" charset="0"/>
              <a:ea typeface="+mn-ea"/>
              <a:cs typeface="Arial" pitchFamily="34" charset="0"/>
            </a:endParaRPr>
          </a:p>
        </p:txBody>
      </p:sp>
      <p:sp>
        <p:nvSpPr>
          <p:cNvPr id="22" name="Date Placeholder 3"/>
          <p:cNvSpPr>
            <a:spLocks noGrp="1"/>
          </p:cNvSpPr>
          <p:nvPr>
            <p:ph type="dt" sz="half" idx="2"/>
          </p:nvPr>
        </p:nvSpPr>
        <p:spPr>
          <a:xfrm>
            <a:off x="3569856" y="6515640"/>
            <a:ext cx="1999672" cy="241200"/>
          </a:xfrm>
          <a:prstGeom prst="rect">
            <a:avLst/>
          </a:prstGeom>
          <a:ln w="3175">
            <a:noFill/>
          </a:ln>
        </p:spPr>
        <p:txBody>
          <a:bodyPr vert="horz" wrap="square" lIns="0" tIns="0" rIns="0" bIns="0" rtlCol="0" anchor="t" anchorCtr="0">
            <a:normAutofit/>
          </a:bodyPr>
          <a:lstStyle>
            <a:lvl1pPr algn="ctr">
              <a:defRPr lang="en-US" sz="1100" kern="1200" noProof="0" dirty="0" smtClean="0">
                <a:solidFill>
                  <a:srgbClr val="666666"/>
                </a:solidFill>
                <a:latin typeface="Arial" pitchFamily="34" charset="0"/>
                <a:ea typeface="+mn-ea"/>
                <a:cs typeface="Arial" pitchFamily="34" charset="0"/>
              </a:defRPr>
            </a:lvl1pPr>
          </a:lstStyle>
          <a:p>
            <a:r>
              <a:rPr lang="en-US" smtClean="0"/>
              <a:t>10.05.2013</a:t>
            </a:r>
            <a:endParaRPr lang="en-US"/>
          </a:p>
        </p:txBody>
      </p:sp>
      <p:sp>
        <p:nvSpPr>
          <p:cNvPr id="4" name="TextBox 3" descr="CONFIDENTIAL_TAG_0xFFEE"/>
          <p:cNvSpPr txBox="1"/>
          <p:nvPr userDrawn="1"/>
        </p:nvSpPr>
        <p:spPr bwMode="auto">
          <a:xfrm>
            <a:off x="2120630" y="6515640"/>
            <a:ext cx="1721795"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ice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dirty="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endParaRPr lang="en-US" dirty="0"/>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XX</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	</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a:p>
            <a:pPr lvl="5"/>
            <a:r>
              <a:rPr lang="en-US" smtClean="0"/>
              <a:t>XX</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hree Content Columns, and a Bottom Content">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5" y="1289829"/>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
        <p:nvSpPr>
          <p:cNvPr id="14" name="Content Placeholder 20"/>
          <p:cNvSpPr>
            <a:spLocks noGrp="1"/>
          </p:cNvSpPr>
          <p:nvPr>
            <p:ph sz="quarter" idx="18"/>
          </p:nvPr>
        </p:nvSpPr>
        <p:spPr>
          <a:xfrm>
            <a:off x="3243021" y="1292760"/>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20"/>
          <p:cNvSpPr>
            <a:spLocks noGrp="1"/>
          </p:cNvSpPr>
          <p:nvPr>
            <p:ph sz="quarter" idx="19"/>
          </p:nvPr>
        </p:nvSpPr>
        <p:spPr>
          <a:xfrm>
            <a:off x="6019016" y="1286897"/>
            <a:ext cx="2672004" cy="3000817"/>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0"/>
          <p:cNvSpPr>
            <a:spLocks noGrp="1"/>
          </p:cNvSpPr>
          <p:nvPr>
            <p:ph sz="quarter" idx="20"/>
          </p:nvPr>
        </p:nvSpPr>
        <p:spPr>
          <a:xfrm>
            <a:off x="452196" y="4369777"/>
            <a:ext cx="8238823" cy="167346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555227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extBox 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r>
              <a:rPr lang="en-US" sz="1100" b="0" i="0" u="none" smtClean="0">
                <a:solidFill>
                  <a:srgbClr val="666666"/>
                </a:solidFill>
                <a:latin typeface="Arial"/>
                <a:cs typeface="Arial" pitchFamily="34" charset="0"/>
              </a:rPr>
              <a:t>CGI use only</a:t>
            </a:r>
            <a:endParaRPr lang="en-US"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93" r:id="rId7"/>
    <p:sldLayoutId id="2147483665" r:id="rId8"/>
    <p:sldLayoutId id="2147483670" r:id="rId9"/>
    <p:sldLayoutId id="2147483692" r:id="rId10"/>
    <p:sldLayoutId id="2147483650" r:id="rId11"/>
    <p:sldLayoutId id="2147483667" r:id="rId12"/>
    <p:sldLayoutId id="2147483668" r:id="rId13"/>
    <p:sldLayoutId id="2147483687" r:id="rId14"/>
    <p:sldLayoutId id="2147483690" r:id="rId15"/>
    <p:sldLayoutId id="2147483691" r:id="rId16"/>
    <p:sldLayoutId id="2147483661" r:id="rId17"/>
    <p:sldLayoutId id="2147483660" r:id="rId18"/>
    <p:sldLayoutId id="2147483672" r:id="rId19"/>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urceforge.net/projects/pywin32/" TargetMode="External"/><Relationship Id="rId2" Type="http://schemas.openxmlformats.org/officeDocument/2006/relationships/hyperlink" Target="http://en.wikipedia.org/wiki/IDLE_(Python)"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cs.python.org/lib/string-method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analyticsvidhya.com/learning-paths-data-science-business-analytics-business-intelligence-big-data/learning-path-r-data-science/" TargetMode="External"/><Relationship Id="rId2" Type="http://schemas.openxmlformats.org/officeDocument/2006/relationships/hyperlink" Target="https://www.analyticsvidhya.com/blog/2014/07/baby-steps-learning-python-data-analysi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98,01701,649,6249,331,0641,35,37496}"/>
          <p:cNvSpPr>
            <a:spLocks noGrp="1"/>
          </p:cNvSpPr>
          <p:nvPr>
            <p:ph type="ctrTitle"/>
          </p:nvPr>
        </p:nvSpPr>
        <p:spPr>
          <a:xfrm>
            <a:off x="528034" y="4353058"/>
            <a:ext cx="6851560" cy="1096271"/>
          </a:xfrm>
        </p:spPr>
        <p:txBody>
          <a:bodyPr>
            <a:noAutofit/>
          </a:bodyPr>
          <a:lstStyle/>
          <a:p>
            <a:r>
              <a:rPr lang="en-GB" b="1" dirty="0" smtClean="0">
                <a:latin typeface="Bell MT" pitchFamily="18" charset="0"/>
                <a:cs typeface="Angsana New" pitchFamily="18" charset="-34"/>
              </a:rPr>
              <a:t>Python</a:t>
            </a:r>
            <a:r>
              <a:rPr lang="en-GB" dirty="0" smtClean="0">
                <a:latin typeface="Bell MT" pitchFamily="18" charset="0"/>
                <a:cs typeface="Angsana New" pitchFamily="18" charset="-34"/>
              </a:rPr>
              <a:t/>
            </a:r>
            <a:br>
              <a:rPr lang="en-GB" dirty="0" smtClean="0">
                <a:latin typeface="Bell MT" pitchFamily="18" charset="0"/>
                <a:cs typeface="Angsana New" pitchFamily="18" charset="-34"/>
              </a:rPr>
            </a:br>
            <a:r>
              <a:rPr lang="en-GB" sz="1800" dirty="0">
                <a:latin typeface="Bell MT" pitchFamily="18" charset="0"/>
                <a:cs typeface="Angsana New" pitchFamily="18" charset="-34"/>
              </a:rPr>
              <a:t> </a:t>
            </a:r>
            <a:endParaRPr lang="en-GB" dirty="0">
              <a:latin typeface="Bell MT" pitchFamily="18" charset="0"/>
              <a:cs typeface="Angsana New" pitchFamily="18" charset="-34"/>
            </a:endParaRPr>
          </a:p>
        </p:txBody>
      </p:sp>
      <p:sp>
        <p:nvSpPr>
          <p:cNvPr id="3" name="Subtitle 2" descr="&lt;NAME&gt;{59,64646,463,1029,450,4999,35,25}"/>
          <p:cNvSpPr>
            <a:spLocks noGrp="1"/>
          </p:cNvSpPr>
          <p:nvPr>
            <p:ph type="subTitle" idx="1"/>
          </p:nvPr>
        </p:nvSpPr>
        <p:spPr>
          <a:xfrm>
            <a:off x="447675" y="5721349"/>
            <a:ext cx="5881407" cy="757510"/>
          </a:xfrm>
        </p:spPr>
        <p:txBody>
          <a:bodyPr>
            <a:normAutofit/>
          </a:bodyPr>
          <a:lstStyle/>
          <a:p>
            <a:r>
              <a:rPr lang="en-GB" sz="1800" b="1" dirty="0" smtClean="0">
                <a:solidFill>
                  <a:srgbClr val="C00000"/>
                </a:solidFill>
                <a:latin typeface="Bell MT" pitchFamily="18" charset="0"/>
              </a:rPr>
              <a:t>Rajitha Pogiri</a:t>
            </a:r>
          </a:p>
          <a:p>
            <a:r>
              <a:rPr lang="en-GB" sz="1800" b="1" dirty="0" smtClean="0">
                <a:solidFill>
                  <a:srgbClr val="C00000"/>
                </a:solidFill>
                <a:latin typeface="Bell MT" pitchFamily="18" charset="0"/>
              </a:rPr>
              <a:t>Haripriya A</a:t>
            </a:r>
            <a:endParaRPr lang="en-GB" sz="1800" b="1" dirty="0">
              <a:solidFill>
                <a:srgbClr val="C00000"/>
              </a:solidFill>
              <a:latin typeface="Bell MT" pitchFamily="18" charset="0"/>
            </a:endParaRPr>
          </a:p>
        </p:txBody>
      </p:sp>
    </p:spTree>
    <p:extLst>
      <p:ext uri="{BB962C8B-B14F-4D97-AF65-F5344CB8AC3E}">
        <p14:creationId xmlns:p14="http://schemas.microsoft.com/office/powerpoint/2010/main" val="3049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Interpreter</a:t>
            </a:r>
            <a:endParaRPr lang="en-US" b="1" dirty="0"/>
          </a:p>
        </p:txBody>
      </p:sp>
      <p:sp>
        <p:nvSpPr>
          <p:cNvPr id="3" name="Content Placeholder 2"/>
          <p:cNvSpPr>
            <a:spLocks noGrp="1"/>
          </p:cNvSpPr>
          <p:nvPr>
            <p:ph sz="quarter" idx="17"/>
          </p:nvPr>
        </p:nvSpPr>
        <p:spPr/>
        <p:txBody>
          <a:bodyPr/>
          <a:lstStyle/>
          <a:p>
            <a:r>
              <a:rPr lang="en-US" altLang="en-US" dirty="0"/>
              <a:t>An alternative to a compiler is a program called an </a:t>
            </a:r>
            <a:r>
              <a:rPr lang="en-US" altLang="en-US" i="1" dirty="0">
                <a:solidFill>
                  <a:schemeClr val="tx2"/>
                </a:solidFill>
              </a:rPr>
              <a:t>interpreter</a:t>
            </a:r>
            <a:r>
              <a:rPr lang="en-US" altLang="en-US" dirty="0"/>
              <a:t>. Rather than convert our program to the language of the computer, the interpreter takes our program one statement at a time and executes a corresponding set of machine instructions</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285295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11</a:t>
            </a:fld>
            <a:endParaRPr lang="en-US" dirty="0"/>
          </a:p>
        </p:txBody>
      </p:sp>
      <p:sp>
        <p:nvSpPr>
          <p:cNvPr id="3" name="Rectangle 2"/>
          <p:cNvSpPr txBox="1">
            <a:spLocks noChangeArrowheads="1"/>
          </p:cNvSpPr>
          <p:nvPr/>
        </p:nvSpPr>
        <p:spPr>
          <a:xfrm>
            <a:off x="457200" y="704850"/>
            <a:ext cx="8229600" cy="114300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altLang="en-US" b="1" dirty="0" smtClean="0"/>
              <a:t>Interpreter</a:t>
            </a:r>
          </a:p>
        </p:txBody>
      </p:sp>
      <p:sp>
        <p:nvSpPr>
          <p:cNvPr id="4"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Edit</a:t>
            </a:r>
          </a:p>
        </p:txBody>
      </p:sp>
      <p:sp>
        <p:nvSpPr>
          <p:cNvPr id="5"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Interpreter</a:t>
            </a:r>
          </a:p>
        </p:txBody>
      </p:sp>
      <p:sp>
        <p:nvSpPr>
          <p:cNvPr id="6"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a:off x="609600" y="2819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9"/>
          <p:cNvSpPr>
            <a:spLocks noChangeShapeType="1"/>
          </p:cNvSpPr>
          <p:nvPr/>
        </p:nvSpPr>
        <p:spPr bwMode="auto">
          <a:xfrm>
            <a:off x="3581400" y="2819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10"/>
          <p:cNvSpPr txBox="1">
            <a:spLocks noChangeArrowheads="1"/>
          </p:cNvSpPr>
          <p:nvPr/>
        </p:nvSpPr>
        <p:spPr bwMode="auto">
          <a:xfrm>
            <a:off x="5181600" y="3352800"/>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Syntax or runtime errors</a:t>
            </a:r>
          </a:p>
        </p:txBody>
      </p:sp>
      <p:sp>
        <p:nvSpPr>
          <p:cNvPr id="10" name="Text Box 11"/>
          <p:cNvSpPr txBox="1">
            <a:spLocks noChangeArrowheads="1"/>
          </p:cNvSpPr>
          <p:nvPr/>
        </p:nvSpPr>
        <p:spPr bwMode="auto">
          <a:xfrm>
            <a:off x="1066800" y="37338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Input</a:t>
            </a:r>
          </a:p>
        </p:txBody>
      </p:sp>
      <p:sp>
        <p:nvSpPr>
          <p:cNvPr id="11" name="Line 12"/>
          <p:cNvSpPr>
            <a:spLocks noChangeShapeType="1"/>
          </p:cNvSpPr>
          <p:nvPr/>
        </p:nvSpPr>
        <p:spPr bwMode="auto">
          <a:xfrm>
            <a:off x="1905000" y="3962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3"/>
          <p:cNvSpPr txBox="1">
            <a:spLocks noChangeArrowheads="1"/>
          </p:cNvSpPr>
          <p:nvPr/>
        </p:nvSpPr>
        <p:spPr bwMode="auto">
          <a:xfrm>
            <a:off x="5105400" y="41910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Output</a:t>
            </a:r>
          </a:p>
        </p:txBody>
      </p:sp>
      <p:sp>
        <p:nvSpPr>
          <p:cNvPr id="13" name="Line 14"/>
          <p:cNvSpPr>
            <a:spLocks noChangeShapeType="1"/>
          </p:cNvSpPr>
          <p:nvPr/>
        </p:nvSpPr>
        <p:spPr bwMode="auto">
          <a:xfrm>
            <a:off x="4876800" y="41910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a:off x="4876800" y="3962400"/>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891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Language terminology</a:t>
            </a:r>
            <a:endParaRPr lang="en-US" b="1" dirty="0"/>
          </a:p>
        </p:txBody>
      </p:sp>
      <p:sp>
        <p:nvSpPr>
          <p:cNvPr id="3" name="Content Placeholder 2"/>
          <p:cNvSpPr>
            <a:spLocks noGrp="1"/>
          </p:cNvSpPr>
          <p:nvPr>
            <p:ph sz="quarter" idx="17"/>
          </p:nvPr>
        </p:nvSpPr>
        <p:spPr/>
        <p:txBody>
          <a:bodyPr/>
          <a:lstStyle/>
          <a:p>
            <a:r>
              <a:rPr lang="en-US" altLang="en-US" dirty="0">
                <a:solidFill>
                  <a:srgbClr val="0070C0"/>
                </a:solidFill>
              </a:rPr>
              <a:t>Syntax:</a:t>
            </a:r>
            <a:r>
              <a:rPr lang="en-US" altLang="en-US" dirty="0"/>
              <a:t> The formal rules for legal statements in the language.</a:t>
            </a:r>
            <a:br>
              <a:rPr lang="en-US" altLang="en-US" dirty="0"/>
            </a:br>
            <a:endParaRPr lang="en-US" altLang="en-US" dirty="0"/>
          </a:p>
          <a:p>
            <a:r>
              <a:rPr lang="en-US" altLang="en-US" dirty="0">
                <a:solidFill>
                  <a:srgbClr val="0070C0"/>
                </a:solidFill>
              </a:rPr>
              <a:t>Semantics: </a:t>
            </a:r>
            <a:r>
              <a:rPr lang="en-US" altLang="en-US" dirty="0"/>
              <a:t>The meaning of the statements - what happens when the statement is executed.</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12</a:t>
            </a:fld>
            <a:endParaRPr lang="en-US" dirty="0"/>
          </a:p>
        </p:txBody>
      </p:sp>
    </p:spTree>
    <p:extLst>
      <p:ext uri="{BB962C8B-B14F-4D97-AF65-F5344CB8AC3E}">
        <p14:creationId xmlns:p14="http://schemas.microsoft.com/office/powerpoint/2010/main" val="218443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Three major control constructs </a:t>
            </a:r>
            <a:r>
              <a:rPr lang="en-US" altLang="en-US" b="1" dirty="0" smtClean="0"/>
              <a:t>of </a:t>
            </a:r>
            <a:r>
              <a:rPr lang="en-US" altLang="en-US" b="1" dirty="0"/>
              <a:t>programming</a:t>
            </a:r>
            <a:br>
              <a:rPr lang="en-US" altLang="en-US" b="1" dirty="0"/>
            </a:br>
            <a:r>
              <a:rPr lang="en-US" altLang="en-US" sz="1800" b="1" dirty="0"/>
              <a:t>(Execution flow of instructions</a:t>
            </a:r>
            <a:r>
              <a:rPr lang="en-US" altLang="en-US" sz="1800" b="1" dirty="0" smtClean="0"/>
              <a:t>)</a:t>
            </a:r>
            <a:endParaRPr lang="en-US" b="1" dirty="0"/>
          </a:p>
        </p:txBody>
      </p:sp>
      <p:sp>
        <p:nvSpPr>
          <p:cNvPr id="3" name="Content Placeholder 2"/>
          <p:cNvSpPr>
            <a:spLocks noGrp="1"/>
          </p:cNvSpPr>
          <p:nvPr>
            <p:ph sz="quarter" idx="17"/>
          </p:nvPr>
        </p:nvSpPr>
        <p:spPr/>
        <p:txBody>
          <a:bodyPr/>
          <a:lstStyle/>
          <a:p>
            <a:pPr>
              <a:lnSpc>
                <a:spcPct val="90000"/>
              </a:lnSpc>
            </a:pPr>
            <a:endParaRPr lang="en-US" altLang="en-US" dirty="0" smtClean="0">
              <a:solidFill>
                <a:srgbClr val="0070C0"/>
              </a:solidFill>
            </a:endParaRPr>
          </a:p>
          <a:p>
            <a:pPr>
              <a:lnSpc>
                <a:spcPct val="90000"/>
              </a:lnSpc>
            </a:pPr>
            <a:r>
              <a:rPr lang="en-US" altLang="en-US" dirty="0" smtClean="0">
                <a:solidFill>
                  <a:srgbClr val="0070C0"/>
                </a:solidFill>
              </a:rPr>
              <a:t>Sequential</a:t>
            </a:r>
            <a:r>
              <a:rPr lang="en-US" altLang="en-US" dirty="0">
                <a:solidFill>
                  <a:srgbClr val="0070C0"/>
                </a:solidFill>
              </a:rPr>
              <a:t>: </a:t>
            </a:r>
            <a:r>
              <a:rPr lang="en-US" altLang="en-US" dirty="0"/>
              <a:t>Simply do steps one after the other in order they are listed.</a:t>
            </a:r>
            <a:br>
              <a:rPr lang="en-US" altLang="en-US" dirty="0"/>
            </a:br>
            <a:endParaRPr lang="en-US" altLang="en-US" dirty="0"/>
          </a:p>
          <a:p>
            <a:pPr>
              <a:lnSpc>
                <a:spcPct val="90000"/>
              </a:lnSpc>
            </a:pPr>
            <a:r>
              <a:rPr lang="en-US" altLang="en-US" dirty="0">
                <a:solidFill>
                  <a:srgbClr val="0070C0"/>
                </a:solidFill>
              </a:rPr>
              <a:t>Conditional: </a:t>
            </a:r>
            <a:r>
              <a:rPr lang="en-US" altLang="en-US" dirty="0"/>
              <a:t>Decide which statement to do next based on some true/false test.</a:t>
            </a:r>
            <a:br>
              <a:rPr lang="en-US" altLang="en-US" dirty="0"/>
            </a:br>
            <a:endParaRPr lang="en-US" altLang="en-US" dirty="0"/>
          </a:p>
          <a:p>
            <a:pPr>
              <a:lnSpc>
                <a:spcPct val="90000"/>
              </a:lnSpc>
            </a:pPr>
            <a:r>
              <a:rPr lang="en-US" altLang="en-US" dirty="0">
                <a:solidFill>
                  <a:srgbClr val="0070C0"/>
                </a:solidFill>
              </a:rPr>
              <a:t>Iterative: </a:t>
            </a:r>
            <a:r>
              <a:rPr lang="en-US" altLang="en-US" dirty="0"/>
              <a:t>A set of statements is repeated over and over until some condition is met.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13</a:t>
            </a:fld>
            <a:endParaRPr lang="en-US" dirty="0"/>
          </a:p>
        </p:txBody>
      </p:sp>
    </p:spTree>
    <p:extLst>
      <p:ext uri="{BB962C8B-B14F-4D97-AF65-F5344CB8AC3E}">
        <p14:creationId xmlns:p14="http://schemas.microsoft.com/office/powerpoint/2010/main" val="378753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14</a:t>
            </a:fld>
            <a:endParaRPr lang="en-US" dirty="0"/>
          </a:p>
        </p:txBody>
      </p:sp>
      <p:sp>
        <p:nvSpPr>
          <p:cNvPr id="3" name="Rectangle 2"/>
          <p:cNvSpPr txBox="1">
            <a:spLocks noChangeArrowheads="1"/>
          </p:cNvSpPr>
          <p:nvPr/>
        </p:nvSpPr>
        <p:spPr>
          <a:xfrm>
            <a:off x="457200" y="704850"/>
            <a:ext cx="8229600" cy="114300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en-US" altLang="en-US" sz="4000" dirty="0" smtClean="0"/>
              <a:t>Sequential Operations</a:t>
            </a:r>
            <a:br>
              <a:rPr lang="en-US" altLang="en-US" sz="4000" dirty="0" smtClean="0"/>
            </a:br>
            <a:r>
              <a:rPr lang="en-US" altLang="en-US" sz="3200" dirty="0" smtClean="0"/>
              <a:t>“Atomic”</a:t>
            </a:r>
          </a:p>
        </p:txBody>
      </p:sp>
      <p:sp>
        <p:nvSpPr>
          <p:cNvPr id="4" name="Rectangle 3"/>
          <p:cNvSpPr txBox="1">
            <a:spLocks noChangeArrowheads="1"/>
          </p:cNvSpPr>
          <p:nvPr/>
        </p:nvSpPr>
        <p:spPr>
          <a:xfrm>
            <a:off x="4651375" y="2516188"/>
            <a:ext cx="3067050" cy="20812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smtClean="0"/>
              <a:t>Input</a:t>
            </a:r>
          </a:p>
          <a:p>
            <a:r>
              <a:rPr lang="en-US" altLang="en-US" dirty="0" smtClean="0"/>
              <a:t>Computation</a:t>
            </a:r>
          </a:p>
          <a:p>
            <a:r>
              <a:rPr lang="en-US" altLang="en-US" dirty="0" smtClean="0"/>
              <a:t>Output</a:t>
            </a:r>
          </a:p>
        </p:txBody>
      </p:sp>
      <p:sp>
        <p:nvSpPr>
          <p:cNvPr id="5" name="Rectangle 5"/>
          <p:cNvSpPr>
            <a:spLocks noChangeArrowheads="1"/>
          </p:cNvSpPr>
          <p:nvPr/>
        </p:nvSpPr>
        <p:spPr bwMode="auto">
          <a:xfrm>
            <a:off x="685800" y="1905000"/>
            <a:ext cx="27432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 name="Rectangle 8"/>
          <p:cNvSpPr>
            <a:spLocks noChangeArrowheads="1"/>
          </p:cNvSpPr>
          <p:nvPr/>
        </p:nvSpPr>
        <p:spPr bwMode="auto">
          <a:xfrm>
            <a:off x="685800" y="3505200"/>
            <a:ext cx="27432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 name="Rectangle 11"/>
          <p:cNvSpPr>
            <a:spLocks noChangeArrowheads="1"/>
          </p:cNvSpPr>
          <p:nvPr/>
        </p:nvSpPr>
        <p:spPr bwMode="auto">
          <a:xfrm>
            <a:off x="685800" y="5257800"/>
            <a:ext cx="27432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 name="WordArt 14"/>
          <p:cNvSpPr>
            <a:spLocks noChangeArrowheads="1" noChangeShapeType="1" noTextEdit="1"/>
          </p:cNvSpPr>
          <p:nvPr/>
        </p:nvSpPr>
        <p:spPr bwMode="auto">
          <a:xfrm>
            <a:off x="1295400" y="2133600"/>
            <a:ext cx="1447800" cy="6477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Arial Black" panose="020B0A04020102020204" pitchFamily="34" charset="0"/>
              </a:rPr>
              <a:t>Step i</a:t>
            </a:r>
          </a:p>
        </p:txBody>
      </p:sp>
      <p:sp>
        <p:nvSpPr>
          <p:cNvPr id="9" name="WordArt 15"/>
          <p:cNvSpPr>
            <a:spLocks noChangeArrowheads="1" noChangeShapeType="1" noTextEdit="1"/>
          </p:cNvSpPr>
          <p:nvPr/>
        </p:nvSpPr>
        <p:spPr bwMode="auto">
          <a:xfrm>
            <a:off x="1219200" y="3733800"/>
            <a:ext cx="1447800" cy="647700"/>
          </a:xfrm>
          <a:prstGeom prst="rect">
            <a:avLst/>
          </a:prstGeom>
        </p:spPr>
        <p:txBody>
          <a:bodyPr wrap="none" fromWordArt="1">
            <a:prstTxWarp prst="textPlain">
              <a:avLst>
                <a:gd name="adj" fmla="val 50000"/>
              </a:avLst>
            </a:prstTxWarp>
          </a:bodyPr>
          <a:lstStyle/>
          <a:p>
            <a:pPr algn="ctr"/>
            <a:r>
              <a:rPr lang="en-US" sz="3600" kern="10" dirty="0">
                <a:ln w="19050">
                  <a:solidFill>
                    <a:srgbClr val="99CCFF"/>
                  </a:solidFill>
                  <a:round/>
                  <a:headEnd/>
                  <a:tailEnd/>
                </a:ln>
                <a:solidFill>
                  <a:srgbClr val="0066CC"/>
                </a:solidFill>
                <a:effectLst>
                  <a:outerShdw dist="35921" dir="2700000" algn="ctr" rotWithShape="0">
                    <a:srgbClr val="990000"/>
                  </a:outerShdw>
                </a:effectLst>
                <a:latin typeface="Arial Black" panose="020B0A04020102020204" pitchFamily="34" charset="0"/>
              </a:rPr>
              <a:t>Step i+1</a:t>
            </a:r>
          </a:p>
        </p:txBody>
      </p:sp>
      <p:sp>
        <p:nvSpPr>
          <p:cNvPr id="10" name="WordArt 16"/>
          <p:cNvSpPr>
            <a:spLocks noChangeArrowheads="1" noChangeShapeType="1" noTextEdit="1"/>
          </p:cNvSpPr>
          <p:nvPr/>
        </p:nvSpPr>
        <p:spPr bwMode="auto">
          <a:xfrm>
            <a:off x="1219200" y="5486400"/>
            <a:ext cx="1447800" cy="6477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Arial Black" panose="020B0A04020102020204" pitchFamily="34" charset="0"/>
              </a:rPr>
              <a:t>Step i+2</a:t>
            </a:r>
          </a:p>
        </p:txBody>
      </p:sp>
      <p:sp>
        <p:nvSpPr>
          <p:cNvPr id="11" name="Line 17"/>
          <p:cNvSpPr>
            <a:spLocks noChangeShapeType="1"/>
          </p:cNvSpPr>
          <p:nvPr/>
        </p:nvSpPr>
        <p:spPr bwMode="auto">
          <a:xfrm>
            <a:off x="1981200" y="1676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9"/>
          <p:cNvSpPr>
            <a:spLocks noChangeShapeType="1"/>
          </p:cNvSpPr>
          <p:nvPr/>
        </p:nvSpPr>
        <p:spPr bwMode="auto">
          <a:xfrm>
            <a:off x="1981200" y="3048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0"/>
          <p:cNvSpPr>
            <a:spLocks noChangeShapeType="1"/>
          </p:cNvSpPr>
          <p:nvPr/>
        </p:nvSpPr>
        <p:spPr bwMode="auto">
          <a:xfrm>
            <a:off x="1981200"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2728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Basic Pattern</a:t>
            </a:r>
            <a:endParaRPr lang="en-US" b="1" dirty="0"/>
          </a:p>
        </p:txBody>
      </p:sp>
      <p:sp>
        <p:nvSpPr>
          <p:cNvPr id="3" name="Content Placeholder 2"/>
          <p:cNvSpPr>
            <a:spLocks noGrp="1"/>
          </p:cNvSpPr>
          <p:nvPr>
            <p:ph sz="quarter" idx="17"/>
          </p:nvPr>
        </p:nvSpPr>
        <p:spPr/>
        <p:txBody>
          <a:bodyPr/>
          <a:lstStyle/>
          <a:p>
            <a:r>
              <a:rPr lang="en-US" altLang="en-US" dirty="0"/>
              <a:t>Most of our programs will use the basic pattern of</a:t>
            </a:r>
            <a:br>
              <a:rPr lang="en-US" altLang="en-US" dirty="0"/>
            </a:br>
            <a:endParaRPr lang="en-US" altLang="en-US" dirty="0"/>
          </a:p>
          <a:p>
            <a:pPr lvl="1"/>
            <a:r>
              <a:rPr lang="en-US" altLang="en-US" dirty="0"/>
              <a:t>Get some user input</a:t>
            </a:r>
            <a:br>
              <a:rPr lang="en-US" altLang="en-US" dirty="0"/>
            </a:br>
            <a:endParaRPr lang="en-US" altLang="en-US" dirty="0"/>
          </a:p>
          <a:p>
            <a:pPr lvl="1"/>
            <a:r>
              <a:rPr lang="en-US" altLang="en-US" dirty="0"/>
              <a:t>Perform some algorithm on the input</a:t>
            </a:r>
            <a:br>
              <a:rPr lang="en-US" altLang="en-US" dirty="0"/>
            </a:br>
            <a:endParaRPr lang="en-US" altLang="en-US" dirty="0"/>
          </a:p>
          <a:p>
            <a:pPr lvl="1"/>
            <a:r>
              <a:rPr lang="en-US" altLang="en-US" dirty="0"/>
              <a:t>Provide results as output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15</a:t>
            </a:fld>
            <a:endParaRPr lang="en-US" dirty="0"/>
          </a:p>
        </p:txBody>
      </p:sp>
    </p:spTree>
    <p:extLst>
      <p:ext uri="{BB962C8B-B14F-4D97-AF65-F5344CB8AC3E}">
        <p14:creationId xmlns:p14="http://schemas.microsoft.com/office/powerpoint/2010/main" val="240554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3600" dirty="0" smtClean="0"/>
              <a:t/>
            </a:r>
            <a:br>
              <a:rPr lang="en-US" sz="3600" dirty="0" smtClean="0"/>
            </a:br>
            <a:r>
              <a:rPr lang="en-US" sz="3600" dirty="0"/>
              <a:t/>
            </a:r>
            <a:br>
              <a:rPr lang="en-US" sz="3600" dirty="0"/>
            </a:br>
            <a:r>
              <a:rPr lang="en-US" sz="3600" b="1" dirty="0" smtClean="0">
                <a:latin typeface="Bell MT" panose="02020503060305020303" pitchFamily="18" charset="0"/>
              </a:rPr>
              <a:t>INTRODUCTION </a:t>
            </a:r>
            <a:r>
              <a:rPr lang="en-US" sz="3200" dirty="0"/>
              <a:t/>
            </a:r>
            <a:br>
              <a:rPr lang="en-US" sz="3200" dirty="0"/>
            </a:br>
            <a:endParaRPr lang="en-GB" sz="3200" dirty="0">
              <a:latin typeface="Bell MT" pitchFamily="18" charset="0"/>
            </a:endParaRPr>
          </a:p>
        </p:txBody>
      </p:sp>
      <p:sp>
        <p:nvSpPr>
          <p:cNvPr id="4" name="Content Placeholder 3"/>
          <p:cNvSpPr>
            <a:spLocks noGrp="1"/>
          </p:cNvSpPr>
          <p:nvPr>
            <p:ph sz="quarter" idx="17"/>
          </p:nvPr>
        </p:nvSpPr>
        <p:spPr>
          <a:xfrm>
            <a:off x="436563" y="1561488"/>
            <a:ext cx="8250237" cy="4499603"/>
          </a:xfrm>
          <a:noFill/>
        </p:spPr>
        <p:txBody>
          <a:bodyPr>
            <a:normAutofit/>
          </a:bodyPr>
          <a:lstStyle/>
          <a:p>
            <a:pPr marL="342900" indent="-342900">
              <a:buFont typeface="Wingdings" panose="05000000000000000000" pitchFamily="2" charset="2"/>
              <a:buChar char="ü"/>
            </a:pPr>
            <a:r>
              <a:rPr lang="en-US" altLang="en-US" dirty="0"/>
              <a:t>Python is a high-level programming language</a:t>
            </a:r>
          </a:p>
          <a:p>
            <a:pPr marL="342900" indent="-342900">
              <a:buFont typeface="Wingdings" panose="05000000000000000000" pitchFamily="2" charset="2"/>
              <a:buChar char="ü"/>
            </a:pPr>
            <a:r>
              <a:rPr lang="en-US" altLang="en-US" dirty="0"/>
              <a:t>Open source and community driven</a:t>
            </a:r>
          </a:p>
          <a:p>
            <a:pPr marL="342900" indent="-342900">
              <a:buFont typeface="Wingdings" panose="05000000000000000000" pitchFamily="2" charset="2"/>
              <a:buChar char="ü"/>
            </a:pPr>
            <a:r>
              <a:rPr lang="en-US" altLang="en-US" dirty="0" smtClean="0"/>
              <a:t>Dynamic </a:t>
            </a:r>
            <a:r>
              <a:rPr lang="en-US" altLang="en-US" dirty="0"/>
              <a:t>typed</a:t>
            </a:r>
          </a:p>
          <a:p>
            <a:pPr marL="342900" indent="-342900">
              <a:buFont typeface="Wingdings" panose="05000000000000000000" pitchFamily="2" charset="2"/>
              <a:buChar char="ü"/>
            </a:pPr>
            <a:r>
              <a:rPr lang="en-US" altLang="en-US" dirty="0"/>
              <a:t>Source can be compiled or run just-in-time</a:t>
            </a:r>
          </a:p>
          <a:p>
            <a:pPr marL="342900" indent="-342900">
              <a:buFont typeface="Wingdings" panose="05000000000000000000" pitchFamily="2" charset="2"/>
              <a:buChar char="ü"/>
            </a:pPr>
            <a:r>
              <a:rPr lang="en-US" altLang="en-US" dirty="0"/>
              <a:t>Similar to </a:t>
            </a:r>
            <a:r>
              <a:rPr lang="en-US" altLang="en-US" dirty="0" smtClean="0"/>
              <a:t>Perl, ruby</a:t>
            </a:r>
            <a:r>
              <a:rPr lang="en-US" dirty="0" smtClean="0"/>
              <a:t> </a:t>
            </a:r>
          </a:p>
          <a:p>
            <a:pPr marL="342900" indent="-342900">
              <a:buFont typeface="Wingdings" panose="05000000000000000000" pitchFamily="2" charset="2"/>
              <a:buChar char="ü"/>
            </a:pPr>
            <a:r>
              <a:rPr lang="en-US" dirty="0" smtClean="0"/>
              <a:t>It </a:t>
            </a:r>
            <a:r>
              <a:rPr lang="en-US" dirty="0"/>
              <a:t>has simple easy-to-use syntax. </a:t>
            </a:r>
          </a:p>
          <a:p>
            <a:pPr marL="342900" indent="-342900">
              <a:buFont typeface="Wingdings" panose="05000000000000000000" pitchFamily="2" charset="2"/>
              <a:buChar char="ü"/>
            </a:pPr>
            <a:r>
              <a:rPr lang="en-US" dirty="0"/>
              <a:t>It has wide range of applications from Web </a:t>
            </a:r>
            <a:r>
              <a:rPr lang="en-US" dirty="0" smtClean="0"/>
              <a:t>development, scientific </a:t>
            </a:r>
            <a:r>
              <a:rPr lang="en-US" dirty="0"/>
              <a:t>and mathematical computing (SciPy, NumPy)</a:t>
            </a:r>
          </a:p>
          <a:p>
            <a:endParaRPr lang="en-US" dirty="0"/>
          </a:p>
          <a:p>
            <a:pPr marL="0" lvl="1" indent="0">
              <a:lnSpc>
                <a:spcPct val="150000"/>
              </a:lnSpc>
              <a:buNone/>
            </a:pPr>
            <a:endParaRPr lang="en-GB" sz="2800" dirty="0" smtClean="0">
              <a:latin typeface="Garamond" pitchFamily="18" charset="0"/>
            </a:endParaRPr>
          </a:p>
          <a:p>
            <a:pPr lvl="1" algn="ctr">
              <a:lnSpc>
                <a:spcPct val="150000"/>
              </a:lnSpc>
              <a:buFont typeface="Wingdings" panose="05000000000000000000" pitchFamily="2" charset="2"/>
              <a:buChar char="ü"/>
            </a:pPr>
            <a:endParaRPr lang="en-GB" sz="2800" dirty="0">
              <a:latin typeface="Garamond" pitchFamily="18" charset="0"/>
            </a:endParaRPr>
          </a:p>
          <a:p>
            <a:pPr lvl="1">
              <a:lnSpc>
                <a:spcPct val="150000"/>
              </a:lnSpc>
            </a:pPr>
            <a:endParaRPr lang="en-GB" sz="2800" dirty="0" smtClean="0">
              <a:latin typeface="Garamond" pitchFamily="18" charset="0"/>
            </a:endParaRPr>
          </a:p>
        </p:txBody>
      </p:sp>
      <p:sp>
        <p:nvSpPr>
          <p:cNvPr id="5" name="Slide Number Placeholder 4"/>
          <p:cNvSpPr>
            <a:spLocks noGrp="1"/>
          </p:cNvSpPr>
          <p:nvPr>
            <p:ph type="sldNum" sz="quarter" idx="12"/>
          </p:nvPr>
        </p:nvSpPr>
        <p:spPr/>
        <p:txBody>
          <a:bodyPr/>
          <a:lstStyle/>
          <a:p>
            <a:fld id="{525A3C56-E491-49B2-93F3-63532DF516BC}" type="slidenum">
              <a:rPr lang="en-GB" smtClean="0"/>
              <a:pPr/>
              <a:t>16</a:t>
            </a:fld>
            <a:endParaRPr lang="en-GB" dirty="0"/>
          </a:p>
        </p:txBody>
      </p:sp>
    </p:spTree>
    <p:extLst>
      <p:ext uri="{BB962C8B-B14F-4D97-AF65-F5344CB8AC3E}">
        <p14:creationId xmlns:p14="http://schemas.microsoft.com/office/powerpoint/2010/main" val="302403184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Python</a:t>
            </a:r>
            <a:endParaRPr lang="en-US" dirty="0"/>
          </a:p>
        </p:txBody>
      </p:sp>
      <p:sp>
        <p:nvSpPr>
          <p:cNvPr id="3" name="Content Placeholder 2"/>
          <p:cNvSpPr>
            <a:spLocks noGrp="1"/>
          </p:cNvSpPr>
          <p:nvPr>
            <p:ph sz="quarter" idx="17"/>
          </p:nvPr>
        </p:nvSpPr>
        <p:spPr/>
        <p:txBody>
          <a:bodyPr/>
          <a:lstStyle/>
          <a:p>
            <a:pPr>
              <a:lnSpc>
                <a:spcPct val="80000"/>
              </a:lnSpc>
            </a:pPr>
            <a:r>
              <a:rPr lang="en-US" altLang="en-US" dirty="0"/>
              <a:t>Python uses an interpreter. Not only can we write complete programs, we can work with the interpreter in a statement by statement mode enabling us to experiment quite easily.</a:t>
            </a:r>
            <a:br>
              <a:rPr lang="en-US" altLang="en-US" dirty="0"/>
            </a:br>
            <a:endParaRPr lang="en-US" altLang="en-US" dirty="0"/>
          </a:p>
          <a:p>
            <a:pPr>
              <a:lnSpc>
                <a:spcPct val="80000"/>
              </a:lnSpc>
            </a:pPr>
            <a:endParaRPr lang="en-US" altLang="en-US" dirty="0"/>
          </a:p>
          <a:p>
            <a:pPr>
              <a:lnSpc>
                <a:spcPct val="80000"/>
              </a:lnSpc>
            </a:pPr>
            <a:r>
              <a:rPr lang="en-US" altLang="en-US" dirty="0"/>
              <a:t>Python is especially good for our purposes in that it does not have a lot of “overhead” before getting started.</a:t>
            </a:r>
            <a:br>
              <a:rPr lang="en-US" altLang="en-US" dirty="0"/>
            </a:br>
            <a:endParaRPr lang="en-US" altLang="en-US" dirty="0"/>
          </a:p>
          <a:p>
            <a:pPr>
              <a:lnSpc>
                <a:spcPct val="80000"/>
              </a:lnSpc>
            </a:pPr>
            <a:endParaRPr lang="en-US" altLang="en-US" dirty="0"/>
          </a:p>
          <a:p>
            <a:pPr>
              <a:lnSpc>
                <a:spcPct val="80000"/>
              </a:lnSpc>
            </a:pPr>
            <a:r>
              <a:rPr lang="en-US" altLang="en-US" dirty="0"/>
              <a:t>It is easy to jump in and experiment with Python in an interactive fashion.</a:t>
            </a:r>
          </a:p>
          <a:p>
            <a:pPr>
              <a:lnSpc>
                <a:spcPct val="80000"/>
              </a:lnSpc>
            </a:pP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17</a:t>
            </a:fld>
            <a:endParaRPr lang="en-US" dirty="0"/>
          </a:p>
        </p:txBody>
      </p:sp>
    </p:spTree>
    <p:extLst>
      <p:ext uri="{BB962C8B-B14F-4D97-AF65-F5344CB8AC3E}">
        <p14:creationId xmlns:p14="http://schemas.microsoft.com/office/powerpoint/2010/main" val="338243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Bell MT" pitchFamily="18" charset="0"/>
              </a:rPr>
              <a:t>WHY </a:t>
            </a:r>
            <a:r>
              <a:rPr lang="en-US" sz="3200" b="1" dirty="0" smtClean="0">
                <a:latin typeface="Bell MT" pitchFamily="18" charset="0"/>
              </a:rPr>
              <a:t>PYTHON</a:t>
            </a:r>
            <a:r>
              <a:rPr lang="en-US" sz="3200" b="1" dirty="0" smtClean="0">
                <a:latin typeface="Bell MT" pitchFamily="18" charset="0"/>
              </a:rPr>
              <a:t>?</a:t>
            </a:r>
            <a:endParaRPr lang="en-US" sz="3200" b="1" dirty="0">
              <a:latin typeface="Bell MT" pitchFamily="18" charset="0"/>
            </a:endParaRPr>
          </a:p>
        </p:txBody>
      </p:sp>
      <p:sp>
        <p:nvSpPr>
          <p:cNvPr id="4" name="Slide Number Placeholder 3"/>
          <p:cNvSpPr>
            <a:spLocks noGrp="1"/>
          </p:cNvSpPr>
          <p:nvPr>
            <p:ph type="sldNum" sz="quarter" idx="12"/>
          </p:nvPr>
        </p:nvSpPr>
        <p:spPr/>
        <p:txBody>
          <a:bodyPr/>
          <a:lstStyle/>
          <a:p>
            <a:fld id="{525A3C56-E491-49B2-93F3-63532DF516BC}" type="slidenum">
              <a:rPr lang="en-US" smtClean="0"/>
              <a:pPr/>
              <a:t>18</a:t>
            </a:fld>
            <a:endParaRPr lang="en-US" dirty="0"/>
          </a:p>
        </p:txBody>
      </p:sp>
      <p:sp>
        <p:nvSpPr>
          <p:cNvPr id="5" name="Content Placeholder 4"/>
          <p:cNvSpPr>
            <a:spLocks noGrp="1"/>
          </p:cNvSpPr>
          <p:nvPr>
            <p:ph sz="quarter" idx="17"/>
          </p:nvPr>
        </p:nvSpPr>
        <p:spPr/>
        <p:txBody>
          <a:bodyPr/>
          <a:lstStyle/>
          <a:p>
            <a:pPr marL="342900" indent="-342900">
              <a:buFont typeface="Arial" panose="020B0604020202020204" pitchFamily="34" charset="0"/>
              <a:buChar char="•"/>
            </a:pPr>
            <a:r>
              <a:rPr lang="en-US" altLang="en-US" dirty="0"/>
              <a:t>Unlike AML and Avenue, there is a considerable base of developers already using the language</a:t>
            </a:r>
          </a:p>
          <a:p>
            <a:pPr marL="342900" indent="-342900">
              <a:buFont typeface="Arial" panose="020B0604020202020204" pitchFamily="34" charset="0"/>
              <a:buChar char="•"/>
            </a:pPr>
            <a:r>
              <a:rPr lang="en-US" altLang="en-US" dirty="0"/>
              <a:t>“Tried and true” language that has been in development since 1991</a:t>
            </a:r>
          </a:p>
          <a:p>
            <a:pPr marL="342900" indent="-342900">
              <a:buFont typeface="Arial" panose="020B0604020202020204" pitchFamily="34" charset="0"/>
              <a:buChar char="•"/>
            </a:pPr>
            <a:r>
              <a:rPr lang="en-US" altLang="en-US" dirty="0"/>
              <a:t>Can interface with the Component Object Model (COM) used by Windows</a:t>
            </a:r>
          </a:p>
          <a:p>
            <a:pPr marL="342900" indent="-342900">
              <a:buFont typeface="Arial" panose="020B0604020202020204" pitchFamily="34" charset="0"/>
              <a:buChar char="•"/>
            </a:pPr>
            <a:r>
              <a:rPr lang="en-US" altLang="en-US" dirty="0"/>
              <a:t>Can interface with Open Source GIS toolsets</a:t>
            </a:r>
          </a:p>
        </p:txBody>
      </p:sp>
    </p:spTree>
    <p:extLst>
      <p:ext uri="{BB962C8B-B14F-4D97-AF65-F5344CB8AC3E}">
        <p14:creationId xmlns:p14="http://schemas.microsoft.com/office/powerpoint/2010/main" val="1638756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Python Interfaces</a:t>
            </a:r>
            <a:endParaRPr lang="en-US" b="1" dirty="0">
              <a:solidFill>
                <a:srgbClr val="C00000"/>
              </a:solidFill>
            </a:endParaRPr>
          </a:p>
        </p:txBody>
      </p:sp>
      <p:sp>
        <p:nvSpPr>
          <p:cNvPr id="3" name="Content Placeholder 2"/>
          <p:cNvSpPr>
            <a:spLocks noGrp="1"/>
          </p:cNvSpPr>
          <p:nvPr>
            <p:ph sz="quarter" idx="17"/>
          </p:nvPr>
        </p:nvSpPr>
        <p:spPr/>
        <p:txBody>
          <a:bodyPr>
            <a:normAutofit/>
          </a:bodyPr>
          <a:lstStyle/>
          <a:p>
            <a:r>
              <a:rPr lang="en-US" altLang="en-US" b="1" dirty="0" smtClean="0">
                <a:solidFill>
                  <a:srgbClr val="0070C0"/>
                </a:solidFill>
                <a:hlinkClick r:id="rId2"/>
              </a:rPr>
              <a:t>IDLE</a:t>
            </a:r>
            <a:r>
              <a:rPr lang="en-US" altLang="en-US" dirty="0" smtClean="0">
                <a:solidFill>
                  <a:srgbClr val="00B0F0"/>
                </a:solidFill>
              </a:rPr>
              <a:t>(</a:t>
            </a:r>
            <a:r>
              <a:rPr lang="en-US" dirty="0">
                <a:solidFill>
                  <a:srgbClr val="00B0F0"/>
                </a:solidFill>
              </a:rPr>
              <a:t>Integrated Development and Learning </a:t>
            </a:r>
            <a:r>
              <a:rPr lang="en-US" dirty="0" smtClean="0">
                <a:solidFill>
                  <a:srgbClr val="00B0F0"/>
                </a:solidFill>
              </a:rPr>
              <a:t>Environment</a:t>
            </a:r>
            <a:r>
              <a:rPr lang="en-US" altLang="en-US" dirty="0" smtClean="0">
                <a:solidFill>
                  <a:srgbClr val="00B0F0"/>
                </a:solidFill>
              </a:rPr>
              <a:t>) </a:t>
            </a:r>
            <a:r>
              <a:rPr lang="en-US" altLang="en-US" dirty="0"/>
              <a:t>– a </a:t>
            </a:r>
            <a:r>
              <a:rPr lang="en-US" altLang="en-US" dirty="0" smtClean="0"/>
              <a:t>cross-platform </a:t>
            </a:r>
            <a:r>
              <a:rPr lang="en-US" altLang="en-US" dirty="0"/>
              <a:t>Python development </a:t>
            </a:r>
            <a:r>
              <a:rPr lang="en-US" altLang="en-US" dirty="0" smtClean="0"/>
              <a:t>environment</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b="1" dirty="0" smtClean="0">
                <a:hlinkClick r:id="rId3"/>
              </a:rPr>
              <a:t>Python Win</a:t>
            </a:r>
            <a:r>
              <a:rPr lang="en-US" altLang="en-US" b="1" dirty="0" smtClean="0"/>
              <a:t> </a:t>
            </a:r>
            <a:r>
              <a:rPr lang="en-US" altLang="en-US" dirty="0"/>
              <a:t>– a Windows only interface to </a:t>
            </a:r>
            <a:r>
              <a:rPr lang="en-US" altLang="en-US" dirty="0" smtClean="0"/>
              <a:t>Python</a:t>
            </a:r>
          </a:p>
          <a:p>
            <a:pPr marL="342900" indent="-342900">
              <a:buFont typeface="Arial" panose="020B0604020202020204" pitchFamily="34" charset="0"/>
              <a:buChar char="•"/>
            </a:pPr>
            <a:endParaRPr lang="en-US" altLang="en-US" dirty="0"/>
          </a:p>
          <a:p>
            <a:endParaRPr lang="en-US" altLang="en-US" dirty="0" smtClean="0"/>
          </a:p>
          <a:p>
            <a:pPr marL="342900" indent="-342900">
              <a:buFont typeface="Arial" panose="020B0604020202020204" pitchFamily="34" charset="0"/>
              <a:buChar char="•"/>
            </a:pPr>
            <a:endParaRPr lang="en-US" altLang="en-US" b="1" u="sng" dirty="0" smtClean="0">
              <a:solidFill>
                <a:srgbClr val="E67386"/>
              </a:solidFill>
            </a:endParaRPr>
          </a:p>
          <a:p>
            <a:pPr marL="342900" indent="-342900">
              <a:buFont typeface="Arial" panose="020B0604020202020204" pitchFamily="34" charset="0"/>
              <a:buChar char="•"/>
            </a:pPr>
            <a:endParaRPr lang="en-US" altLang="en-US" b="1" u="sng" dirty="0">
              <a:solidFill>
                <a:srgbClr val="E67386"/>
              </a:solidFill>
            </a:endParaRPr>
          </a:p>
          <a:p>
            <a:pPr marL="342900" indent="-342900">
              <a:buFont typeface="Arial" panose="020B0604020202020204" pitchFamily="34" charset="0"/>
              <a:buChar char="•"/>
            </a:pPr>
            <a:endParaRPr lang="en-US" altLang="en-US" b="1" u="sng" dirty="0" smtClean="0">
              <a:solidFill>
                <a:srgbClr val="E67386"/>
              </a:solidFill>
            </a:endParaRPr>
          </a:p>
          <a:p>
            <a:pPr marL="342900" indent="-342900">
              <a:buFont typeface="Arial" panose="020B0604020202020204" pitchFamily="34" charset="0"/>
              <a:buChar char="•"/>
            </a:pPr>
            <a:endParaRPr lang="en-US" altLang="en-US" b="1" u="sng" dirty="0">
              <a:solidFill>
                <a:srgbClr val="E67386"/>
              </a:solidFill>
            </a:endParaRPr>
          </a:p>
          <a:p>
            <a:pPr marL="342900" indent="-342900">
              <a:buFont typeface="Arial" panose="020B0604020202020204" pitchFamily="34" charset="0"/>
              <a:buChar char="•"/>
            </a:pPr>
            <a:endParaRPr lang="en-US" altLang="en-US" b="1" u="sng" dirty="0" smtClean="0">
              <a:solidFill>
                <a:srgbClr val="E67386"/>
              </a:solidFill>
            </a:endParaRPr>
          </a:p>
          <a:p>
            <a:pPr marL="342900" indent="-342900">
              <a:buFont typeface="Arial" panose="020B0604020202020204" pitchFamily="34" charset="0"/>
              <a:buChar char="•"/>
            </a:pPr>
            <a:endParaRPr lang="en-US" altLang="en-US" b="1" u="sng" dirty="0">
              <a:solidFill>
                <a:srgbClr val="E67386"/>
              </a:solidFill>
            </a:endParaRPr>
          </a:p>
          <a:p>
            <a:pPr marL="342900" indent="-342900">
              <a:buFont typeface="Arial" panose="020B0604020202020204" pitchFamily="34" charset="0"/>
              <a:buChar char="•"/>
            </a:pPr>
            <a:endParaRPr lang="en-US" altLang="en-US" b="1" u="sng" dirty="0" smtClean="0">
              <a:solidFill>
                <a:srgbClr val="E67386"/>
              </a:solidFill>
            </a:endParaRPr>
          </a:p>
          <a:p>
            <a:pPr marL="342900" indent="-342900">
              <a:buFont typeface="Arial" panose="020B0604020202020204" pitchFamily="34" charset="0"/>
              <a:buChar char="•"/>
            </a:pPr>
            <a:endParaRPr lang="en-US" altLang="en-US" b="1" u="sng" dirty="0">
              <a:solidFill>
                <a:srgbClr val="E67386"/>
              </a:solidFill>
            </a:endParaRP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19</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935" y="2736724"/>
            <a:ext cx="4306865" cy="3477793"/>
          </a:xfrm>
          <a:prstGeom prst="rect">
            <a:avLst/>
          </a:prstGeom>
        </p:spPr>
      </p:pic>
    </p:spTree>
    <p:extLst>
      <p:ext uri="{BB962C8B-B14F-4D97-AF65-F5344CB8AC3E}">
        <p14:creationId xmlns:p14="http://schemas.microsoft.com/office/powerpoint/2010/main" val="248009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ll MT" panose="02020503060305020303" pitchFamily="18" charset="0"/>
              </a:rPr>
              <a:t>AGENDA</a:t>
            </a:r>
            <a:endParaRPr lang="en-US" dirty="0">
              <a:latin typeface="Bell MT" panose="02020503060305020303" pitchFamily="18" charset="0"/>
            </a:endParaRPr>
          </a:p>
        </p:txBody>
      </p:sp>
      <p:sp>
        <p:nvSpPr>
          <p:cNvPr id="3" name="Content Placeholder 2"/>
          <p:cNvSpPr>
            <a:spLocks noGrp="1"/>
          </p:cNvSpPr>
          <p:nvPr>
            <p:ph sz="quarter" idx="17"/>
          </p:nvPr>
        </p:nvSpPr>
        <p:spPr/>
        <p:txBody>
          <a:bodyPr>
            <a:normAutofit/>
          </a:bodyPr>
          <a:lstStyle/>
          <a:p>
            <a:pPr marL="457200" lvl="0" indent="-457200">
              <a:buFont typeface="+mj-lt"/>
              <a:buAutoNum type="alphaUcPeriod"/>
            </a:pPr>
            <a:r>
              <a:rPr lang="en-US" dirty="0" smtClean="0"/>
              <a:t>Basics of programming </a:t>
            </a:r>
            <a:endParaRPr lang="en-US" dirty="0"/>
          </a:p>
          <a:p>
            <a:pPr marL="457200" lvl="0" indent="-457200">
              <a:buFont typeface="+mj-lt"/>
              <a:buAutoNum type="alphaUcPeriod"/>
            </a:pPr>
            <a:r>
              <a:rPr lang="en-US" dirty="0" smtClean="0"/>
              <a:t>Introduction to Python</a:t>
            </a:r>
          </a:p>
          <a:p>
            <a:pPr marL="457200" indent="-457200">
              <a:buFont typeface="+mj-lt"/>
              <a:buAutoNum type="alphaUcPeriod"/>
            </a:pPr>
            <a:r>
              <a:rPr lang="en-US" dirty="0"/>
              <a:t>Python </a:t>
            </a:r>
            <a:r>
              <a:rPr lang="en-US" dirty="0" smtClean="0"/>
              <a:t>Variables,keywords,identifiers.</a:t>
            </a:r>
          </a:p>
          <a:p>
            <a:pPr marL="457200" indent="-457200">
              <a:buFont typeface="+mj-lt"/>
              <a:buAutoNum type="alphaUcPeriod"/>
            </a:pPr>
            <a:r>
              <a:rPr lang="en-US" dirty="0"/>
              <a:t>Python Arithmetic Operators</a:t>
            </a:r>
          </a:p>
          <a:p>
            <a:pPr marL="457200" indent="-457200">
              <a:buFont typeface="+mj-lt"/>
              <a:buAutoNum type="alphaUcPeriod"/>
            </a:pPr>
            <a:r>
              <a:rPr lang="en-US" dirty="0" smtClean="0"/>
              <a:t>Python</a:t>
            </a:r>
            <a:r>
              <a:rPr lang="en-US" dirty="0"/>
              <a:t> Data </a:t>
            </a:r>
            <a:r>
              <a:rPr lang="en-US" dirty="0" smtClean="0"/>
              <a:t>Types and </a:t>
            </a:r>
            <a:r>
              <a:rPr lang="en-US" dirty="0"/>
              <a:t> </a:t>
            </a:r>
            <a:r>
              <a:rPr lang="en-US" dirty="0" smtClean="0"/>
              <a:t>Strings</a:t>
            </a:r>
          </a:p>
          <a:p>
            <a:pPr marL="457200" indent="-457200">
              <a:buFont typeface="+mj-lt"/>
              <a:buAutoNum type="alphaUcPeriod"/>
            </a:pPr>
            <a:r>
              <a:rPr lang="en-US" dirty="0" smtClean="0"/>
              <a:t>Python </a:t>
            </a:r>
            <a:r>
              <a:rPr lang="en-US" dirty="0"/>
              <a:t>Collections </a:t>
            </a:r>
            <a:r>
              <a:rPr lang="en-US" dirty="0" smtClean="0"/>
              <a:t>(</a:t>
            </a:r>
            <a:r>
              <a:rPr lang="en-US" b="1" dirty="0"/>
              <a:t>List</a:t>
            </a:r>
            <a:r>
              <a:rPr lang="en-US" dirty="0"/>
              <a:t> </a:t>
            </a:r>
            <a:r>
              <a:rPr lang="en-US" dirty="0" smtClean="0"/>
              <a:t>,</a:t>
            </a:r>
            <a:r>
              <a:rPr lang="en-US" b="1" dirty="0" smtClean="0"/>
              <a:t>Tuple</a:t>
            </a:r>
            <a:r>
              <a:rPr lang="en-US" dirty="0"/>
              <a:t> </a:t>
            </a:r>
            <a:r>
              <a:rPr lang="en-US" dirty="0" smtClean="0"/>
              <a:t>,</a:t>
            </a:r>
            <a:r>
              <a:rPr lang="en-US" b="1" dirty="0" smtClean="0"/>
              <a:t>Set</a:t>
            </a:r>
            <a:r>
              <a:rPr lang="en-US" dirty="0"/>
              <a:t> </a:t>
            </a:r>
            <a:r>
              <a:rPr lang="en-US" dirty="0"/>
              <a:t>,</a:t>
            </a:r>
            <a:r>
              <a:rPr lang="en-US" b="1" dirty="0" smtClean="0"/>
              <a:t>Dictionary)</a:t>
            </a:r>
            <a:r>
              <a:rPr lang="en-US" dirty="0"/>
              <a:t> </a:t>
            </a:r>
            <a:endParaRPr lang="en-US" dirty="0" smtClean="0"/>
          </a:p>
          <a:p>
            <a:pPr marL="457200" indent="-457200">
              <a:buFont typeface="+mj-lt"/>
              <a:buAutoNum type="alphaUcPeriod"/>
            </a:pPr>
            <a:r>
              <a:rPr lang="en-US" dirty="0" smtClean="0"/>
              <a:t>Loops</a:t>
            </a:r>
          </a:p>
          <a:p>
            <a:pPr marL="457200" indent="-457200">
              <a:buFont typeface="+mj-lt"/>
              <a:buAutoNum type="alphaUcPeriod"/>
            </a:pPr>
            <a:r>
              <a:rPr lang="en-US" dirty="0"/>
              <a:t>Python </a:t>
            </a:r>
            <a:r>
              <a:rPr lang="en-US" dirty="0" smtClean="0"/>
              <a:t>Modules</a:t>
            </a:r>
          </a:p>
          <a:p>
            <a:pPr marL="457200" indent="-457200">
              <a:buFont typeface="+mj-lt"/>
              <a:buAutoNum type="alphaUcPeriod"/>
            </a:pPr>
            <a:r>
              <a:rPr lang="en-US" dirty="0"/>
              <a:t>Python </a:t>
            </a:r>
            <a:r>
              <a:rPr lang="en-US" dirty="0" err="1" smtClean="0"/>
              <a:t>RegExpressions</a:t>
            </a:r>
            <a:endParaRPr lang="en-US" dirty="0"/>
          </a:p>
          <a:p>
            <a:pPr marL="457200" indent="-457200">
              <a:buFont typeface="+mj-lt"/>
              <a:buAutoNum type="alphaUcPeriod"/>
            </a:pPr>
            <a:r>
              <a:rPr lang="en-US" dirty="0" smtClean="0"/>
              <a:t>Advanced data structures </a:t>
            </a:r>
            <a:r>
              <a:rPr lang="en-US" dirty="0"/>
              <a:t>: </a:t>
            </a:r>
            <a:r>
              <a:rPr lang="en-US" b="1" dirty="0" smtClean="0"/>
              <a:t>NUMPY</a:t>
            </a:r>
            <a:r>
              <a:rPr lang="en-US" dirty="0" smtClean="0"/>
              <a:t> and </a:t>
            </a:r>
            <a:r>
              <a:rPr lang="en-US" b="1" dirty="0" smtClean="0"/>
              <a:t>PANDAS</a:t>
            </a:r>
          </a:p>
          <a:p>
            <a:pPr marL="457200" indent="-457200">
              <a:buFont typeface="+mj-lt"/>
              <a:buAutoNum type="alphaUcPeriod"/>
            </a:pPr>
            <a:endParaRPr lang="en-US" dirty="0" smtClean="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smtClean="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indent="-457200">
              <a:buFont typeface="+mj-lt"/>
              <a:buAutoNum type="alphaUcPeriod"/>
            </a:pPr>
            <a:endParaRPr lang="en-US" dirty="0"/>
          </a:p>
          <a:p>
            <a:pPr marL="457200" lvl="0" indent="-457200">
              <a:buFont typeface="+mj-lt"/>
              <a:buAutoNum type="alphaUcPeriod"/>
            </a:pPr>
            <a:endParaRPr lang="en-US" dirty="0" smtClean="0"/>
          </a:p>
          <a:p>
            <a:pPr marL="457200" lvl="0" indent="-457200">
              <a:buFont typeface="+mj-lt"/>
              <a:buAutoNum type="alphaUcPeriod"/>
            </a:pPr>
            <a:endParaRPr lang="en-US" dirty="0" smtClean="0"/>
          </a:p>
          <a:p>
            <a:pPr marL="457200" lvl="0" indent="-457200">
              <a:buFont typeface="+mj-lt"/>
              <a:buAutoNum type="alphaUcPeriod"/>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2689649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Python Interfaces</a:t>
            </a:r>
            <a:endParaRPr lang="en-US" dirty="0"/>
          </a:p>
        </p:txBody>
      </p:sp>
      <p:sp>
        <p:nvSpPr>
          <p:cNvPr id="3" name="Content Placeholder 2"/>
          <p:cNvSpPr>
            <a:spLocks noGrp="1"/>
          </p:cNvSpPr>
          <p:nvPr>
            <p:ph sz="quarter" idx="17"/>
          </p:nvPr>
        </p:nvSpPr>
        <p:spPr/>
        <p:txBody>
          <a:bodyPr/>
          <a:lstStyle/>
          <a:p>
            <a:r>
              <a:rPr lang="en-US" altLang="en-US" b="1" u="sng" dirty="0">
                <a:solidFill>
                  <a:srgbClr val="E67386"/>
                </a:solidFill>
              </a:rPr>
              <a:t>Python Shell </a:t>
            </a:r>
            <a:r>
              <a:rPr lang="en-US" altLang="en-US" dirty="0"/>
              <a:t>– running 'python' from the Command Line opens this interactive shell</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95" y="1980357"/>
            <a:ext cx="6527263" cy="4535733"/>
          </a:xfrm>
          <a:prstGeom prst="rect">
            <a:avLst/>
          </a:prstGeom>
        </p:spPr>
      </p:pic>
    </p:spTree>
    <p:extLst>
      <p:ext uri="{BB962C8B-B14F-4D97-AF65-F5344CB8AC3E}">
        <p14:creationId xmlns:p14="http://schemas.microsoft.com/office/powerpoint/2010/main" val="1462957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IDLE – Development Environment</a:t>
            </a:r>
          </a:p>
        </p:txBody>
      </p:sp>
      <p:sp>
        <p:nvSpPr>
          <p:cNvPr id="3" name="Content Placeholder 2"/>
          <p:cNvSpPr>
            <a:spLocks noGrp="1"/>
          </p:cNvSpPr>
          <p:nvPr>
            <p:ph sz="quarter" idx="17"/>
          </p:nvPr>
        </p:nvSpPr>
        <p:spPr/>
        <p:txBody>
          <a:bodyPr/>
          <a:lstStyle/>
          <a:p>
            <a:r>
              <a:rPr lang="en-US" altLang="en-US" dirty="0"/>
              <a:t>IDLE helps you program in Python by:</a:t>
            </a:r>
          </a:p>
          <a:p>
            <a:pPr lvl="1"/>
            <a:r>
              <a:rPr lang="en-US" altLang="en-US" dirty="0"/>
              <a:t>color-coding your program code</a:t>
            </a:r>
          </a:p>
          <a:p>
            <a:pPr lvl="1"/>
            <a:r>
              <a:rPr lang="en-US" altLang="en-US" dirty="0"/>
              <a:t>debugging</a:t>
            </a:r>
          </a:p>
          <a:p>
            <a:pPr lvl="1"/>
            <a:r>
              <a:rPr lang="en-US" altLang="en-US" dirty="0"/>
              <a:t>auto-indent</a:t>
            </a:r>
          </a:p>
          <a:p>
            <a:pPr lvl="1"/>
            <a:r>
              <a:rPr lang="en-US" altLang="en-US" dirty="0"/>
              <a:t>interactive shell</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21</a:t>
            </a:fld>
            <a:endParaRPr lang="en-US" dirty="0"/>
          </a:p>
        </p:txBody>
      </p:sp>
      <p:pic>
        <p:nvPicPr>
          <p:cNvPr id="5" name="Content Placeholder 5" descr="idlecolo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73043" y="3131127"/>
            <a:ext cx="6108412" cy="3178942"/>
          </a:xfrm>
          <a:prstGeom prst="rect">
            <a:avLst/>
          </a:prstGeom>
        </p:spPr>
      </p:pic>
    </p:spTree>
    <p:extLst>
      <p:ext uri="{BB962C8B-B14F-4D97-AF65-F5344CB8AC3E}">
        <p14:creationId xmlns:p14="http://schemas.microsoft.com/office/powerpoint/2010/main" val="198536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Python</a:t>
            </a:r>
            <a:endParaRPr lang="en-US" dirty="0"/>
          </a:p>
        </p:txBody>
      </p:sp>
      <p:sp>
        <p:nvSpPr>
          <p:cNvPr id="3" name="Content Placeholder 2"/>
          <p:cNvSpPr>
            <a:spLocks noGrp="1"/>
          </p:cNvSpPr>
          <p:nvPr>
            <p:ph sz="quarter" idx="17"/>
          </p:nvPr>
        </p:nvSpPr>
        <p:spPr>
          <a:xfrm>
            <a:off x="463118" y="1263408"/>
            <a:ext cx="8250237" cy="4889742"/>
          </a:xfrm>
        </p:spPr>
        <p:txBody>
          <a:bodyPr/>
          <a:lstStyle/>
          <a:p>
            <a:pPr marL="342900" indent="-342900">
              <a:buFont typeface="Arial" panose="020B0604020202020204" pitchFamily="34" charset="0"/>
              <a:buChar char="•"/>
            </a:pPr>
            <a:r>
              <a:rPr lang="en-US" altLang="en-US" dirty="0"/>
              <a:t>Hello World</a:t>
            </a:r>
          </a:p>
          <a:p>
            <a:pPr lvl="1"/>
            <a:r>
              <a:rPr lang="en-US" altLang="en-US" dirty="0">
                <a:solidFill>
                  <a:srgbClr val="F79646"/>
                </a:solidFill>
                <a:latin typeface="Courier New" panose="02070309020205020404" pitchFamily="49" charset="0"/>
                <a:cs typeface="Courier New" panose="02070309020205020404" pitchFamily="49" charset="0"/>
              </a:rPr>
              <a:t>print</a:t>
            </a:r>
            <a:r>
              <a:rPr lang="en-US" altLang="en-US" dirty="0">
                <a:latin typeface="Courier New" panose="02070309020205020404" pitchFamily="49" charset="0"/>
                <a:cs typeface="Courier New" panose="02070309020205020404" pitchFamily="49" charset="0"/>
              </a:rPr>
              <a:t> </a:t>
            </a:r>
            <a:r>
              <a:rPr lang="en-US" altLang="en-US" dirty="0">
                <a:solidFill>
                  <a:srgbClr val="9BBB59"/>
                </a:solidFill>
                <a:latin typeface="Courier New" panose="02070309020205020404" pitchFamily="49" charset="0"/>
                <a:cs typeface="Courier New" panose="02070309020205020404" pitchFamily="49" charset="0"/>
              </a:rPr>
              <a:t>“hello world”</a:t>
            </a:r>
          </a:p>
          <a:p>
            <a:pPr marL="342900" indent="-342900">
              <a:buFont typeface="Arial" panose="020B0604020202020204" pitchFamily="34" charset="0"/>
              <a:buChar char="•"/>
            </a:pPr>
            <a:r>
              <a:rPr lang="en-US" altLang="en-US" dirty="0">
                <a:cs typeface="Courier New" panose="02070309020205020404" pitchFamily="49" charset="0"/>
              </a:rPr>
              <a:t>Prints </a:t>
            </a:r>
            <a:r>
              <a:rPr lang="en-US" altLang="en-US" dirty="0">
                <a:solidFill>
                  <a:schemeClr val="accent1"/>
                </a:solidFill>
                <a:cs typeface="Courier New" panose="02070309020205020404" pitchFamily="49" charset="0"/>
              </a:rPr>
              <a:t>hello world </a:t>
            </a:r>
            <a:r>
              <a:rPr lang="en-US" altLang="en-US" dirty="0">
                <a:cs typeface="Courier New" panose="02070309020205020404" pitchFamily="49" charset="0"/>
              </a:rPr>
              <a:t>to standard out</a:t>
            </a:r>
          </a:p>
          <a:p>
            <a:pPr marL="342900" indent="-342900">
              <a:buFont typeface="Arial" panose="020B0604020202020204" pitchFamily="34" charset="0"/>
              <a:buChar char="•"/>
            </a:pPr>
            <a:r>
              <a:rPr lang="en-US" altLang="en-US" dirty="0">
                <a:cs typeface="Courier New" panose="02070309020205020404" pitchFamily="49" charset="0"/>
              </a:rPr>
              <a:t>Open IDLE and try it out yourself</a:t>
            </a:r>
          </a:p>
          <a:p>
            <a:pPr marL="342900" indent="-342900">
              <a:buFont typeface="Arial" panose="020B0604020202020204" pitchFamily="34" charset="0"/>
              <a:buChar char="•"/>
            </a:pPr>
            <a:r>
              <a:rPr lang="en-US" altLang="en-US" dirty="0">
                <a:cs typeface="Courier New" panose="02070309020205020404" pitchFamily="49" charset="0"/>
              </a:rPr>
              <a:t>Follow along using IDLE</a:t>
            </a:r>
          </a:p>
          <a:p>
            <a:endParaRPr lang="en-US" altLang="en-US" dirty="0">
              <a:cs typeface="Courier New" panose="02070309020205020404" pitchFamily="49" charset="0"/>
            </a:endParaRPr>
          </a:p>
          <a:p>
            <a:endParaRPr lang="en-US" alt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1020471" y="3548929"/>
            <a:ext cx="6324600" cy="2242271"/>
          </a:xfrm>
          <a:prstGeom prst="rect">
            <a:avLst/>
          </a:prstGeom>
        </p:spPr>
      </p:pic>
    </p:spTree>
    <p:extLst>
      <p:ext uri="{BB962C8B-B14F-4D97-AF65-F5344CB8AC3E}">
        <p14:creationId xmlns:p14="http://schemas.microsoft.com/office/powerpoint/2010/main" val="175323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THAN </a:t>
            </a:r>
            <a:r>
              <a:rPr lang="en-US" b="1" dirty="0" smtClean="0"/>
              <a:t>JUST </a:t>
            </a:r>
            <a:r>
              <a:rPr lang="en-US" b="1" dirty="0" smtClean="0"/>
              <a:t>PRINTING </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altLang="en-US" dirty="0"/>
              <a:t>Python is an object oriented language</a:t>
            </a:r>
          </a:p>
          <a:p>
            <a:pPr marL="342900" indent="-342900">
              <a:buFont typeface="Arial" panose="020B0604020202020204" pitchFamily="34" charset="0"/>
              <a:buChar char="•"/>
            </a:pPr>
            <a:r>
              <a:rPr lang="en-US" altLang="en-US" dirty="0"/>
              <a:t>Practically everything can be treated as an object</a:t>
            </a:r>
          </a:p>
          <a:p>
            <a:pPr marL="342900" indent="-342900">
              <a:buFont typeface="Arial" panose="020B0604020202020204" pitchFamily="34" charset="0"/>
              <a:buChar char="•"/>
            </a:pPr>
            <a:r>
              <a:rPr lang="en-US" altLang="en-US" dirty="0">
                <a:solidFill>
                  <a:srgbClr val="9BBB59"/>
                </a:solidFill>
              </a:rPr>
              <a:t>“hello world”</a:t>
            </a:r>
            <a:r>
              <a:rPr lang="en-US" altLang="en-US" dirty="0"/>
              <a:t> is a string</a:t>
            </a:r>
          </a:p>
          <a:p>
            <a:pPr marL="342900" indent="-342900">
              <a:buFont typeface="Arial" panose="020B0604020202020204" pitchFamily="34" charset="0"/>
              <a:buChar char="•"/>
            </a:pPr>
            <a:r>
              <a:rPr lang="en-US" altLang="en-US" dirty="0"/>
              <a:t>Strings, as objects, </a:t>
            </a:r>
            <a:r>
              <a:rPr lang="en-US" altLang="en-US" dirty="0">
                <a:hlinkClick r:id="rId2"/>
              </a:rPr>
              <a:t>have methods</a:t>
            </a:r>
            <a:r>
              <a:rPr lang="en-US" altLang="en-US" dirty="0"/>
              <a:t> that return the result of a function on the string</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23</a:t>
            </a:fld>
            <a:endParaRPr lang="en-US" dirty="0"/>
          </a:p>
        </p:txBody>
      </p:sp>
    </p:spTree>
    <p:extLst>
      <p:ext uri="{BB962C8B-B14F-4D97-AF65-F5344CB8AC3E}">
        <p14:creationId xmlns:p14="http://schemas.microsoft.com/office/powerpoint/2010/main" val="341174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Identifiers</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sz="2400" dirty="0">
                <a:solidFill>
                  <a:srgbClr val="0070C0"/>
                </a:solidFill>
              </a:rPr>
              <a:t>Identifiers</a:t>
            </a:r>
            <a:r>
              <a:rPr lang="en-US" altLang="en-US" sz="2400" dirty="0">
                <a:solidFill>
                  <a:srgbClr val="FFFF00"/>
                </a:solidFill>
              </a:rPr>
              <a:t> </a:t>
            </a:r>
            <a:r>
              <a:rPr lang="en-US" altLang="en-US" sz="2400" dirty="0"/>
              <a:t>are names of various program elements in the code that uniquely identify the elements. They are the names of things like variables or functions to be performed. They're specified by the programmer and should have names that indicate their purpose.</a:t>
            </a:r>
            <a:r>
              <a:rPr lang="en-US" altLang="en-US" sz="2800" dirty="0"/>
              <a:t/>
            </a:r>
            <a:br>
              <a:rPr lang="en-US" altLang="en-US" sz="2800" dirty="0"/>
            </a:br>
            <a:endParaRPr lang="en-US" altLang="en-US" sz="2800" dirty="0"/>
          </a:p>
          <a:p>
            <a:pPr>
              <a:lnSpc>
                <a:spcPct val="90000"/>
              </a:lnSpc>
            </a:pPr>
            <a:r>
              <a:rPr lang="en-US" altLang="en-US" sz="2800" dirty="0"/>
              <a:t>In Python, identifiers </a:t>
            </a:r>
          </a:p>
          <a:p>
            <a:pPr lvl="1">
              <a:lnSpc>
                <a:spcPct val="90000"/>
              </a:lnSpc>
            </a:pPr>
            <a:r>
              <a:rPr lang="en-US" altLang="en-US" dirty="0"/>
              <a:t>Are made of letters, digits and underscores</a:t>
            </a:r>
          </a:p>
          <a:p>
            <a:pPr lvl="1">
              <a:lnSpc>
                <a:spcPct val="90000"/>
              </a:lnSpc>
            </a:pPr>
            <a:r>
              <a:rPr lang="en-US" altLang="en-US" dirty="0"/>
              <a:t>Must begin with a letter or an underscore</a:t>
            </a:r>
          </a:p>
          <a:p>
            <a:pPr lvl="1">
              <a:lnSpc>
                <a:spcPct val="90000"/>
              </a:lnSpc>
            </a:pPr>
            <a:r>
              <a:rPr lang="en-US" altLang="en-US" dirty="0"/>
              <a:t>Examples:  temperature, </a:t>
            </a:r>
            <a:r>
              <a:rPr lang="en-US" altLang="en-US" dirty="0" err="1"/>
              <a:t>myPayrate</a:t>
            </a:r>
            <a:r>
              <a:rPr lang="en-US" altLang="en-US" dirty="0"/>
              <a:t>, score2</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24</a:t>
            </a:fld>
            <a:endParaRPr lang="en-US" dirty="0"/>
          </a:p>
        </p:txBody>
      </p:sp>
    </p:spTree>
    <p:extLst>
      <p:ext uri="{BB962C8B-B14F-4D97-AF65-F5344CB8AC3E}">
        <p14:creationId xmlns:p14="http://schemas.microsoft.com/office/powerpoint/2010/main" val="4219617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Keywords</a:t>
            </a:r>
            <a:endParaRPr lang="en-US" b="1" dirty="0"/>
          </a:p>
        </p:txBody>
      </p:sp>
      <p:sp>
        <p:nvSpPr>
          <p:cNvPr id="3" name="Content Placeholder 2"/>
          <p:cNvSpPr>
            <a:spLocks noGrp="1"/>
          </p:cNvSpPr>
          <p:nvPr>
            <p:ph sz="quarter" idx="17"/>
          </p:nvPr>
        </p:nvSpPr>
        <p:spPr/>
        <p:txBody>
          <a:bodyPr/>
          <a:lstStyle/>
          <a:p>
            <a:r>
              <a:rPr lang="en-US" altLang="en-US" sz="2400" i="1" dirty="0">
                <a:solidFill>
                  <a:srgbClr val="0070C0"/>
                </a:solidFill>
              </a:rPr>
              <a:t>Keywords</a:t>
            </a:r>
            <a:r>
              <a:rPr lang="en-US" altLang="en-US" sz="2400" dirty="0">
                <a:solidFill>
                  <a:srgbClr val="0070C0"/>
                </a:solidFill>
              </a:rPr>
              <a:t> </a:t>
            </a:r>
            <a:r>
              <a:rPr lang="en-US" altLang="en-US" sz="2400" dirty="0"/>
              <a:t>are reserved words that have special meaning in the Python language. Because they are reserved, they can not be used as identifiers. Examples of keywords are </a:t>
            </a:r>
            <a:r>
              <a:rPr lang="en-US" altLang="en-US" sz="2400" i="1" dirty="0">
                <a:solidFill>
                  <a:srgbClr val="0070C0"/>
                </a:solidFill>
              </a:rPr>
              <a:t>if, while, class, import</a:t>
            </a:r>
            <a:r>
              <a:rPr lang="en-US" altLang="en-US" sz="2400" dirty="0">
                <a:solidFill>
                  <a:srgbClr val="0070C0"/>
                </a:solidFill>
              </a:rPr>
              <a:t>. </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25</a:t>
            </a:fld>
            <a:endParaRPr lang="en-US" dirty="0"/>
          </a:p>
        </p:txBody>
      </p:sp>
    </p:spTree>
    <p:extLst>
      <p:ext uri="{BB962C8B-B14F-4D97-AF65-F5344CB8AC3E}">
        <p14:creationId xmlns:p14="http://schemas.microsoft.com/office/powerpoint/2010/main" val="1393638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Variables in Python</a:t>
            </a:r>
            <a:endParaRPr lang="en-US" b="1" dirty="0"/>
          </a:p>
        </p:txBody>
      </p:sp>
      <p:sp>
        <p:nvSpPr>
          <p:cNvPr id="3" name="Content Placeholder 2"/>
          <p:cNvSpPr>
            <a:spLocks noGrp="1"/>
          </p:cNvSpPr>
          <p:nvPr>
            <p:ph sz="quarter" idx="17"/>
          </p:nvPr>
        </p:nvSpPr>
        <p:spPr/>
        <p:txBody>
          <a:bodyPr/>
          <a:lstStyle/>
          <a:p>
            <a:r>
              <a:rPr lang="en-US" altLang="en-US" dirty="0"/>
              <a:t>A variable has</a:t>
            </a:r>
            <a:br>
              <a:rPr lang="en-US" altLang="en-US" dirty="0"/>
            </a:br>
            <a:endParaRPr lang="en-US" altLang="en-US" dirty="0"/>
          </a:p>
          <a:p>
            <a:pPr lvl="1"/>
            <a:r>
              <a:rPr lang="en-US" altLang="en-US" dirty="0"/>
              <a:t> A name – identifier</a:t>
            </a:r>
            <a:br>
              <a:rPr lang="en-US" altLang="en-US" dirty="0"/>
            </a:br>
            <a:endParaRPr lang="en-US" altLang="en-US" dirty="0"/>
          </a:p>
          <a:p>
            <a:pPr lvl="1"/>
            <a:r>
              <a:rPr lang="en-US" altLang="en-US" dirty="0"/>
              <a:t> A data type - </a:t>
            </a:r>
            <a:r>
              <a:rPr lang="en-US" altLang="en-US" dirty="0" err="1"/>
              <a:t>int</a:t>
            </a:r>
            <a:r>
              <a:rPr lang="en-US" altLang="en-US" dirty="0"/>
              <a:t>, float, </a:t>
            </a:r>
            <a:r>
              <a:rPr lang="en-US" altLang="en-US" dirty="0" err="1"/>
              <a:t>str</a:t>
            </a:r>
            <a:r>
              <a:rPr lang="en-US" altLang="en-US" dirty="0"/>
              <a:t>, etc.</a:t>
            </a:r>
          </a:p>
          <a:p>
            <a:pPr lvl="1">
              <a:buFontTx/>
              <a:buNone/>
            </a:pPr>
            <a:endParaRPr lang="en-US" altLang="en-US" dirty="0"/>
          </a:p>
          <a:p>
            <a:pPr lvl="1"/>
            <a:r>
              <a:rPr lang="en-US" altLang="en-US" dirty="0"/>
              <a:t> Storage space sufficient for the type.</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26</a:t>
            </a:fld>
            <a:endParaRPr lang="en-US" dirty="0"/>
          </a:p>
        </p:txBody>
      </p:sp>
    </p:spTree>
    <p:extLst>
      <p:ext uri="{BB962C8B-B14F-4D97-AF65-F5344CB8AC3E}">
        <p14:creationId xmlns:p14="http://schemas.microsoft.com/office/powerpoint/2010/main" val="3184851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Numeric Data Types</a:t>
            </a:r>
            <a:endParaRPr lang="en-US" b="1" dirty="0"/>
          </a:p>
        </p:txBody>
      </p:sp>
      <p:sp>
        <p:nvSpPr>
          <p:cNvPr id="3" name="Content Placeholder 2"/>
          <p:cNvSpPr>
            <a:spLocks noGrp="1"/>
          </p:cNvSpPr>
          <p:nvPr>
            <p:ph sz="quarter" idx="17"/>
          </p:nvPr>
        </p:nvSpPr>
        <p:spPr/>
        <p:txBody>
          <a:bodyPr/>
          <a:lstStyle/>
          <a:p>
            <a:endParaRPr lang="en-US" altLang="en-US" b="1" dirty="0" smtClean="0">
              <a:solidFill>
                <a:srgbClr val="0070C0"/>
              </a:solidFill>
            </a:endParaRPr>
          </a:p>
          <a:p>
            <a:endParaRPr lang="en-US" altLang="en-US" b="1" dirty="0">
              <a:solidFill>
                <a:srgbClr val="0070C0"/>
              </a:solidFill>
            </a:endParaRPr>
          </a:p>
          <a:p>
            <a:r>
              <a:rPr lang="en-US" altLang="en-US" b="1" dirty="0" err="1" smtClean="0">
                <a:solidFill>
                  <a:srgbClr val="0070C0"/>
                </a:solidFill>
              </a:rPr>
              <a:t>int</a:t>
            </a:r>
            <a:r>
              <a:rPr lang="en-US" altLang="en-US" dirty="0"/>
              <a:t/>
            </a:r>
            <a:br>
              <a:rPr lang="en-US" altLang="en-US" dirty="0"/>
            </a:br>
            <a:r>
              <a:rPr lang="en-US" altLang="en-US" dirty="0"/>
              <a:t>	This type is for whole numbers, positive or negative. Examples: 23, -1756</a:t>
            </a:r>
            <a:br>
              <a:rPr lang="en-US" altLang="en-US" dirty="0"/>
            </a:br>
            <a:endParaRPr lang="en-US" altLang="en-US" dirty="0"/>
          </a:p>
          <a:p>
            <a:r>
              <a:rPr lang="en-US" altLang="en-US" b="1" dirty="0">
                <a:solidFill>
                  <a:srgbClr val="0070C0"/>
                </a:solidFill>
              </a:rPr>
              <a:t>float</a:t>
            </a:r>
            <a:r>
              <a:rPr lang="en-US" altLang="en-US" dirty="0"/>
              <a:t/>
            </a:r>
            <a:br>
              <a:rPr lang="en-US" altLang="en-US" dirty="0"/>
            </a:br>
            <a:r>
              <a:rPr lang="en-US" altLang="en-US" dirty="0"/>
              <a:t>	This type is for numbers with possible fraction parts.  Examples: 23.0, -14.561</a:t>
            </a:r>
          </a:p>
          <a:p>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27</a:t>
            </a:fld>
            <a:endParaRPr lang="en-US" dirty="0"/>
          </a:p>
        </p:txBody>
      </p:sp>
    </p:spTree>
    <p:extLst>
      <p:ext uri="{BB962C8B-B14F-4D97-AF65-F5344CB8AC3E}">
        <p14:creationId xmlns:p14="http://schemas.microsoft.com/office/powerpoint/2010/main" val="2346182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Integer operators</a:t>
            </a:r>
            <a:endParaRPr lang="en-US" b="1" dirty="0"/>
          </a:p>
        </p:txBody>
      </p:sp>
      <p:sp>
        <p:nvSpPr>
          <p:cNvPr id="3" name="Content Placeholder 2"/>
          <p:cNvSpPr>
            <a:spLocks noGrp="1"/>
          </p:cNvSpPr>
          <p:nvPr>
            <p:ph sz="quarter" idx="17"/>
          </p:nvPr>
        </p:nvSpPr>
        <p:spPr/>
        <p:txBody>
          <a:bodyPr/>
          <a:lstStyle/>
          <a:p>
            <a:pPr>
              <a:lnSpc>
                <a:spcPct val="90000"/>
              </a:lnSpc>
              <a:buSzTx/>
            </a:pPr>
            <a:r>
              <a:rPr lang="en-US" altLang="en-US" sz="2400" dirty="0"/>
              <a:t>The operations for integers are:</a:t>
            </a:r>
          </a:p>
          <a:p>
            <a:pPr lvl="1">
              <a:lnSpc>
                <a:spcPct val="90000"/>
              </a:lnSpc>
              <a:buFontTx/>
              <a:buNone/>
            </a:pPr>
            <a:r>
              <a:rPr lang="en-US" altLang="en-US" dirty="0"/>
              <a:t> + 	</a:t>
            </a:r>
            <a:r>
              <a:rPr lang="en-US" altLang="en-US" dirty="0" smtClean="0"/>
              <a:t>for </a:t>
            </a:r>
            <a:r>
              <a:rPr lang="en-US" altLang="en-US" dirty="0"/>
              <a:t>addition</a:t>
            </a:r>
          </a:p>
          <a:p>
            <a:pPr lvl="1">
              <a:lnSpc>
                <a:spcPct val="90000"/>
              </a:lnSpc>
              <a:buFontTx/>
              <a:buNone/>
            </a:pPr>
            <a:r>
              <a:rPr lang="en-US" altLang="en-US" dirty="0"/>
              <a:t> - 		for subtraction</a:t>
            </a:r>
          </a:p>
          <a:p>
            <a:pPr lvl="1">
              <a:lnSpc>
                <a:spcPct val="90000"/>
              </a:lnSpc>
              <a:buFontTx/>
              <a:buNone/>
            </a:pPr>
            <a:r>
              <a:rPr lang="en-US" altLang="en-US" dirty="0"/>
              <a:t> * 		for multiplication</a:t>
            </a:r>
          </a:p>
          <a:p>
            <a:pPr lvl="1">
              <a:lnSpc>
                <a:spcPct val="90000"/>
              </a:lnSpc>
              <a:buFontTx/>
              <a:buNone/>
            </a:pPr>
            <a:r>
              <a:rPr lang="en-US" altLang="en-US" dirty="0"/>
              <a:t> / 		for integer division: The result of 14/5 is 2</a:t>
            </a:r>
          </a:p>
          <a:p>
            <a:pPr lvl="1">
              <a:lnSpc>
                <a:spcPct val="90000"/>
              </a:lnSpc>
              <a:buFontTx/>
              <a:buNone/>
            </a:pPr>
            <a:r>
              <a:rPr lang="en-US" altLang="en-US" dirty="0"/>
              <a:t> % 	for remainder: The result of 14 % 5 is 4</a:t>
            </a:r>
            <a:br>
              <a:rPr lang="en-US" altLang="en-US" dirty="0"/>
            </a:br>
            <a:endParaRPr lang="en-US" altLang="en-US" dirty="0"/>
          </a:p>
          <a:p>
            <a:pPr>
              <a:lnSpc>
                <a:spcPct val="90000"/>
              </a:lnSpc>
            </a:pPr>
            <a:r>
              <a:rPr lang="en-US" altLang="en-US" sz="2400" dirty="0"/>
              <a:t>*, /, % take precedence over +, -</a:t>
            </a:r>
          </a:p>
          <a:p>
            <a:pPr lvl="1">
              <a:lnSpc>
                <a:spcPct val="90000"/>
              </a:lnSpc>
              <a:buFontTx/>
              <a:buNone/>
            </a:pPr>
            <a:r>
              <a:rPr lang="en-US" altLang="en-US" dirty="0"/>
              <a:t> x + y * z will do y*z first</a:t>
            </a:r>
            <a:br>
              <a:rPr lang="en-US" altLang="en-US" dirty="0"/>
            </a:br>
            <a:endParaRPr lang="en-US" altLang="en-US" dirty="0"/>
          </a:p>
          <a:p>
            <a:pPr>
              <a:lnSpc>
                <a:spcPct val="90000"/>
              </a:lnSpc>
            </a:pPr>
            <a:r>
              <a:rPr lang="en-US" altLang="en-US" sz="2400" dirty="0"/>
              <a:t>Use parentheses to dictate order you want.</a:t>
            </a:r>
          </a:p>
          <a:p>
            <a:pPr lvl="1">
              <a:lnSpc>
                <a:spcPct val="90000"/>
              </a:lnSpc>
              <a:buFontTx/>
              <a:buNone/>
            </a:pPr>
            <a:r>
              <a:rPr lang="en-US" altLang="en-US" dirty="0"/>
              <a:t> (</a:t>
            </a:r>
            <a:r>
              <a:rPr lang="en-US" altLang="en-US" dirty="0" err="1"/>
              <a:t>x+y</a:t>
            </a:r>
            <a:r>
              <a:rPr lang="en-US" altLang="en-US" dirty="0"/>
              <a:t>) * z will do </a:t>
            </a:r>
            <a:r>
              <a:rPr lang="en-US" altLang="en-US" dirty="0" err="1"/>
              <a:t>x+y</a:t>
            </a:r>
            <a:r>
              <a:rPr lang="en-US" altLang="en-US" dirty="0"/>
              <a:t> first.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28</a:t>
            </a:fld>
            <a:endParaRPr lang="en-US" dirty="0"/>
          </a:p>
        </p:txBody>
      </p:sp>
    </p:spTree>
    <p:extLst>
      <p:ext uri="{BB962C8B-B14F-4D97-AF65-F5344CB8AC3E}">
        <p14:creationId xmlns:p14="http://schemas.microsoft.com/office/powerpoint/2010/main" val="89370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Integer Expressions</a:t>
            </a:r>
            <a:endParaRPr lang="en-US" b="1" dirty="0"/>
          </a:p>
        </p:txBody>
      </p:sp>
      <p:sp>
        <p:nvSpPr>
          <p:cNvPr id="3" name="Content Placeholder 2"/>
          <p:cNvSpPr>
            <a:spLocks noGrp="1"/>
          </p:cNvSpPr>
          <p:nvPr>
            <p:ph sz="quarter" idx="17"/>
          </p:nvPr>
        </p:nvSpPr>
        <p:spPr/>
        <p:txBody>
          <a:bodyPr/>
          <a:lstStyle/>
          <a:p>
            <a:r>
              <a:rPr lang="en-US" altLang="en-US" dirty="0"/>
              <a:t>Integer expressions are formed using</a:t>
            </a:r>
            <a:br>
              <a:rPr lang="en-US" altLang="en-US" dirty="0"/>
            </a:br>
            <a:endParaRPr lang="en-US" altLang="en-US" dirty="0"/>
          </a:p>
          <a:p>
            <a:pPr lvl="1"/>
            <a:r>
              <a:rPr lang="en-US" altLang="en-US" dirty="0"/>
              <a:t> Integer Constants</a:t>
            </a:r>
            <a:br>
              <a:rPr lang="en-US" altLang="en-US" dirty="0"/>
            </a:br>
            <a:endParaRPr lang="en-US" altLang="en-US" dirty="0"/>
          </a:p>
          <a:p>
            <a:pPr lvl="1"/>
            <a:r>
              <a:rPr lang="en-US" altLang="en-US" dirty="0"/>
              <a:t> Integer Variables</a:t>
            </a:r>
            <a:br>
              <a:rPr lang="en-US" altLang="en-US" dirty="0"/>
            </a:br>
            <a:endParaRPr lang="en-US" altLang="en-US" dirty="0"/>
          </a:p>
          <a:p>
            <a:pPr lvl="1"/>
            <a:r>
              <a:rPr lang="en-US" altLang="en-US" dirty="0"/>
              <a:t> Integer Operators</a:t>
            </a:r>
            <a:br>
              <a:rPr lang="en-US" altLang="en-US" dirty="0"/>
            </a:br>
            <a:endParaRPr lang="en-US" altLang="en-US" dirty="0"/>
          </a:p>
          <a:p>
            <a:pPr lvl="1"/>
            <a:r>
              <a:rPr lang="en-US" altLang="en-US" dirty="0"/>
              <a:t> Parentheses</a:t>
            </a:r>
            <a:br>
              <a:rPr lang="en-US" altLang="en-US" dirty="0"/>
            </a:b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29</a:t>
            </a:fld>
            <a:endParaRPr lang="en-US" dirty="0"/>
          </a:p>
        </p:txBody>
      </p:sp>
    </p:spTree>
    <p:extLst>
      <p:ext uri="{BB962C8B-B14F-4D97-AF65-F5344CB8AC3E}">
        <p14:creationId xmlns:p14="http://schemas.microsoft.com/office/powerpoint/2010/main" val="36352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PROGRAM</a:t>
            </a:r>
            <a:endParaRPr lang="en-US" b="1" dirty="0"/>
          </a:p>
        </p:txBody>
      </p:sp>
      <p:sp>
        <p:nvSpPr>
          <p:cNvPr id="3" name="Content Placeholder 2"/>
          <p:cNvSpPr>
            <a:spLocks noGrp="1"/>
          </p:cNvSpPr>
          <p:nvPr>
            <p:ph sz="quarter" idx="17"/>
          </p:nvPr>
        </p:nvSpPr>
        <p:spPr/>
        <p:txBody>
          <a:bodyPr/>
          <a:lstStyle/>
          <a:p>
            <a:r>
              <a:rPr lang="en-US" altLang="en-US" dirty="0"/>
              <a:t>Usually, one or more algorithms written in a programming language that can be translated to run on a real machine</a:t>
            </a:r>
          </a:p>
          <a:p>
            <a:endParaRPr lang="en-US" altLang="en-US" dirty="0"/>
          </a:p>
          <a:p>
            <a:r>
              <a:rPr lang="en-US" altLang="en-US" dirty="0"/>
              <a:t>We sometimes call programs </a:t>
            </a:r>
            <a:r>
              <a:rPr lang="en-US" altLang="en-US" b="1" i="1" dirty="0"/>
              <a:t>software</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a:t>
            </a:fld>
            <a:endParaRPr lang="en-US" dirty="0"/>
          </a:p>
        </p:txBody>
      </p:sp>
    </p:spTree>
    <p:extLst>
      <p:ext uri="{BB962C8B-B14F-4D97-AF65-F5344CB8AC3E}">
        <p14:creationId xmlns:p14="http://schemas.microsoft.com/office/powerpoint/2010/main" val="403362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Python Assignment Statements</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sz="2800" dirty="0">
                <a:solidFill>
                  <a:srgbClr val="0070C0"/>
                </a:solidFill>
              </a:rPr>
              <a:t>In Python, = is called the </a:t>
            </a:r>
            <a:r>
              <a:rPr lang="en-US" altLang="en-US" sz="2800" i="1" dirty="0">
                <a:solidFill>
                  <a:srgbClr val="0070C0"/>
                </a:solidFill>
              </a:rPr>
              <a:t>assignment operator</a:t>
            </a:r>
            <a:r>
              <a:rPr lang="en-US" altLang="en-US" sz="2800" dirty="0">
                <a:solidFill>
                  <a:srgbClr val="0070C0"/>
                </a:solidFill>
              </a:rPr>
              <a:t> and an </a:t>
            </a:r>
            <a:r>
              <a:rPr lang="en-US" altLang="en-US" sz="2800" i="1" dirty="0">
                <a:solidFill>
                  <a:srgbClr val="0070C0"/>
                </a:solidFill>
              </a:rPr>
              <a:t>assignment statement</a:t>
            </a:r>
            <a:r>
              <a:rPr lang="en-US" altLang="en-US" sz="2800" dirty="0">
                <a:solidFill>
                  <a:srgbClr val="0070C0"/>
                </a:solidFill>
              </a:rPr>
              <a:t> has the form</a:t>
            </a:r>
            <a:br>
              <a:rPr lang="en-US" altLang="en-US" sz="2800" dirty="0">
                <a:solidFill>
                  <a:srgbClr val="0070C0"/>
                </a:solidFill>
              </a:rPr>
            </a:br>
            <a:r>
              <a:rPr lang="en-US" altLang="en-US" sz="2800" dirty="0">
                <a:solidFill>
                  <a:srgbClr val="0070C0"/>
                </a:solidFill>
              </a:rPr>
              <a:t/>
            </a:r>
            <a:br>
              <a:rPr lang="en-US" altLang="en-US" sz="2800" dirty="0">
                <a:solidFill>
                  <a:srgbClr val="0070C0"/>
                </a:solidFill>
              </a:rPr>
            </a:br>
            <a:r>
              <a:rPr lang="en-US" altLang="en-US" sz="2800" dirty="0">
                <a:solidFill>
                  <a:srgbClr val="0070C0"/>
                </a:solidFill>
              </a:rPr>
              <a:t>           &lt;variable&gt; = &lt;expression&gt;</a:t>
            </a:r>
            <a:br>
              <a:rPr lang="en-US" altLang="en-US" sz="2800" dirty="0">
                <a:solidFill>
                  <a:srgbClr val="0070C0"/>
                </a:solidFill>
              </a:rPr>
            </a:br>
            <a:endParaRPr lang="en-US" altLang="en-US" sz="2800" dirty="0">
              <a:solidFill>
                <a:srgbClr val="0070C0"/>
              </a:solidFill>
            </a:endParaRPr>
          </a:p>
          <a:p>
            <a:pPr>
              <a:lnSpc>
                <a:spcPct val="90000"/>
              </a:lnSpc>
            </a:pPr>
            <a:r>
              <a:rPr lang="en-US" altLang="en-US" sz="2800" dirty="0">
                <a:solidFill>
                  <a:srgbClr val="0070C0"/>
                </a:solidFill>
              </a:rPr>
              <a:t>Here</a:t>
            </a:r>
          </a:p>
          <a:p>
            <a:pPr lvl="1">
              <a:lnSpc>
                <a:spcPct val="90000"/>
              </a:lnSpc>
            </a:pPr>
            <a:r>
              <a:rPr lang="en-US" altLang="en-US" dirty="0"/>
              <a:t>&lt;variable&gt; would be replaced by an actual variable</a:t>
            </a:r>
          </a:p>
          <a:p>
            <a:pPr lvl="1">
              <a:lnSpc>
                <a:spcPct val="90000"/>
              </a:lnSpc>
            </a:pPr>
            <a:r>
              <a:rPr lang="en-US" altLang="en-US" dirty="0"/>
              <a:t>&lt;expression&gt; would be replaced by an expression</a:t>
            </a:r>
            <a:br>
              <a:rPr lang="en-US" altLang="en-US" dirty="0"/>
            </a:br>
            <a:endParaRPr lang="en-US" altLang="en-US" dirty="0"/>
          </a:p>
          <a:p>
            <a:pPr>
              <a:lnSpc>
                <a:spcPct val="90000"/>
              </a:lnSpc>
            </a:pPr>
            <a:r>
              <a:rPr lang="en-US" altLang="en-US" dirty="0"/>
              <a:t>Python:		  age = 19</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30</a:t>
            </a:fld>
            <a:endParaRPr lang="en-US" dirty="0"/>
          </a:p>
        </p:txBody>
      </p:sp>
    </p:spTree>
    <p:extLst>
      <p:ext uri="{BB962C8B-B14F-4D97-AF65-F5344CB8AC3E}">
        <p14:creationId xmlns:p14="http://schemas.microsoft.com/office/powerpoint/2010/main" val="1362110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Python Assignment Statement</a:t>
            </a:r>
            <a:endParaRPr lang="en-US" dirty="0"/>
          </a:p>
        </p:txBody>
      </p:sp>
      <p:sp>
        <p:nvSpPr>
          <p:cNvPr id="3" name="Content Placeholder 2"/>
          <p:cNvSpPr>
            <a:spLocks noGrp="1"/>
          </p:cNvSpPr>
          <p:nvPr>
            <p:ph sz="quarter" idx="17"/>
          </p:nvPr>
        </p:nvSpPr>
        <p:spPr/>
        <p:txBody>
          <a:bodyPr/>
          <a:lstStyle/>
          <a:p>
            <a:r>
              <a:rPr lang="en-US" altLang="en-US" sz="2800" b="1" dirty="0">
                <a:solidFill>
                  <a:srgbClr val="0070C0"/>
                </a:solidFill>
              </a:rPr>
              <a:t>Syntax:  &lt;variable&gt; = &lt;expression&gt;</a:t>
            </a:r>
          </a:p>
          <a:p>
            <a:pPr lvl="1"/>
            <a:r>
              <a:rPr lang="en-US" altLang="en-US" b="1" dirty="0"/>
              <a:t>Note that variable is on left</a:t>
            </a:r>
            <a:r>
              <a:rPr lang="en-US" altLang="en-US" b="1" dirty="0">
                <a:solidFill>
                  <a:srgbClr val="0070C0"/>
                </a:solidFill>
              </a:rPr>
              <a:t/>
            </a:r>
            <a:br>
              <a:rPr lang="en-US" altLang="en-US" b="1" dirty="0">
                <a:solidFill>
                  <a:srgbClr val="0070C0"/>
                </a:solidFill>
              </a:rPr>
            </a:br>
            <a:endParaRPr lang="en-US" altLang="en-US" b="1" dirty="0">
              <a:solidFill>
                <a:srgbClr val="0070C0"/>
              </a:solidFill>
            </a:endParaRPr>
          </a:p>
          <a:p>
            <a:r>
              <a:rPr lang="en-US" altLang="en-US" sz="2800" b="1" dirty="0">
                <a:solidFill>
                  <a:srgbClr val="0070C0"/>
                </a:solidFill>
              </a:rPr>
              <a:t>Semantics: </a:t>
            </a:r>
          </a:p>
          <a:p>
            <a:pPr lvl="1">
              <a:buFontTx/>
              <a:buNone/>
            </a:pPr>
            <a:r>
              <a:rPr lang="en-US" altLang="en-US" b="1" dirty="0"/>
              <a:t>    Compute value of expression</a:t>
            </a:r>
          </a:p>
          <a:p>
            <a:pPr lvl="1">
              <a:buFontTx/>
              <a:buNone/>
            </a:pPr>
            <a:r>
              <a:rPr lang="en-US" altLang="en-US" b="1" dirty="0"/>
              <a:t>    Store this as new value of the variable</a:t>
            </a:r>
            <a:br>
              <a:rPr lang="en-US" altLang="en-US" b="1" dirty="0"/>
            </a:br>
            <a:endParaRPr lang="en-US" altLang="en-US" b="1" dirty="0"/>
          </a:p>
          <a:p>
            <a:pPr>
              <a:buClr>
                <a:schemeClr val="tx1"/>
              </a:buClr>
            </a:pPr>
            <a:r>
              <a:rPr lang="en-US" altLang="en-US" sz="2800" b="1" dirty="0">
                <a:solidFill>
                  <a:srgbClr val="0070C0"/>
                </a:solidFill>
              </a:rPr>
              <a:t>Example:  </a:t>
            </a:r>
            <a:r>
              <a:rPr lang="en-US" altLang="en-US" sz="2800" b="1" dirty="0"/>
              <a:t>Pay = </a:t>
            </a:r>
            <a:r>
              <a:rPr lang="en-US" altLang="en-US" sz="2800" b="1" dirty="0" err="1"/>
              <a:t>PayRate</a:t>
            </a:r>
            <a:r>
              <a:rPr lang="en-US" altLang="en-US" sz="2800" b="1" dirty="0"/>
              <a:t> * Hours</a:t>
            </a:r>
          </a:p>
          <a:p>
            <a:endParaRPr lang="en-US" b="1"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31</a:t>
            </a:fld>
            <a:endParaRPr lang="en-US" dirty="0"/>
          </a:p>
        </p:txBody>
      </p:sp>
      <p:grpSp>
        <p:nvGrpSpPr>
          <p:cNvPr id="5" name="Group 16"/>
          <p:cNvGrpSpPr>
            <a:grpSpLocks/>
          </p:cNvGrpSpPr>
          <p:nvPr/>
        </p:nvGrpSpPr>
        <p:grpSpPr bwMode="auto">
          <a:xfrm>
            <a:off x="1295400" y="4946074"/>
            <a:ext cx="5365750" cy="997526"/>
            <a:chOff x="816" y="3216"/>
            <a:chExt cx="3380" cy="598"/>
          </a:xfrm>
        </p:grpSpPr>
        <p:grpSp>
          <p:nvGrpSpPr>
            <p:cNvPr id="6" name="Group 17"/>
            <p:cNvGrpSpPr>
              <a:grpSpLocks/>
            </p:cNvGrpSpPr>
            <p:nvPr/>
          </p:nvGrpSpPr>
          <p:grpSpPr bwMode="auto">
            <a:xfrm>
              <a:off x="816" y="3216"/>
              <a:ext cx="691" cy="598"/>
              <a:chOff x="816" y="3290"/>
              <a:chExt cx="691" cy="598"/>
            </a:xfrm>
          </p:grpSpPr>
          <p:sp>
            <p:nvSpPr>
              <p:cNvPr id="13" name="Text Box 18"/>
              <p:cNvSpPr txBox="1">
                <a:spLocks noChangeArrowheads="1"/>
              </p:cNvSpPr>
              <p:nvPr/>
            </p:nvSpPr>
            <p:spPr bwMode="auto">
              <a:xfrm>
                <a:off x="816" y="360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Payrate</a:t>
                </a:r>
              </a:p>
            </p:txBody>
          </p:sp>
          <p:sp>
            <p:nvSpPr>
              <p:cNvPr id="14" name="Text Box 19"/>
              <p:cNvSpPr txBox="1">
                <a:spLocks noChangeArrowheads="1"/>
              </p:cNvSpPr>
              <p:nvPr/>
            </p:nvSpPr>
            <p:spPr bwMode="auto">
              <a:xfrm>
                <a:off x="950" y="3290"/>
                <a:ext cx="31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10</a:t>
                </a:r>
              </a:p>
            </p:txBody>
          </p:sp>
        </p:grpSp>
        <p:grpSp>
          <p:nvGrpSpPr>
            <p:cNvPr id="7" name="Group 20"/>
            <p:cNvGrpSpPr>
              <a:grpSpLocks/>
            </p:cNvGrpSpPr>
            <p:nvPr/>
          </p:nvGrpSpPr>
          <p:grpSpPr bwMode="auto">
            <a:xfrm>
              <a:off x="2208" y="3216"/>
              <a:ext cx="586" cy="598"/>
              <a:chOff x="816" y="3290"/>
              <a:chExt cx="586" cy="598"/>
            </a:xfrm>
          </p:grpSpPr>
          <p:sp>
            <p:nvSpPr>
              <p:cNvPr id="11" name="Text Box 21"/>
              <p:cNvSpPr txBox="1">
                <a:spLocks noChangeArrowheads="1"/>
              </p:cNvSpPr>
              <p:nvPr/>
            </p:nvSpPr>
            <p:spPr bwMode="auto">
              <a:xfrm>
                <a:off x="816" y="3600"/>
                <a:ext cx="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Hours</a:t>
                </a:r>
              </a:p>
            </p:txBody>
          </p:sp>
          <p:sp>
            <p:nvSpPr>
              <p:cNvPr id="12" name="Text Box 22"/>
              <p:cNvSpPr txBox="1">
                <a:spLocks noChangeArrowheads="1"/>
              </p:cNvSpPr>
              <p:nvPr/>
            </p:nvSpPr>
            <p:spPr bwMode="auto">
              <a:xfrm>
                <a:off x="950" y="3290"/>
                <a:ext cx="31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40</a:t>
                </a:r>
              </a:p>
            </p:txBody>
          </p:sp>
        </p:grpSp>
        <p:grpSp>
          <p:nvGrpSpPr>
            <p:cNvPr id="8" name="Group 23"/>
            <p:cNvGrpSpPr>
              <a:grpSpLocks/>
            </p:cNvGrpSpPr>
            <p:nvPr/>
          </p:nvGrpSpPr>
          <p:grpSpPr bwMode="auto">
            <a:xfrm>
              <a:off x="3648" y="3216"/>
              <a:ext cx="548" cy="598"/>
              <a:chOff x="816" y="3290"/>
              <a:chExt cx="548" cy="598"/>
            </a:xfrm>
          </p:grpSpPr>
          <p:sp>
            <p:nvSpPr>
              <p:cNvPr id="9" name="Text Box 24"/>
              <p:cNvSpPr txBox="1">
                <a:spLocks noChangeArrowheads="1"/>
              </p:cNvSpPr>
              <p:nvPr/>
            </p:nvSpPr>
            <p:spPr bwMode="auto">
              <a:xfrm>
                <a:off x="816" y="3600"/>
                <a:ext cx="5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   Pay</a:t>
                </a:r>
              </a:p>
            </p:txBody>
          </p:sp>
          <p:sp>
            <p:nvSpPr>
              <p:cNvPr id="10" name="Text Box 25"/>
              <p:cNvSpPr txBox="1">
                <a:spLocks noChangeArrowheads="1"/>
              </p:cNvSpPr>
              <p:nvPr/>
            </p:nvSpPr>
            <p:spPr bwMode="auto">
              <a:xfrm>
                <a:off x="950" y="3290"/>
                <a:ext cx="41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400</a:t>
                </a:r>
              </a:p>
            </p:txBody>
          </p:sp>
        </p:grpSp>
      </p:grpSp>
    </p:spTree>
    <p:extLst>
      <p:ext uri="{BB962C8B-B14F-4D97-AF65-F5344CB8AC3E}">
        <p14:creationId xmlns:p14="http://schemas.microsoft.com/office/powerpoint/2010/main" val="79328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32</a:t>
            </a:fld>
            <a:endParaRPr lang="en-US" dirty="0"/>
          </a:p>
        </p:txBody>
      </p:sp>
      <p:sp>
        <p:nvSpPr>
          <p:cNvPr id="6" name="Content Placeholder 5"/>
          <p:cNvSpPr>
            <a:spLocks noGrp="1"/>
          </p:cNvSpPr>
          <p:nvPr>
            <p:ph sz="quarter" idx="17"/>
          </p:nvPr>
        </p:nvSpPr>
        <p:spPr>
          <a:xfrm>
            <a:off x="476973" y="1263408"/>
            <a:ext cx="8250237" cy="4889742"/>
          </a:xfrm>
        </p:spPr>
        <p:txBody>
          <a:bodyPr/>
          <a:lstStyle/>
          <a:p>
            <a:r>
              <a:rPr lang="en-US" dirty="0" smtClean="0"/>
              <a:t>&gt;&gt;&gt;PAY=13</a:t>
            </a:r>
          </a:p>
          <a:p>
            <a:r>
              <a:rPr lang="en-US" dirty="0" smtClean="0"/>
              <a:t>&gt;&gt;&gt;PAY</a:t>
            </a:r>
          </a:p>
          <a:p>
            <a:r>
              <a:rPr lang="en-US" dirty="0" smtClean="0"/>
              <a:t>&gt;&gt;&gt;13</a:t>
            </a:r>
          </a:p>
          <a:p>
            <a:endParaRPr lang="en-US" dirty="0" smtClean="0"/>
          </a:p>
          <a:p>
            <a:endParaRPr lang="en-US" dirty="0"/>
          </a:p>
          <a:p>
            <a:endParaRPr lang="en-US" dirty="0" smtClean="0"/>
          </a:p>
          <a:p>
            <a:endParaRPr lang="en-US" dirty="0"/>
          </a:p>
        </p:txBody>
      </p:sp>
      <p:pic>
        <p:nvPicPr>
          <p:cNvPr id="8" name="Picture 7"/>
          <p:cNvPicPr>
            <a:picLocks noChangeAspect="1"/>
          </p:cNvPicPr>
          <p:nvPr/>
        </p:nvPicPr>
        <p:blipFill>
          <a:blip r:embed="rId2"/>
          <a:stretch>
            <a:fillRect/>
          </a:stretch>
        </p:blipFill>
        <p:spPr>
          <a:xfrm>
            <a:off x="1798928" y="1916446"/>
            <a:ext cx="6324600" cy="4393623"/>
          </a:xfrm>
          <a:prstGeom prst="rect">
            <a:avLst/>
          </a:prstGeom>
        </p:spPr>
      </p:pic>
    </p:spTree>
    <p:extLst>
      <p:ext uri="{BB962C8B-B14F-4D97-AF65-F5344CB8AC3E}">
        <p14:creationId xmlns:p14="http://schemas.microsoft.com/office/powerpoint/2010/main" val="57870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METHODS</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altLang="en-US" dirty="0"/>
              <a:t>Assign a string to a variable</a:t>
            </a:r>
          </a:p>
          <a:p>
            <a:pPr marL="342900" indent="-342900">
              <a:buFont typeface="Arial" panose="020B0604020202020204" pitchFamily="34" charset="0"/>
              <a:buChar char="•"/>
            </a:pPr>
            <a:r>
              <a:rPr lang="en-US" altLang="en-US" b="1" dirty="0"/>
              <a:t>In this case “</a:t>
            </a:r>
            <a:r>
              <a:rPr lang="en-US" altLang="en-US" b="1" dirty="0" err="1">
                <a:latin typeface="Courier New" panose="02070309020205020404" pitchFamily="49" charset="0"/>
                <a:cs typeface="Courier New" panose="02070309020205020404" pitchFamily="49" charset="0"/>
              </a:rPr>
              <a:t>hw</a:t>
            </a:r>
            <a:r>
              <a:rPr lang="en-US" altLang="en-US" b="1" dirty="0"/>
              <a:t>”</a:t>
            </a:r>
          </a:p>
          <a:p>
            <a:pPr marL="342900" indent="-342900">
              <a:buFont typeface="Arial" panose="020B0604020202020204" pitchFamily="34" charset="0"/>
              <a:buChar char="•"/>
            </a:pPr>
            <a:r>
              <a:rPr lang="en-US" altLang="en-US" b="1" dirty="0" err="1">
                <a:latin typeface="Courier New" panose="02070309020205020404" pitchFamily="49" charset="0"/>
                <a:cs typeface="Courier New" panose="02070309020205020404" pitchFamily="49" charset="0"/>
              </a:rPr>
              <a:t>hw.title</a:t>
            </a:r>
            <a:r>
              <a:rPr lang="en-US" altLang="en-US" b="1"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altLang="en-US" b="1" dirty="0" err="1">
                <a:latin typeface="Courier New" panose="02070309020205020404" pitchFamily="49" charset="0"/>
                <a:cs typeface="Courier New" panose="02070309020205020404" pitchFamily="49" charset="0"/>
              </a:rPr>
              <a:t>hw.upper</a:t>
            </a:r>
            <a:r>
              <a:rPr lang="en-US" altLang="en-US" b="1"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altLang="en-US" b="1" dirty="0" err="1">
                <a:latin typeface="Courier New" panose="02070309020205020404" pitchFamily="49" charset="0"/>
                <a:cs typeface="Courier New" panose="02070309020205020404" pitchFamily="49" charset="0"/>
              </a:rPr>
              <a:t>hw.isdigit</a:t>
            </a:r>
            <a:r>
              <a:rPr lang="en-US" altLang="en-US" b="1"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altLang="en-US" b="1" dirty="0" err="1">
                <a:latin typeface="Courier New" panose="02070309020205020404" pitchFamily="49" charset="0"/>
                <a:cs typeface="Courier New" panose="02070309020205020404" pitchFamily="49" charset="0"/>
              </a:rPr>
              <a:t>hw.islower</a:t>
            </a:r>
            <a:r>
              <a:rPr lang="en-US" altLang="en-US" b="1" dirty="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882361" y="3505200"/>
            <a:ext cx="7125566" cy="2804869"/>
          </a:xfrm>
          <a:prstGeom prst="rect">
            <a:avLst/>
          </a:prstGeom>
        </p:spPr>
      </p:pic>
    </p:spTree>
    <p:extLst>
      <p:ext uri="{BB962C8B-B14F-4D97-AF65-F5344CB8AC3E}">
        <p14:creationId xmlns:p14="http://schemas.microsoft.com/office/powerpoint/2010/main" val="83873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altLang="en-US" dirty="0"/>
              <a:t>The string held in your variable remains the same</a:t>
            </a:r>
          </a:p>
          <a:p>
            <a:pPr marL="342900" indent="-342900">
              <a:buFont typeface="Arial" panose="020B0604020202020204" pitchFamily="34" charset="0"/>
              <a:buChar char="•"/>
            </a:pPr>
            <a:r>
              <a:rPr lang="en-US" altLang="en-US" dirty="0"/>
              <a:t>The method returns an altered string</a:t>
            </a:r>
          </a:p>
          <a:p>
            <a:pPr marL="342900" indent="-342900">
              <a:buFont typeface="Arial" panose="020B0604020202020204" pitchFamily="34" charset="0"/>
              <a:buChar char="•"/>
            </a:pPr>
            <a:r>
              <a:rPr lang="en-US" altLang="en-US" dirty="0"/>
              <a:t>Changing the variable requires reassignment</a:t>
            </a:r>
          </a:p>
          <a:p>
            <a:pPr lvl="2"/>
            <a:r>
              <a:rPr lang="en-US" altLang="en-US" b="1" dirty="0" err="1">
                <a:latin typeface="Courier New" panose="02070309020205020404" pitchFamily="49" charset="0"/>
                <a:cs typeface="Courier New" panose="02070309020205020404" pitchFamily="49" charset="0"/>
              </a:rPr>
              <a:t>hw</a:t>
            </a: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hw.upper</a:t>
            </a:r>
            <a:r>
              <a:rPr lang="en-US" altLang="en-US" b="1" dirty="0">
                <a:latin typeface="Courier New" panose="02070309020205020404" pitchFamily="49" charset="0"/>
                <a:cs typeface="Courier New" panose="02070309020205020404" pitchFamily="49" charset="0"/>
              </a:rPr>
              <a:t>()</a:t>
            </a:r>
          </a:p>
          <a:p>
            <a:pPr lvl="2"/>
            <a:r>
              <a:rPr lang="en-US" altLang="en-US" b="1" dirty="0" err="1">
                <a:latin typeface="Courier New" panose="02070309020205020404" pitchFamily="49" charset="0"/>
                <a:cs typeface="Courier New" panose="02070309020205020404" pitchFamily="49" charset="0"/>
              </a:rPr>
              <a:t>hw</a:t>
            </a:r>
            <a:r>
              <a:rPr lang="en-US" altLang="en-US" b="1" dirty="0"/>
              <a:t> now equals “HELLO WORLD”</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34</a:t>
            </a:fld>
            <a:endParaRPr lang="en-US" dirty="0"/>
          </a:p>
        </p:txBody>
      </p:sp>
    </p:spTree>
    <p:extLst>
      <p:ext uri="{BB962C8B-B14F-4D97-AF65-F5344CB8AC3E}">
        <p14:creationId xmlns:p14="http://schemas.microsoft.com/office/powerpoint/2010/main" val="661047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OBJECTS /ADVANCED DATASTRUCTUERS</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dirty="0">
                <a:solidFill>
                  <a:srgbClr val="00B050"/>
                </a:solidFill>
              </a:rPr>
              <a:t>Lists (mutable sets of strings)</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 = [] # create list</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 = [‘one’, 2, ‘three’, ‘banana</a:t>
            </a:r>
            <a:r>
              <a:rPr lang="en-US" altLang="en-US" dirty="0" smtClean="0">
                <a:latin typeface="Courier New" panose="02070309020205020404" pitchFamily="49" charset="0"/>
                <a:cs typeface="Courier New" panose="02070309020205020404" pitchFamily="49" charset="0"/>
              </a:rPr>
              <a:t>’]</a:t>
            </a:r>
          </a:p>
          <a:p>
            <a:pPr lvl="1">
              <a:lnSpc>
                <a:spcPct val="90000"/>
              </a:lnSpc>
            </a:pPr>
            <a:endParaRPr lang="en-US" altLang="en-US" dirty="0">
              <a:latin typeface="Courier New" panose="02070309020205020404" pitchFamily="49" charset="0"/>
              <a:cs typeface="Courier New" panose="02070309020205020404" pitchFamily="49" charset="0"/>
            </a:endParaRPr>
          </a:p>
          <a:p>
            <a:pPr>
              <a:lnSpc>
                <a:spcPct val="90000"/>
              </a:lnSpc>
            </a:pPr>
            <a:r>
              <a:rPr lang="en-US" altLang="en-US" dirty="0">
                <a:solidFill>
                  <a:srgbClr val="00B050"/>
                </a:solidFill>
                <a:cs typeface="Courier New" panose="02070309020205020404" pitchFamily="49" charset="0"/>
              </a:rPr>
              <a:t>Tuples (immutable sets)</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 = (‘one’, 2, ‘three’, ‘banana</a:t>
            </a:r>
            <a:r>
              <a:rPr lang="en-US" altLang="en-US" dirty="0" smtClean="0">
                <a:latin typeface="Courier New" panose="02070309020205020404" pitchFamily="49" charset="0"/>
                <a:cs typeface="Courier New" panose="02070309020205020404" pitchFamily="49" charset="0"/>
              </a:rPr>
              <a:t>’)</a:t>
            </a:r>
          </a:p>
          <a:p>
            <a:pPr lvl="1">
              <a:lnSpc>
                <a:spcPct val="90000"/>
              </a:lnSpc>
            </a:pPr>
            <a:endParaRPr lang="en-US" altLang="en-US" dirty="0">
              <a:latin typeface="Courier New" panose="02070309020205020404" pitchFamily="49" charset="0"/>
              <a:cs typeface="Courier New" panose="02070309020205020404" pitchFamily="49" charset="0"/>
            </a:endParaRPr>
          </a:p>
          <a:p>
            <a:pPr>
              <a:lnSpc>
                <a:spcPct val="90000"/>
              </a:lnSpc>
            </a:pPr>
            <a:r>
              <a:rPr lang="en-US" altLang="en-US" dirty="0">
                <a:solidFill>
                  <a:srgbClr val="00B050"/>
                </a:solidFill>
                <a:cs typeface="Courier New" panose="02070309020205020404" pitchFamily="49" charset="0"/>
              </a:rPr>
              <a:t>Dictionaries (associative arrays or ‘hashes’)</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 = {} # create dictionary</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lat</a:t>
            </a:r>
            <a:r>
              <a:rPr lang="en-US" altLang="en-US" dirty="0">
                <a:latin typeface="Courier New" panose="02070309020205020404" pitchFamily="49" charset="0"/>
                <a:cs typeface="Courier New" panose="02070309020205020404" pitchFamily="49" charset="0"/>
              </a:rPr>
              <a:t>’: 40.20547, ‘</a:t>
            </a:r>
            <a:r>
              <a:rPr lang="en-US" altLang="en-US" dirty="0" err="1">
                <a:latin typeface="Courier New" panose="02070309020205020404" pitchFamily="49" charset="0"/>
                <a:cs typeface="Courier New" panose="02070309020205020404" pitchFamily="49" charset="0"/>
              </a:rPr>
              <a:t>lon</a:t>
            </a:r>
            <a:r>
              <a:rPr lang="en-US" altLang="en-US" dirty="0">
                <a:latin typeface="Courier New" panose="02070309020205020404" pitchFamily="49" charset="0"/>
                <a:cs typeface="Courier New" panose="02070309020205020404" pitchFamily="49" charset="0"/>
              </a:rPr>
              <a:t>’: -74.76322}</a:t>
            </a:r>
          </a:p>
          <a:p>
            <a:pPr lvl="1">
              <a:lnSpc>
                <a:spcPct val="90000"/>
              </a:lnSpc>
            </a:pP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lat</a:t>
            </a:r>
            <a:r>
              <a:rPr lang="en-US" altLang="en-US" dirty="0">
                <a:latin typeface="Courier New" panose="02070309020205020404" pitchFamily="49" charset="0"/>
                <a:cs typeface="Courier New" panose="02070309020205020404" pitchFamily="49" charset="0"/>
              </a:rPr>
              <a:t>’] = </a:t>
            </a:r>
            <a:r>
              <a:rPr lang="en-US" altLang="en-US" dirty="0" smtClean="0">
                <a:latin typeface="Courier New" panose="02070309020205020404" pitchFamily="49" charset="0"/>
                <a:cs typeface="Courier New" panose="02070309020205020404" pitchFamily="49" charset="0"/>
              </a:rPr>
              <a:t>40.2054</a:t>
            </a:r>
          </a:p>
          <a:p>
            <a:pPr lvl="1">
              <a:lnSpc>
                <a:spcPct val="90000"/>
              </a:lnSpc>
            </a:pPr>
            <a:endParaRPr lang="en-US" altLang="en-US" dirty="0">
              <a:latin typeface="Courier New" panose="02070309020205020404" pitchFamily="49" charset="0"/>
              <a:cs typeface="Courier New" panose="02070309020205020404" pitchFamily="49" charset="0"/>
            </a:endParaRPr>
          </a:p>
          <a:p>
            <a:pPr>
              <a:lnSpc>
                <a:spcPct val="90000"/>
              </a:lnSpc>
            </a:pPr>
            <a:r>
              <a:rPr lang="en-US" altLang="en-US" dirty="0">
                <a:cs typeface="Courier New" panose="02070309020205020404" pitchFamily="49" charset="0"/>
              </a:rPr>
              <a:t>Each has its own set of methods</a:t>
            </a:r>
            <a:endParaRPr lang="en-US" altLang="en-US" sz="2400" dirty="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35</a:t>
            </a:fld>
            <a:endParaRPr lang="en-US" dirty="0"/>
          </a:p>
        </p:txBody>
      </p:sp>
    </p:spTree>
    <p:extLst>
      <p:ext uri="{BB962C8B-B14F-4D97-AF65-F5344CB8AC3E}">
        <p14:creationId xmlns:p14="http://schemas.microsoft.com/office/powerpoint/2010/main" val="949004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sz="quarter" idx="17"/>
          </p:nvPr>
        </p:nvSpPr>
        <p:spPr/>
        <p:txBody>
          <a:bodyPr/>
          <a:lstStyle/>
          <a:p>
            <a:pPr marL="342900" indent="-342900">
              <a:buFont typeface="Wingdings" panose="05000000000000000000" pitchFamily="2" charset="2"/>
              <a:buChar char="q"/>
            </a:pPr>
            <a:r>
              <a:rPr lang="en-US" altLang="en-US" dirty="0"/>
              <a:t>Think of a list as a stack of cards, on which your information is written</a:t>
            </a:r>
          </a:p>
          <a:p>
            <a:pPr marL="342900" indent="-342900">
              <a:buFont typeface="Wingdings" panose="05000000000000000000" pitchFamily="2" charset="2"/>
              <a:buChar char="q"/>
            </a:pPr>
            <a:r>
              <a:rPr lang="en-US" altLang="en-US" dirty="0"/>
              <a:t>The information stays in the order you place it in until you modify that order</a:t>
            </a:r>
          </a:p>
          <a:p>
            <a:pPr marL="342900" indent="-342900">
              <a:buFont typeface="Wingdings" panose="05000000000000000000" pitchFamily="2" charset="2"/>
              <a:buChar char="q"/>
            </a:pPr>
            <a:r>
              <a:rPr lang="en-US" altLang="en-US" dirty="0"/>
              <a:t>Methods return a string or subset of the list or modify the list to add or remove components</a:t>
            </a:r>
          </a:p>
          <a:p>
            <a:pPr marL="342900" indent="-342900">
              <a:buFont typeface="Wingdings" panose="05000000000000000000" pitchFamily="2" charset="2"/>
              <a:buChar char="q"/>
            </a:pPr>
            <a:r>
              <a:rPr lang="en-US" altLang="en-US" dirty="0"/>
              <a:t>Written as </a:t>
            </a:r>
            <a:r>
              <a:rPr lang="en-US" altLang="en-US" dirty="0" err="1">
                <a:cs typeface="Courier New" panose="02070309020205020404" pitchFamily="49" charset="0"/>
              </a:rPr>
              <a:t>var</a:t>
            </a:r>
            <a:r>
              <a:rPr lang="en-US" altLang="en-US" dirty="0">
                <a:cs typeface="Courier New" panose="02070309020205020404" pitchFamily="49" charset="0"/>
              </a:rPr>
              <a:t>[</a:t>
            </a:r>
            <a:r>
              <a:rPr lang="en-US" altLang="en-US" i="1" dirty="0">
                <a:cs typeface="Courier New" panose="02070309020205020404" pitchFamily="49" charset="0"/>
              </a:rPr>
              <a:t>index</a:t>
            </a:r>
            <a:r>
              <a:rPr lang="en-US" altLang="en-US" dirty="0">
                <a:cs typeface="Courier New" panose="02070309020205020404" pitchFamily="49" charset="0"/>
              </a:rPr>
              <a:t>]</a:t>
            </a:r>
            <a:r>
              <a:rPr lang="en-US" altLang="en-US" dirty="0"/>
              <a:t>, index refers to order within set (think card number, starting at 0)</a:t>
            </a:r>
          </a:p>
          <a:p>
            <a:pPr marL="342900" indent="-342900">
              <a:buFont typeface="Wingdings" panose="05000000000000000000" pitchFamily="2" charset="2"/>
              <a:buChar char="q"/>
            </a:pPr>
            <a:r>
              <a:rPr lang="en-US" altLang="en-US" dirty="0"/>
              <a:t>You can step through lists as part of a </a:t>
            </a:r>
            <a:r>
              <a:rPr lang="en-US" altLang="en-US" dirty="0" smtClean="0"/>
              <a:t>loop</a:t>
            </a:r>
          </a:p>
          <a:p>
            <a:pPr marL="342900" indent="-342900">
              <a:buFont typeface="Wingdings" panose="05000000000000000000" pitchFamily="2" charset="2"/>
              <a:buChar char="q"/>
            </a:pPr>
            <a:r>
              <a:rPr lang="en-US" dirty="0"/>
              <a:t>The syntax for creating lists in Python is [...]:</a:t>
            </a:r>
          </a:p>
          <a:p>
            <a:pPr marL="342900" indent="-342900">
              <a:buFont typeface="Wingdings" panose="05000000000000000000" pitchFamily="2" charset="2"/>
              <a:buChar char="q"/>
            </a:pPr>
            <a:r>
              <a:rPr lang="en-US" dirty="0" err="1"/>
              <a:t>listName</a:t>
            </a:r>
            <a:r>
              <a:rPr lang="en-US" dirty="0"/>
              <a:t> = [val1, val2, val3]</a:t>
            </a:r>
          </a:p>
          <a:p>
            <a:pPr marL="342900" indent="-342900">
              <a:buFont typeface="Arial" panose="020B0604020202020204" pitchFamily="34" charset="0"/>
              <a:buChar char="•"/>
            </a:pP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36</a:t>
            </a:fld>
            <a:endParaRPr lang="en-US" dirty="0"/>
          </a:p>
        </p:txBody>
      </p:sp>
    </p:spTree>
    <p:extLst>
      <p:ext uri="{BB962C8B-B14F-4D97-AF65-F5344CB8AC3E}">
        <p14:creationId xmlns:p14="http://schemas.microsoft.com/office/powerpoint/2010/main" val="2208308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METHODS</a:t>
            </a:r>
            <a:endParaRPr lang="en-US" b="1" dirty="0"/>
          </a:p>
        </p:txBody>
      </p:sp>
      <p:sp>
        <p:nvSpPr>
          <p:cNvPr id="3" name="Content Placeholder 2"/>
          <p:cNvSpPr>
            <a:spLocks noGrp="1"/>
          </p:cNvSpPr>
          <p:nvPr>
            <p:ph sz="quarter" idx="17"/>
          </p:nvPr>
        </p:nvSpPr>
        <p:spPr>
          <a:xfrm>
            <a:off x="199881" y="1366418"/>
            <a:ext cx="8250237" cy="4230818"/>
          </a:xfrm>
        </p:spPr>
        <p:txBody>
          <a:bodyPr>
            <a:normAutofit fontScale="85000" lnSpcReduction="20000"/>
          </a:bodyPr>
          <a:lstStyle/>
          <a:p>
            <a:pPr>
              <a:lnSpc>
                <a:spcPct val="80000"/>
              </a:lnSpc>
            </a:pPr>
            <a:r>
              <a:rPr lang="en-US" altLang="en-US" sz="2400" b="1" u="sng" dirty="0" smtClean="0">
                <a:solidFill>
                  <a:srgbClr val="0070C0"/>
                </a:solidFill>
              </a:rPr>
              <a:t>Adding to the List</a:t>
            </a:r>
          </a:p>
          <a:p>
            <a:pPr marL="342900" indent="-342900">
              <a:lnSpc>
                <a:spcPct val="80000"/>
              </a:lnSpc>
              <a:buFont typeface="Wingdings" panose="05000000000000000000" pitchFamily="2" charset="2"/>
              <a:buChar char="q"/>
            </a:pPr>
            <a:endParaRPr lang="en-US" altLang="en-US" sz="2400" b="1" dirty="0" smtClean="0">
              <a:solidFill>
                <a:srgbClr val="0070C0"/>
              </a:solidFill>
            </a:endParaRPr>
          </a:p>
          <a:p>
            <a:pPr lvl="1">
              <a:lnSpc>
                <a:spcPct val="80000"/>
              </a:lnSpc>
            </a:pPr>
            <a:r>
              <a:rPr lang="en-US" altLang="en-US" dirty="0" err="1" smtClean="0"/>
              <a:t>var</a:t>
            </a:r>
            <a:r>
              <a:rPr lang="en-US" altLang="en-US" dirty="0" smtClean="0"/>
              <a:t>[</a:t>
            </a:r>
            <a:r>
              <a:rPr lang="en-US" altLang="en-US" i="1" dirty="0" smtClean="0"/>
              <a:t>n</a:t>
            </a:r>
            <a:r>
              <a:rPr lang="en-US" altLang="en-US" dirty="0"/>
              <a:t>] = </a:t>
            </a:r>
            <a:r>
              <a:rPr lang="en-US" altLang="en-US" i="1" dirty="0"/>
              <a:t>object</a:t>
            </a:r>
            <a:endParaRPr lang="en-US" altLang="en-US" dirty="0"/>
          </a:p>
          <a:p>
            <a:pPr marL="263525" lvl="2" indent="0">
              <a:lnSpc>
                <a:spcPct val="80000"/>
              </a:lnSpc>
              <a:buNone/>
            </a:pPr>
            <a:r>
              <a:rPr lang="en-US" altLang="en-US" sz="2000" dirty="0"/>
              <a:t>replaces </a:t>
            </a:r>
            <a:r>
              <a:rPr lang="en-US" altLang="en-US" sz="2000" i="1" dirty="0"/>
              <a:t>n</a:t>
            </a:r>
            <a:r>
              <a:rPr lang="en-US" altLang="en-US" sz="2000" dirty="0"/>
              <a:t> with </a:t>
            </a:r>
            <a:r>
              <a:rPr lang="en-US" altLang="en-US" sz="2000" i="1" dirty="0" smtClean="0"/>
              <a:t>object</a:t>
            </a:r>
          </a:p>
          <a:p>
            <a:pPr lvl="2">
              <a:lnSpc>
                <a:spcPct val="80000"/>
              </a:lnSpc>
            </a:pPr>
            <a:endParaRPr lang="en-US" altLang="en-US" sz="2000" i="1" dirty="0"/>
          </a:p>
          <a:p>
            <a:pPr lvl="1">
              <a:lnSpc>
                <a:spcPct val="80000"/>
              </a:lnSpc>
            </a:pPr>
            <a:r>
              <a:rPr lang="en-US" altLang="en-US" dirty="0" err="1"/>
              <a:t>var.append</a:t>
            </a:r>
            <a:r>
              <a:rPr lang="en-US" altLang="en-US" dirty="0"/>
              <a:t>(</a:t>
            </a:r>
            <a:r>
              <a:rPr lang="en-US" altLang="en-US" i="1" dirty="0"/>
              <a:t>object</a:t>
            </a:r>
            <a:r>
              <a:rPr lang="en-US" altLang="en-US" dirty="0"/>
              <a:t>)</a:t>
            </a:r>
          </a:p>
          <a:p>
            <a:pPr marL="263525" lvl="2" indent="0">
              <a:lnSpc>
                <a:spcPct val="80000"/>
              </a:lnSpc>
              <a:buNone/>
            </a:pPr>
            <a:r>
              <a:rPr lang="en-US" altLang="en-US" sz="2000" dirty="0" smtClean="0"/>
              <a:t>adds object to the end of the list</a:t>
            </a:r>
          </a:p>
          <a:p>
            <a:pPr lvl="2">
              <a:lnSpc>
                <a:spcPct val="80000"/>
              </a:lnSpc>
            </a:pPr>
            <a:endParaRPr lang="en-US" altLang="en-US" sz="2000" dirty="0" smtClean="0"/>
          </a:p>
          <a:p>
            <a:pPr>
              <a:lnSpc>
                <a:spcPct val="80000"/>
              </a:lnSpc>
            </a:pPr>
            <a:r>
              <a:rPr lang="en-US" altLang="en-US" sz="2400" b="1" u="sng" dirty="0" smtClean="0">
                <a:solidFill>
                  <a:srgbClr val="0070C0"/>
                </a:solidFill>
              </a:rPr>
              <a:t>Removing </a:t>
            </a:r>
            <a:r>
              <a:rPr lang="en-US" altLang="en-US" sz="2400" b="1" u="sng" dirty="0">
                <a:solidFill>
                  <a:srgbClr val="0070C0"/>
                </a:solidFill>
              </a:rPr>
              <a:t>from the </a:t>
            </a:r>
            <a:r>
              <a:rPr lang="en-US" altLang="en-US" sz="2400" b="1" u="sng" dirty="0" smtClean="0">
                <a:solidFill>
                  <a:srgbClr val="0070C0"/>
                </a:solidFill>
              </a:rPr>
              <a:t>List</a:t>
            </a:r>
          </a:p>
          <a:p>
            <a:pPr marL="342900" indent="-342900">
              <a:lnSpc>
                <a:spcPct val="80000"/>
              </a:lnSpc>
              <a:buFont typeface="Arial" panose="020B0604020202020204" pitchFamily="34" charset="0"/>
              <a:buChar char="•"/>
            </a:pPr>
            <a:endParaRPr lang="en-US" altLang="en-US" sz="2400" b="1" dirty="0">
              <a:solidFill>
                <a:srgbClr val="0070C0"/>
              </a:solidFill>
            </a:endParaRPr>
          </a:p>
          <a:p>
            <a:pPr lvl="1">
              <a:lnSpc>
                <a:spcPct val="80000"/>
              </a:lnSpc>
            </a:pPr>
            <a:r>
              <a:rPr lang="en-US" altLang="en-US" dirty="0" err="1"/>
              <a:t>var</a:t>
            </a:r>
            <a:r>
              <a:rPr lang="en-US" altLang="en-US" dirty="0"/>
              <a:t>[</a:t>
            </a:r>
            <a:r>
              <a:rPr lang="en-US" altLang="en-US" i="1" dirty="0"/>
              <a:t>n</a:t>
            </a:r>
            <a:r>
              <a:rPr lang="en-US" altLang="en-US" dirty="0"/>
              <a:t>] = []</a:t>
            </a:r>
          </a:p>
          <a:p>
            <a:pPr marL="263525" lvl="2" indent="0">
              <a:lnSpc>
                <a:spcPct val="80000"/>
              </a:lnSpc>
              <a:buNone/>
            </a:pPr>
            <a:r>
              <a:rPr lang="en-US" altLang="en-US" sz="2000" dirty="0"/>
              <a:t>empties contents of card, but preserves </a:t>
            </a:r>
            <a:r>
              <a:rPr lang="en-US" altLang="en-US" sz="2000" dirty="0" smtClean="0"/>
              <a:t>order</a:t>
            </a:r>
          </a:p>
          <a:p>
            <a:pPr lvl="2">
              <a:lnSpc>
                <a:spcPct val="80000"/>
              </a:lnSpc>
            </a:pPr>
            <a:endParaRPr lang="en-US" altLang="en-US" sz="2000" dirty="0"/>
          </a:p>
          <a:p>
            <a:pPr lvl="1">
              <a:lnSpc>
                <a:spcPct val="80000"/>
              </a:lnSpc>
            </a:pPr>
            <a:r>
              <a:rPr lang="en-US" altLang="en-US" dirty="0" err="1"/>
              <a:t>var.remove</a:t>
            </a:r>
            <a:r>
              <a:rPr lang="en-US" altLang="en-US" dirty="0"/>
              <a:t>(</a:t>
            </a:r>
            <a:r>
              <a:rPr lang="en-US" altLang="en-US" i="1" dirty="0"/>
              <a:t>n</a:t>
            </a:r>
            <a:r>
              <a:rPr lang="en-US" altLang="en-US" dirty="0"/>
              <a:t>)</a:t>
            </a:r>
          </a:p>
          <a:p>
            <a:pPr marL="263525" lvl="2" indent="0">
              <a:lnSpc>
                <a:spcPct val="80000"/>
              </a:lnSpc>
              <a:buNone/>
            </a:pPr>
            <a:r>
              <a:rPr lang="en-US" altLang="en-US" sz="2000" dirty="0"/>
              <a:t>removes card at </a:t>
            </a:r>
            <a:r>
              <a:rPr lang="en-US" altLang="en-US" sz="2000" i="1" dirty="0" smtClean="0"/>
              <a:t>n</a:t>
            </a:r>
          </a:p>
          <a:p>
            <a:pPr lvl="2">
              <a:lnSpc>
                <a:spcPct val="80000"/>
              </a:lnSpc>
            </a:pPr>
            <a:endParaRPr lang="en-US" altLang="en-US" sz="2000" dirty="0"/>
          </a:p>
          <a:p>
            <a:pPr lvl="1">
              <a:lnSpc>
                <a:spcPct val="80000"/>
              </a:lnSpc>
            </a:pPr>
            <a:r>
              <a:rPr lang="en-US" altLang="en-US" dirty="0" err="1"/>
              <a:t>var.pop</a:t>
            </a:r>
            <a:r>
              <a:rPr lang="en-US" altLang="en-US" dirty="0"/>
              <a:t>(</a:t>
            </a:r>
            <a:r>
              <a:rPr lang="en-US" altLang="en-US" i="1" dirty="0"/>
              <a:t>n</a:t>
            </a:r>
            <a:r>
              <a:rPr lang="en-US" altLang="en-US" dirty="0"/>
              <a:t>)</a:t>
            </a:r>
          </a:p>
          <a:p>
            <a:pPr marL="263525" lvl="2" indent="0">
              <a:lnSpc>
                <a:spcPct val="80000"/>
              </a:lnSpc>
              <a:buNone/>
            </a:pPr>
            <a:r>
              <a:rPr lang="en-US" altLang="en-US" sz="2000" dirty="0"/>
              <a:t>removes </a:t>
            </a:r>
            <a:r>
              <a:rPr lang="en-US" altLang="en-US" sz="2000" i="1" dirty="0"/>
              <a:t>n</a:t>
            </a:r>
            <a:r>
              <a:rPr lang="en-US" altLang="en-US" sz="2000" dirty="0"/>
              <a:t> and returns its value</a:t>
            </a:r>
          </a:p>
          <a:p>
            <a:pPr lvl="1">
              <a:lnSpc>
                <a:spcPct val="80000"/>
              </a:lnSpc>
            </a:pPr>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37</a:t>
            </a:fld>
            <a:endParaRPr lang="en-US" dirty="0"/>
          </a:p>
        </p:txBody>
      </p:sp>
    </p:spTree>
    <p:extLst>
      <p:ext uri="{BB962C8B-B14F-4D97-AF65-F5344CB8AC3E}">
        <p14:creationId xmlns:p14="http://schemas.microsoft.com/office/powerpoint/2010/main" val="3625308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altLang="en-US" dirty="0"/>
              <a:t>Like a list, tuples are iterable arrays of objects</a:t>
            </a:r>
          </a:p>
          <a:p>
            <a:pPr marL="342900" indent="-342900">
              <a:buFont typeface="Arial" panose="020B0604020202020204" pitchFamily="34" charset="0"/>
              <a:buChar char="•"/>
            </a:pPr>
            <a:r>
              <a:rPr lang="en-US" altLang="en-US" dirty="0"/>
              <a:t>Tuples are immutable –</a:t>
            </a:r>
            <a:br>
              <a:rPr lang="en-US" altLang="en-US" dirty="0"/>
            </a:br>
            <a:r>
              <a:rPr lang="en-US" altLang="en-US" dirty="0"/>
              <a:t>once created, unchangeable</a:t>
            </a:r>
          </a:p>
          <a:p>
            <a:pPr marL="342900" indent="-342900">
              <a:buFont typeface="Arial" panose="020B0604020202020204" pitchFamily="34" charset="0"/>
              <a:buChar char="•"/>
            </a:pPr>
            <a:r>
              <a:rPr lang="en-US" altLang="en-US" dirty="0"/>
              <a:t>To add or remove items, you must </a:t>
            </a:r>
            <a:r>
              <a:rPr lang="en-US" altLang="en-US" dirty="0" smtClean="0"/>
              <a:t>redeclare</a:t>
            </a:r>
            <a:endParaRPr lang="en-US" altLang="en-US" dirty="0"/>
          </a:p>
          <a:p>
            <a:r>
              <a:rPr lang="en-US" altLang="en-US" dirty="0"/>
              <a:t>Example uses of tuples</a:t>
            </a:r>
          </a:p>
          <a:p>
            <a:pPr lvl="1">
              <a:buFont typeface="Wingdings" panose="05000000000000000000" pitchFamily="2" charset="2"/>
              <a:buChar char="ü"/>
            </a:pPr>
            <a:r>
              <a:rPr lang="en-US" altLang="en-US" dirty="0"/>
              <a:t>County Names</a:t>
            </a:r>
          </a:p>
          <a:p>
            <a:pPr lvl="1">
              <a:buFont typeface="Wingdings" panose="05000000000000000000" pitchFamily="2" charset="2"/>
              <a:buChar char="ü"/>
            </a:pPr>
            <a:r>
              <a:rPr lang="en-US" altLang="en-US" dirty="0"/>
              <a:t>Land Use Codes</a:t>
            </a:r>
          </a:p>
          <a:p>
            <a:pPr lvl="1">
              <a:buFont typeface="Wingdings" panose="05000000000000000000" pitchFamily="2" charset="2"/>
              <a:buChar char="ü"/>
            </a:pPr>
            <a:r>
              <a:rPr lang="en-US" altLang="en-US" dirty="0"/>
              <a:t>Ordered set of functions </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38</a:t>
            </a:fld>
            <a:endParaRPr lang="en-US" dirty="0"/>
          </a:p>
        </p:txBody>
      </p:sp>
    </p:spTree>
    <p:extLst>
      <p:ext uri="{BB962C8B-B14F-4D97-AF65-F5344CB8AC3E}">
        <p14:creationId xmlns:p14="http://schemas.microsoft.com/office/powerpoint/2010/main" val="2652956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a:t>
            </a:r>
            <a:endParaRPr lang="en-US" b="1" dirty="0"/>
          </a:p>
        </p:txBody>
      </p:sp>
      <p:sp>
        <p:nvSpPr>
          <p:cNvPr id="3" name="Content Placeholder 2"/>
          <p:cNvSpPr>
            <a:spLocks noGrp="1"/>
          </p:cNvSpPr>
          <p:nvPr>
            <p:ph sz="quarter" idx="17"/>
          </p:nvPr>
        </p:nvSpPr>
        <p:spPr/>
        <p:txBody>
          <a:bodyPr/>
          <a:lstStyle/>
          <a:p>
            <a:r>
              <a:rPr lang="en-US" dirty="0"/>
              <a:t>Set is unordered collection of elements.</a:t>
            </a:r>
          </a:p>
          <a:p>
            <a:r>
              <a:rPr lang="en-US" dirty="0" smtClean="0"/>
              <a:t>It </a:t>
            </a:r>
            <a:r>
              <a:rPr lang="en-US" dirty="0"/>
              <a:t>doesn’t allow duplicates, if it is present it will remove those elements. Set is mutable.</a:t>
            </a:r>
          </a:p>
          <a:p>
            <a:r>
              <a:rPr lang="en-US" dirty="0" smtClean="0"/>
              <a:t>Or</a:t>
            </a:r>
            <a:endParaRPr lang="en-US" dirty="0"/>
          </a:p>
          <a:p>
            <a:r>
              <a:rPr lang="en-US" dirty="0"/>
              <a:t>It will store multiple unique values  {}.</a:t>
            </a:r>
          </a:p>
          <a:p>
            <a:endParaRPr lang="en-US" dirty="0"/>
          </a:p>
          <a:p>
            <a:r>
              <a:rPr lang="en-US" b="1" dirty="0">
                <a:solidFill>
                  <a:srgbClr val="0070C0"/>
                </a:solidFill>
              </a:rPr>
              <a:t>Operations: </a:t>
            </a:r>
            <a:r>
              <a:rPr lang="en-US" dirty="0"/>
              <a:t>INSERTION, UNION, DIFFERENCE.</a:t>
            </a:r>
          </a:p>
          <a:p>
            <a:r>
              <a:rPr lang="en-US" dirty="0"/>
              <a:t> </a:t>
            </a:r>
            <a:endParaRPr lang="en-US" dirty="0" smtClean="0"/>
          </a:p>
          <a:p>
            <a:r>
              <a:rPr lang="en-US" b="1" dirty="0" smtClean="0">
                <a:solidFill>
                  <a:srgbClr val="0070C0"/>
                </a:solidFill>
              </a:rPr>
              <a:t>Two </a:t>
            </a:r>
            <a:r>
              <a:rPr lang="en-US" b="1" dirty="0">
                <a:solidFill>
                  <a:srgbClr val="0070C0"/>
                </a:solidFill>
              </a:rPr>
              <a:t>ways to create a set</a:t>
            </a:r>
            <a:r>
              <a:rPr lang="en-US" b="1" dirty="0"/>
              <a:t>:</a:t>
            </a:r>
          </a:p>
          <a:p>
            <a:r>
              <a:rPr lang="en-US" dirty="0"/>
              <a:t>1.list []</a:t>
            </a:r>
          </a:p>
          <a:p>
            <a:r>
              <a:rPr lang="en-US" dirty="0"/>
              <a:t>2.set {}</a:t>
            </a:r>
          </a:p>
          <a:p>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39</a:t>
            </a:fld>
            <a:endParaRPr lang="en-US" dirty="0"/>
          </a:p>
        </p:txBody>
      </p:sp>
    </p:spTree>
    <p:extLst>
      <p:ext uri="{BB962C8B-B14F-4D97-AF65-F5344CB8AC3E}">
        <p14:creationId xmlns:p14="http://schemas.microsoft.com/office/powerpoint/2010/main" val="73648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PROGRAMMING LANGUAGE?</a:t>
            </a:r>
            <a:endParaRPr lang="en-US" b="1" dirty="0"/>
          </a:p>
        </p:txBody>
      </p:sp>
      <p:sp>
        <p:nvSpPr>
          <p:cNvPr id="3" name="Content Placeholder 2"/>
          <p:cNvSpPr>
            <a:spLocks noGrp="1"/>
          </p:cNvSpPr>
          <p:nvPr>
            <p:ph sz="quarter" idx="17"/>
          </p:nvPr>
        </p:nvSpPr>
        <p:spPr/>
        <p:txBody>
          <a:bodyPr/>
          <a:lstStyle/>
          <a:p>
            <a:pPr marL="274320" indent="-274320" fontAlgn="auto">
              <a:spcAft>
                <a:spcPts val="0"/>
              </a:spcAft>
              <a:buClr>
                <a:schemeClr val="accent3"/>
              </a:buClr>
              <a:buFont typeface="Wingdings 2"/>
              <a:buChar char=""/>
              <a:defRPr/>
            </a:pPr>
            <a:r>
              <a:rPr lang="en-US" dirty="0"/>
              <a:t>A programming language is somewhat like a natural language, but with a very limited set of statements and strict syntax rules.</a:t>
            </a:r>
            <a:br>
              <a:rPr lang="en-US" dirty="0"/>
            </a:br>
            <a:endParaRPr lang="en-US" dirty="0"/>
          </a:p>
          <a:p>
            <a:pPr marL="274320" indent="-274320" fontAlgn="auto">
              <a:spcAft>
                <a:spcPts val="0"/>
              </a:spcAft>
              <a:buClr>
                <a:schemeClr val="accent3"/>
              </a:buClr>
              <a:buFont typeface="Wingdings 2"/>
              <a:buChar char=""/>
              <a:defRPr/>
            </a:pPr>
            <a:r>
              <a:rPr lang="en-US" dirty="0"/>
              <a:t>Has statements to implement sequential, conditional and iterative processing - algorithms</a:t>
            </a:r>
          </a:p>
          <a:p>
            <a:pPr marL="274320" indent="-274320" fontAlgn="auto">
              <a:spcAft>
                <a:spcPts val="0"/>
              </a:spcAft>
              <a:buClr>
                <a:schemeClr val="accent3"/>
              </a:buClr>
              <a:buFont typeface="Wingdings 2"/>
              <a:buChar char=""/>
              <a:defRPr/>
            </a:pPr>
            <a:endParaRPr lang="en-US" dirty="0"/>
          </a:p>
          <a:p>
            <a:pPr marL="274320" indent="-274320" fontAlgn="auto">
              <a:spcAft>
                <a:spcPts val="0"/>
              </a:spcAft>
              <a:buClr>
                <a:schemeClr val="accent3"/>
              </a:buClr>
              <a:buFont typeface="Wingdings 2"/>
              <a:buChar char=""/>
              <a:defRPr/>
            </a:pPr>
            <a:r>
              <a:rPr lang="en-US" dirty="0"/>
              <a:t>Examples: FORTRAN, COBOL, Lisp, Basic, Pascal, C, C</a:t>
            </a:r>
            <a:r>
              <a:rPr lang="en-US" baseline="30000" dirty="0"/>
              <a:t>++</a:t>
            </a:r>
            <a:r>
              <a:rPr lang="en-US" dirty="0"/>
              <a:t>, Java, C#, Python, …</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a:t>
            </a:fld>
            <a:endParaRPr lang="en-US" dirty="0"/>
          </a:p>
        </p:txBody>
      </p:sp>
    </p:spTree>
    <p:extLst>
      <p:ext uri="{BB962C8B-B14F-4D97-AF65-F5344CB8AC3E}">
        <p14:creationId xmlns:p14="http://schemas.microsoft.com/office/powerpoint/2010/main" val="2986495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Dictionaries</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altLang="en-US" dirty="0"/>
              <a:t>Dictionaries are sets of key &amp; value pairs</a:t>
            </a:r>
          </a:p>
          <a:p>
            <a:pPr marL="342900" indent="-342900">
              <a:buFont typeface="Arial" panose="020B0604020202020204" pitchFamily="34" charset="0"/>
              <a:buChar char="•"/>
            </a:pPr>
            <a:r>
              <a:rPr lang="en-US" altLang="en-US" dirty="0"/>
              <a:t>Allows you to identify values by a descriptive name instead of order in a list</a:t>
            </a:r>
          </a:p>
          <a:p>
            <a:pPr marL="342900" indent="-342900">
              <a:buFont typeface="Arial" panose="020B0604020202020204" pitchFamily="34" charset="0"/>
              <a:buChar char="•"/>
            </a:pPr>
            <a:r>
              <a:rPr lang="en-US" altLang="en-US" dirty="0"/>
              <a:t>Keys are unordered unless explicitly </a:t>
            </a:r>
            <a:r>
              <a:rPr lang="en-US" altLang="en-US" dirty="0" smtClean="0"/>
              <a:t>sorted</a:t>
            </a:r>
          </a:p>
          <a:p>
            <a:pPr marL="342900" indent="-342900">
              <a:buFont typeface="Arial" panose="020B0604020202020204" pitchFamily="34" charset="0"/>
              <a:buChar char="•"/>
            </a:pPr>
            <a:endParaRPr lang="en-US" altLang="en-US" dirty="0"/>
          </a:p>
          <a:p>
            <a:r>
              <a:rPr lang="en-US" altLang="en-US" dirty="0">
                <a:solidFill>
                  <a:srgbClr val="0070C0"/>
                </a:solidFill>
              </a:rPr>
              <a:t>Keys are unique:</a:t>
            </a:r>
          </a:p>
          <a:p>
            <a:pPr marL="514350" lvl="1" indent="-514350">
              <a:buFont typeface="+mj-lt"/>
              <a:buAutoNum type="romanUcPeriod"/>
            </a:pPr>
            <a:r>
              <a:rPr lang="en-US" altLang="en-US" dirty="0" err="1"/>
              <a:t>var</a:t>
            </a:r>
            <a:r>
              <a:rPr lang="en-US" altLang="en-US" dirty="0"/>
              <a:t>[‘item’] = “apple”</a:t>
            </a:r>
          </a:p>
          <a:p>
            <a:pPr marL="514350" lvl="1" indent="-514350">
              <a:buFont typeface="+mj-lt"/>
              <a:buAutoNum type="romanUcPeriod"/>
            </a:pPr>
            <a:r>
              <a:rPr lang="en-US" altLang="en-US" dirty="0" err="1"/>
              <a:t>var</a:t>
            </a:r>
            <a:r>
              <a:rPr lang="en-US" altLang="en-US" dirty="0"/>
              <a:t>[‘item’] = “banana”</a:t>
            </a:r>
          </a:p>
          <a:p>
            <a:pPr marL="514350" lvl="1" indent="-514350">
              <a:buFont typeface="+mj-lt"/>
              <a:buAutoNum type="romanUcPeriod"/>
            </a:pPr>
            <a:r>
              <a:rPr lang="en-US" altLang="en-US" dirty="0"/>
              <a:t>print </a:t>
            </a:r>
            <a:r>
              <a:rPr lang="en-US" altLang="en-US" dirty="0" err="1"/>
              <a:t>var</a:t>
            </a:r>
            <a:r>
              <a:rPr lang="en-US" altLang="en-US" dirty="0"/>
              <a:t>[‘item’] prints just </a:t>
            </a:r>
            <a:r>
              <a:rPr lang="en-US" altLang="en-US" dirty="0" smtClean="0"/>
              <a:t>banana</a:t>
            </a:r>
          </a:p>
          <a:p>
            <a:endParaRPr lang="en-US" dirty="0" smtClean="0">
              <a:solidFill>
                <a:srgbClr val="0070C0"/>
              </a:solidFill>
            </a:endParaRPr>
          </a:p>
          <a:p>
            <a:r>
              <a:rPr lang="en-US" dirty="0" smtClean="0">
                <a:solidFill>
                  <a:srgbClr val="0070C0"/>
                </a:solidFill>
              </a:rPr>
              <a:t>The </a:t>
            </a:r>
            <a:r>
              <a:rPr lang="en-US" dirty="0">
                <a:solidFill>
                  <a:srgbClr val="0070C0"/>
                </a:solidFill>
              </a:rPr>
              <a:t>syntax :</a:t>
            </a:r>
          </a:p>
          <a:p>
            <a:r>
              <a:rPr lang="en-US" dirty="0" err="1" smtClean="0"/>
              <a:t>dictionaryName</a:t>
            </a:r>
            <a:r>
              <a:rPr lang="en-US" dirty="0" smtClean="0"/>
              <a:t> </a:t>
            </a:r>
            <a:r>
              <a:rPr lang="en-US" dirty="0"/>
              <a:t>= {key1:val1, key2:val2,...}</a:t>
            </a:r>
          </a:p>
          <a:p>
            <a:endParaRPr lang="en-US" dirty="0"/>
          </a:p>
          <a:p>
            <a:pPr lvl="1"/>
            <a:endParaRPr lang="en-US" alt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40</a:t>
            </a:fld>
            <a:endParaRPr lang="en-US" dirty="0"/>
          </a:p>
        </p:txBody>
      </p:sp>
    </p:spTree>
    <p:extLst>
      <p:ext uri="{BB962C8B-B14F-4D97-AF65-F5344CB8AC3E}">
        <p14:creationId xmlns:p14="http://schemas.microsoft.com/office/powerpoint/2010/main" val="363752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Indentation and Blocks</a:t>
            </a:r>
            <a:endParaRPr lang="en-US" b="1" dirty="0"/>
          </a:p>
        </p:txBody>
      </p:sp>
      <p:sp>
        <p:nvSpPr>
          <p:cNvPr id="3" name="Content Placeholder 2"/>
          <p:cNvSpPr>
            <a:spLocks noGrp="1"/>
          </p:cNvSpPr>
          <p:nvPr>
            <p:ph sz="quarter" idx="17"/>
          </p:nvPr>
        </p:nvSpPr>
        <p:spPr/>
        <p:txBody>
          <a:bodyPr/>
          <a:lstStyle/>
          <a:p>
            <a:pPr marL="342900" indent="-342900">
              <a:buFont typeface="Wingdings" panose="05000000000000000000" pitchFamily="2" charset="2"/>
              <a:buChar char="q"/>
            </a:pPr>
            <a:r>
              <a:rPr lang="en-US" altLang="en-US" dirty="0"/>
              <a:t>Python uses whitespace and indents to denote blocks of </a:t>
            </a:r>
            <a:r>
              <a:rPr lang="en-US" altLang="en-US" dirty="0" smtClean="0"/>
              <a:t>code</a:t>
            </a:r>
            <a:endParaRPr lang="en-US" altLang="en-US" dirty="0"/>
          </a:p>
          <a:p>
            <a:pPr marL="342900" indent="-342900">
              <a:buFont typeface="Wingdings" panose="05000000000000000000" pitchFamily="2" charset="2"/>
              <a:buChar char="q"/>
            </a:pPr>
            <a:r>
              <a:rPr lang="en-US" altLang="en-US" dirty="0"/>
              <a:t>Lines of code that begin a block end in a colon:</a:t>
            </a:r>
          </a:p>
          <a:p>
            <a:pPr marL="342900" indent="-342900">
              <a:buFont typeface="Wingdings" panose="05000000000000000000" pitchFamily="2" charset="2"/>
              <a:buChar char="q"/>
            </a:pPr>
            <a:r>
              <a:rPr lang="en-US" altLang="en-US" dirty="0"/>
              <a:t>Lines within the code block are indented at the same level</a:t>
            </a:r>
          </a:p>
          <a:p>
            <a:pPr marL="342900" indent="-342900">
              <a:buFont typeface="Wingdings" panose="05000000000000000000" pitchFamily="2" charset="2"/>
              <a:buChar char="q"/>
            </a:pPr>
            <a:r>
              <a:rPr lang="en-US" altLang="en-US" dirty="0"/>
              <a:t>To end a code block, remove the indentation</a:t>
            </a:r>
          </a:p>
          <a:p>
            <a:pPr marL="342900" indent="-342900">
              <a:buFont typeface="Wingdings" panose="05000000000000000000" pitchFamily="2" charset="2"/>
              <a:buChar char="q"/>
            </a:pPr>
            <a:r>
              <a:rPr lang="en-US" altLang="en-US" dirty="0"/>
              <a:t>You'll want blocks of code that run only when certain conditions are met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41</a:t>
            </a:fld>
            <a:endParaRPr lang="en-US" dirty="0"/>
          </a:p>
        </p:txBody>
      </p:sp>
    </p:spTree>
    <p:extLst>
      <p:ext uri="{BB962C8B-B14F-4D97-AF65-F5344CB8AC3E}">
        <p14:creationId xmlns:p14="http://schemas.microsoft.com/office/powerpoint/2010/main" val="947811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Conditional Branching</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dirty="0"/>
              <a:t>if and else</a:t>
            </a:r>
          </a:p>
          <a:p>
            <a:pPr lvl="1">
              <a:lnSpc>
                <a:spcPct val="90000"/>
              </a:lnSpc>
              <a:buNone/>
            </a:pPr>
            <a:r>
              <a:rPr lang="en-US" altLang="en-US" dirty="0"/>
              <a:t>if variable == condition:</a:t>
            </a:r>
            <a:br>
              <a:rPr lang="en-US" altLang="en-US" dirty="0"/>
            </a:br>
            <a:r>
              <a:rPr lang="en-US" altLang="en-US" dirty="0"/>
              <a:t>		#do something based on v == c</a:t>
            </a:r>
          </a:p>
          <a:p>
            <a:pPr lvl="1">
              <a:lnSpc>
                <a:spcPct val="90000"/>
              </a:lnSpc>
              <a:buNone/>
            </a:pPr>
            <a:r>
              <a:rPr lang="en-US" altLang="en-US" dirty="0"/>
              <a:t>else:</a:t>
            </a:r>
          </a:p>
          <a:p>
            <a:pPr lvl="1">
              <a:lnSpc>
                <a:spcPct val="90000"/>
              </a:lnSpc>
              <a:buNone/>
            </a:pPr>
            <a:r>
              <a:rPr lang="en-US" altLang="en-US" dirty="0"/>
              <a:t>			#do something based on v != c</a:t>
            </a:r>
          </a:p>
          <a:p>
            <a:pPr>
              <a:lnSpc>
                <a:spcPct val="90000"/>
              </a:lnSpc>
            </a:pPr>
            <a:r>
              <a:rPr lang="en-US" altLang="en-US" dirty="0" err="1"/>
              <a:t>elif</a:t>
            </a:r>
            <a:r>
              <a:rPr lang="en-US" altLang="en-US" dirty="0"/>
              <a:t> allows for additional branching</a:t>
            </a:r>
          </a:p>
          <a:p>
            <a:pPr lvl="1">
              <a:lnSpc>
                <a:spcPct val="90000"/>
              </a:lnSpc>
              <a:buNone/>
            </a:pPr>
            <a:r>
              <a:rPr lang="en-US" altLang="en-US" dirty="0"/>
              <a:t>if </a:t>
            </a:r>
            <a:r>
              <a:rPr lang="en-US" altLang="en-US" i="1" dirty="0"/>
              <a:t>condition</a:t>
            </a:r>
            <a:r>
              <a:rPr lang="en-US" altLang="en-US" dirty="0"/>
              <a:t>:</a:t>
            </a:r>
          </a:p>
          <a:p>
            <a:pPr lvl="1">
              <a:lnSpc>
                <a:spcPct val="90000"/>
              </a:lnSpc>
              <a:buNone/>
            </a:pPr>
            <a:r>
              <a:rPr lang="en-US" altLang="en-US" dirty="0" err="1"/>
              <a:t>elif</a:t>
            </a:r>
            <a:r>
              <a:rPr lang="en-US" altLang="en-US" dirty="0"/>
              <a:t> </a:t>
            </a:r>
            <a:r>
              <a:rPr lang="en-US" altLang="en-US" i="1" dirty="0"/>
              <a:t>another condition</a:t>
            </a:r>
            <a:r>
              <a:rPr lang="en-US" altLang="en-US" dirty="0"/>
              <a:t>:</a:t>
            </a:r>
          </a:p>
          <a:p>
            <a:pPr lvl="1">
              <a:lnSpc>
                <a:spcPct val="90000"/>
              </a:lnSpc>
              <a:buNone/>
            </a:pPr>
            <a:r>
              <a:rPr lang="en-US" altLang="en-US" dirty="0"/>
              <a:t>…</a:t>
            </a:r>
          </a:p>
          <a:p>
            <a:pPr lvl="1">
              <a:lnSpc>
                <a:spcPct val="90000"/>
              </a:lnSpc>
              <a:buNone/>
            </a:pPr>
            <a:r>
              <a:rPr lang="en-US" altLang="en-US" dirty="0"/>
              <a:t>else: #none of the above</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42</a:t>
            </a:fld>
            <a:endParaRPr lang="en-US" dirty="0"/>
          </a:p>
        </p:txBody>
      </p:sp>
    </p:spTree>
    <p:extLst>
      <p:ext uri="{BB962C8B-B14F-4D97-AF65-F5344CB8AC3E}">
        <p14:creationId xmlns:p14="http://schemas.microsoft.com/office/powerpoint/2010/main" val="576553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Looping with For</a:t>
            </a:r>
            <a:endParaRPr lang="en-US" b="1" dirty="0"/>
          </a:p>
        </p:txBody>
      </p:sp>
      <p:sp>
        <p:nvSpPr>
          <p:cNvPr id="3" name="Content Placeholder 2"/>
          <p:cNvSpPr>
            <a:spLocks noGrp="1"/>
          </p:cNvSpPr>
          <p:nvPr>
            <p:ph sz="quarter" idx="17"/>
          </p:nvPr>
        </p:nvSpPr>
        <p:spPr/>
        <p:txBody>
          <a:bodyPr/>
          <a:lstStyle/>
          <a:p>
            <a:pPr>
              <a:lnSpc>
                <a:spcPct val="80000"/>
              </a:lnSpc>
            </a:pPr>
            <a:r>
              <a:rPr lang="en-US" altLang="en-US" sz="2400" dirty="0"/>
              <a:t>For allows you to loop over a block of code a set number of times</a:t>
            </a:r>
          </a:p>
          <a:p>
            <a:pPr>
              <a:lnSpc>
                <a:spcPct val="80000"/>
              </a:lnSpc>
            </a:pPr>
            <a:r>
              <a:rPr lang="en-US" altLang="en-US" sz="2400" dirty="0"/>
              <a:t>For is great for manipulating lists:</a:t>
            </a:r>
          </a:p>
          <a:p>
            <a:pPr>
              <a:lnSpc>
                <a:spcPct val="80000"/>
              </a:lnSpc>
            </a:pPr>
            <a:r>
              <a:rPr lang="en-US" altLang="en-US" sz="2400" dirty="0"/>
              <a:t>	a = ['cat', 'window', 'defenestrate']</a:t>
            </a:r>
            <a:br>
              <a:rPr lang="en-US" altLang="en-US" sz="2400" dirty="0"/>
            </a:br>
            <a:r>
              <a:rPr lang="en-US" altLang="en-US" sz="2400" dirty="0"/>
              <a:t>for x in a:</a:t>
            </a:r>
            <a:br>
              <a:rPr lang="en-US" altLang="en-US" sz="2400" dirty="0"/>
            </a:br>
            <a:r>
              <a:rPr lang="en-US" altLang="en-US" sz="2400" dirty="0"/>
              <a:t>		print x, </a:t>
            </a:r>
            <a:r>
              <a:rPr lang="en-US" altLang="en-US" sz="2400" dirty="0" err="1"/>
              <a:t>len</a:t>
            </a:r>
            <a:r>
              <a:rPr lang="en-US" altLang="en-US" sz="2400" dirty="0"/>
              <a:t>(x)</a:t>
            </a:r>
          </a:p>
          <a:p>
            <a:pPr>
              <a:lnSpc>
                <a:spcPct val="80000"/>
              </a:lnSpc>
            </a:pPr>
            <a:r>
              <a:rPr lang="en-US" altLang="en-US" sz="3000" dirty="0"/>
              <a:t>	</a:t>
            </a:r>
            <a:endParaRPr lang="en-US" altLang="en-US" sz="3000"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43</a:t>
            </a:fld>
            <a:endParaRPr lang="en-US" dirty="0"/>
          </a:p>
        </p:txBody>
      </p:sp>
    </p:spTree>
    <p:extLst>
      <p:ext uri="{BB962C8B-B14F-4D97-AF65-F5344CB8AC3E}">
        <p14:creationId xmlns:p14="http://schemas.microsoft.com/office/powerpoint/2010/main" val="2314513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7"/>
          </p:nvPr>
        </p:nvSpPr>
        <p:spPr/>
        <p:txBody>
          <a:bodyPr/>
          <a:lstStyle/>
          <a:p>
            <a:pPr>
              <a:lnSpc>
                <a:spcPct val="80000"/>
              </a:lnSpc>
            </a:pPr>
            <a:endParaRPr lang="en-US" altLang="en-US" sz="3000" b="1" dirty="0"/>
          </a:p>
          <a:p>
            <a:pPr>
              <a:lnSpc>
                <a:spcPct val="80000"/>
              </a:lnSpc>
            </a:pPr>
            <a:r>
              <a:rPr lang="en-US" altLang="en-US" sz="3000" b="1" dirty="0"/>
              <a:t>Results:</a:t>
            </a:r>
          </a:p>
          <a:p>
            <a:pPr lvl="1">
              <a:lnSpc>
                <a:spcPct val="80000"/>
              </a:lnSpc>
              <a:buNone/>
            </a:pPr>
            <a:r>
              <a:rPr lang="en-US" altLang="en-US" sz="2600" dirty="0"/>
              <a:t>cat 3</a:t>
            </a:r>
          </a:p>
          <a:p>
            <a:pPr lvl="1">
              <a:lnSpc>
                <a:spcPct val="80000"/>
              </a:lnSpc>
              <a:buNone/>
            </a:pPr>
            <a:r>
              <a:rPr lang="en-US" altLang="en-US" sz="2600" dirty="0"/>
              <a:t>window 6</a:t>
            </a:r>
          </a:p>
          <a:p>
            <a:pPr lvl="1">
              <a:lnSpc>
                <a:spcPct val="80000"/>
              </a:lnSpc>
              <a:buNone/>
            </a:pPr>
            <a:r>
              <a:rPr lang="en-US" altLang="en-US" sz="2600" dirty="0"/>
              <a:t>defenestrate 12</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44</a:t>
            </a:fld>
            <a:endParaRPr lang="en-US" dirty="0"/>
          </a:p>
        </p:txBody>
      </p:sp>
    </p:spTree>
    <p:extLst>
      <p:ext uri="{BB962C8B-B14F-4D97-AF65-F5344CB8AC3E}">
        <p14:creationId xmlns:p14="http://schemas.microsoft.com/office/powerpoint/2010/main" val="13972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Looping with For</a:t>
            </a:r>
            <a:endParaRPr lang="en-US" b="1" dirty="0"/>
          </a:p>
        </p:txBody>
      </p:sp>
      <p:sp>
        <p:nvSpPr>
          <p:cNvPr id="3" name="Content Placeholder 2"/>
          <p:cNvSpPr>
            <a:spLocks noGrp="1"/>
          </p:cNvSpPr>
          <p:nvPr>
            <p:ph sz="quarter" idx="17"/>
          </p:nvPr>
        </p:nvSpPr>
        <p:spPr/>
        <p:txBody>
          <a:bodyPr/>
          <a:lstStyle/>
          <a:p>
            <a:pPr marL="342900" indent="-342900">
              <a:buFont typeface="Wingdings" panose="05000000000000000000" pitchFamily="2" charset="2"/>
              <a:buChar char="ü"/>
            </a:pPr>
            <a:r>
              <a:rPr lang="en-US" altLang="en-US" dirty="0"/>
              <a:t>We could use a for loop to perform </a:t>
            </a:r>
            <a:r>
              <a:rPr lang="en-US" altLang="en-US" dirty="0" err="1"/>
              <a:t>geoprocessing</a:t>
            </a:r>
            <a:r>
              <a:rPr lang="en-US" altLang="en-US" dirty="0"/>
              <a:t> tasks on each layer in a list</a:t>
            </a:r>
          </a:p>
          <a:p>
            <a:pPr marL="342900" indent="-342900">
              <a:buFont typeface="Wingdings" panose="05000000000000000000" pitchFamily="2" charset="2"/>
              <a:buChar char="ü"/>
            </a:pPr>
            <a:r>
              <a:rPr lang="en-US" altLang="en-US" dirty="0"/>
              <a:t>We could get a list of features in a feature class and loop over each, checking attributes</a:t>
            </a:r>
          </a:p>
          <a:p>
            <a:pPr marL="342900" indent="-342900">
              <a:buFont typeface="Wingdings" panose="05000000000000000000" pitchFamily="2" charset="2"/>
              <a:buChar char="ü"/>
            </a:pPr>
            <a:r>
              <a:rPr lang="en-US" altLang="en-US" dirty="0"/>
              <a:t>Anything in a sequence or list can be used in a For loop</a:t>
            </a:r>
          </a:p>
          <a:p>
            <a:pPr marL="342900" indent="-342900">
              <a:buFont typeface="Wingdings" panose="05000000000000000000" pitchFamily="2" charset="2"/>
              <a:buChar char="ü"/>
            </a:pPr>
            <a:r>
              <a:rPr lang="en-US" altLang="en-US" dirty="0"/>
              <a:t>Just be sure not to modify the list while looping</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45</a:t>
            </a:fld>
            <a:endParaRPr lang="en-US" dirty="0"/>
          </a:p>
        </p:txBody>
      </p:sp>
    </p:spTree>
    <p:extLst>
      <p:ext uri="{BB962C8B-B14F-4D97-AF65-F5344CB8AC3E}">
        <p14:creationId xmlns:p14="http://schemas.microsoft.com/office/powerpoint/2010/main" val="2709450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sz="quarter" idx="17"/>
          </p:nvPr>
        </p:nvSpPr>
        <p:spPr/>
        <p:txBody>
          <a:bodyPr/>
          <a:lstStyle/>
          <a:p>
            <a:pPr marL="342900" indent="-342900">
              <a:buFont typeface="Wingdings" panose="05000000000000000000" pitchFamily="2" charset="2"/>
              <a:buChar char="Ø"/>
            </a:pPr>
            <a:r>
              <a:rPr lang="en-US" altLang="en-US" dirty="0"/>
              <a:t>Modules are additional pieces of code that further extend Python’s functionality</a:t>
            </a:r>
          </a:p>
          <a:p>
            <a:pPr marL="342900" indent="-342900">
              <a:buFont typeface="Wingdings" panose="05000000000000000000" pitchFamily="2" charset="2"/>
              <a:buChar char="Ø"/>
            </a:pPr>
            <a:r>
              <a:rPr lang="en-US" altLang="en-US" dirty="0"/>
              <a:t>A module typically has a specific function</a:t>
            </a:r>
          </a:p>
          <a:p>
            <a:pPr lvl="1">
              <a:buFont typeface="Wingdings" panose="05000000000000000000" pitchFamily="2" charset="2"/>
              <a:buChar char="Ø"/>
            </a:pPr>
            <a:r>
              <a:rPr lang="en-US" altLang="en-US" dirty="0"/>
              <a:t>additional math functions, databases, network…</a:t>
            </a:r>
          </a:p>
          <a:p>
            <a:pPr marL="342900" indent="-342900">
              <a:buFont typeface="Wingdings" panose="05000000000000000000" pitchFamily="2" charset="2"/>
              <a:buChar char="Ø"/>
            </a:pPr>
            <a:r>
              <a:rPr lang="en-US" altLang="en-US" dirty="0"/>
              <a:t>Python comes with many useful modules</a:t>
            </a:r>
          </a:p>
          <a:p>
            <a:pPr marL="342900" indent="-342900">
              <a:buFont typeface="Wingdings" panose="05000000000000000000" pitchFamily="2" charset="2"/>
              <a:buChar char="Ø"/>
            </a:pPr>
            <a:r>
              <a:rPr lang="en-US" altLang="en-US" i="1" dirty="0" smtClean="0"/>
              <a:t>ArcGIS scripting</a:t>
            </a:r>
            <a:r>
              <a:rPr lang="en-US" altLang="en-US" dirty="0" smtClean="0"/>
              <a:t> </a:t>
            </a:r>
            <a:r>
              <a:rPr lang="en-US" altLang="en-US" dirty="0"/>
              <a:t>is the module we will use to load ArcGIS toolbox functions into Python</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46</a:t>
            </a:fld>
            <a:endParaRPr lang="en-US" dirty="0"/>
          </a:p>
        </p:txBody>
      </p:sp>
    </p:spTree>
    <p:extLst>
      <p:ext uri="{BB962C8B-B14F-4D97-AF65-F5344CB8AC3E}">
        <p14:creationId xmlns:p14="http://schemas.microsoft.com/office/powerpoint/2010/main" val="3668608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dirty="0"/>
              <a:t>Modules are accessed using import</a:t>
            </a:r>
          </a:p>
          <a:p>
            <a:pPr lvl="1">
              <a:lnSpc>
                <a:spcPct val="90000"/>
              </a:lnSpc>
            </a:pPr>
            <a:r>
              <a:rPr lang="en-US" altLang="en-US" dirty="0"/>
              <a:t>import sys, </a:t>
            </a:r>
            <a:r>
              <a:rPr lang="en-US" altLang="en-US" dirty="0" err="1"/>
              <a:t>os</a:t>
            </a:r>
            <a:r>
              <a:rPr lang="en-US" altLang="en-US" dirty="0"/>
              <a:t> # imports two </a:t>
            </a:r>
            <a:r>
              <a:rPr lang="en-US" altLang="en-US" dirty="0" smtClean="0"/>
              <a:t>modules</a:t>
            </a:r>
            <a:br>
              <a:rPr lang="en-US" altLang="en-US" dirty="0" smtClean="0"/>
            </a:br>
            <a:endParaRPr lang="en-US" altLang="en-US" dirty="0"/>
          </a:p>
          <a:p>
            <a:pPr>
              <a:lnSpc>
                <a:spcPct val="90000"/>
              </a:lnSpc>
            </a:pPr>
            <a:r>
              <a:rPr lang="en-US" altLang="en-US" dirty="0"/>
              <a:t>Modules can have subsets of functions</a:t>
            </a:r>
          </a:p>
          <a:p>
            <a:pPr lvl="1">
              <a:lnSpc>
                <a:spcPct val="90000"/>
              </a:lnSpc>
            </a:pPr>
            <a:r>
              <a:rPr lang="en-US" altLang="en-US" dirty="0" err="1"/>
              <a:t>os.path</a:t>
            </a:r>
            <a:r>
              <a:rPr lang="en-US" altLang="en-US" dirty="0"/>
              <a:t> is a subset within </a:t>
            </a:r>
            <a:r>
              <a:rPr lang="en-US" altLang="en-US" dirty="0" err="1" smtClean="0"/>
              <a:t>os</a:t>
            </a:r>
            <a:endParaRPr lang="en-US" altLang="en-US" dirty="0" smtClean="0"/>
          </a:p>
          <a:p>
            <a:pPr lvl="1">
              <a:lnSpc>
                <a:spcPct val="90000"/>
              </a:lnSpc>
            </a:pPr>
            <a:endParaRPr lang="en-US" altLang="en-US" dirty="0"/>
          </a:p>
          <a:p>
            <a:pPr>
              <a:lnSpc>
                <a:spcPct val="90000"/>
              </a:lnSpc>
            </a:pPr>
            <a:r>
              <a:rPr lang="en-US" altLang="en-US" dirty="0"/>
              <a:t>Modules are then addressed by </a:t>
            </a:r>
            <a:r>
              <a:rPr lang="en-US" altLang="en-US" dirty="0" err="1"/>
              <a:t>modulename.function</a:t>
            </a:r>
            <a:r>
              <a:rPr lang="en-US" altLang="en-US" dirty="0"/>
              <a:t>()</a:t>
            </a:r>
          </a:p>
          <a:p>
            <a:pPr lvl="1">
              <a:lnSpc>
                <a:spcPct val="90000"/>
              </a:lnSpc>
            </a:pPr>
            <a:r>
              <a:rPr lang="en-US" altLang="en-US" dirty="0" err="1"/>
              <a:t>sys.argv</a:t>
            </a:r>
            <a:r>
              <a:rPr lang="en-US" altLang="en-US" dirty="0"/>
              <a:t> # list of arguments</a:t>
            </a:r>
          </a:p>
          <a:p>
            <a:pPr lvl="1">
              <a:lnSpc>
                <a:spcPct val="90000"/>
              </a:lnSpc>
            </a:pPr>
            <a:r>
              <a:rPr lang="en-US" altLang="en-US" dirty="0"/>
              <a:t>filename = </a:t>
            </a:r>
            <a:r>
              <a:rPr lang="en-US" altLang="en-US" dirty="0" err="1"/>
              <a:t>os.path.splitext</a:t>
            </a:r>
            <a:r>
              <a:rPr lang="en-US" altLang="en-US" dirty="0"/>
              <a:t>("points.txt")</a:t>
            </a:r>
          </a:p>
          <a:p>
            <a:pPr lvl="1">
              <a:lnSpc>
                <a:spcPct val="90000"/>
              </a:lnSpc>
            </a:pPr>
            <a:r>
              <a:rPr lang="en-US" altLang="en-US" dirty="0"/>
              <a:t>filename[1] # equals ".txt"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47</a:t>
            </a:fld>
            <a:endParaRPr lang="en-US" dirty="0"/>
          </a:p>
        </p:txBody>
      </p:sp>
    </p:spTree>
    <p:extLst>
      <p:ext uri="{BB962C8B-B14F-4D97-AF65-F5344CB8AC3E}">
        <p14:creationId xmlns:p14="http://schemas.microsoft.com/office/powerpoint/2010/main" val="1654239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Files</a:t>
            </a:r>
            <a:endParaRPr lang="en-US" b="1" dirty="0"/>
          </a:p>
        </p:txBody>
      </p:sp>
      <p:sp>
        <p:nvSpPr>
          <p:cNvPr id="3" name="Content Placeholder 2"/>
          <p:cNvSpPr>
            <a:spLocks noGrp="1"/>
          </p:cNvSpPr>
          <p:nvPr>
            <p:ph sz="quarter" idx="17"/>
          </p:nvPr>
        </p:nvSpPr>
        <p:spPr/>
        <p:txBody>
          <a:bodyPr/>
          <a:lstStyle/>
          <a:p>
            <a:r>
              <a:rPr lang="en-US" altLang="en-US" dirty="0"/>
              <a:t>Files are manipulated by creating a file object</a:t>
            </a:r>
          </a:p>
          <a:p>
            <a:pPr lvl="1"/>
            <a:r>
              <a:rPr lang="en-US" altLang="en-US" dirty="0"/>
              <a:t>f = open("points.txt", "r</a:t>
            </a:r>
            <a:r>
              <a:rPr lang="en-US" altLang="en-US" dirty="0" smtClean="0"/>
              <a:t>")</a:t>
            </a:r>
          </a:p>
          <a:p>
            <a:pPr lvl="1"/>
            <a:endParaRPr lang="en-US" altLang="en-US" dirty="0"/>
          </a:p>
          <a:p>
            <a:r>
              <a:rPr lang="en-US" altLang="en-US" dirty="0"/>
              <a:t>The file object then has new methods</a:t>
            </a:r>
          </a:p>
          <a:p>
            <a:pPr lvl="1"/>
            <a:r>
              <a:rPr lang="en-US" altLang="en-US" dirty="0"/>
              <a:t>print </a:t>
            </a:r>
            <a:r>
              <a:rPr lang="en-US" altLang="en-US" dirty="0" err="1"/>
              <a:t>f.readline</a:t>
            </a:r>
            <a:r>
              <a:rPr lang="en-US" altLang="en-US" dirty="0"/>
              <a:t>() </a:t>
            </a:r>
            <a:r>
              <a:rPr lang="en-US" altLang="en-US" i="1" dirty="0"/>
              <a:t># prints line from </a:t>
            </a:r>
            <a:r>
              <a:rPr lang="en-US" altLang="en-US" i="1" dirty="0" smtClean="0"/>
              <a:t>file</a:t>
            </a:r>
          </a:p>
          <a:p>
            <a:pPr lvl="1"/>
            <a:endParaRPr lang="en-US" altLang="en-US" i="1" dirty="0"/>
          </a:p>
          <a:p>
            <a:r>
              <a:rPr lang="en-US" altLang="en-US" dirty="0"/>
              <a:t>Files can be accessed to read or write</a:t>
            </a:r>
          </a:p>
          <a:p>
            <a:pPr lvl="1"/>
            <a:r>
              <a:rPr lang="en-US" altLang="en-US" dirty="0"/>
              <a:t>f = open("output.txt", "w")</a:t>
            </a:r>
          </a:p>
          <a:p>
            <a:pPr lvl="1"/>
            <a:r>
              <a:rPr lang="en-US" altLang="en-US" dirty="0" err="1"/>
              <a:t>f.write</a:t>
            </a:r>
            <a:r>
              <a:rPr lang="en-US" altLang="en-US" dirty="0"/>
              <a:t>("Important Output</a:t>
            </a:r>
            <a:r>
              <a:rPr lang="en-US" altLang="en-US" dirty="0" smtClean="0"/>
              <a:t>!")</a:t>
            </a:r>
          </a:p>
          <a:p>
            <a:pPr lvl="1"/>
            <a:endParaRPr lang="en-US" altLang="en-US" dirty="0"/>
          </a:p>
          <a:p>
            <a:r>
              <a:rPr lang="en-US" altLang="en-US" dirty="0"/>
              <a:t>Files are iterable objects, like lists</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48</a:t>
            </a:fld>
            <a:endParaRPr lang="en-US" dirty="0"/>
          </a:p>
        </p:txBody>
      </p:sp>
    </p:spTree>
    <p:extLst>
      <p:ext uri="{BB962C8B-B14F-4D97-AF65-F5344CB8AC3E}">
        <p14:creationId xmlns:p14="http://schemas.microsoft.com/office/powerpoint/2010/main" val="2912258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CAPTURE</a:t>
            </a:r>
            <a:endParaRPr lang="en-US" b="1" dirty="0"/>
          </a:p>
        </p:txBody>
      </p:sp>
      <p:sp>
        <p:nvSpPr>
          <p:cNvPr id="3" name="Content Placeholder 2"/>
          <p:cNvSpPr>
            <a:spLocks noGrp="1"/>
          </p:cNvSpPr>
          <p:nvPr>
            <p:ph sz="quarter" idx="17"/>
          </p:nvPr>
        </p:nvSpPr>
        <p:spPr/>
        <p:txBody>
          <a:bodyPr/>
          <a:lstStyle/>
          <a:p>
            <a:pPr>
              <a:lnSpc>
                <a:spcPct val="90000"/>
              </a:lnSpc>
            </a:pPr>
            <a:r>
              <a:rPr lang="en-US" altLang="en-US" dirty="0"/>
              <a:t>Check for type assignment errors, items not in a list, etc.</a:t>
            </a:r>
          </a:p>
          <a:p>
            <a:pPr>
              <a:lnSpc>
                <a:spcPct val="90000"/>
              </a:lnSpc>
            </a:pPr>
            <a:r>
              <a:rPr lang="en-US" altLang="en-US" dirty="0"/>
              <a:t>Try &amp; Except</a:t>
            </a:r>
          </a:p>
          <a:p>
            <a:pPr lvl="1">
              <a:lnSpc>
                <a:spcPct val="90000"/>
              </a:lnSpc>
              <a:buNone/>
            </a:pPr>
            <a:r>
              <a:rPr lang="en-US" altLang="en-US" dirty="0"/>
              <a:t>try:</a:t>
            </a:r>
          </a:p>
          <a:p>
            <a:pPr lvl="1">
              <a:lnSpc>
                <a:spcPct val="90000"/>
              </a:lnSpc>
              <a:buNone/>
            </a:pPr>
            <a:r>
              <a:rPr lang="en-US" altLang="en-US" dirty="0"/>
              <a:t>		</a:t>
            </a:r>
            <a:r>
              <a:rPr lang="en-US" altLang="en-US" i="1" dirty="0"/>
              <a:t>a block of code that might have an error</a:t>
            </a:r>
          </a:p>
          <a:p>
            <a:pPr lvl="1">
              <a:lnSpc>
                <a:spcPct val="90000"/>
              </a:lnSpc>
              <a:buNone/>
            </a:pPr>
            <a:r>
              <a:rPr lang="en-US" altLang="en-US" dirty="0"/>
              <a:t>except:</a:t>
            </a:r>
            <a:br>
              <a:rPr lang="en-US" altLang="en-US" dirty="0"/>
            </a:br>
            <a:r>
              <a:rPr lang="en-US" altLang="en-US" dirty="0"/>
              <a:t>	</a:t>
            </a:r>
            <a:r>
              <a:rPr lang="en-US" altLang="en-US" i="1" dirty="0"/>
              <a:t>code to execute if an error occurs in "try"</a:t>
            </a:r>
          </a:p>
          <a:p>
            <a:pPr>
              <a:lnSpc>
                <a:spcPct val="90000"/>
              </a:lnSpc>
            </a:pPr>
            <a:r>
              <a:rPr lang="en-US" altLang="en-US" dirty="0"/>
              <a:t>Allows for graceful failure</a:t>
            </a:r>
            <a:br>
              <a:rPr lang="en-US" altLang="en-US" dirty="0"/>
            </a:br>
            <a:r>
              <a:rPr lang="en-US" altLang="en-US" dirty="0"/>
              <a:t> – important in ArcGIS</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49</a:t>
            </a:fld>
            <a:endParaRPr lang="en-US" dirty="0"/>
          </a:p>
        </p:txBody>
      </p:sp>
    </p:spTree>
    <p:extLst>
      <p:ext uri="{BB962C8B-B14F-4D97-AF65-F5344CB8AC3E}">
        <p14:creationId xmlns:p14="http://schemas.microsoft.com/office/powerpoint/2010/main" val="10274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COMPILER</a:t>
            </a:r>
            <a:endParaRPr lang="en-US" b="1" dirty="0"/>
          </a:p>
        </p:txBody>
      </p:sp>
      <p:sp>
        <p:nvSpPr>
          <p:cNvPr id="3" name="Content Placeholder 2"/>
          <p:cNvSpPr>
            <a:spLocks noGrp="1"/>
          </p:cNvSpPr>
          <p:nvPr>
            <p:ph sz="quarter" idx="17"/>
          </p:nvPr>
        </p:nvSpPr>
        <p:spPr/>
        <p:txBody>
          <a:bodyPr/>
          <a:lstStyle/>
          <a:p>
            <a:r>
              <a:rPr lang="en-US" altLang="en-US" dirty="0"/>
              <a:t>A </a:t>
            </a:r>
            <a:r>
              <a:rPr lang="en-US" altLang="en-US" i="1" dirty="0">
                <a:solidFill>
                  <a:schemeClr val="tx2"/>
                </a:solidFill>
              </a:rPr>
              <a:t>compiler</a:t>
            </a:r>
            <a:r>
              <a:rPr lang="en-US" altLang="en-US" dirty="0"/>
              <a:t> is a program that converts a program written in a programming language into a program in the native language, called </a:t>
            </a:r>
            <a:r>
              <a:rPr lang="en-US" altLang="en-US" i="1" dirty="0">
                <a:solidFill>
                  <a:schemeClr val="tx2"/>
                </a:solidFill>
              </a:rPr>
              <a:t>machine language</a:t>
            </a:r>
            <a:r>
              <a:rPr lang="en-US" altLang="en-US" dirty="0"/>
              <a:t>, of the machine that is to execute the program.</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3089530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 EXPRESSION</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a:t>R</a:t>
            </a:r>
            <a:r>
              <a:rPr lang="en-US" dirty="0" smtClean="0"/>
              <a:t>egular </a:t>
            </a:r>
            <a:r>
              <a:rPr lang="en-US" dirty="0"/>
              <a:t>expression is a sequence of character(s) mainly used to find and replace patterns in a string or file</a:t>
            </a:r>
            <a:r>
              <a:rPr lang="en-US" dirty="0" smtClean="0"/>
              <a:t>.</a:t>
            </a:r>
          </a:p>
          <a:p>
            <a:pPr marL="342900" indent="-342900">
              <a:buFont typeface="Arial" panose="020B0604020202020204" pitchFamily="34" charset="0"/>
              <a:buChar char="•"/>
            </a:pPr>
            <a:r>
              <a:rPr lang="en-US" dirty="0"/>
              <a:t>s</a:t>
            </a:r>
            <a:r>
              <a:rPr lang="en-US" dirty="0" smtClean="0"/>
              <a:t>upported </a:t>
            </a:r>
            <a:r>
              <a:rPr lang="en-US" dirty="0"/>
              <a:t>by most of the programming languages like </a:t>
            </a:r>
            <a:r>
              <a:rPr lang="en-US" u="sng" dirty="0">
                <a:hlinkClick r:id="rId2"/>
              </a:rPr>
              <a:t>python</a:t>
            </a:r>
            <a:r>
              <a:rPr lang="en-US" dirty="0"/>
              <a:t>, </a:t>
            </a:r>
            <a:r>
              <a:rPr lang="en-US" dirty="0" err="1"/>
              <a:t>perl</a:t>
            </a:r>
            <a:r>
              <a:rPr lang="en-US" dirty="0"/>
              <a:t>, </a:t>
            </a:r>
            <a:r>
              <a:rPr lang="en-US" u="sng" dirty="0">
                <a:hlinkClick r:id="rId3"/>
              </a:rPr>
              <a:t>R</a:t>
            </a:r>
            <a:r>
              <a:rPr lang="en-US" dirty="0"/>
              <a:t>, Java and </a:t>
            </a:r>
            <a:r>
              <a:rPr lang="en-US" dirty="0" smtClean="0"/>
              <a:t>many </a:t>
            </a:r>
            <a:r>
              <a:rPr lang="en-US" dirty="0"/>
              <a:t>others</a:t>
            </a:r>
            <a:r>
              <a:rPr lang="en-US" dirty="0" smtClean="0"/>
              <a:t>.</a:t>
            </a:r>
          </a:p>
          <a:p>
            <a:r>
              <a:rPr lang="en-US" dirty="0"/>
              <a:t>Regular expressions use two types of characters:</a:t>
            </a:r>
          </a:p>
          <a:p>
            <a:pPr lvl="2"/>
            <a:r>
              <a:rPr lang="en-US" dirty="0"/>
              <a:t>a) Meta characters: As the name suggests, these characters have a special meaning, similar to * in wild card.</a:t>
            </a:r>
          </a:p>
          <a:p>
            <a:pPr lvl="2"/>
            <a:r>
              <a:rPr lang="en-US" dirty="0"/>
              <a:t>b) Literals (like a,b,1,2…)</a:t>
            </a:r>
          </a:p>
          <a:p>
            <a:pPr lvl="0" algn="just" eaLnBrk="0" fontAlgn="base" hangingPunct="0">
              <a:spcBef>
                <a:spcPct val="0"/>
              </a:spcBef>
              <a:spcAft>
                <a:spcPct val="0"/>
              </a:spcAft>
              <a:buClrTx/>
              <a:buSzTx/>
            </a:pPr>
            <a:r>
              <a:rPr lang="en-US" altLang="en-US" dirty="0">
                <a:solidFill>
                  <a:srgbClr val="595858"/>
                </a:solidFill>
                <a:latin typeface="roboto"/>
              </a:rPr>
              <a:t>In Python, we have module “</a:t>
            </a:r>
            <a:r>
              <a:rPr lang="en-US" altLang="en-US" b="1" dirty="0">
                <a:solidFill>
                  <a:srgbClr val="333333"/>
                </a:solidFill>
                <a:latin typeface="roboto"/>
              </a:rPr>
              <a:t>re</a:t>
            </a:r>
            <a:r>
              <a:rPr lang="en-US" altLang="en-US" dirty="0">
                <a:solidFill>
                  <a:srgbClr val="595858"/>
                </a:solidFill>
                <a:latin typeface="roboto"/>
              </a:rPr>
              <a:t>” that helps with regular expressions. So you need to import library </a:t>
            </a:r>
            <a:r>
              <a:rPr lang="en-US" altLang="en-US" b="1" dirty="0">
                <a:solidFill>
                  <a:srgbClr val="333333"/>
                </a:solidFill>
                <a:latin typeface="roboto"/>
              </a:rPr>
              <a:t>re </a:t>
            </a:r>
            <a:r>
              <a:rPr lang="en-US" altLang="en-US" dirty="0">
                <a:solidFill>
                  <a:srgbClr val="595858"/>
                </a:solidFill>
                <a:latin typeface="roboto"/>
              </a:rPr>
              <a:t>before you can use regular expressions in </a:t>
            </a:r>
            <a:r>
              <a:rPr lang="en-US" altLang="en-US" dirty="0" smtClean="0">
                <a:solidFill>
                  <a:srgbClr val="595858"/>
                </a:solidFill>
                <a:latin typeface="roboto"/>
              </a:rPr>
              <a:t>Python.</a:t>
            </a:r>
            <a:endParaRPr lang="en-US" altLang="en-US" sz="1400" dirty="0" smtClean="0">
              <a:solidFill>
                <a:srgbClr val="333333"/>
              </a:solidFill>
              <a:latin typeface="Monaco"/>
            </a:endParaRPr>
          </a:p>
          <a:p>
            <a:r>
              <a:rPr lang="en-US" dirty="0" smtClean="0"/>
              <a:t>Command to import re:</a:t>
            </a:r>
          </a:p>
          <a:p>
            <a:pPr lvl="3"/>
            <a:r>
              <a:rPr lang="en-US" altLang="en-US" dirty="0" smtClean="0">
                <a:solidFill>
                  <a:srgbClr val="333333"/>
                </a:solidFill>
                <a:latin typeface="Monaco"/>
              </a:rPr>
              <a:t> </a:t>
            </a:r>
            <a:r>
              <a:rPr lang="en-US" altLang="en-US" sz="2000" dirty="0">
                <a:solidFill>
                  <a:srgbClr val="333333"/>
                </a:solidFill>
                <a:latin typeface="Monaco"/>
              </a:rPr>
              <a:t>Import re</a:t>
            </a:r>
            <a:r>
              <a:rPr lang="en-US" altLang="en-US" sz="1800" dirty="0"/>
              <a:t> </a:t>
            </a:r>
            <a:endParaRPr lang="en-US" altLang="en-US" sz="4400"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50</a:t>
            </a:fld>
            <a:endParaRPr lang="en-US" dirty="0"/>
          </a:p>
        </p:txBody>
      </p:sp>
      <p:sp>
        <p:nvSpPr>
          <p:cNvPr id="5" name="Rectangle 1"/>
          <p:cNvSpPr>
            <a:spLocks noChangeArrowheads="1"/>
          </p:cNvSpPr>
          <p:nvPr/>
        </p:nvSpPr>
        <p:spPr bwMode="auto">
          <a:xfrm>
            <a:off x="4571967" y="-150274"/>
            <a:ext cx="65" cy="75774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0" rIns="0" bIns="23805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99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USES/METHODS OF REGULAR EXPRESSION</a:t>
            </a:r>
            <a:endParaRPr lang="en-US" b="1" dirty="0"/>
          </a:p>
        </p:txBody>
      </p:sp>
      <p:sp>
        <p:nvSpPr>
          <p:cNvPr id="3" name="Content Placeholder 2"/>
          <p:cNvSpPr>
            <a:spLocks noGrp="1"/>
          </p:cNvSpPr>
          <p:nvPr>
            <p:ph sz="quarter" idx="17"/>
          </p:nvPr>
        </p:nvSpPr>
        <p:spPr/>
        <p:txBody>
          <a:bodyPr>
            <a:normAutofit lnSpcReduction="10000"/>
          </a:bodyPr>
          <a:lstStyle/>
          <a:p>
            <a:r>
              <a:rPr lang="en-US" dirty="0"/>
              <a:t>The most common uses of regular expressions are:</a:t>
            </a:r>
          </a:p>
          <a:p>
            <a:pPr marL="342900" indent="-342900">
              <a:buFont typeface="Arial" panose="020B0604020202020204" pitchFamily="34" charset="0"/>
              <a:buChar char="•"/>
            </a:pPr>
            <a:r>
              <a:rPr lang="en-US" dirty="0"/>
              <a:t>Search a string (search and match)</a:t>
            </a:r>
          </a:p>
          <a:p>
            <a:pPr marL="342900" indent="-342900">
              <a:buFont typeface="Arial" panose="020B0604020202020204" pitchFamily="34" charset="0"/>
              <a:buChar char="•"/>
            </a:pPr>
            <a:r>
              <a:rPr lang="en-US" dirty="0"/>
              <a:t>Finding a string (</a:t>
            </a:r>
            <a:r>
              <a:rPr lang="en-US" dirty="0" err="1"/>
              <a:t>findall</a:t>
            </a:r>
            <a:r>
              <a:rPr lang="en-US" dirty="0"/>
              <a:t>)</a:t>
            </a:r>
          </a:p>
          <a:p>
            <a:pPr marL="342900" indent="-342900">
              <a:buFont typeface="Arial" panose="020B0604020202020204" pitchFamily="34" charset="0"/>
              <a:buChar char="•"/>
            </a:pPr>
            <a:r>
              <a:rPr lang="en-US" dirty="0"/>
              <a:t>Break string into a sub strings (split)</a:t>
            </a:r>
          </a:p>
          <a:p>
            <a:pPr marL="342900" indent="-342900">
              <a:buFont typeface="Arial" panose="020B0604020202020204" pitchFamily="34" charset="0"/>
              <a:buChar char="•"/>
            </a:pPr>
            <a:r>
              <a:rPr lang="en-US" dirty="0"/>
              <a:t>Replace part of a string (sub</a:t>
            </a:r>
            <a:r>
              <a:rPr lang="en-US" dirty="0" smtClean="0"/>
              <a:t>)</a:t>
            </a:r>
          </a:p>
          <a:p>
            <a:pPr marL="342900" indent="-342900">
              <a:buFont typeface="Arial" panose="020B0604020202020204" pitchFamily="34" charset="0"/>
              <a:buChar char="•"/>
            </a:pPr>
            <a:endParaRPr lang="en-US" dirty="0" smtClean="0"/>
          </a:p>
          <a:p>
            <a:r>
              <a:rPr lang="en-US" dirty="0" smtClean="0"/>
              <a:t>METHODS:</a:t>
            </a:r>
          </a:p>
          <a:p>
            <a:endParaRPr lang="en-US" dirty="0"/>
          </a:p>
          <a:p>
            <a:pPr marL="342900" indent="-342900">
              <a:buFont typeface="Arial" panose="020B0604020202020204" pitchFamily="34" charset="0"/>
              <a:buChar char="•"/>
            </a:pPr>
            <a:r>
              <a:rPr lang="en-US" dirty="0" err="1"/>
              <a:t>re.match</a:t>
            </a:r>
            <a:r>
              <a:rPr lang="en-US" dirty="0"/>
              <a:t>()</a:t>
            </a:r>
          </a:p>
          <a:p>
            <a:pPr marL="342900" indent="-342900">
              <a:buFont typeface="Arial" panose="020B0604020202020204" pitchFamily="34" charset="0"/>
              <a:buChar char="•"/>
            </a:pPr>
            <a:r>
              <a:rPr lang="en-US" dirty="0" err="1"/>
              <a:t>re.search</a:t>
            </a:r>
            <a:r>
              <a:rPr lang="en-US" dirty="0"/>
              <a:t>()</a:t>
            </a:r>
          </a:p>
          <a:p>
            <a:pPr marL="342900" indent="-342900">
              <a:buFont typeface="Arial" panose="020B0604020202020204" pitchFamily="34" charset="0"/>
              <a:buChar char="•"/>
            </a:pPr>
            <a:r>
              <a:rPr lang="en-US" dirty="0" err="1"/>
              <a:t>re.findall</a:t>
            </a:r>
            <a:r>
              <a:rPr lang="en-US" dirty="0"/>
              <a:t>()</a:t>
            </a:r>
          </a:p>
          <a:p>
            <a:pPr marL="342900" indent="-342900">
              <a:buFont typeface="Arial" panose="020B0604020202020204" pitchFamily="34" charset="0"/>
              <a:buChar char="•"/>
            </a:pPr>
            <a:r>
              <a:rPr lang="en-US" dirty="0" err="1"/>
              <a:t>re.split</a:t>
            </a:r>
            <a:r>
              <a:rPr lang="en-US" dirty="0"/>
              <a:t>()</a:t>
            </a:r>
          </a:p>
          <a:p>
            <a:pPr marL="342900" indent="-342900">
              <a:buFont typeface="Arial" panose="020B0604020202020204" pitchFamily="34" charset="0"/>
              <a:buChar char="•"/>
            </a:pPr>
            <a:r>
              <a:rPr lang="en-US" dirty="0" err="1"/>
              <a:t>re.sub</a:t>
            </a:r>
            <a:r>
              <a:rPr lang="en-US" dirty="0"/>
              <a:t>()</a:t>
            </a:r>
          </a:p>
          <a:p>
            <a:pPr marL="342900" indent="-342900">
              <a:buFont typeface="Arial" panose="020B0604020202020204" pitchFamily="34" charset="0"/>
              <a:buChar char="•"/>
            </a:pPr>
            <a:r>
              <a:rPr lang="en-US" dirty="0" err="1"/>
              <a:t>re.compile</a:t>
            </a:r>
            <a:r>
              <a:rPr lang="en-US" dirty="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51</a:t>
            </a:fld>
            <a:endParaRPr lang="en-US" dirty="0"/>
          </a:p>
        </p:txBody>
      </p:sp>
    </p:spTree>
    <p:extLst>
      <p:ext uri="{BB962C8B-B14F-4D97-AF65-F5344CB8AC3E}">
        <p14:creationId xmlns:p14="http://schemas.microsoft.com/office/powerpoint/2010/main" val="1120138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ADVANCED DATA STURCTURE : NUMPY</a:t>
            </a:r>
            <a:endParaRPr lang="en-US" b="1" dirty="0"/>
          </a:p>
        </p:txBody>
      </p:sp>
      <p:sp>
        <p:nvSpPr>
          <p:cNvPr id="3" name="Content Placeholder 2"/>
          <p:cNvSpPr>
            <a:spLocks noGrp="1"/>
          </p:cNvSpPr>
          <p:nvPr>
            <p:ph sz="quarter" idx="17"/>
          </p:nvPr>
        </p:nvSpPr>
        <p:spPr/>
        <p:txBody>
          <a:bodyPr/>
          <a:lstStyle/>
          <a:p>
            <a:pPr lvl="0"/>
            <a:r>
              <a:rPr lang="en-US" dirty="0"/>
              <a:t>Numpy is written in C and use for mathematical or numeric calculation.</a:t>
            </a:r>
          </a:p>
          <a:p>
            <a:pPr lvl="0"/>
            <a:r>
              <a:rPr lang="en-US" dirty="0"/>
              <a:t>It is faster than other Python Libraries</a:t>
            </a:r>
          </a:p>
          <a:p>
            <a:pPr lvl="0"/>
            <a:r>
              <a:rPr lang="en-US" dirty="0"/>
              <a:t>Numpy is the most useful library for Data Science to perform basic calculations.</a:t>
            </a:r>
          </a:p>
          <a:p>
            <a:pPr lvl="0"/>
            <a:r>
              <a:rPr lang="en-US" dirty="0"/>
              <a:t>Numpy is nothing but array data type which performs the most basic operation like sorting, shaping, indexing, etc</a:t>
            </a:r>
            <a:r>
              <a:rPr lang="en-US" dirty="0" smtClean="0"/>
              <a:t>.</a:t>
            </a:r>
          </a:p>
          <a:p>
            <a:pPr lvl="0"/>
            <a:r>
              <a:rPr lang="en-US" dirty="0" smtClean="0"/>
              <a:t>Commands to install NUMPY:</a:t>
            </a:r>
          </a:p>
          <a:p>
            <a:pPr lvl="2"/>
            <a:r>
              <a:rPr lang="en-US" dirty="0"/>
              <a:t>pip --no-cache-</a:t>
            </a:r>
            <a:r>
              <a:rPr lang="en-US" dirty="0" err="1"/>
              <a:t>dir</a:t>
            </a:r>
            <a:r>
              <a:rPr lang="en-US" dirty="0"/>
              <a:t> install numpy</a:t>
            </a:r>
          </a:p>
          <a:p>
            <a:pPr lvl="2"/>
            <a:r>
              <a:rPr lang="en-US" dirty="0"/>
              <a:t> </a:t>
            </a:r>
            <a:r>
              <a:rPr lang="en-US" dirty="0" smtClean="0"/>
              <a:t>or</a:t>
            </a:r>
            <a:endParaRPr lang="en-US" dirty="0"/>
          </a:p>
          <a:p>
            <a:pPr lvl="2"/>
            <a:r>
              <a:rPr lang="en-US" dirty="0"/>
              <a:t>pip install numpy </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52</a:t>
            </a:fld>
            <a:endParaRPr lang="en-US" dirty="0"/>
          </a:p>
        </p:txBody>
      </p:sp>
    </p:spTree>
    <p:extLst>
      <p:ext uri="{BB962C8B-B14F-4D97-AF65-F5344CB8AC3E}">
        <p14:creationId xmlns:p14="http://schemas.microsoft.com/office/powerpoint/2010/main" val="3777868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NUMPY ARRAY</a:t>
            </a:r>
            <a:endParaRPr lang="en-US" b="1" dirty="0"/>
          </a:p>
        </p:txBody>
      </p:sp>
      <p:sp>
        <p:nvSpPr>
          <p:cNvPr id="3" name="Content Placeholder 2"/>
          <p:cNvSpPr>
            <a:spLocks noGrp="1"/>
          </p:cNvSpPr>
          <p:nvPr>
            <p:ph sz="quarter" idx="17"/>
          </p:nvPr>
        </p:nvSpPr>
        <p:spPr/>
        <p:txBody>
          <a:bodyPr/>
          <a:lstStyle/>
          <a:p>
            <a:r>
              <a:rPr lang="en-US" dirty="0"/>
              <a:t>Numpy array is a powerful N-dimensional array object which is in the form of rows and columns. We can initialize numpy arrays from nested Python lists and access it elements</a:t>
            </a:r>
            <a:r>
              <a:rPr lang="en-US" dirty="0" smtClean="0"/>
              <a:t>.</a:t>
            </a:r>
          </a:p>
          <a:p>
            <a:endParaRPr lang="en-US" dirty="0" smtClean="0"/>
          </a:p>
          <a:p>
            <a:pPr lvl="0" eaLnBrk="0" fontAlgn="base" hangingPunct="0">
              <a:spcBef>
                <a:spcPct val="0"/>
              </a:spcBef>
              <a:spcAft>
                <a:spcPct val="0"/>
              </a:spcAft>
              <a:buClrTx/>
              <a:buSzTx/>
            </a:pPr>
            <a:r>
              <a:rPr lang="en-US" altLang="en-US" sz="1800" b="1" dirty="0">
                <a:solidFill>
                  <a:srgbClr val="4A4A4A"/>
                </a:solidFill>
                <a:latin typeface="Open Sans"/>
              </a:rPr>
              <a:t>Single-dimensional Numpy Array:</a:t>
            </a:r>
            <a:endParaRPr lang="en-US" altLang="en-US" sz="1800" dirty="0">
              <a:solidFill>
                <a:srgbClr val="4A4A4A"/>
              </a:solidFill>
              <a:latin typeface="Open Sans"/>
            </a:endParaRPr>
          </a:p>
          <a:p>
            <a:pPr lvl="0" eaLnBrk="0" fontAlgn="base" hangingPunct="0">
              <a:spcBef>
                <a:spcPct val="0"/>
              </a:spcBef>
              <a:spcAft>
                <a:spcPct val="0"/>
              </a:spcAft>
              <a:buClrTx/>
              <a:buSzTx/>
            </a:pPr>
            <a:r>
              <a:rPr lang="en-US" altLang="en-US" dirty="0">
                <a:solidFill>
                  <a:srgbClr val="212529"/>
                </a:solidFill>
                <a:latin typeface="SFMono-Regular"/>
              </a:rPr>
              <a:t>import numpy as np </a:t>
            </a:r>
            <a:endParaRPr lang="en-US" altLang="en-US" dirty="0" smtClean="0">
              <a:solidFill>
                <a:srgbClr val="212529"/>
              </a:solidFill>
              <a:latin typeface="SFMono-Regular"/>
            </a:endParaRPr>
          </a:p>
          <a:p>
            <a:pPr lvl="0" eaLnBrk="0" fontAlgn="base" hangingPunct="0">
              <a:spcBef>
                <a:spcPct val="0"/>
              </a:spcBef>
              <a:spcAft>
                <a:spcPct val="0"/>
              </a:spcAft>
              <a:buClrTx/>
              <a:buSzTx/>
            </a:pPr>
            <a:r>
              <a:rPr lang="en-US" altLang="en-US" dirty="0" smtClean="0">
                <a:solidFill>
                  <a:srgbClr val="212529"/>
                </a:solidFill>
                <a:latin typeface="SFMono-Regular"/>
              </a:rPr>
              <a:t>a=</a:t>
            </a:r>
            <a:r>
              <a:rPr lang="en-US" altLang="en-US" dirty="0" err="1" smtClean="0">
                <a:solidFill>
                  <a:srgbClr val="212529"/>
                </a:solidFill>
                <a:latin typeface="SFMono-Regular"/>
              </a:rPr>
              <a:t>np.array</a:t>
            </a:r>
            <a:r>
              <a:rPr lang="en-US" altLang="en-US" dirty="0">
                <a:solidFill>
                  <a:srgbClr val="212529"/>
                </a:solidFill>
                <a:latin typeface="SFMono-Regular"/>
              </a:rPr>
              <a:t>([1,2,3]) </a:t>
            </a:r>
            <a:endParaRPr lang="en-US" altLang="en-US" dirty="0" smtClean="0">
              <a:solidFill>
                <a:srgbClr val="212529"/>
              </a:solidFill>
              <a:latin typeface="SFMono-Regular"/>
            </a:endParaRPr>
          </a:p>
          <a:p>
            <a:pPr lvl="0" eaLnBrk="0" fontAlgn="base" hangingPunct="0">
              <a:spcBef>
                <a:spcPct val="0"/>
              </a:spcBef>
              <a:spcAft>
                <a:spcPct val="0"/>
              </a:spcAft>
              <a:buClrTx/>
              <a:buSzTx/>
            </a:pPr>
            <a:r>
              <a:rPr lang="en-US" altLang="en-US" dirty="0" smtClean="0">
                <a:solidFill>
                  <a:srgbClr val="212529"/>
                </a:solidFill>
                <a:latin typeface="SFMono-Regular"/>
              </a:rPr>
              <a:t>print(a</a:t>
            </a:r>
            <a:r>
              <a:rPr lang="en-US" altLang="en-US" dirty="0">
                <a:solidFill>
                  <a:srgbClr val="212529"/>
                </a:solidFill>
                <a:latin typeface="SFMono-Regular"/>
              </a:rPr>
              <a:t>) </a:t>
            </a:r>
            <a:endParaRPr lang="en-US" altLang="en-US" sz="1100" dirty="0"/>
          </a:p>
          <a:p>
            <a:pPr lvl="0" eaLnBrk="0" fontAlgn="base" hangingPunct="0">
              <a:spcBef>
                <a:spcPct val="0"/>
              </a:spcBef>
              <a:spcAft>
                <a:spcPct val="0"/>
              </a:spcAft>
              <a:buClrTx/>
              <a:buSzTx/>
            </a:pPr>
            <a:r>
              <a:rPr lang="en-US" altLang="en-US" dirty="0">
                <a:solidFill>
                  <a:srgbClr val="4A4A4A"/>
                </a:solidFill>
                <a:latin typeface="Open Sans"/>
              </a:rPr>
              <a:t>Output – [1 2 3</a:t>
            </a:r>
            <a:r>
              <a:rPr lang="en-US" altLang="en-US" dirty="0" smtClean="0">
                <a:solidFill>
                  <a:srgbClr val="4A4A4A"/>
                </a:solidFill>
                <a:latin typeface="Open Sans"/>
              </a:rPr>
              <a:t>]</a:t>
            </a:r>
          </a:p>
          <a:p>
            <a:pPr lvl="0" eaLnBrk="0" fontAlgn="base" hangingPunct="0">
              <a:spcBef>
                <a:spcPct val="0"/>
              </a:spcBef>
              <a:spcAft>
                <a:spcPct val="0"/>
              </a:spcAft>
              <a:buClrTx/>
              <a:buSzTx/>
            </a:pPr>
            <a:endParaRPr lang="en-US" altLang="en-US" dirty="0" smtClean="0">
              <a:solidFill>
                <a:srgbClr val="4A4A4A"/>
              </a:solidFill>
              <a:latin typeface="Open Sans"/>
            </a:endParaRPr>
          </a:p>
          <a:p>
            <a:pPr lvl="0" eaLnBrk="0" fontAlgn="base" hangingPunct="0">
              <a:spcBef>
                <a:spcPct val="0"/>
              </a:spcBef>
              <a:spcAft>
                <a:spcPct val="0"/>
              </a:spcAft>
              <a:buClrTx/>
              <a:buSzTx/>
            </a:pPr>
            <a:r>
              <a:rPr lang="en-US" altLang="en-US" sz="1800" b="1" dirty="0">
                <a:solidFill>
                  <a:srgbClr val="4A4A4A"/>
                </a:solidFill>
                <a:latin typeface="Open Sans"/>
              </a:rPr>
              <a:t>Multi-dimensional Array</a:t>
            </a:r>
            <a:r>
              <a:rPr lang="en-US" altLang="en-US" sz="1800" b="1" dirty="0" smtClean="0">
                <a:solidFill>
                  <a:srgbClr val="4A4A4A"/>
                </a:solidFill>
                <a:latin typeface="Open Sans"/>
              </a:rPr>
              <a:t>:</a:t>
            </a:r>
          </a:p>
          <a:p>
            <a:pPr eaLnBrk="0" fontAlgn="base" hangingPunct="0">
              <a:spcBef>
                <a:spcPct val="0"/>
              </a:spcBef>
              <a:spcAft>
                <a:spcPct val="0"/>
              </a:spcAft>
              <a:buClrTx/>
              <a:buSzTx/>
            </a:pPr>
            <a:r>
              <a:rPr lang="en-US" altLang="en-US" sz="1800" dirty="0">
                <a:solidFill>
                  <a:srgbClr val="212529"/>
                </a:solidFill>
                <a:latin typeface="SFMono-Regular"/>
              </a:rPr>
              <a:t>import numpy as np </a:t>
            </a:r>
            <a:endParaRPr lang="en-US" altLang="en-US" sz="1800" dirty="0">
              <a:solidFill>
                <a:srgbClr val="4A4A4A"/>
              </a:solidFill>
              <a:latin typeface="Open Sans"/>
            </a:endParaRPr>
          </a:p>
          <a:p>
            <a:pPr lvl="0" eaLnBrk="0" fontAlgn="base" hangingPunct="0">
              <a:spcBef>
                <a:spcPct val="0"/>
              </a:spcBef>
              <a:spcAft>
                <a:spcPct val="0"/>
              </a:spcAft>
              <a:buClrTx/>
              <a:buSzTx/>
            </a:pPr>
            <a:r>
              <a:rPr lang="en-US" altLang="en-US" dirty="0">
                <a:solidFill>
                  <a:srgbClr val="212529"/>
                </a:solidFill>
                <a:latin typeface="SFMono-Regular"/>
              </a:rPr>
              <a:t>a=</a:t>
            </a:r>
            <a:r>
              <a:rPr lang="en-US" altLang="en-US" dirty="0" err="1">
                <a:solidFill>
                  <a:srgbClr val="212529"/>
                </a:solidFill>
                <a:latin typeface="SFMono-Regular"/>
              </a:rPr>
              <a:t>np.array</a:t>
            </a:r>
            <a:r>
              <a:rPr lang="en-US" altLang="en-US" dirty="0">
                <a:solidFill>
                  <a:srgbClr val="212529"/>
                </a:solidFill>
                <a:latin typeface="SFMono-Regular"/>
              </a:rPr>
              <a:t>([(1,2,3),(4,5,6</a:t>
            </a:r>
            <a:r>
              <a:rPr lang="en-US" altLang="en-US" dirty="0" smtClean="0">
                <a:solidFill>
                  <a:srgbClr val="212529"/>
                </a:solidFill>
                <a:latin typeface="SFMono-Regular"/>
              </a:rPr>
              <a:t>)])</a:t>
            </a:r>
          </a:p>
          <a:p>
            <a:pPr lvl="0" eaLnBrk="0" fontAlgn="base" hangingPunct="0">
              <a:spcBef>
                <a:spcPct val="0"/>
              </a:spcBef>
              <a:spcAft>
                <a:spcPct val="0"/>
              </a:spcAft>
              <a:buClrTx/>
              <a:buSzTx/>
            </a:pPr>
            <a:r>
              <a:rPr lang="en-US" altLang="en-US" dirty="0" smtClean="0">
                <a:solidFill>
                  <a:srgbClr val="212529"/>
                </a:solidFill>
                <a:latin typeface="SFMono-Regular"/>
              </a:rPr>
              <a:t> </a:t>
            </a:r>
            <a:r>
              <a:rPr lang="en-US" altLang="en-US" dirty="0">
                <a:solidFill>
                  <a:srgbClr val="212529"/>
                </a:solidFill>
                <a:latin typeface="SFMono-Regular"/>
              </a:rPr>
              <a:t>print(a) </a:t>
            </a:r>
            <a:endParaRPr lang="en-US" altLang="en-US" sz="1100" dirty="0"/>
          </a:p>
          <a:p>
            <a:pPr lvl="0" eaLnBrk="0" fontAlgn="base" hangingPunct="0">
              <a:spcBef>
                <a:spcPct val="0"/>
              </a:spcBef>
              <a:spcAft>
                <a:spcPct val="0"/>
              </a:spcAft>
              <a:buClrTx/>
              <a:buSzTx/>
            </a:pPr>
            <a:r>
              <a:rPr lang="en-US" altLang="en-US" dirty="0">
                <a:solidFill>
                  <a:srgbClr val="4A4A4A"/>
                </a:solidFill>
                <a:latin typeface="Open Sans"/>
              </a:rPr>
              <a:t>O/P – [[ 1 2 3</a:t>
            </a:r>
            <a:r>
              <a:rPr lang="en-US" altLang="en-US" dirty="0" smtClean="0">
                <a:solidFill>
                  <a:srgbClr val="4A4A4A"/>
                </a:solidFill>
                <a:latin typeface="Open Sans"/>
              </a:rPr>
              <a:t>] </a:t>
            </a:r>
          </a:p>
          <a:p>
            <a:pPr lvl="0" eaLnBrk="0" fontAlgn="base" hangingPunct="0">
              <a:spcBef>
                <a:spcPct val="0"/>
              </a:spcBef>
              <a:spcAft>
                <a:spcPct val="0"/>
              </a:spcAft>
              <a:buClrTx/>
              <a:buSzTx/>
            </a:pPr>
            <a:r>
              <a:rPr lang="en-US" dirty="0" smtClean="0"/>
              <a:t>[</a:t>
            </a:r>
            <a:r>
              <a:rPr lang="en-US" dirty="0"/>
              <a:t>4 5 6]]</a:t>
            </a:r>
            <a:endParaRPr lang="en-US" altLang="en-US" sz="3200" dirty="0"/>
          </a:p>
          <a:p>
            <a:pPr lvl="0" eaLnBrk="0" fontAlgn="base" hangingPunct="0">
              <a:spcBef>
                <a:spcPct val="0"/>
              </a:spcBef>
              <a:spcAft>
                <a:spcPct val="0"/>
              </a:spcAft>
              <a:buClrTx/>
              <a:buSzTx/>
            </a:pPr>
            <a:endParaRPr lang="en-US" altLang="en-US" sz="3200"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53</a:t>
            </a:fld>
            <a:endParaRPr lang="en-US" dirty="0"/>
          </a:p>
        </p:txBody>
      </p:sp>
      <p:sp>
        <p:nvSpPr>
          <p:cNvPr id="7" name="Rectangle 3"/>
          <p:cNvSpPr>
            <a:spLocks noChangeArrowheads="1"/>
          </p:cNvSpPr>
          <p:nvPr/>
        </p:nvSpPr>
        <p:spPr bwMode="auto">
          <a:xfrm>
            <a:off x="0" y="67017"/>
            <a:ext cx="18473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6994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NumPy Array v/s List</a:t>
            </a:r>
            <a:r>
              <a:rPr lang="en-US" dirty="0"/>
              <a:t/>
            </a:r>
            <a:br>
              <a:rPr lang="en-US" dirty="0"/>
            </a:br>
            <a:endParaRPr lang="en-US" dirty="0"/>
          </a:p>
        </p:txBody>
      </p:sp>
      <p:sp>
        <p:nvSpPr>
          <p:cNvPr id="3" name="Content Placeholder 2"/>
          <p:cNvSpPr>
            <a:spLocks noGrp="1"/>
          </p:cNvSpPr>
          <p:nvPr>
            <p:ph sz="quarter" idx="17"/>
          </p:nvPr>
        </p:nvSpPr>
        <p:spPr/>
        <p:txBody>
          <a:bodyPr/>
          <a:lstStyle/>
          <a:p>
            <a:r>
              <a:rPr lang="en-US" dirty="0"/>
              <a:t>We use python numpy array instead of a list because of the below three reasons:</a:t>
            </a:r>
          </a:p>
          <a:p>
            <a:pPr lvl="1"/>
            <a:r>
              <a:rPr lang="en-US" dirty="0"/>
              <a:t>Less Memory</a:t>
            </a:r>
          </a:p>
          <a:p>
            <a:pPr lvl="1"/>
            <a:r>
              <a:rPr lang="en-US" dirty="0"/>
              <a:t>Fast</a:t>
            </a:r>
          </a:p>
          <a:p>
            <a:pPr lvl="1"/>
            <a:r>
              <a:rPr lang="en-US" dirty="0"/>
              <a:t>Convenient</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54</a:t>
            </a:fld>
            <a:endParaRPr lang="en-US" dirty="0"/>
          </a:p>
        </p:txBody>
      </p:sp>
    </p:spTree>
    <p:extLst>
      <p:ext uri="{BB962C8B-B14F-4D97-AF65-F5344CB8AC3E}">
        <p14:creationId xmlns:p14="http://schemas.microsoft.com/office/powerpoint/2010/main" val="3659592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Python </a:t>
            </a:r>
            <a:r>
              <a:rPr lang="en-US" b="1" dirty="0"/>
              <a:t>NumPy Operations</a:t>
            </a:r>
            <a:r>
              <a:rPr lang="en-US" dirty="0"/>
              <a:t/>
            </a:r>
            <a:br>
              <a:rPr lang="en-US" dirty="0"/>
            </a:br>
            <a:endParaRPr lang="en-US"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b="1" dirty="0" err="1" smtClean="0"/>
              <a:t>ndim</a:t>
            </a:r>
            <a:endParaRPr lang="en-US" b="1" dirty="0"/>
          </a:p>
          <a:p>
            <a:pPr marL="342900" indent="-342900">
              <a:buFont typeface="Arial" panose="020B0604020202020204" pitchFamily="34" charset="0"/>
              <a:buChar char="•"/>
            </a:pPr>
            <a:r>
              <a:rPr lang="en-US" b="1" dirty="0" err="1" smtClean="0"/>
              <a:t>itemsize</a:t>
            </a:r>
            <a:endParaRPr lang="en-US" dirty="0"/>
          </a:p>
          <a:p>
            <a:pPr marL="342900" indent="-342900">
              <a:buFont typeface="Arial" panose="020B0604020202020204" pitchFamily="34" charset="0"/>
              <a:buChar char="•"/>
            </a:pPr>
            <a:r>
              <a:rPr lang="en-US" b="1" dirty="0" err="1" smtClean="0"/>
              <a:t>Dtype</a:t>
            </a:r>
            <a:endParaRPr lang="en-US" dirty="0"/>
          </a:p>
          <a:p>
            <a:pPr marL="342900" indent="-342900">
              <a:buFont typeface="Arial" panose="020B0604020202020204" pitchFamily="34" charset="0"/>
              <a:buChar char="•"/>
            </a:pPr>
            <a:r>
              <a:rPr lang="en-US" b="1" dirty="0" smtClean="0"/>
              <a:t>size</a:t>
            </a:r>
          </a:p>
          <a:p>
            <a:pPr marL="342900" indent="-342900">
              <a:buFont typeface="Arial" panose="020B0604020202020204" pitchFamily="34" charset="0"/>
              <a:buChar char="•"/>
            </a:pPr>
            <a:r>
              <a:rPr lang="en-US" b="1" dirty="0" smtClean="0"/>
              <a:t>Shape</a:t>
            </a:r>
          </a:p>
          <a:p>
            <a:pPr marL="342900" indent="-342900">
              <a:buFont typeface="Arial" panose="020B0604020202020204" pitchFamily="34" charset="0"/>
              <a:buChar char="•"/>
            </a:pPr>
            <a:r>
              <a:rPr lang="en-US" b="1" dirty="0" smtClean="0"/>
              <a:t>Reshape</a:t>
            </a:r>
          </a:p>
          <a:p>
            <a:pPr marL="342900" indent="-342900">
              <a:buFont typeface="Arial" panose="020B0604020202020204" pitchFamily="34" charset="0"/>
              <a:buChar char="•"/>
            </a:pPr>
            <a:r>
              <a:rPr lang="en-US" b="1" dirty="0" smtClean="0"/>
              <a:t>Slicing</a:t>
            </a:r>
          </a:p>
          <a:p>
            <a:pPr marL="342900" indent="-342900">
              <a:buFont typeface="Arial" panose="020B0604020202020204" pitchFamily="34" charset="0"/>
              <a:buChar char="•"/>
            </a:pPr>
            <a:r>
              <a:rPr lang="en-US" b="1" dirty="0" err="1" smtClean="0"/>
              <a:t>Linespace</a:t>
            </a:r>
            <a:endParaRPr lang="en-US" b="1" dirty="0" smtClean="0"/>
          </a:p>
          <a:p>
            <a:pPr marL="342900" indent="-342900">
              <a:buFont typeface="Arial" panose="020B0604020202020204" pitchFamily="34" charset="0"/>
              <a:buChar char="•"/>
            </a:pPr>
            <a:r>
              <a:rPr lang="en-US" b="1" dirty="0" smtClean="0"/>
              <a:t>Max/min</a:t>
            </a:r>
          </a:p>
          <a:p>
            <a:pPr marL="342900" indent="-342900">
              <a:buFont typeface="Arial" panose="020B0604020202020204" pitchFamily="34" charset="0"/>
              <a:buChar char="•"/>
            </a:pPr>
            <a:r>
              <a:rPr lang="en-US" b="1" dirty="0"/>
              <a:t>Python Numpy Special Functions</a:t>
            </a:r>
            <a:endParaRPr lang="en-US" dirty="0"/>
          </a:p>
          <a:p>
            <a:pPr marL="606425" lvl="1" indent="-342900"/>
            <a:r>
              <a:rPr lang="en-US" b="1" dirty="0" smtClean="0"/>
              <a:t> </a:t>
            </a:r>
            <a:r>
              <a:rPr lang="en-US" b="1" dirty="0" err="1" smtClean="0"/>
              <a:t>matplotlib</a:t>
            </a:r>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55</a:t>
            </a:fld>
            <a:endParaRPr lang="en-US" dirty="0"/>
          </a:p>
        </p:txBody>
      </p:sp>
    </p:spTree>
    <p:extLst>
      <p:ext uri="{BB962C8B-B14F-4D97-AF65-F5344CB8AC3E}">
        <p14:creationId xmlns:p14="http://schemas.microsoft.com/office/powerpoint/2010/main" val="808820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PANDAS</a:t>
            </a:r>
            <a:endParaRPr lang="en-US" b="1" dirty="0"/>
          </a:p>
        </p:txBody>
      </p:sp>
      <p:sp>
        <p:nvSpPr>
          <p:cNvPr id="3" name="Content Placeholder 2"/>
          <p:cNvSpPr>
            <a:spLocks noGrp="1"/>
          </p:cNvSpPr>
          <p:nvPr>
            <p:ph sz="quarter" idx="17"/>
          </p:nvPr>
        </p:nvSpPr>
        <p:spPr/>
        <p:txBody>
          <a:bodyPr/>
          <a:lstStyle/>
          <a:p>
            <a:r>
              <a:rPr lang="en-US" dirty="0"/>
              <a:t>Pandas is used for data manipulation, analysis and cleaning. Python pandas is well suited for different kinds of data, such as: </a:t>
            </a:r>
          </a:p>
          <a:p>
            <a:pPr marL="342900" indent="-342900">
              <a:buFont typeface="Arial" panose="020B0604020202020204" pitchFamily="34" charset="0"/>
              <a:buChar char="•"/>
            </a:pPr>
            <a:r>
              <a:rPr lang="en-US" dirty="0"/>
              <a:t>Tabular data with heterogeneously-typed columns</a:t>
            </a:r>
          </a:p>
          <a:p>
            <a:pPr marL="342900" indent="-342900">
              <a:buFont typeface="Arial" panose="020B0604020202020204" pitchFamily="34" charset="0"/>
              <a:buChar char="•"/>
            </a:pPr>
            <a:r>
              <a:rPr lang="en-US" dirty="0"/>
              <a:t>Ordered and unordered time series data</a:t>
            </a:r>
          </a:p>
          <a:p>
            <a:pPr marL="342900" indent="-342900">
              <a:buFont typeface="Arial" panose="020B0604020202020204" pitchFamily="34" charset="0"/>
              <a:buChar char="•"/>
            </a:pPr>
            <a:r>
              <a:rPr lang="en-US" dirty="0"/>
              <a:t>Arbitrary matrix data with row &amp; column labels</a:t>
            </a:r>
          </a:p>
          <a:p>
            <a:pPr marL="342900" indent="-342900">
              <a:buFont typeface="Arial" panose="020B0604020202020204" pitchFamily="34" charset="0"/>
              <a:buChar char="•"/>
            </a:pPr>
            <a:r>
              <a:rPr lang="en-US" dirty="0" err="1"/>
              <a:t>Unlabelled</a:t>
            </a:r>
            <a:r>
              <a:rPr lang="en-US" dirty="0"/>
              <a:t> data</a:t>
            </a:r>
          </a:p>
          <a:p>
            <a:pPr marL="342900" indent="-342900">
              <a:buFont typeface="Arial" panose="020B0604020202020204" pitchFamily="34" charset="0"/>
              <a:buChar char="•"/>
            </a:pPr>
            <a:r>
              <a:rPr lang="en-US" dirty="0"/>
              <a:t>Any other form of observational or statistical data </a:t>
            </a:r>
            <a:r>
              <a:rPr lang="en-US" dirty="0" smtClean="0"/>
              <a:t>sets</a:t>
            </a:r>
          </a:p>
          <a:p>
            <a:r>
              <a:rPr lang="en-US" dirty="0" smtClean="0"/>
              <a:t>COMMAND TO INSTALL PANDAS:</a:t>
            </a:r>
          </a:p>
          <a:p>
            <a:r>
              <a:rPr lang="en-US" dirty="0"/>
              <a:t>pip install </a:t>
            </a:r>
            <a:r>
              <a:rPr lang="en-US" dirty="0" smtClean="0"/>
              <a:t>pandas </a:t>
            </a:r>
            <a:endParaRPr lang="en-US" dirty="0"/>
          </a:p>
          <a:p>
            <a:r>
              <a:rPr lang="en-US" dirty="0"/>
              <a:t> </a:t>
            </a:r>
            <a:r>
              <a:rPr lang="en-US" dirty="0" smtClean="0"/>
              <a:t>or</a:t>
            </a:r>
            <a:endParaRPr lang="en-US" dirty="0"/>
          </a:p>
          <a:p>
            <a:r>
              <a:rPr lang="en-US" dirty="0"/>
              <a:t>pip --no-cache-</a:t>
            </a:r>
            <a:r>
              <a:rPr lang="en-US" dirty="0" err="1"/>
              <a:t>dir</a:t>
            </a:r>
            <a:r>
              <a:rPr lang="en-US" dirty="0"/>
              <a:t> install pandas</a:t>
            </a:r>
          </a:p>
          <a:p>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56</a:t>
            </a:fld>
            <a:endParaRPr lang="en-US" dirty="0"/>
          </a:p>
        </p:txBody>
      </p:sp>
    </p:spTree>
    <p:extLst>
      <p:ext uri="{BB962C8B-B14F-4D97-AF65-F5344CB8AC3E}">
        <p14:creationId xmlns:p14="http://schemas.microsoft.com/office/powerpoint/2010/main" val="2352305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PANDAS OPERATIONS</a:t>
            </a:r>
            <a:endParaRPr lang="en-US" b="1"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smtClean="0"/>
              <a:t>SLICING</a:t>
            </a:r>
          </a:p>
          <a:p>
            <a:pPr marL="342900" indent="-342900">
              <a:buFont typeface="Arial" panose="020B0604020202020204" pitchFamily="34" charset="0"/>
              <a:buChar char="•"/>
            </a:pPr>
            <a:r>
              <a:rPr lang="en-US" dirty="0" smtClean="0"/>
              <a:t>MERGING &amp; JOINING </a:t>
            </a:r>
          </a:p>
          <a:p>
            <a:pPr marL="342900" indent="-342900">
              <a:buFont typeface="Arial" panose="020B0604020202020204" pitchFamily="34" charset="0"/>
              <a:buChar char="•"/>
            </a:pPr>
            <a:r>
              <a:rPr lang="en-US" dirty="0" smtClean="0"/>
              <a:t>CONCOTINATION</a:t>
            </a:r>
          </a:p>
          <a:p>
            <a:pPr marL="342900" indent="-342900">
              <a:buFont typeface="Arial" panose="020B0604020202020204" pitchFamily="34" charset="0"/>
              <a:buChar char="•"/>
            </a:pPr>
            <a:r>
              <a:rPr lang="en-US" dirty="0" smtClean="0"/>
              <a:t>CHANGING THE INDEX</a:t>
            </a:r>
          </a:p>
          <a:p>
            <a:pPr marL="342900" indent="-342900">
              <a:buFont typeface="Arial" panose="020B0604020202020204" pitchFamily="34" charset="0"/>
              <a:buChar char="•"/>
            </a:pPr>
            <a:r>
              <a:rPr lang="en-US" dirty="0" smtClean="0"/>
              <a:t>CHANGE COLUMN HEADER</a:t>
            </a:r>
          </a:p>
          <a:p>
            <a:pPr marL="342900" indent="-342900">
              <a:buFont typeface="Arial" panose="020B0604020202020204" pitchFamily="34" charset="0"/>
              <a:buChar char="•"/>
            </a:pPr>
            <a:r>
              <a:rPr lang="en-US" dirty="0" smtClean="0"/>
              <a:t>DATA MUNGING </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57</a:t>
            </a:fld>
            <a:endParaRPr lang="en-US" dirty="0"/>
          </a:p>
        </p:txBody>
      </p:sp>
    </p:spTree>
    <p:extLst>
      <p:ext uri="{BB962C8B-B14F-4D97-AF65-F5344CB8AC3E}">
        <p14:creationId xmlns:p14="http://schemas.microsoft.com/office/powerpoint/2010/main" val="2085352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7"/>
          </p:nvPr>
        </p:nvSpPr>
        <p:spPr/>
        <p:txBody>
          <a:bodyPr>
            <a:normAutofit/>
          </a:bodyPr>
          <a:lstStyle/>
          <a:p>
            <a:pPr algn="ctr"/>
            <a:endParaRPr lang="en-US" sz="5400" dirty="0" smtClean="0">
              <a:latin typeface="Garamond" panose="02020404030301010803" pitchFamily="18" charset="0"/>
            </a:endParaRPr>
          </a:p>
          <a:p>
            <a:pPr algn="ctr"/>
            <a:endParaRPr lang="en-US" sz="5400" dirty="0">
              <a:latin typeface="Garamond" panose="02020404030301010803" pitchFamily="18" charset="0"/>
            </a:endParaRPr>
          </a:p>
          <a:p>
            <a:pPr algn="ctr"/>
            <a:r>
              <a:rPr lang="en-US" sz="5400" smtClean="0">
                <a:solidFill>
                  <a:schemeClr val="tx2"/>
                </a:solidFill>
                <a:latin typeface="Garamond" panose="02020404030301010803" pitchFamily="18" charset="0"/>
              </a:rPr>
              <a:t>Q &amp; A </a:t>
            </a:r>
            <a:endParaRPr lang="en-US" sz="5400" dirty="0">
              <a:solidFill>
                <a:schemeClr val="tx2"/>
              </a:solidFill>
              <a:latin typeface="Garamond" panose="02020404030301010803" pitchFamily="18" charset="0"/>
            </a:endParaRPr>
          </a:p>
        </p:txBody>
      </p:sp>
      <p:sp>
        <p:nvSpPr>
          <p:cNvPr id="4" name="Slide Number Placeholder 3"/>
          <p:cNvSpPr>
            <a:spLocks noGrp="1"/>
          </p:cNvSpPr>
          <p:nvPr>
            <p:ph type="sldNum" sz="quarter" idx="12"/>
          </p:nvPr>
        </p:nvSpPr>
        <p:spPr/>
        <p:txBody>
          <a:bodyPr/>
          <a:lstStyle/>
          <a:p>
            <a:fld id="{525A3C56-E491-49B2-93F3-63532DF516BC}" type="slidenum">
              <a:rPr lang="en-US" smtClean="0"/>
              <a:pPr/>
              <a:t>58</a:t>
            </a:fld>
            <a:endParaRPr lang="en-US" dirty="0"/>
          </a:p>
        </p:txBody>
      </p:sp>
    </p:spTree>
    <p:extLst>
      <p:ext uri="{BB962C8B-B14F-4D97-AF65-F5344CB8AC3E}">
        <p14:creationId xmlns:p14="http://schemas.microsoft.com/office/powerpoint/2010/main" val="4213840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Bell MT" pitchFamily="18" charset="0"/>
              </a:rPr>
              <a:t>Thank You</a:t>
            </a:r>
            <a:endParaRPr lang="en-US" sz="6000" dirty="0">
              <a:latin typeface="Bell MT" pitchFamily="18" charset="0"/>
            </a:endParaRPr>
          </a:p>
        </p:txBody>
      </p:sp>
      <p:sp>
        <p:nvSpPr>
          <p:cNvPr id="3" name="Slide Number Placeholder 2"/>
          <p:cNvSpPr>
            <a:spLocks noGrp="1"/>
          </p:cNvSpPr>
          <p:nvPr>
            <p:ph type="sldNum" sz="quarter" idx="12"/>
          </p:nvPr>
        </p:nvSpPr>
        <p:spPr/>
        <p:txBody>
          <a:bodyPr/>
          <a:lstStyle/>
          <a:p>
            <a:fld id="{525A3C56-E491-49B2-93F3-63532DF516BC}" type="slidenum">
              <a:rPr lang="en-US" smtClean="0"/>
              <a:pPr/>
              <a:t>59</a:t>
            </a:fld>
            <a:endParaRPr lang="en-US" dirty="0"/>
          </a:p>
        </p:txBody>
      </p:sp>
    </p:spTree>
    <p:extLst>
      <p:ext uri="{BB962C8B-B14F-4D97-AF65-F5344CB8AC3E}">
        <p14:creationId xmlns:p14="http://schemas.microsoft.com/office/powerpoint/2010/main" val="20329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Bell MT" pitchFamily="18" charset="0"/>
              </a:rPr>
              <a:t>	</a:t>
            </a:r>
            <a:endParaRPr lang="en-US" sz="3200" dirty="0">
              <a:latin typeface="Bell MT" pitchFamily="18" charset="0"/>
            </a:endParaRPr>
          </a:p>
        </p:txBody>
      </p:sp>
      <p:sp>
        <p:nvSpPr>
          <p:cNvPr id="3" name="Content Placeholder 2"/>
          <p:cNvSpPr>
            <a:spLocks noGrp="1"/>
          </p:cNvSpPr>
          <p:nvPr>
            <p:ph sz="quarter" idx="17"/>
          </p:nvPr>
        </p:nvSpPr>
        <p:spPr/>
        <p:txBody>
          <a:bodyPr/>
          <a:lstStyle/>
          <a:p>
            <a:endParaRPr lang="en-US"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525A3C56-E491-49B2-93F3-63532DF516BC}" type="slidenum">
              <a:rPr lang="en-US" smtClean="0"/>
              <a:pPr/>
              <a:t>6</a:t>
            </a:fld>
            <a:endParaRPr lang="en-US" dirty="0"/>
          </a:p>
        </p:txBody>
      </p:sp>
      <p:sp>
        <p:nvSpPr>
          <p:cNvPr id="5" name="Rectangle 2"/>
          <p:cNvSpPr txBox="1">
            <a:spLocks noChangeArrowheads="1"/>
          </p:cNvSpPr>
          <p:nvPr/>
        </p:nvSpPr>
        <p:spPr>
          <a:xfrm>
            <a:off x="457200" y="704850"/>
            <a:ext cx="8229600" cy="1143000"/>
          </a:xfrm>
          <a:prstGeom prst="rect">
            <a:avLst/>
          </a:prstGeom>
        </p:spPr>
        <p:txBody>
          <a:bodyPr vert="horz" lIns="0" tIns="0" rIns="0" bIns="0" rtlCol="0" anchor="ctr" anchorCtr="0">
            <a:normAutofit fontScale="97500"/>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pPr>
              <a:defRPr/>
            </a:pPr>
            <a:r>
              <a:rPr lang="en-US" sz="4000" b="1" dirty="0" smtClean="0"/>
              <a:t>From Algorithms to Hardware</a:t>
            </a:r>
            <a:br>
              <a:rPr lang="en-US" sz="4000" b="1" dirty="0" smtClean="0"/>
            </a:br>
            <a:r>
              <a:rPr lang="en-US" sz="3600" b="1" dirty="0" smtClean="0"/>
              <a:t>(with compiler)</a:t>
            </a:r>
          </a:p>
        </p:txBody>
      </p:sp>
      <p:sp>
        <p:nvSpPr>
          <p:cNvPr id="6" name="Rectangle 3"/>
          <p:cNvSpPr>
            <a:spLocks noChangeArrowheads="1"/>
          </p:cNvSpPr>
          <p:nvPr/>
        </p:nvSpPr>
        <p:spPr bwMode="auto">
          <a:xfrm>
            <a:off x="3352800" y="22098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Algorithm</a:t>
            </a:r>
          </a:p>
        </p:txBody>
      </p:sp>
      <p:sp>
        <p:nvSpPr>
          <p:cNvPr id="7"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Program</a:t>
            </a:r>
          </a:p>
        </p:txBody>
      </p:sp>
      <p:sp>
        <p:nvSpPr>
          <p:cNvPr id="8"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A real computer</a:t>
            </a:r>
          </a:p>
        </p:txBody>
      </p:sp>
      <p:sp>
        <p:nvSpPr>
          <p:cNvPr id="9" name="Line 6"/>
          <p:cNvSpPr>
            <a:spLocks noChangeShapeType="1"/>
          </p:cNvSpPr>
          <p:nvPr/>
        </p:nvSpPr>
        <p:spPr bwMode="auto">
          <a:xfrm>
            <a:off x="4114800" y="27432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7"/>
          <p:cNvSpPr txBox="1">
            <a:spLocks noChangeArrowheads="1"/>
          </p:cNvSpPr>
          <p:nvPr/>
        </p:nvSpPr>
        <p:spPr bwMode="auto">
          <a:xfrm>
            <a:off x="4343400" y="2964873"/>
            <a:ext cx="403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dirty="0">
                <a:latin typeface="Times New Roman" panose="02020603050405020304" pitchFamily="18" charset="0"/>
              </a:rPr>
              <a:t>Translate (by a human being)</a:t>
            </a:r>
          </a:p>
        </p:txBody>
      </p:sp>
      <p:sp>
        <p:nvSpPr>
          <p:cNvPr id="11" name="Line 8"/>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9"/>
          <p:cNvSpPr txBox="1">
            <a:spLocks noChangeArrowheads="1"/>
          </p:cNvSpPr>
          <p:nvPr/>
        </p:nvSpPr>
        <p:spPr bwMode="auto">
          <a:xfrm>
            <a:off x="4343400" y="449580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Translate (by compiler program)</a:t>
            </a:r>
          </a:p>
        </p:txBody>
      </p:sp>
    </p:spTree>
    <p:extLst>
      <p:ext uri="{BB962C8B-B14F-4D97-AF65-F5344CB8AC3E}">
        <p14:creationId xmlns:p14="http://schemas.microsoft.com/office/powerpoint/2010/main" val="3286243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7</a:t>
            </a:fld>
            <a:endParaRPr lang="en-US" dirty="0"/>
          </a:p>
        </p:txBody>
      </p:sp>
      <p:sp>
        <p:nvSpPr>
          <p:cNvPr id="3" name="Rectangle 2"/>
          <p:cNvSpPr txBox="1">
            <a:spLocks noChangeArrowheads="1"/>
          </p:cNvSpPr>
          <p:nvPr/>
        </p:nvSpPr>
        <p:spPr>
          <a:xfrm>
            <a:off x="457200" y="704850"/>
            <a:ext cx="8229600" cy="1143000"/>
          </a:xfrm>
          <a:prstGeom prst="rect">
            <a:avLst/>
          </a:prstGeom>
        </p:spPr>
        <p:txBody>
          <a:bodyPr>
            <a:normAutofit fontScale="97500"/>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pPr>
              <a:defRPr/>
            </a:pPr>
            <a:r>
              <a:rPr lang="en-US" b="1" dirty="0" smtClean="0"/>
              <a:t>The Program Development Process (Data Flow)</a:t>
            </a:r>
          </a:p>
        </p:txBody>
      </p:sp>
      <p:sp>
        <p:nvSpPr>
          <p:cNvPr id="4"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Editor</a:t>
            </a:r>
          </a:p>
        </p:txBody>
      </p:sp>
      <p:sp>
        <p:nvSpPr>
          <p:cNvPr id="5"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Compiler</a:t>
            </a:r>
          </a:p>
        </p:txBody>
      </p:sp>
      <p:sp>
        <p:nvSpPr>
          <p:cNvPr id="6"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A real computer</a:t>
            </a:r>
          </a:p>
        </p:txBody>
      </p:sp>
      <p:sp>
        <p:nvSpPr>
          <p:cNvPr id="7"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8"/>
          <p:cNvSpPr txBox="1">
            <a:spLocks noChangeArrowheads="1"/>
          </p:cNvSpPr>
          <p:nvPr/>
        </p:nvSpPr>
        <p:spPr bwMode="auto">
          <a:xfrm>
            <a:off x="381000" y="2209800"/>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Algorithm</a:t>
            </a:r>
          </a:p>
        </p:txBody>
      </p:sp>
      <p:sp>
        <p:nvSpPr>
          <p:cNvPr id="10" name="Line 9"/>
          <p:cNvSpPr>
            <a:spLocks noChangeShapeType="1"/>
          </p:cNvSpPr>
          <p:nvPr/>
        </p:nvSpPr>
        <p:spPr bwMode="auto">
          <a:xfrm>
            <a:off x="609600" y="2819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a:off x="3581400" y="2819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11"/>
          <p:cNvSpPr txBox="1">
            <a:spLocks noChangeArrowheads="1"/>
          </p:cNvSpPr>
          <p:nvPr/>
        </p:nvSpPr>
        <p:spPr bwMode="auto">
          <a:xfrm>
            <a:off x="4343400" y="2819400"/>
            <a:ext cx="445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Program in programming language</a:t>
            </a:r>
          </a:p>
        </p:txBody>
      </p:sp>
      <p:sp>
        <p:nvSpPr>
          <p:cNvPr id="13" name="Text Box 12"/>
          <p:cNvSpPr txBox="1">
            <a:spLocks noChangeArrowheads="1"/>
          </p:cNvSpPr>
          <p:nvPr/>
        </p:nvSpPr>
        <p:spPr bwMode="auto">
          <a:xfrm>
            <a:off x="4343400" y="4495800"/>
            <a:ext cx="404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Program in machine’s language</a:t>
            </a:r>
          </a:p>
        </p:txBody>
      </p:sp>
      <p:sp>
        <p:nvSpPr>
          <p:cNvPr id="14" name="Text Box 13"/>
          <p:cNvSpPr txBox="1">
            <a:spLocks noChangeArrowheads="1"/>
          </p:cNvSpPr>
          <p:nvPr/>
        </p:nvSpPr>
        <p:spPr bwMode="auto">
          <a:xfrm>
            <a:off x="1828800" y="56388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Input</a:t>
            </a:r>
          </a:p>
        </p:txBody>
      </p:sp>
      <p:sp>
        <p:nvSpPr>
          <p:cNvPr id="15" name="Line 14"/>
          <p:cNvSpPr>
            <a:spLocks noChangeShapeType="1"/>
          </p:cNvSpPr>
          <p:nvPr/>
        </p:nvSpPr>
        <p:spPr bwMode="auto">
          <a:xfrm>
            <a:off x="1600200" y="556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5"/>
          <p:cNvSpPr txBox="1">
            <a:spLocks noChangeArrowheads="1"/>
          </p:cNvSpPr>
          <p:nvPr/>
        </p:nvSpPr>
        <p:spPr bwMode="auto">
          <a:xfrm>
            <a:off x="5410200" y="56388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Output</a:t>
            </a:r>
          </a:p>
        </p:txBody>
      </p:sp>
      <p:sp>
        <p:nvSpPr>
          <p:cNvPr id="17" name="Line 16"/>
          <p:cNvSpPr>
            <a:spLocks noChangeShapeType="1"/>
          </p:cNvSpPr>
          <p:nvPr/>
        </p:nvSpPr>
        <p:spPr bwMode="auto">
          <a:xfrm>
            <a:off x="5181600" y="556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0085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25A3C56-E491-49B2-93F3-63532DF516BC}" type="slidenum">
              <a:rPr lang="en-US" smtClean="0"/>
              <a:pPr/>
              <a:t>8</a:t>
            </a:fld>
            <a:endParaRPr lang="en-US" dirty="0"/>
          </a:p>
        </p:txBody>
      </p:sp>
      <p:sp>
        <p:nvSpPr>
          <p:cNvPr id="3" name="Rectangle 2"/>
          <p:cNvSpPr txBox="1">
            <a:spLocks noChangeArrowheads="1"/>
          </p:cNvSpPr>
          <p:nvPr/>
        </p:nvSpPr>
        <p:spPr>
          <a:xfrm>
            <a:off x="457200" y="704850"/>
            <a:ext cx="8229600" cy="1143000"/>
          </a:xfrm>
          <a:prstGeom prst="rect">
            <a:avLst/>
          </a:prstGeom>
        </p:spPr>
        <p:txBody>
          <a:bodyPr>
            <a:normAutofit fontScale="97500"/>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pPr>
              <a:defRPr/>
            </a:pPr>
            <a:r>
              <a:rPr lang="en-US" b="1" dirty="0" smtClean="0"/>
              <a:t>The Program Development Process (Control Flow)</a:t>
            </a:r>
          </a:p>
        </p:txBody>
      </p:sp>
      <p:sp>
        <p:nvSpPr>
          <p:cNvPr id="4" name="Rectangle 3"/>
          <p:cNvSpPr>
            <a:spLocks noChangeArrowheads="1"/>
          </p:cNvSpPr>
          <p:nvPr/>
        </p:nvSpPr>
        <p:spPr bwMode="auto">
          <a:xfrm>
            <a:off x="2057400" y="25146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Edit</a:t>
            </a:r>
          </a:p>
        </p:txBody>
      </p:sp>
      <p:sp>
        <p:nvSpPr>
          <p:cNvPr id="5" name="Rectangle 4"/>
          <p:cNvSpPr>
            <a:spLocks noChangeArrowheads="1"/>
          </p:cNvSpPr>
          <p:nvPr/>
        </p:nvSpPr>
        <p:spPr bwMode="auto">
          <a:xfrm>
            <a:off x="3352800" y="3733800"/>
            <a:ext cx="15240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Compile</a:t>
            </a:r>
          </a:p>
        </p:txBody>
      </p:sp>
      <p:sp>
        <p:nvSpPr>
          <p:cNvPr id="6" name="Rectangle 5"/>
          <p:cNvSpPr>
            <a:spLocks noChangeArrowheads="1"/>
          </p:cNvSpPr>
          <p:nvPr/>
        </p:nvSpPr>
        <p:spPr bwMode="auto">
          <a:xfrm>
            <a:off x="3048000" y="5334000"/>
            <a:ext cx="2133600" cy="533400"/>
          </a:xfrm>
          <a:prstGeom prst="rect">
            <a:avLst/>
          </a:prstGeom>
          <a:solidFill>
            <a:srgbClr val="FF99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400">
                <a:latin typeface="Times New Roman" panose="02020603050405020304" pitchFamily="18" charset="0"/>
              </a:rPr>
              <a:t>Run</a:t>
            </a:r>
          </a:p>
        </p:txBody>
      </p:sp>
      <p:sp>
        <p:nvSpPr>
          <p:cNvPr id="7" name="Line 6"/>
          <p:cNvSpPr>
            <a:spLocks noChangeShapeType="1"/>
          </p:cNvSpPr>
          <p:nvPr/>
        </p:nvSpPr>
        <p:spPr bwMode="auto">
          <a:xfrm>
            <a:off x="4114800" y="28194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7"/>
          <p:cNvSpPr>
            <a:spLocks noChangeShapeType="1"/>
          </p:cNvSpPr>
          <p:nvPr/>
        </p:nvSpPr>
        <p:spPr bwMode="auto">
          <a:xfrm>
            <a:off x="4114800" y="4267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a:off x="609600" y="2819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9"/>
          <p:cNvSpPr>
            <a:spLocks noChangeShapeType="1"/>
          </p:cNvSpPr>
          <p:nvPr/>
        </p:nvSpPr>
        <p:spPr bwMode="auto">
          <a:xfrm>
            <a:off x="3581400" y="28194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0"/>
          <p:cNvSpPr txBox="1">
            <a:spLocks noChangeArrowheads="1"/>
          </p:cNvSpPr>
          <p:nvPr/>
        </p:nvSpPr>
        <p:spPr bwMode="auto">
          <a:xfrm>
            <a:off x="5181600" y="3352800"/>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Syntax errors</a:t>
            </a:r>
          </a:p>
        </p:txBody>
      </p:sp>
      <p:sp>
        <p:nvSpPr>
          <p:cNvPr id="12" name="Text Box 11"/>
          <p:cNvSpPr txBox="1">
            <a:spLocks noChangeArrowheads="1"/>
          </p:cNvSpPr>
          <p:nvPr/>
        </p:nvSpPr>
        <p:spPr bwMode="auto">
          <a:xfrm>
            <a:off x="1828800" y="56388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Input</a:t>
            </a:r>
          </a:p>
        </p:txBody>
      </p:sp>
      <p:sp>
        <p:nvSpPr>
          <p:cNvPr id="13" name="Line 12"/>
          <p:cNvSpPr>
            <a:spLocks noChangeShapeType="1"/>
          </p:cNvSpPr>
          <p:nvPr/>
        </p:nvSpPr>
        <p:spPr bwMode="auto">
          <a:xfrm>
            <a:off x="1600200" y="556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5410200" y="5638800"/>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Output</a:t>
            </a:r>
          </a:p>
        </p:txBody>
      </p:sp>
      <p:sp>
        <p:nvSpPr>
          <p:cNvPr id="15" name="Line 14"/>
          <p:cNvSpPr>
            <a:spLocks noChangeShapeType="1"/>
          </p:cNvSpPr>
          <p:nvPr/>
        </p:nvSpPr>
        <p:spPr bwMode="auto">
          <a:xfrm>
            <a:off x="5181600" y="5562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4876800" y="3962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4114800" y="5867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7"/>
          <p:cNvSpPr txBox="1">
            <a:spLocks noChangeArrowheads="1"/>
          </p:cNvSpPr>
          <p:nvPr/>
        </p:nvSpPr>
        <p:spPr bwMode="auto">
          <a:xfrm>
            <a:off x="4175125" y="6137275"/>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a:latin typeface="Times New Roman" panose="02020603050405020304" pitchFamily="18" charset="0"/>
              </a:rPr>
              <a:t>Runtime errors</a:t>
            </a:r>
          </a:p>
        </p:txBody>
      </p:sp>
    </p:spTree>
    <p:extLst>
      <p:ext uri="{BB962C8B-B14F-4D97-AF65-F5344CB8AC3E}">
        <p14:creationId xmlns:p14="http://schemas.microsoft.com/office/powerpoint/2010/main" val="358577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Three kinds of errors</a:t>
            </a:r>
            <a:endParaRPr lang="en-US" b="1" dirty="0"/>
          </a:p>
        </p:txBody>
      </p:sp>
      <p:sp>
        <p:nvSpPr>
          <p:cNvPr id="3" name="Content Placeholder 2"/>
          <p:cNvSpPr>
            <a:spLocks noGrp="1"/>
          </p:cNvSpPr>
          <p:nvPr>
            <p:ph sz="quarter" idx="17"/>
          </p:nvPr>
        </p:nvSpPr>
        <p:spPr/>
        <p:txBody>
          <a:bodyPr/>
          <a:lstStyle/>
          <a:p>
            <a:r>
              <a:rPr lang="en-US" altLang="en-US" i="1" dirty="0">
                <a:solidFill>
                  <a:schemeClr val="tx2"/>
                </a:solidFill>
              </a:rPr>
              <a:t>Syntax error </a:t>
            </a:r>
            <a:r>
              <a:rPr lang="en-US" altLang="en-US" dirty="0"/>
              <a:t>: Some statement in the program is not a legal statement in the language.</a:t>
            </a:r>
            <a:br>
              <a:rPr lang="en-US" altLang="en-US" dirty="0"/>
            </a:br>
            <a:endParaRPr lang="en-US" altLang="en-US" dirty="0"/>
          </a:p>
          <a:p>
            <a:r>
              <a:rPr lang="en-US" altLang="en-US" i="1" dirty="0">
                <a:solidFill>
                  <a:schemeClr val="tx2"/>
                </a:solidFill>
              </a:rPr>
              <a:t>Runtime error</a:t>
            </a:r>
            <a:r>
              <a:rPr lang="en-US" altLang="en-US" dirty="0">
                <a:solidFill>
                  <a:schemeClr val="tx2"/>
                </a:solidFill>
              </a:rPr>
              <a:t> </a:t>
            </a:r>
            <a:r>
              <a:rPr lang="en-US" altLang="en-US" dirty="0"/>
              <a:t>: An error occurs while the program is executing, causing the program to terminate (divide by zero, etc.)</a:t>
            </a:r>
            <a:br>
              <a:rPr lang="en-US" altLang="en-US" dirty="0"/>
            </a:br>
            <a:endParaRPr lang="en-US" altLang="en-US" dirty="0"/>
          </a:p>
          <a:p>
            <a:r>
              <a:rPr lang="en-US" altLang="en-US" i="1" dirty="0">
                <a:solidFill>
                  <a:schemeClr val="tx2"/>
                </a:solidFill>
              </a:rPr>
              <a:t>Logic error </a:t>
            </a:r>
            <a:r>
              <a:rPr lang="en-US" altLang="en-US" dirty="0"/>
              <a:t>: The program executes to completion, but gives incorrect results.</a:t>
            </a:r>
            <a:endParaRPr lang="en-US" altLang="en-US" i="1"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2042774372"/>
      </p:ext>
    </p:extLst>
  </p:cSld>
  <p:clrMapOvr>
    <a:masterClrMapping/>
  </p:clrMapOvr>
</p:sld>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3" ma:contentTypeDescription="Create a new document." ma:contentTypeScope="" ma:versionID="b6059b23765b6666b4451780cd01907c">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5057862c00563a68ba28e41e1f9f5b17"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SMeta2010Field xmlns="http://schemas.microsoft.com/sharepoint/v3">e3756241-2df6-41de-be5e-75b6e6bb08f6;2013-04-19 00:01:07;PENDINGCLASSIFICATION;Business theme:|False||PENDINGCLASSIFICATION|2013-04-19 00:01:07|UNDEFINED;Organization:|False|2013-04-19 00:01:07|MANUALCLASSIFIED|2013-04-19 00:01:07|UNDEFINED;Sector:|False||PENDINGCLASSIFICATION|2013-04-19 00:01:07|UNDEFINED;Proposition:|False||PENDINGCLASSIFICATION|2013-04-19 00:01:07|UNDEFINED;Service line:|False||PENDINGCLASSIFICATION|2013-04-19 00:01:07|UNDEFINED;False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Props1.xml><?xml version="1.0" encoding="utf-8"?>
<ds:datastoreItem xmlns:ds="http://schemas.openxmlformats.org/officeDocument/2006/customXml" ds:itemID="{53909CAE-B820-4D49-A9C2-118DD9293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4.xml><?xml version="1.0" encoding="utf-8"?>
<ds:datastoreItem xmlns:ds="http://schemas.openxmlformats.org/officeDocument/2006/customXml" ds:itemID="{2F4C4F6A-F6A5-45C8-BAAA-52FB70E387C7}">
  <ds:schemaRefs>
    <ds:schemaRef ds:uri="http://schemas.openxmlformats.org/package/2006/metadata/core-properties"/>
    <ds:schemaRef ds:uri="http://schemas.microsoft.com/sharepoint/v3"/>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d95a5b16-1b8d-4c7c-9ebf-89c0983b697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18332</TotalTime>
  <Words>1817</Words>
  <Application>Microsoft Office PowerPoint</Application>
  <PresentationFormat>On-screen Show (4:3)</PresentationFormat>
  <Paragraphs>510</Paragraphs>
  <Slides>59</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59</vt:i4>
      </vt:variant>
    </vt:vector>
  </HeadingPairs>
  <TitlesOfParts>
    <vt:vector size="75" baseType="lpstr">
      <vt:lpstr>ＭＳ Ｐゴシック</vt:lpstr>
      <vt:lpstr>Angsana New</vt:lpstr>
      <vt:lpstr>Arial</vt:lpstr>
      <vt:lpstr>Arial Black</vt:lpstr>
      <vt:lpstr>Bell MT</vt:lpstr>
      <vt:lpstr>Courier New</vt:lpstr>
      <vt:lpstr>Garamond</vt:lpstr>
      <vt:lpstr>Monaco</vt:lpstr>
      <vt:lpstr>Open Sans</vt:lpstr>
      <vt:lpstr>roboto</vt:lpstr>
      <vt:lpstr>SFMono-Regular</vt:lpstr>
      <vt:lpstr>Times New Roman</vt:lpstr>
      <vt:lpstr>Verdana</vt:lpstr>
      <vt:lpstr>Wingdings</vt:lpstr>
      <vt:lpstr>Wingdings 2</vt:lpstr>
      <vt:lpstr>Onscreen;2057;Pos3;Date1;Logica Onscreen Template</vt:lpstr>
      <vt:lpstr>Python  </vt:lpstr>
      <vt:lpstr>AGENDA</vt:lpstr>
      <vt:lpstr>WHAT IS PROGRAM</vt:lpstr>
      <vt:lpstr>WHAT IS PROGRAMMING LANGUAGE?</vt:lpstr>
      <vt:lpstr>COMPILER</vt:lpstr>
      <vt:lpstr> </vt:lpstr>
      <vt:lpstr>PowerPoint Presentation</vt:lpstr>
      <vt:lpstr>PowerPoint Presentation</vt:lpstr>
      <vt:lpstr>Three kinds of errors</vt:lpstr>
      <vt:lpstr>Interpreter</vt:lpstr>
      <vt:lpstr>PowerPoint Presentation</vt:lpstr>
      <vt:lpstr>Language terminology</vt:lpstr>
      <vt:lpstr>Three major control constructs of programming (Execution flow of instructions)</vt:lpstr>
      <vt:lpstr>PowerPoint Presentation</vt:lpstr>
      <vt:lpstr>The Basic Pattern</vt:lpstr>
      <vt:lpstr>  INTRODUCTION  </vt:lpstr>
      <vt:lpstr>Python</vt:lpstr>
      <vt:lpstr>WHY PYTHON?</vt:lpstr>
      <vt:lpstr>Python Interfaces</vt:lpstr>
      <vt:lpstr>Python Interfaces</vt:lpstr>
      <vt:lpstr>IDLE – Development Environment</vt:lpstr>
      <vt:lpstr>Example Python</vt:lpstr>
      <vt:lpstr>MORE THAN JUST PRINTING </vt:lpstr>
      <vt:lpstr>Identifiers</vt:lpstr>
      <vt:lpstr>Keywords</vt:lpstr>
      <vt:lpstr>Variables in Python</vt:lpstr>
      <vt:lpstr>Numeric Data Types</vt:lpstr>
      <vt:lpstr>Integer operators</vt:lpstr>
      <vt:lpstr>Integer Expressions</vt:lpstr>
      <vt:lpstr>Python Assignment Statements</vt:lpstr>
      <vt:lpstr>Python Assignment Statement</vt:lpstr>
      <vt:lpstr>EXAMPLE</vt:lpstr>
      <vt:lpstr>STRING METHODS</vt:lpstr>
      <vt:lpstr>STRING METHODS</vt:lpstr>
      <vt:lpstr>OTHER OBJECTS /ADVANCED DATASTRUCTUERS</vt:lpstr>
      <vt:lpstr>LISTS</vt:lpstr>
      <vt:lpstr>LIST METHODS</vt:lpstr>
      <vt:lpstr>TUPLES</vt:lpstr>
      <vt:lpstr>SET</vt:lpstr>
      <vt:lpstr>Dictionaries</vt:lpstr>
      <vt:lpstr>Indentation and Blocks</vt:lpstr>
      <vt:lpstr>Conditional Branching</vt:lpstr>
      <vt:lpstr>Looping with For</vt:lpstr>
      <vt:lpstr>PowerPoint Presentation</vt:lpstr>
      <vt:lpstr>Looping with For</vt:lpstr>
      <vt:lpstr>MODULES</vt:lpstr>
      <vt:lpstr>MODULES</vt:lpstr>
      <vt:lpstr>Files</vt:lpstr>
      <vt:lpstr>ERROR CAPTURE</vt:lpstr>
      <vt:lpstr>REGULAR EXPRESSION</vt:lpstr>
      <vt:lpstr>USES/METHODS OF REGULAR EXPRESSION</vt:lpstr>
      <vt:lpstr>ADVANCED DATA STURCTURE : NUMPY</vt:lpstr>
      <vt:lpstr>NUMPY ARRAY</vt:lpstr>
      <vt:lpstr> Python NumPy Array v/s List </vt:lpstr>
      <vt:lpstr> Python NumPy Operations </vt:lpstr>
      <vt:lpstr>PANDAS</vt:lpstr>
      <vt:lpstr>PANDAS OPERATIONS</vt:lpstr>
      <vt:lpstr>PowerPoint Presentation</vt:lpstr>
      <vt:lpstr>Thank You</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EDPP Functional Overview</dc:title>
  <dc:creator>ikbal.hossain@cgi.com</dc:creator>
  <cp:lastModifiedBy>Pogiri, Rajitha</cp:lastModifiedBy>
  <cp:revision>348</cp:revision>
  <dcterms:created xsi:type="dcterms:W3CDTF">2009-12-22T16:12:15Z</dcterms:created>
  <dcterms:modified xsi:type="dcterms:W3CDTF">2020-04-21T08:21:36Z</dcterms:modified>
  <cp:category>KT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Business_x0020_theme">
    <vt:lpwstr/>
  </property>
  <property fmtid="{D5CDD505-2E9C-101B-9397-08002B2CF9AE}" pid="12" name="Business theme">
    <vt:lpwstr/>
  </property>
</Properties>
</file>