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407" r:id="rId6"/>
    <p:sldId id="421" r:id="rId7"/>
    <p:sldId id="408" r:id="rId8"/>
    <p:sldId id="389" r:id="rId9"/>
    <p:sldId id="423" r:id="rId10"/>
    <p:sldId id="514" r:id="rId11"/>
    <p:sldId id="485" r:id="rId12"/>
    <p:sldId id="502" r:id="rId13"/>
    <p:sldId id="515" r:id="rId14"/>
    <p:sldId id="503" r:id="rId15"/>
    <p:sldId id="504" r:id="rId16"/>
    <p:sldId id="516" r:id="rId17"/>
    <p:sldId id="505" r:id="rId18"/>
    <p:sldId id="506" r:id="rId19"/>
    <p:sldId id="517" r:id="rId20"/>
    <p:sldId id="518" r:id="rId21"/>
    <p:sldId id="519" r:id="rId22"/>
    <p:sldId id="520" r:id="rId23"/>
    <p:sldId id="521" r:id="rId24"/>
    <p:sldId id="430" r:id="rId25"/>
    <p:sldId id="431" r:id="rId26"/>
    <p:sldId id="433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4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D7AC19-2D78-440D-B853-7CDF2DF0CD73}">
          <p14:sldIdLst>
            <p14:sldId id="407"/>
            <p14:sldId id="421"/>
            <p14:sldId id="408"/>
            <p14:sldId id="389"/>
            <p14:sldId id="423"/>
            <p14:sldId id="514"/>
            <p14:sldId id="485"/>
            <p14:sldId id="502"/>
            <p14:sldId id="515"/>
            <p14:sldId id="503"/>
            <p14:sldId id="504"/>
            <p14:sldId id="516"/>
            <p14:sldId id="505"/>
            <p14:sldId id="506"/>
            <p14:sldId id="517"/>
            <p14:sldId id="518"/>
            <p14:sldId id="519"/>
            <p14:sldId id="520"/>
            <p14:sldId id="521"/>
            <p14:sldId id="430"/>
            <p14:sldId id="431"/>
            <p14:sldId id="433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inki, Varun" initials="TV" lastIdx="1" clrIdx="0"/>
  <p:cmAuthor id="1" name="A, Haripriya" initials="AH" lastIdx="0" clrIdx="1">
    <p:extLst>
      <p:ext uri="{19B8F6BF-5375-455C-9EA6-DF929625EA0E}">
        <p15:presenceInfo xmlns:p15="http://schemas.microsoft.com/office/powerpoint/2012/main" userId="S-1-5-21-3641078771-3653456904-245653651-1576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386"/>
    <a:srgbClr val="FFEBE7"/>
    <a:srgbClr val="FFFFE7"/>
    <a:srgbClr val="FFFFFF"/>
    <a:srgbClr val="FFD9B2"/>
    <a:srgbClr val="FFAA99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96092" autoAdjust="0"/>
  </p:normalViewPr>
  <p:slideViewPr>
    <p:cSldViewPr snapToGrid="0">
      <p:cViewPr varScale="1">
        <p:scale>
          <a:sx n="69" d="100"/>
          <a:sy n="69" d="100"/>
        </p:scale>
        <p:origin x="1818" y="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4/28/2020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0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 Ice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ice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ice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1783397" cy="24087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2013</a:t>
            </a:r>
            <a:endParaRPr lang="en-US" sz="1100" kern="1200" noProof="0" dirty="0" smtClean="0">
              <a:solidFill>
                <a:srgbClr val="666666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3569856" y="6515640"/>
            <a:ext cx="1999672" cy="241200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10.05.2013</a:t>
            </a:r>
            <a:endParaRPr lang="en-US"/>
          </a:p>
        </p:txBody>
      </p:sp>
      <p:sp>
        <p:nvSpPr>
          <p:cNvPr id="4" name="TextBox 3" descr="CONFIDENTIAL_TAG_0xFFEE"/>
          <p:cNvSpPr txBox="1"/>
          <p:nvPr userDrawn="1"/>
        </p:nvSpPr>
        <p:spPr bwMode="auto">
          <a:xfrm>
            <a:off x="2120630" y="6515640"/>
            <a:ext cx="172179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ice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5"/>
            <a:r>
              <a:rPr lang="en-US" smtClean="0"/>
              <a:t>XX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5"/>
            <a:r>
              <a:rPr lang="en-US" smtClean="0"/>
              <a:t>x	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5"/>
            <a:r>
              <a:rPr lang="en-US" smtClean="0"/>
              <a:t>x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5"/>
            <a:r>
              <a:rPr lang="en-US" smtClean="0"/>
              <a:t>XX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hree Content Columns, and a 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1289829"/>
            <a:ext cx="2672004" cy="30008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8"/>
          </p:nvPr>
        </p:nvSpPr>
        <p:spPr>
          <a:xfrm>
            <a:off x="3243021" y="1292760"/>
            <a:ext cx="2672004" cy="30008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/>
          </p:nvPr>
        </p:nvSpPr>
        <p:spPr>
          <a:xfrm>
            <a:off x="6019016" y="1286897"/>
            <a:ext cx="2672004" cy="30008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0"/>
          <p:cNvSpPr>
            <a:spLocks noGrp="1"/>
          </p:cNvSpPr>
          <p:nvPr>
            <p:ph sz="quarter" idx="20"/>
          </p:nvPr>
        </p:nvSpPr>
        <p:spPr>
          <a:xfrm>
            <a:off x="452196" y="4369777"/>
            <a:ext cx="8238823" cy="16734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2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extBox 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100" b="0" i="0" u="none" smtClean="0">
                <a:solidFill>
                  <a:srgbClr val="666666"/>
                </a:solidFill>
                <a:latin typeface="Arial"/>
                <a:cs typeface="Arial" pitchFamily="34" charset="0"/>
              </a:rPr>
              <a:t>CGI use only</a:t>
            </a:r>
            <a:endParaRPr lang="en-US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93" r:id="rId7"/>
    <p:sldLayoutId id="2147483665" r:id="rId8"/>
    <p:sldLayoutId id="2147483670" r:id="rId9"/>
    <p:sldLayoutId id="2147483692" r:id="rId10"/>
    <p:sldLayoutId id="2147483650" r:id="rId11"/>
    <p:sldLayoutId id="2147483667" r:id="rId12"/>
    <p:sldLayoutId id="2147483668" r:id="rId13"/>
    <p:sldLayoutId id="2147483687" r:id="rId14"/>
    <p:sldLayoutId id="2147483690" r:id="rId15"/>
    <p:sldLayoutId id="2147483691" r:id="rId16"/>
    <p:sldLayoutId id="2147483661" r:id="rId17"/>
    <p:sldLayoutId id="2147483660" r:id="rId18"/>
    <p:sldLayoutId id="2147483672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learning-paths-data-science-business-analytics-business-intelligence-big-data/learning-path-r-data-science/" TargetMode="External"/><Relationship Id="rId2" Type="http://schemas.openxmlformats.org/officeDocument/2006/relationships/hyperlink" Target="https://www.analyticsvidhya.com/blog/2014/07/baby-steps-learning-python-data-analysi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IDLE_(Python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,01701,649,6249,331,0641,35,37496}"/>
          <p:cNvSpPr>
            <a:spLocks noGrp="1"/>
          </p:cNvSpPr>
          <p:nvPr>
            <p:ph type="ctrTitle"/>
          </p:nvPr>
        </p:nvSpPr>
        <p:spPr>
          <a:xfrm>
            <a:off x="528034" y="4353058"/>
            <a:ext cx="6851560" cy="1096271"/>
          </a:xfrm>
        </p:spPr>
        <p:txBody>
          <a:bodyPr>
            <a:noAutofit/>
          </a:bodyPr>
          <a:lstStyle/>
          <a:p>
            <a:r>
              <a:rPr lang="en-GB" b="1" dirty="0" smtClean="0">
                <a:latin typeface="Bell MT" pitchFamily="18" charset="0"/>
                <a:cs typeface="Angsana New" pitchFamily="18" charset="-34"/>
              </a:rPr>
              <a:t>Python</a:t>
            </a:r>
            <a:r>
              <a:rPr lang="en-GB" dirty="0" smtClean="0">
                <a:latin typeface="Bell MT" pitchFamily="18" charset="0"/>
                <a:cs typeface="Angsana New" pitchFamily="18" charset="-34"/>
              </a:rPr>
              <a:t/>
            </a:r>
            <a:br>
              <a:rPr lang="en-GB" dirty="0" smtClean="0">
                <a:latin typeface="Bell MT" pitchFamily="18" charset="0"/>
                <a:cs typeface="Angsana New" pitchFamily="18" charset="-34"/>
              </a:rPr>
            </a:br>
            <a:r>
              <a:rPr lang="en-GB" sz="1800" dirty="0">
                <a:latin typeface="Bell MT" pitchFamily="18" charset="0"/>
                <a:cs typeface="Angsana New" pitchFamily="18" charset="-34"/>
              </a:rPr>
              <a:t> </a:t>
            </a:r>
            <a:endParaRPr lang="en-GB" dirty="0">
              <a:latin typeface="Bell MT" pitchFamily="18" charset="0"/>
              <a:cs typeface="Angsana New" pitchFamily="18" charset="-34"/>
            </a:endParaRPr>
          </a:p>
        </p:txBody>
      </p:sp>
      <p:sp>
        <p:nvSpPr>
          <p:cNvPr id="3" name="Subtitle 2" descr="&lt;NAME&gt;{59,64646,463,1029,450,4999,35,25}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sz="1800" b="1" dirty="0" smtClean="0">
                <a:solidFill>
                  <a:srgbClr val="C00000"/>
                </a:solidFill>
                <a:latin typeface="Bell MT" pitchFamily="18" charset="0"/>
              </a:rPr>
              <a:t>Rajitha Pogiri</a:t>
            </a:r>
          </a:p>
          <a:p>
            <a:r>
              <a:rPr lang="en-GB" sz="1800" b="1" dirty="0" smtClean="0">
                <a:solidFill>
                  <a:srgbClr val="C00000"/>
                </a:solidFill>
                <a:latin typeface="Bell MT" pitchFamily="18" charset="0"/>
              </a:rPr>
              <a:t>Haripriya A</a:t>
            </a:r>
            <a:endParaRPr lang="en-GB" sz="1800" b="1" dirty="0">
              <a:solidFill>
                <a:srgbClr val="C0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Keywords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Keywords</a:t>
            </a:r>
            <a:r>
              <a:rPr lang="en-US" dirty="0"/>
              <a:t> are the reserved words in </a:t>
            </a:r>
            <a:r>
              <a:rPr lang="en-US" b="1" dirty="0"/>
              <a:t>Python</a:t>
            </a:r>
            <a:r>
              <a:rPr lang="en-US" dirty="0"/>
              <a:t>. We cannot use a </a:t>
            </a:r>
            <a:r>
              <a:rPr lang="en-US" b="1" dirty="0"/>
              <a:t>keyword</a:t>
            </a:r>
            <a:r>
              <a:rPr lang="en-US" dirty="0"/>
              <a:t> as a variable name, function name or any other identifier.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used to define the syntax and structure of the </a:t>
            </a:r>
            <a:r>
              <a:rPr lang="en-US" b="1" dirty="0"/>
              <a:t>Python</a:t>
            </a:r>
            <a:r>
              <a:rPr lang="en-US" dirty="0"/>
              <a:t> language.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/>
              <a:t>Python</a:t>
            </a:r>
            <a:r>
              <a:rPr lang="en-US" dirty="0"/>
              <a:t>, </a:t>
            </a:r>
            <a:r>
              <a:rPr lang="en-US" b="1" dirty="0"/>
              <a:t>keywords</a:t>
            </a:r>
            <a:r>
              <a:rPr lang="en-US" dirty="0"/>
              <a:t> are case sensitive</a:t>
            </a:r>
            <a:r>
              <a:rPr 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Examples </a:t>
            </a:r>
            <a:r>
              <a:rPr lang="en-US" altLang="en-US" dirty="0"/>
              <a:t>of keywords </a:t>
            </a:r>
            <a:r>
              <a:rPr lang="en-US" altLang="en-US" dirty="0" smtClean="0"/>
              <a:t>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19" y="3708279"/>
            <a:ext cx="55911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Variables in Python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Unlike other programming languages, 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endParaRPr lang="en-US" dirty="0" smtClean="0"/>
          </a:p>
          <a:p>
            <a:r>
              <a:rPr lang="en-US" dirty="0"/>
              <a:t>Ex: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r>
              <a:rPr lang="en-US" dirty="0"/>
              <a:t>y = "John"</a:t>
            </a:r>
          </a:p>
          <a:p>
            <a:r>
              <a:rPr lang="en-US" dirty="0"/>
              <a:t>print(x)</a:t>
            </a:r>
          </a:p>
          <a:p>
            <a:r>
              <a:rPr lang="en-US" dirty="0" smtClean="0"/>
              <a:t>print(y)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5234483"/>
            <a:ext cx="1933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 Names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 </a:t>
            </a:r>
            <a:r>
              <a:rPr lang="en-US" dirty="0" smtClean="0"/>
              <a:t>                                                            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Rules </a:t>
            </a:r>
            <a:r>
              <a:rPr lang="en-US" b="1" dirty="0">
                <a:solidFill>
                  <a:srgbClr val="00B0F0"/>
                </a:solidFill>
              </a:rPr>
              <a:t>for Python variables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variable name must start with a letter or the underscore character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variable name cannot start with a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variable name can only contain alpha-numeric characters and underscores (A-z, 0-9, and _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names are case-sensitive (age, Age and AGE are three different variables)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Python Data </a:t>
            </a:r>
            <a:r>
              <a:rPr lang="en-US" altLang="en-US" b="1" u="sng" dirty="0"/>
              <a:t>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altLang="en-US" b="1" dirty="0" smtClean="0">
              <a:solidFill>
                <a:srgbClr val="0070C0"/>
              </a:solidFill>
            </a:endParaRP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0" y="3448228"/>
            <a:ext cx="5482937" cy="2886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5" y="995293"/>
            <a:ext cx="54768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55927" y="1268113"/>
            <a:ext cx="7227309" cy="42692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2494" r="76843"/>
          <a:stretch/>
        </p:blipFill>
        <p:spPr>
          <a:xfrm>
            <a:off x="456766" y="1094508"/>
            <a:ext cx="1912362" cy="1151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841" r="69842"/>
          <a:stretch/>
        </p:blipFill>
        <p:spPr>
          <a:xfrm>
            <a:off x="456766" y="2917895"/>
            <a:ext cx="2611149" cy="1247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843" t="36205" r="68635"/>
          <a:stretch/>
        </p:blipFill>
        <p:spPr>
          <a:xfrm>
            <a:off x="456766" y="4918364"/>
            <a:ext cx="2798619" cy="1122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9357" t="21612" r="-839" b="-4662"/>
          <a:stretch/>
        </p:blipFill>
        <p:spPr>
          <a:xfrm>
            <a:off x="4203232" y="1166035"/>
            <a:ext cx="2945713" cy="1234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808" t="21153"/>
          <a:stretch/>
        </p:blipFill>
        <p:spPr>
          <a:xfrm>
            <a:off x="4182771" y="2917895"/>
            <a:ext cx="2966174" cy="1344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2137" t="28341"/>
          <a:stretch/>
        </p:blipFill>
        <p:spPr>
          <a:xfrm>
            <a:off x="4203232" y="4780035"/>
            <a:ext cx="3042695" cy="1260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456766" y="665018"/>
            <a:ext cx="130276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cs typeface="Arial" pitchFamily="34" charset="0"/>
              </a:rPr>
              <a:t>I</a:t>
            </a:r>
            <a:r>
              <a:rPr lang="en-US" dirty="0" err="1" smtClean="0">
                <a:cs typeface="Arial" pitchFamily="34" charset="0"/>
              </a:rPr>
              <a:t>nt</a:t>
            </a:r>
            <a:r>
              <a:rPr lang="en-US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56766" y="2646218"/>
            <a:ext cx="130276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Float: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6766" y="4447309"/>
            <a:ext cx="110879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Complex: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Dictionaries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en-US" dirty="0"/>
              <a:t>A dictionary is a collection which is unordered, changeable and indexed. In Python dictionaries are written with curly brackets, and they have keys and values</a:t>
            </a:r>
            <a:r>
              <a:rPr lang="en-US" alt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885" r="57614"/>
          <a:stretch/>
        </p:blipFill>
        <p:spPr>
          <a:xfrm>
            <a:off x="207819" y="2626503"/>
            <a:ext cx="3740727" cy="172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8569" t="26826"/>
          <a:stretch/>
        </p:blipFill>
        <p:spPr>
          <a:xfrm>
            <a:off x="96982" y="4554624"/>
            <a:ext cx="3656445" cy="17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Python Booleans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Booleans represent one of two values: True or 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programming you often need to know if an expression is True or False.</a:t>
            </a:r>
          </a:p>
          <a:p>
            <a:r>
              <a:rPr lang="en-US" dirty="0" smtClean="0"/>
              <a:t>You </a:t>
            </a:r>
            <a:r>
              <a:rPr lang="en-US" dirty="0"/>
              <a:t>can evaluate any expression in Python, and get one of two answers, True or False.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596" r="62693"/>
          <a:stretch/>
        </p:blipFill>
        <p:spPr>
          <a:xfrm>
            <a:off x="447675" y="3117272"/>
            <a:ext cx="3142601" cy="1505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599" t="16113"/>
          <a:stretch/>
        </p:blipFill>
        <p:spPr>
          <a:xfrm>
            <a:off x="447675" y="4925473"/>
            <a:ext cx="2729345" cy="15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Set is unordered collection of elements.</a:t>
            </a:r>
          </a:p>
          <a:p>
            <a:r>
              <a:rPr lang="en-US" dirty="0" smtClean="0"/>
              <a:t>It </a:t>
            </a:r>
            <a:r>
              <a:rPr lang="en-US" dirty="0"/>
              <a:t>doesn’t allow duplicates, if it is present it will remove those elements. Set is mutable.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5105" r="58825"/>
          <a:stretch/>
        </p:blipFill>
        <p:spPr>
          <a:xfrm>
            <a:off x="400483" y="2923309"/>
            <a:ext cx="3437226" cy="54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40" y="4537319"/>
            <a:ext cx="2914649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7152" t="40442"/>
          <a:stretch/>
        </p:blipFill>
        <p:spPr>
          <a:xfrm>
            <a:off x="447675" y="3925158"/>
            <a:ext cx="2742045" cy="589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862945" y="3708279"/>
            <a:ext cx="277091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Operations: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type </a:t>
            </a:r>
            <a:r>
              <a:rPr lang="en-US" b="1" dirty="0" smtClean="0"/>
              <a:t>:Strings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51" t="35852" r="74720" b="-2753"/>
          <a:stretch/>
        </p:blipFill>
        <p:spPr>
          <a:xfrm>
            <a:off x="447675" y="3092448"/>
            <a:ext cx="2337522" cy="904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391" t="30207"/>
          <a:stretch/>
        </p:blipFill>
        <p:spPr>
          <a:xfrm>
            <a:off x="447675" y="4154241"/>
            <a:ext cx="2721552" cy="9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Bell MT" panose="02020503060305020303" pitchFamily="18" charset="0"/>
              </a:rPr>
              <a:t>AGENDA</a:t>
            </a:r>
            <a:endParaRPr lang="en-US" b="1" u="sng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Introduction to Python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Python </a:t>
            </a:r>
            <a:r>
              <a:rPr lang="en-US" dirty="0" smtClean="0"/>
              <a:t>Variables,keywords,identifiers.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Python</a:t>
            </a:r>
            <a:r>
              <a:rPr lang="en-US" dirty="0"/>
              <a:t> Data </a:t>
            </a:r>
            <a:r>
              <a:rPr lang="en-US" dirty="0" smtClean="0"/>
              <a:t>Types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Indentation and blocks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Loops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Python </a:t>
            </a:r>
            <a:r>
              <a:rPr lang="en-US" dirty="0" smtClean="0"/>
              <a:t>Modules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Python </a:t>
            </a:r>
            <a:r>
              <a:rPr lang="en-US" dirty="0" smtClean="0"/>
              <a:t>RegExpressions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Advanced data structures </a:t>
            </a:r>
            <a:r>
              <a:rPr lang="en-US" dirty="0"/>
              <a:t>: </a:t>
            </a:r>
            <a:r>
              <a:rPr lang="en-US" b="1" dirty="0" smtClean="0"/>
              <a:t>NUMPY</a:t>
            </a:r>
            <a:r>
              <a:rPr lang="en-US" dirty="0" smtClean="0"/>
              <a:t> and </a:t>
            </a:r>
            <a:r>
              <a:rPr lang="en-US" b="1" dirty="0" smtClean="0"/>
              <a:t>PANDAS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lvl="0" indent="-457200">
              <a:buFont typeface="+mj-lt"/>
              <a:buAutoNum type="alphaUcPeriod"/>
            </a:pP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type :LISTS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List</a:t>
            </a:r>
            <a:r>
              <a:rPr lang="en-US" dirty="0"/>
              <a:t> is a collection which is ordered and changeable. Allows duplicate members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Python lists are written with square brackets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456" t="41651" r="65593"/>
          <a:stretch/>
        </p:blipFill>
        <p:spPr>
          <a:xfrm>
            <a:off x="249382" y="2960206"/>
            <a:ext cx="3172691" cy="920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334" t="41651" r="-1"/>
          <a:stretch/>
        </p:blipFill>
        <p:spPr>
          <a:xfrm>
            <a:off x="249382" y="4471743"/>
            <a:ext cx="3336779" cy="9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99881" y="1366418"/>
            <a:ext cx="8250237" cy="42308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70C0"/>
                </a:solidFill>
              </a:rPr>
              <a:t>Adding to the List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2400" b="1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n</a:t>
            </a:r>
            <a:r>
              <a:rPr lang="en-US" altLang="en-US" dirty="0"/>
              <a:t>] = </a:t>
            </a:r>
            <a:r>
              <a:rPr lang="en-US" altLang="en-US" i="1" dirty="0"/>
              <a:t>object</a:t>
            </a:r>
            <a:endParaRPr lang="en-US" altLang="en-US" dirty="0"/>
          </a:p>
          <a:p>
            <a:pPr marL="263525" lvl="2" indent="0">
              <a:lnSpc>
                <a:spcPct val="80000"/>
              </a:lnSpc>
              <a:buNone/>
            </a:pPr>
            <a:r>
              <a:rPr lang="en-US" altLang="en-US" sz="2000" dirty="0"/>
              <a:t>replaces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with </a:t>
            </a:r>
            <a:r>
              <a:rPr lang="en-US" altLang="en-US" sz="2000" i="1" dirty="0" smtClean="0"/>
              <a:t>object</a:t>
            </a:r>
          </a:p>
          <a:p>
            <a:pPr lvl="2">
              <a:lnSpc>
                <a:spcPct val="80000"/>
              </a:lnSpc>
            </a:pPr>
            <a:endParaRPr lang="en-US" altLang="en-US" sz="2000" i="1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var.append</a:t>
            </a:r>
            <a:r>
              <a:rPr lang="en-US" altLang="en-US" dirty="0"/>
              <a:t>(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 marL="263525" lvl="2" indent="0">
              <a:lnSpc>
                <a:spcPct val="80000"/>
              </a:lnSpc>
              <a:buNone/>
            </a:pPr>
            <a:r>
              <a:rPr lang="en-US" altLang="en-US" sz="2000" dirty="0" smtClean="0"/>
              <a:t>adds object to the end of the list</a:t>
            </a:r>
          </a:p>
          <a:p>
            <a:pPr lvl="2"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70C0"/>
                </a:solidFill>
              </a:rPr>
              <a:t>Removing </a:t>
            </a:r>
            <a:r>
              <a:rPr lang="en-US" altLang="en-US" sz="2400" b="1" u="sng" dirty="0">
                <a:solidFill>
                  <a:srgbClr val="0070C0"/>
                </a:solidFill>
              </a:rPr>
              <a:t>from the </a:t>
            </a:r>
            <a:r>
              <a:rPr lang="en-US" altLang="en-US" sz="2400" b="1" u="sng" dirty="0" smtClean="0">
                <a:solidFill>
                  <a:srgbClr val="0070C0"/>
                </a:solidFill>
              </a:rPr>
              <a:t>List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var</a:t>
            </a:r>
            <a:r>
              <a:rPr lang="en-US" altLang="en-US" dirty="0"/>
              <a:t>[</a:t>
            </a:r>
            <a:r>
              <a:rPr lang="en-US" altLang="en-US" i="1" dirty="0"/>
              <a:t>n</a:t>
            </a:r>
            <a:r>
              <a:rPr lang="en-US" altLang="en-US" dirty="0"/>
              <a:t>] = []</a:t>
            </a:r>
          </a:p>
          <a:p>
            <a:pPr marL="263525" lvl="2" indent="0">
              <a:lnSpc>
                <a:spcPct val="80000"/>
              </a:lnSpc>
              <a:buNone/>
            </a:pPr>
            <a:r>
              <a:rPr lang="en-US" altLang="en-US" sz="2000" dirty="0"/>
              <a:t>empties contents of card, but preserves </a:t>
            </a:r>
            <a:r>
              <a:rPr lang="en-US" altLang="en-US" sz="2000" dirty="0" smtClean="0"/>
              <a:t>order</a:t>
            </a:r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var.remove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263525" lvl="2" indent="0">
              <a:lnSpc>
                <a:spcPct val="80000"/>
              </a:lnSpc>
              <a:buNone/>
            </a:pPr>
            <a:r>
              <a:rPr lang="en-US" altLang="en-US" sz="2000" dirty="0"/>
              <a:t>removes card at </a:t>
            </a:r>
            <a:r>
              <a:rPr lang="en-US" altLang="en-US" sz="2000" i="1" dirty="0" smtClean="0"/>
              <a:t>n</a:t>
            </a:r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var.pop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263525" lvl="2" indent="0">
              <a:lnSpc>
                <a:spcPct val="80000"/>
              </a:lnSpc>
              <a:buNone/>
            </a:pPr>
            <a:r>
              <a:rPr lang="en-US" altLang="en-US" sz="2000" dirty="0"/>
              <a:t>removes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and returns its value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Like a list, tuples are iterable arrays of </a:t>
            </a:r>
            <a:r>
              <a:rPr lang="en-US" altLang="en-US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 In Python tuples are written with round brackets.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Tuples are immutable –</a:t>
            </a:r>
            <a:br>
              <a:rPr lang="en-US" altLang="en-US" dirty="0"/>
            </a:br>
            <a:r>
              <a:rPr lang="en-US" altLang="en-US" dirty="0"/>
              <a:t>once created, unchangeable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To add or remove items, you must </a:t>
            </a:r>
            <a:r>
              <a:rPr lang="en-US" altLang="en-US" dirty="0" smtClean="0"/>
              <a:t>redeclare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en-U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4" t="42344" r="66872"/>
          <a:stretch/>
        </p:blipFill>
        <p:spPr>
          <a:xfrm>
            <a:off x="447675" y="3659182"/>
            <a:ext cx="2964872" cy="805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20" t="33222"/>
          <a:stretch/>
        </p:blipFill>
        <p:spPr>
          <a:xfrm>
            <a:off x="447675" y="4542937"/>
            <a:ext cx="3325092" cy="9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INDENTATION AND BLOCKS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Python uses whitespace and indents to denote blocks of </a:t>
            </a:r>
            <a:r>
              <a:rPr lang="en-US" altLang="en-US" dirty="0" smtClean="0"/>
              <a:t>code</a:t>
            </a:r>
            <a:endParaRPr lang="en-US" alt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Lines of code that begin a block end in a colon: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Lines within the code block are indented at the same level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To end a code block, remove the indentation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dirty="0"/>
              <a:t>You'll want blocks of code that run only when certain conditions are </a:t>
            </a:r>
            <a:r>
              <a:rPr lang="en-US" altLang="en-US" dirty="0" smtClean="0"/>
              <a:t>met.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n-US" dirty="0"/>
          </a:p>
          <a:p>
            <a:r>
              <a:rPr lang="en-US" altLang="en-US" dirty="0" smtClean="0"/>
              <a:t>Example: </a:t>
            </a:r>
            <a:r>
              <a:rPr lang="en-US" dirty="0" smtClean="0"/>
              <a:t>if </a:t>
            </a:r>
            <a:r>
              <a:rPr lang="en-US" dirty="0"/>
              <a:t>a==1: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print(a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if </a:t>
            </a:r>
            <a:r>
              <a:rPr lang="en-US" dirty="0"/>
              <a:t>b==2: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print(b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print</a:t>
            </a:r>
            <a:r>
              <a:rPr lang="en-US" dirty="0"/>
              <a:t>('end')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CONDITIONAL BRANCHING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If, Else and </a:t>
            </a:r>
            <a:r>
              <a:rPr lang="en-US" dirty="0" smtClean="0"/>
              <a:t>elif </a:t>
            </a:r>
            <a:r>
              <a:rPr lang="en-US" dirty="0"/>
              <a:t>statements enable your program to be smart and make decisions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Syntax: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and else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if variable == condition:</a:t>
            </a:r>
            <a:br>
              <a:rPr lang="en-US" altLang="en-US" dirty="0" smtClean="0"/>
            </a:br>
            <a:r>
              <a:rPr lang="en-US" altLang="en-US" dirty="0" smtClean="0"/>
              <a:t>		#do something based on v == c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else: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			#do something based on v != c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elif allows for additional branching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condition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elif </a:t>
            </a:r>
            <a:r>
              <a:rPr lang="en-US" altLang="en-US" i="1" dirty="0" smtClean="0"/>
              <a:t>another condition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…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else: #none of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LOOPING WITH 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allows you to loop over a block of code a set number of times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For is great for manipulating lists: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	a = ['cat', 'window', 'defenestrate']</a:t>
            </a:r>
            <a:br>
              <a:rPr lang="en-US" altLang="en-US" sz="2400" dirty="0"/>
            </a:br>
            <a:r>
              <a:rPr lang="en-US" altLang="en-US" sz="2400" dirty="0"/>
              <a:t>for x in a:</a:t>
            </a:r>
            <a:br>
              <a:rPr lang="en-US" altLang="en-US" sz="2400" dirty="0"/>
            </a:br>
            <a:r>
              <a:rPr lang="en-US" altLang="en-US" sz="2400" dirty="0"/>
              <a:t>		print x,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(x)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3000" b="1" dirty="0"/>
              <a:t>Results: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dirty="0"/>
              <a:t>cat 3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dirty="0"/>
              <a:t>window 6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dirty="0"/>
              <a:t>defenestrate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LOOPING WITH 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338311"/>
            <a:ext cx="8250237" cy="48897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We could use a for loop to perform </a:t>
            </a:r>
            <a:r>
              <a:rPr lang="en-US" altLang="en-US" dirty="0" smtClean="0"/>
              <a:t>reprocessing </a:t>
            </a:r>
            <a:r>
              <a:rPr lang="en-US" altLang="en-US" dirty="0"/>
              <a:t>tasks on each layer in a list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We could get a list of features in a feature class and loop over each, checking attributes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Anything in a sequence or list can be used in a For loop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Just be sure not to modify the list while looping</a:t>
            </a:r>
          </a:p>
          <a:p>
            <a:r>
              <a:rPr lang="en-US" dirty="0" smtClean="0"/>
              <a:t>Syntax: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SFMono-Regular"/>
              </a:rPr>
              <a:t>                   for</a:t>
            </a:r>
            <a:r>
              <a:rPr lang="en-US" altLang="en-US" u="sng" dirty="0" smtClean="0">
                <a:solidFill>
                  <a:srgbClr val="F8F8F8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i</a:t>
            </a:r>
            <a:r>
              <a:rPr lang="en-US" altLang="en-US" u="sng" dirty="0">
                <a:solidFill>
                  <a:srgbClr val="F8F8F8"/>
                </a:solidFill>
                <a:latin typeface="SFMono-Regular"/>
              </a:rPr>
              <a:t> </a:t>
            </a:r>
            <a:r>
              <a:rPr lang="en-US" altLang="en-US" dirty="0"/>
              <a:t>=</a:t>
            </a:r>
            <a:r>
              <a:rPr lang="en-US" altLang="en-US" u="sng" dirty="0">
                <a:solidFill>
                  <a:srgbClr val="F8F8F8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1</a:t>
            </a:r>
            <a:r>
              <a:rPr lang="en-US" altLang="en-US" u="sng" dirty="0">
                <a:solidFill>
                  <a:srgbClr val="F8F8F8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to</a:t>
            </a:r>
            <a:r>
              <a:rPr lang="en-US" altLang="en-US" u="sng" dirty="0">
                <a:solidFill>
                  <a:srgbClr val="F8F8F8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0000CF"/>
                </a:solidFill>
                <a:latin typeface="SFMono-Regular"/>
              </a:rPr>
              <a:t>10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r>
              <a:rPr lang="en-US" altLang="en-US" dirty="0" smtClean="0"/>
              <a:t>                           &lt;</a:t>
            </a:r>
            <a:r>
              <a:rPr lang="en-US" altLang="en-US" dirty="0"/>
              <a:t>loop body&gt;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763" y="67017"/>
            <a:ext cx="184731" cy="32316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LOOPING WITH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endParaRPr lang="en-US" dirty="0"/>
          </a:p>
          <a:p>
            <a:r>
              <a:rPr lang="en-US" dirty="0" smtClean="0"/>
              <a:t>Results: </a:t>
            </a:r>
          </a:p>
          <a:p>
            <a:r>
              <a:rPr lang="en-US" dirty="0" smtClean="0"/>
              <a:t>apple</a:t>
            </a:r>
            <a:endParaRPr lang="en-US" dirty="0"/>
          </a:p>
          <a:p>
            <a:r>
              <a:rPr lang="en-US" dirty="0" smtClean="0"/>
              <a:t>banana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Modules are additional pieces of code that further extend Python’s functionality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A module typically has a specific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additional math functions, databases, network…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Python comes with many useful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Modules are accessed using import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import sys, </a:t>
            </a:r>
            <a:r>
              <a:rPr lang="en-US" altLang="en-US" dirty="0" err="1"/>
              <a:t>os</a:t>
            </a:r>
            <a:r>
              <a:rPr lang="en-US" altLang="en-US" dirty="0"/>
              <a:t> # imports two </a:t>
            </a:r>
            <a:r>
              <a:rPr lang="en-US" altLang="en-US" dirty="0" smtClean="0"/>
              <a:t>modules</a:t>
            </a:r>
            <a:br>
              <a:rPr lang="en-US" altLang="en-US" dirty="0" smtClean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Modules can have subsets of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os.path</a:t>
            </a:r>
            <a:r>
              <a:rPr lang="en-US" altLang="en-US" dirty="0"/>
              <a:t> is a subset within </a:t>
            </a:r>
            <a:r>
              <a:rPr lang="en-US" altLang="en-US" dirty="0" err="1" smtClean="0"/>
              <a:t>os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Modules are then addressed by </a:t>
            </a:r>
            <a:r>
              <a:rPr lang="en-US" altLang="en-US" dirty="0" err="1"/>
              <a:t>modulename.function</a:t>
            </a:r>
            <a:r>
              <a:rPr lang="en-US" altLang="en-US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sys.argv</a:t>
            </a:r>
            <a:r>
              <a:rPr lang="en-US" altLang="en-US" dirty="0"/>
              <a:t> # list of arguments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filename = </a:t>
            </a:r>
            <a:r>
              <a:rPr lang="en-US" altLang="en-US" dirty="0" err="1"/>
              <a:t>os.path.splitext</a:t>
            </a:r>
            <a:r>
              <a:rPr lang="en-US" altLang="en-US" dirty="0"/>
              <a:t>("points.txt")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filename[1] # equals ".txt"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 smtClean="0">
                <a:latin typeface="Bell MT" panose="02020503060305020303" pitchFamily="18" charset="0"/>
              </a:rPr>
              <a:t>INTRODUCTION </a:t>
            </a:r>
            <a:r>
              <a:rPr lang="en-US" sz="3200" dirty="0"/>
              <a:t/>
            </a:r>
            <a:br>
              <a:rPr lang="en-US" sz="3200" dirty="0"/>
            </a:br>
            <a:endParaRPr lang="en-GB" sz="3200" dirty="0">
              <a:latin typeface="Bell MT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36563" y="1561488"/>
            <a:ext cx="8250237" cy="449960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Python is a high-level programming language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Open </a:t>
            </a:r>
            <a:r>
              <a:rPr lang="en-US" altLang="en-US" dirty="0" smtClean="0"/>
              <a:t>source</a:t>
            </a:r>
            <a:endParaRPr lang="en-US" alt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 smtClean="0"/>
              <a:t>Dynamic typed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/>
              <a:t>interpreted language</a:t>
            </a:r>
          </a:p>
          <a:p>
            <a:endParaRPr lang="en-US" dirty="0"/>
          </a:p>
          <a:p>
            <a:pPr marL="0" lvl="1" indent="0">
              <a:lnSpc>
                <a:spcPct val="150000"/>
              </a:lnSpc>
              <a:buNone/>
            </a:pPr>
            <a:endParaRPr lang="en-GB" sz="2800" dirty="0" smtClean="0">
              <a:latin typeface="Garamond" pitchFamily="18" charset="0"/>
            </a:endParaRP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sz="2800" dirty="0">
              <a:latin typeface="Garamond" pitchFamily="18" charset="0"/>
            </a:endParaRPr>
          </a:p>
          <a:p>
            <a:pPr lvl="1">
              <a:lnSpc>
                <a:spcPct val="150000"/>
              </a:lnSpc>
            </a:pPr>
            <a:endParaRPr lang="en-GB" sz="2800" dirty="0" smtClean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031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en-US" dirty="0"/>
              <a:t>Files are manipulated by creating a file object</a:t>
            </a:r>
          </a:p>
          <a:p>
            <a:pPr lvl="1"/>
            <a:r>
              <a:rPr lang="en-US" altLang="en-US" dirty="0"/>
              <a:t>f = open("points.txt", "r</a:t>
            </a:r>
            <a:r>
              <a:rPr lang="en-US" altLang="en-US" dirty="0" smtClean="0"/>
              <a:t>")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file object then has new methods</a:t>
            </a:r>
          </a:p>
          <a:p>
            <a:pPr lvl="1"/>
            <a:r>
              <a:rPr lang="en-US" altLang="en-US" dirty="0"/>
              <a:t>print </a:t>
            </a:r>
            <a:r>
              <a:rPr lang="en-US" altLang="en-US" dirty="0" err="1"/>
              <a:t>f.readline</a:t>
            </a:r>
            <a:r>
              <a:rPr lang="en-US" altLang="en-US" dirty="0"/>
              <a:t>() </a:t>
            </a:r>
            <a:r>
              <a:rPr lang="en-US" altLang="en-US" i="1" dirty="0"/>
              <a:t># prints line from </a:t>
            </a:r>
            <a:r>
              <a:rPr lang="en-US" altLang="en-US" i="1" dirty="0" smtClean="0"/>
              <a:t>file</a:t>
            </a:r>
          </a:p>
          <a:p>
            <a:pPr lvl="1"/>
            <a:endParaRPr lang="en-US" altLang="en-US" i="1" dirty="0"/>
          </a:p>
          <a:p>
            <a:r>
              <a:rPr lang="en-US" altLang="en-US" dirty="0"/>
              <a:t>Files can be accessed to read or write</a:t>
            </a:r>
          </a:p>
          <a:p>
            <a:pPr lvl="1"/>
            <a:r>
              <a:rPr lang="en-US" altLang="en-US" dirty="0"/>
              <a:t>f = open("output.txt", "w")</a:t>
            </a:r>
          </a:p>
          <a:p>
            <a:pPr lvl="1"/>
            <a:r>
              <a:rPr lang="en-US" altLang="en-US" dirty="0" err="1"/>
              <a:t>f.write</a:t>
            </a:r>
            <a:r>
              <a:rPr lang="en-US" altLang="en-US" dirty="0"/>
              <a:t>("Important Output</a:t>
            </a:r>
            <a:r>
              <a:rPr lang="en-US" altLang="en-US" dirty="0" smtClean="0"/>
              <a:t>!")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Files are iterable objects, like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Check for type assignment errors, items not in a list,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Try &amp; Except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try: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a block of code that might have an error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/>
              <a:t>except: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code to execute if an error occurs in "try"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Allows for graceful failure</a:t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egular </a:t>
            </a:r>
            <a:r>
              <a:rPr lang="en-US" dirty="0"/>
              <a:t>expression is a sequence of character(s) mainly used to find and replace patterns in a string or file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upported </a:t>
            </a:r>
            <a:r>
              <a:rPr lang="en-US" dirty="0"/>
              <a:t>by most of the programming languages like </a:t>
            </a:r>
            <a:r>
              <a:rPr lang="en-US" u="sng" dirty="0">
                <a:hlinkClick r:id="rId2"/>
              </a:rPr>
              <a:t>python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R</a:t>
            </a:r>
            <a:r>
              <a:rPr lang="en-US" dirty="0"/>
              <a:t>, Java and </a:t>
            </a:r>
            <a:r>
              <a:rPr lang="en-US" dirty="0" smtClean="0"/>
              <a:t>many </a:t>
            </a:r>
            <a:r>
              <a:rPr lang="en-US" dirty="0"/>
              <a:t>others</a:t>
            </a:r>
            <a:r>
              <a:rPr lang="en-US" dirty="0" smtClean="0"/>
              <a:t>.</a:t>
            </a:r>
          </a:p>
          <a:p>
            <a:r>
              <a:rPr lang="en-US" dirty="0"/>
              <a:t>Regular expressions use two types of characters:</a:t>
            </a:r>
          </a:p>
          <a:p>
            <a:pPr lvl="2"/>
            <a:r>
              <a:rPr lang="en-US" dirty="0"/>
              <a:t>a) Meta characters: As the name suggests, these characters have a special meaning, similar to * in wild card.</a:t>
            </a:r>
          </a:p>
          <a:p>
            <a:pPr lvl="2"/>
            <a:r>
              <a:rPr lang="en-US" dirty="0"/>
              <a:t>b) Literals (like a,b,1,2…)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595858"/>
                </a:solidFill>
                <a:latin typeface="roboto"/>
              </a:rPr>
              <a:t>In Python, we have module “</a:t>
            </a:r>
            <a:r>
              <a:rPr lang="en-US" altLang="en-US" b="1" dirty="0">
                <a:solidFill>
                  <a:srgbClr val="333333"/>
                </a:solidFill>
                <a:latin typeface="roboto"/>
              </a:rPr>
              <a:t>re</a:t>
            </a:r>
            <a:r>
              <a:rPr lang="en-US" altLang="en-US" dirty="0">
                <a:solidFill>
                  <a:srgbClr val="595858"/>
                </a:solidFill>
                <a:latin typeface="roboto"/>
              </a:rPr>
              <a:t>” that helps with regular expressions. So you need to import library </a:t>
            </a:r>
            <a:r>
              <a:rPr lang="en-US" altLang="en-US" b="1" dirty="0">
                <a:solidFill>
                  <a:srgbClr val="333333"/>
                </a:solidFill>
                <a:latin typeface="roboto"/>
              </a:rPr>
              <a:t>re </a:t>
            </a:r>
            <a:r>
              <a:rPr lang="en-US" altLang="en-US" dirty="0">
                <a:solidFill>
                  <a:srgbClr val="595858"/>
                </a:solidFill>
                <a:latin typeface="roboto"/>
              </a:rPr>
              <a:t>before you can use regular expressions in </a:t>
            </a:r>
            <a:r>
              <a:rPr lang="en-US" altLang="en-US" dirty="0" smtClean="0">
                <a:solidFill>
                  <a:srgbClr val="595858"/>
                </a:solidFill>
                <a:latin typeface="roboto"/>
              </a:rPr>
              <a:t>Python.</a:t>
            </a:r>
            <a:endParaRPr lang="en-US" altLang="en-US" sz="1400" dirty="0" smtClean="0">
              <a:solidFill>
                <a:srgbClr val="333333"/>
              </a:solidFill>
              <a:latin typeface="Monaco"/>
            </a:endParaRPr>
          </a:p>
          <a:p>
            <a:r>
              <a:rPr lang="en-US" dirty="0" smtClean="0"/>
              <a:t>Command to import re:</a:t>
            </a:r>
          </a:p>
          <a:p>
            <a:pPr lvl="3"/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Import re</a:t>
            </a:r>
            <a:r>
              <a:rPr lang="en-US" altLang="en-US" sz="1800" dirty="0"/>
              <a:t> </a:t>
            </a:r>
            <a:endParaRPr lang="en-US" altLang="en-US" sz="4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67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USES/METHODS OF REGULAR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uses of regular expressions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a string (search and match)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a string (</a:t>
            </a:r>
            <a:r>
              <a:rPr lang="en-US" dirty="0" err="1"/>
              <a:t>findall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Break string into a sub strings (split)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Replace part of a string (sub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METHODS: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re.match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re.search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re.findall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re.split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re.sub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re.compile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DATA STURCTURE : NUMPY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dirty="0"/>
              <a:t>Numpy is written in C and use for mathematical or numeric calculation.</a:t>
            </a:r>
          </a:p>
          <a:p>
            <a:pPr lvl="0"/>
            <a:r>
              <a:rPr lang="en-US" dirty="0"/>
              <a:t>It is faster than other Python Libraries</a:t>
            </a:r>
          </a:p>
          <a:p>
            <a:pPr lvl="0"/>
            <a:r>
              <a:rPr lang="en-US" dirty="0"/>
              <a:t>Numpy is the most useful library for Data Science to perform basic calculations.</a:t>
            </a:r>
          </a:p>
          <a:p>
            <a:pPr lvl="0"/>
            <a:r>
              <a:rPr lang="en-US" dirty="0"/>
              <a:t>Numpy is nothing but array data type which performs the most basic operation like sorting, shaping, indexing, etc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Commands to install NUMPY:</a:t>
            </a:r>
          </a:p>
          <a:p>
            <a:pPr lvl="2"/>
            <a:r>
              <a:rPr lang="en-US" dirty="0"/>
              <a:t>pip --no-cache-</a:t>
            </a:r>
            <a:r>
              <a:rPr lang="en-US" dirty="0" err="1"/>
              <a:t>dir</a:t>
            </a:r>
            <a:r>
              <a:rPr lang="en-US" dirty="0"/>
              <a:t> install numpy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or</a:t>
            </a:r>
            <a:endParaRPr lang="en-US" dirty="0"/>
          </a:p>
          <a:p>
            <a:pPr lvl="2"/>
            <a:r>
              <a:rPr lang="en-US" dirty="0"/>
              <a:t>pip install numpy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NUMPY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Numpy array is a powerful N-dimensional array object which is in the form of rows and columns. We can initialize numpy arrays from nested Python lists and access it elements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rgbClr val="4A4A4A"/>
                </a:solidFill>
                <a:latin typeface="Open Sans"/>
              </a:rPr>
              <a:t>Single-dimensional Numpy Array:</a:t>
            </a:r>
            <a:endParaRPr lang="en-US" altLang="en-US" sz="1800" dirty="0">
              <a:solidFill>
                <a:srgbClr val="4A4A4A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import numpy as np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a=</a:t>
            </a:r>
            <a:r>
              <a:rPr lang="en-US" altLang="en-US" dirty="0" err="1" smtClean="0">
                <a:solidFill>
                  <a:srgbClr val="212529"/>
                </a:solidFill>
                <a:latin typeface="SFMono-Regular"/>
              </a:rPr>
              <a:t>np.array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([1,2,3]) </a:t>
            </a:r>
            <a:endParaRPr lang="en-US" altLang="en-US" dirty="0" smtClean="0">
              <a:solidFill>
                <a:srgbClr val="212529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print(a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) 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4A4A4A"/>
                </a:solidFill>
                <a:latin typeface="Open Sans"/>
              </a:rPr>
              <a:t>Output – [1 2 3</a:t>
            </a:r>
            <a:r>
              <a:rPr lang="en-US" altLang="en-US" dirty="0" smtClean="0">
                <a:solidFill>
                  <a:srgbClr val="4A4A4A"/>
                </a:solidFill>
                <a:latin typeface="Open Sans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solidFill>
                <a:srgbClr val="4A4A4A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rgbClr val="4A4A4A"/>
                </a:solidFill>
                <a:latin typeface="Open Sans"/>
              </a:rPr>
              <a:t>Multi-dimensional Array</a:t>
            </a:r>
            <a:r>
              <a:rPr lang="en-US" altLang="en-US" sz="1800" b="1" dirty="0" smtClean="0">
                <a:solidFill>
                  <a:srgbClr val="4A4A4A"/>
                </a:solidFill>
                <a:latin typeface="Open Sans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rgbClr val="212529"/>
                </a:solidFill>
                <a:latin typeface="SFMono-Regular"/>
              </a:rPr>
              <a:t>import numpy as np </a:t>
            </a:r>
            <a:endParaRPr lang="en-US" altLang="en-US" sz="1800" dirty="0">
              <a:solidFill>
                <a:srgbClr val="4A4A4A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a=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np.array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([(1,2,3),(4,5,6</a:t>
            </a: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print(a) 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4A4A4A"/>
                </a:solidFill>
                <a:latin typeface="Open Sans"/>
              </a:rPr>
              <a:t>O/P – [[ 1 2 3</a:t>
            </a:r>
            <a:r>
              <a:rPr lang="en-US" altLang="en-US" dirty="0" smtClean="0">
                <a:solidFill>
                  <a:srgbClr val="4A4A4A"/>
                </a:solidFill>
                <a:latin typeface="Open Sans"/>
              </a:rPr>
              <a:t>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[</a:t>
            </a:r>
            <a:r>
              <a:rPr lang="en-US" dirty="0"/>
              <a:t>4 5 6]]</a:t>
            </a:r>
            <a:endParaRPr lang="en-US" alt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NumPy Array v/s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We use python numpy array instead of a list because of the below three reasons:</a:t>
            </a:r>
          </a:p>
          <a:p>
            <a:pPr lvl="1"/>
            <a:r>
              <a:rPr lang="en-US" dirty="0"/>
              <a:t>Less Memory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Convenient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NumPy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ndim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itemsize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Linespace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Max/min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Numpy Special Functions</a:t>
            </a:r>
          </a:p>
          <a:p>
            <a:pPr marL="606425" lvl="1" indent="-342900"/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Pandas is used for data manipulation, analysis and cleaning. Python pandas is well suited for different kinds of data, such as: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Tabular data with heterogeneously-typed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Ordered and unordered time series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Arbitrary matrix data with row &amp; column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Unlabelled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other form of observational or statistical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COMMAND TO INSTALL PANDAS:</a:t>
            </a:r>
          </a:p>
          <a:p>
            <a:r>
              <a:rPr lang="en-US" dirty="0"/>
              <a:t>pip install </a:t>
            </a:r>
            <a:r>
              <a:rPr lang="en-US" dirty="0" smtClean="0"/>
              <a:t>pandas 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or</a:t>
            </a:r>
            <a:endParaRPr lang="en-US" dirty="0"/>
          </a:p>
          <a:p>
            <a:r>
              <a:rPr lang="en-US" dirty="0"/>
              <a:t>pip --no-cache-</a:t>
            </a:r>
            <a:r>
              <a:rPr lang="en-US" dirty="0" err="1"/>
              <a:t>dir</a:t>
            </a:r>
            <a:r>
              <a:rPr lang="en-US" dirty="0"/>
              <a:t> install pandas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PANDAS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MERGING &amp; JOINING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CONCOTINATION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CHANGING THE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CHANGE COLUMN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MUNGING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ell MT" pitchFamily="18" charset="0"/>
              </a:rPr>
              <a:t>WHY PYTHON?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1) Readable and Maintainable </a:t>
            </a:r>
            <a:r>
              <a:rPr lang="en-US" dirty="0" smtClean="0"/>
              <a:t>Code</a:t>
            </a:r>
          </a:p>
          <a:p>
            <a:r>
              <a:rPr lang="en-US" dirty="0"/>
              <a:t>2) Multiple Programming </a:t>
            </a:r>
            <a:r>
              <a:rPr lang="en-US" dirty="0" smtClean="0"/>
              <a:t>Paradigms</a:t>
            </a:r>
          </a:p>
          <a:p>
            <a:r>
              <a:rPr lang="en-US" dirty="0"/>
              <a:t>3) Compatible with Major Platforms and </a:t>
            </a:r>
            <a:r>
              <a:rPr lang="en-US" dirty="0" smtClean="0"/>
              <a:t>Systems</a:t>
            </a:r>
          </a:p>
          <a:p>
            <a:r>
              <a:rPr lang="en-US" dirty="0"/>
              <a:t>4) Robust Standard </a:t>
            </a:r>
            <a:r>
              <a:rPr lang="en-US" dirty="0" smtClean="0"/>
              <a:t>Library</a:t>
            </a:r>
          </a:p>
          <a:p>
            <a:r>
              <a:rPr lang="en-US" dirty="0"/>
              <a:t>5) Many Open Source Frameworks and </a:t>
            </a:r>
            <a:r>
              <a:rPr lang="en-US" dirty="0" smtClean="0"/>
              <a:t>Tools</a:t>
            </a:r>
          </a:p>
          <a:p>
            <a:r>
              <a:rPr lang="en-US" dirty="0"/>
              <a:t>6) Simplify Complex Software </a:t>
            </a:r>
            <a:r>
              <a:rPr lang="en-US" dirty="0" smtClean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7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 smtClean="0">
              <a:latin typeface="Garamond" panose="02020404030301010803" pitchFamily="18" charset="0"/>
            </a:endParaRPr>
          </a:p>
          <a:p>
            <a:pPr algn="ctr"/>
            <a:endParaRPr lang="en-US" sz="5400" dirty="0">
              <a:latin typeface="Garamond" panose="02020404030301010803" pitchFamily="18" charset="0"/>
            </a:endParaRPr>
          </a:p>
          <a:p>
            <a:pPr algn="ctr"/>
            <a:r>
              <a:rPr lang="en-US" sz="5400" smtClean="0">
                <a:solidFill>
                  <a:schemeClr val="tx2"/>
                </a:solidFill>
                <a:latin typeface="Garamond" panose="02020404030301010803" pitchFamily="18" charset="0"/>
              </a:rPr>
              <a:t>Q &amp; A </a:t>
            </a:r>
            <a:endParaRPr lang="en-US" sz="54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Bell MT" pitchFamily="18" charset="0"/>
              </a:rPr>
              <a:t>Thank You</a:t>
            </a:r>
            <a:endParaRPr lang="en-US" sz="6000" dirty="0">
              <a:latin typeface="Bell MT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Python Interfaces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hlinkClick r:id="rId2"/>
              </a:rPr>
              <a:t>IDLE</a:t>
            </a:r>
            <a:r>
              <a:rPr lang="en-US" altLang="en-US" dirty="0" smtClean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Integrated Development and Learning </a:t>
            </a:r>
            <a:r>
              <a:rPr lang="en-US" dirty="0" smtClean="0">
                <a:solidFill>
                  <a:srgbClr val="00B0F0"/>
                </a:solidFill>
              </a:rPr>
              <a:t>Environment</a:t>
            </a:r>
            <a:r>
              <a:rPr lang="en-US" altLang="en-US" dirty="0" smtClean="0">
                <a:solidFill>
                  <a:srgbClr val="00B0F0"/>
                </a:solidFill>
              </a:rPr>
              <a:t>) </a:t>
            </a:r>
            <a:r>
              <a:rPr lang="en-US" altLang="en-US" dirty="0"/>
              <a:t>– a </a:t>
            </a:r>
            <a:r>
              <a:rPr lang="en-US" altLang="en-US" dirty="0" smtClean="0"/>
              <a:t>cross-platform </a:t>
            </a:r>
            <a:r>
              <a:rPr lang="en-US" altLang="en-US" dirty="0"/>
              <a:t>Python development </a:t>
            </a:r>
            <a:r>
              <a:rPr lang="en-US" altLang="en-US" dirty="0" smtClean="0"/>
              <a:t>environment</a:t>
            </a:r>
          </a:p>
          <a:p>
            <a:r>
              <a:rPr lang="en-US" dirty="0"/>
              <a:t>When you install Python, IDLE is also installed by default. This makes it easy to get started in Python. </a:t>
            </a:r>
            <a:r>
              <a:rPr lang="en-US" dirty="0" smtClean="0"/>
              <a:t>IDLE </a:t>
            </a:r>
            <a:r>
              <a:rPr lang="en-US" dirty="0"/>
              <a:t>is a decent IDE for learning as it's lightweight and simple to use. However, it's not for optimum for larger projects.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 smtClean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 smtClean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 smtClean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 smtClean="0">
              <a:solidFill>
                <a:srgbClr val="E673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u="sng" dirty="0">
              <a:solidFill>
                <a:srgbClr val="E6738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131127"/>
            <a:ext cx="6210300" cy="31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IDLE –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en-US" dirty="0"/>
              <a:t>IDLE helps you program in Python by:</a:t>
            </a:r>
          </a:p>
          <a:p>
            <a:pPr lvl="1"/>
            <a:r>
              <a:rPr lang="en-US" altLang="en-US" dirty="0"/>
              <a:t>color-coding your program code</a:t>
            </a:r>
          </a:p>
          <a:p>
            <a:pPr lvl="1"/>
            <a:r>
              <a:rPr lang="en-US" altLang="en-US" dirty="0"/>
              <a:t>debugging</a:t>
            </a:r>
          </a:p>
          <a:p>
            <a:pPr lvl="1"/>
            <a:r>
              <a:rPr lang="en-US" altLang="en-US" dirty="0"/>
              <a:t>auto-indent</a:t>
            </a:r>
          </a:p>
          <a:p>
            <a:pPr lvl="1"/>
            <a:r>
              <a:rPr lang="en-US" altLang="en-US" dirty="0"/>
              <a:t>interactive 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5" descr="idle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043" y="3131127"/>
            <a:ext cx="6108412" cy="31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 err="1" smtClean="0"/>
              <a:t>PyCharm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is an IDE for professional developers. It is created by </a:t>
            </a:r>
            <a:r>
              <a:rPr lang="en-US" dirty="0" err="1"/>
              <a:t>JetBrains</a:t>
            </a:r>
            <a:r>
              <a:rPr lang="en-US" dirty="0"/>
              <a:t>, a company known for creating great software development tools.</a:t>
            </a:r>
          </a:p>
          <a:p>
            <a:r>
              <a:rPr lang="en-US" dirty="0"/>
              <a:t>There are two versions of </a:t>
            </a:r>
            <a:r>
              <a:rPr lang="en-US" dirty="0" err="1"/>
              <a:t>PyCharm</a:t>
            </a:r>
            <a:r>
              <a:rPr lang="en-US" dirty="0"/>
              <a:t>:</a:t>
            </a:r>
          </a:p>
          <a:p>
            <a:r>
              <a:rPr lang="en-US" b="1" dirty="0"/>
              <a:t>Community</a:t>
            </a:r>
            <a:r>
              <a:rPr lang="en-US" dirty="0"/>
              <a:t> - free open-source version, lightweight, good for Python and scientific development</a:t>
            </a:r>
          </a:p>
          <a:p>
            <a:r>
              <a:rPr lang="en-US" b="1" dirty="0"/>
              <a:t>Professional</a:t>
            </a:r>
            <a:r>
              <a:rPr lang="en-US" dirty="0"/>
              <a:t> - paid version, full-featured IDE with support for Web development as well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41" y="4096854"/>
            <a:ext cx="4373493" cy="25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Identifiers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 </a:t>
            </a:r>
            <a:r>
              <a:rPr lang="en-US" b="1" dirty="0"/>
              <a:t>Python identifier</a:t>
            </a:r>
            <a:r>
              <a:rPr lang="en-US" dirty="0"/>
              <a:t> is a name used to identify a variable, function, class, module or other object. </a:t>
            </a:r>
            <a:r>
              <a:rPr lang="en-US" dirty="0" smtClean="0"/>
              <a:t>                 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identifier</a:t>
            </a:r>
            <a:r>
              <a:rPr lang="en-US" dirty="0"/>
              <a:t> starts with a letter A to Z or a to z or an underscore (_) followed by zero or more letters, underscores and digits (0 to 9).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Python does not allow punctuation characters such as @, $, and % within identifiers.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Python </a:t>
            </a:r>
            <a:r>
              <a:rPr lang="en-US" dirty="0"/>
              <a:t>is a case sensitive programming language.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Thus,</a:t>
            </a:r>
            <a:r>
              <a:rPr lang="en-US" dirty="0"/>
              <a:t> </a:t>
            </a:r>
            <a:r>
              <a:rPr lang="en-US" b="1" dirty="0"/>
              <a:t>Manpower</a:t>
            </a:r>
            <a:r>
              <a:rPr lang="en-US" dirty="0"/>
              <a:t> and </a:t>
            </a:r>
            <a:r>
              <a:rPr lang="en-US" b="1" dirty="0"/>
              <a:t>manpower</a:t>
            </a:r>
            <a:r>
              <a:rPr lang="en-US" dirty="0"/>
              <a:t> are two different identifiers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/>
              <a:t>Here are naming conventions for Python identifiers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names start with an uppercase letter. All other identifiers start with a lowercase letter.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Starting an identifier with a single leading underscore indicates that the identifier is private.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Starting an identifier with two leading underscores indicates a strongly private identifier.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identifier also ends with two trailing underscores, the identifier is a language-defined special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3" ma:contentTypeDescription="Create a new document." ma:contentTypeScope="" ma:versionID="b6059b23765b6666b4451780cd01907c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5057862c00563a68ba28e41e1f9f5b17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e3756241-2df6-41de-be5e-75b6e6bb08f6;2013-04-19 00:01:07;PENDINGCLASSIFICATION;Business theme:|False||PENDINGCLASSIFICATION|2013-04-19 00:01:07|UNDEFINED;Organization:|False|2013-04-19 00:01:07|MANUALCLASSIFIED|2013-04-19 00:01:07|UNDEFINED;Sector:|False||PENDINGCLASSIFICATION|2013-04-19 00:01:07|UNDEFINED;Proposition:|False||PENDINGCLASSIFICATION|2013-04-19 00:01:07|UNDEFINED;Service line:|False||PENDINGCLASSIFICATION|2013-04-19 00:01:07|UNDEFINED;False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3909CAE-B820-4D49-A9C2-118DD9293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19640</TotalTime>
  <Words>1280</Words>
  <Application>Microsoft Office PowerPoint</Application>
  <PresentationFormat>On-screen Show (4:3)</PresentationFormat>
  <Paragraphs>374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Angsana New</vt:lpstr>
      <vt:lpstr>Arial</vt:lpstr>
      <vt:lpstr>Bell MT</vt:lpstr>
      <vt:lpstr>Garamond</vt:lpstr>
      <vt:lpstr>Monaco</vt:lpstr>
      <vt:lpstr>Open Sans</vt:lpstr>
      <vt:lpstr>roboto</vt:lpstr>
      <vt:lpstr>SFMono-Regular</vt:lpstr>
      <vt:lpstr>Verdana</vt:lpstr>
      <vt:lpstr>Wingdings</vt:lpstr>
      <vt:lpstr>Onscreen;2057;Pos3;Date1;Logica Onscreen Template</vt:lpstr>
      <vt:lpstr>Python  </vt:lpstr>
      <vt:lpstr>AGENDA</vt:lpstr>
      <vt:lpstr>  INTRODUCTION  </vt:lpstr>
      <vt:lpstr>WHY PYTHON?</vt:lpstr>
      <vt:lpstr>Python Interfaces</vt:lpstr>
      <vt:lpstr>IDLE – Development Environment</vt:lpstr>
      <vt:lpstr>PowerPoint Presentation</vt:lpstr>
      <vt:lpstr>Identifiers</vt:lpstr>
      <vt:lpstr>Here are naming conventions for Python identifiers  </vt:lpstr>
      <vt:lpstr>Keywords</vt:lpstr>
      <vt:lpstr>Variables in Python</vt:lpstr>
      <vt:lpstr>Variable Names</vt:lpstr>
      <vt:lpstr>Python Data Types</vt:lpstr>
      <vt:lpstr>Numeric</vt:lpstr>
      <vt:lpstr>PowerPoint Presentation</vt:lpstr>
      <vt:lpstr>Dictionaries</vt:lpstr>
      <vt:lpstr>Python Booleans </vt:lpstr>
      <vt:lpstr>SET</vt:lpstr>
      <vt:lpstr>Sequence type :Strings</vt:lpstr>
      <vt:lpstr>Sequence type :LISTS</vt:lpstr>
      <vt:lpstr>LIST METHODS</vt:lpstr>
      <vt:lpstr>TUPLES</vt:lpstr>
      <vt:lpstr>INDENTATION AND BLOCKS</vt:lpstr>
      <vt:lpstr>CONDITIONAL BRANCHING</vt:lpstr>
      <vt:lpstr>LOOPING WITH FOR</vt:lpstr>
      <vt:lpstr>LOOPING WITH FOR</vt:lpstr>
      <vt:lpstr>LOOPING WITH FOR</vt:lpstr>
      <vt:lpstr>MODULES</vt:lpstr>
      <vt:lpstr>MODULES</vt:lpstr>
      <vt:lpstr>Files</vt:lpstr>
      <vt:lpstr>ERROR CAPTURE</vt:lpstr>
      <vt:lpstr>REGULAR EXPRESSION</vt:lpstr>
      <vt:lpstr>USES/METHODS OF REGULAR EXPRESSION</vt:lpstr>
      <vt:lpstr>ADVANCED DATA STURCTURE : NUMPY</vt:lpstr>
      <vt:lpstr>NUMPY ARRAY</vt:lpstr>
      <vt:lpstr> Python NumPy Array v/s List </vt:lpstr>
      <vt:lpstr> Python NumPy Operations </vt:lpstr>
      <vt:lpstr>PANDAS</vt:lpstr>
      <vt:lpstr>PANDAS OPERATIONS</vt:lpstr>
      <vt:lpstr>.</vt:lpstr>
      <vt:lpstr>Thank You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EDPP Functional Overview</dc:title>
  <dc:creator>ikbal.hossain@cgi.com</dc:creator>
  <cp:lastModifiedBy>Pogiri, Rajitha</cp:lastModifiedBy>
  <cp:revision>375</cp:revision>
  <dcterms:created xsi:type="dcterms:W3CDTF">2009-12-22T16:12:15Z</dcterms:created>
  <dcterms:modified xsi:type="dcterms:W3CDTF">2020-04-29T06:07:21Z</dcterms:modified>
  <cp:category>KT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_x0020_theme">
    <vt:lpwstr/>
  </property>
  <property fmtid="{D5CDD505-2E9C-101B-9397-08002B2CF9AE}" pid="12" name="Business theme">
    <vt:lpwstr/>
  </property>
</Properties>
</file>