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704" r:id="rId6"/>
  </p:sldMasterIdLst>
  <p:notesMasterIdLst>
    <p:notesMasterId r:id="rId14"/>
  </p:notesMasterIdLst>
  <p:handoutMasterIdLst>
    <p:handoutMasterId r:id="rId15"/>
  </p:handoutMasterIdLst>
  <p:sldIdLst>
    <p:sldId id="476" r:id="rId7"/>
    <p:sldId id="662" r:id="rId8"/>
    <p:sldId id="669" r:id="rId9"/>
    <p:sldId id="663" r:id="rId10"/>
    <p:sldId id="664" r:id="rId11"/>
    <p:sldId id="670" r:id="rId12"/>
    <p:sldId id="6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628"/>
    <a:srgbClr val="666666"/>
    <a:srgbClr val="FFAA99"/>
    <a:srgbClr val="FFD9B2"/>
    <a:srgbClr val="2B8D8D"/>
    <a:srgbClr val="FFFFFF"/>
    <a:srgbClr val="5A5A5A"/>
    <a:srgbClr val="FFEBE7"/>
    <a:srgbClr val="FFFFE7"/>
    <a:srgbClr val="E67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5711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5/28/2019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34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SzPct val="90000"/>
            </a:pPr>
            <a:endParaRPr lang="en-US" sz="16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7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SzPct val="90000"/>
            </a:pPr>
            <a:endParaRPr lang="en-US" sz="16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05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SzPct val="90000"/>
            </a:pPr>
            <a:endParaRPr lang="en-US" sz="16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28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 lang="cs-CZ">
              <a:solidFill>
                <a:srgbClr val="363534"/>
              </a:solidFill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159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 </a:t>
            </a:r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 lang="cs-CZ"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74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981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221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076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288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46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775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cs-CZ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789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9835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>
                <a:solidFill>
                  <a:srgbClr val="363534"/>
                </a:solidFill>
              </a:rPr>
              <a:t> 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78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24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2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>
                <a:solidFill>
                  <a:srgbClr val="363534"/>
                </a:solidFill>
              </a:rPr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69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06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4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120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265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smtClean="0"/>
              <a:t> </a:t>
            </a:r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cs-CZ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695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67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63534"/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64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63534"/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227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340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00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88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smtClean="0">
                <a:latin typeface="+mn-lt"/>
              </a:rPr>
              <a:t>© 2019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9179894" y="6573530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CGI Internal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65" r:id="rId4"/>
    <p:sldLayoutId id="2147483693" r:id="rId5"/>
    <p:sldLayoutId id="2147483666" r:id="rId6"/>
    <p:sldLayoutId id="2147483674" r:id="rId7"/>
    <p:sldLayoutId id="2147483671" r:id="rId8"/>
    <p:sldLayoutId id="2147483672" r:id="rId9"/>
    <p:sldLayoutId id="2147483678" r:id="rId10"/>
    <p:sldLayoutId id="2147483679" r:id="rId11"/>
    <p:sldLayoutId id="2147483670" r:id="rId12"/>
    <p:sldLayoutId id="2147483692" r:id="rId13"/>
    <p:sldLayoutId id="2147483696" r:id="rId14"/>
    <p:sldLayoutId id="2147483697" r:id="rId15"/>
    <p:sldLayoutId id="2147483703" r:id="rId16"/>
    <p:sldLayoutId id="2147483650" r:id="rId17"/>
    <p:sldLayoutId id="2147483667" r:id="rId18"/>
    <p:sldLayoutId id="2147483668" r:id="rId19"/>
    <p:sldLayoutId id="2147483687" r:id="rId20"/>
    <p:sldLayoutId id="2147483690" r:id="rId21"/>
    <p:sldLayoutId id="2147483691" r:id="rId22"/>
    <p:sldLayoutId id="2147483661" r:id="rId23"/>
    <p:sldLayoutId id="2147483695" r:id="rId24"/>
    <p:sldLayoutId id="2147483698" r:id="rId25"/>
    <p:sldLayoutId id="2147483699" r:id="rId26"/>
    <p:sldLayoutId id="2147483700" r:id="rId27"/>
    <p:sldLayoutId id="2147483660" r:id="rId2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>
                <a:solidFill>
                  <a:srgbClr val="363534"/>
                </a:solidFill>
              </a:rPr>
              <a:t> 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mtClean="0">
                <a:solidFill>
                  <a:srgbClr val="363534"/>
                </a:solidFill>
              </a:rPr>
              <a:t>© 2019 CGI Group Inc.</a:t>
            </a:r>
            <a:endParaRPr lang="en-US" sz="1000" dirty="0">
              <a:solidFill>
                <a:srgbClr val="363534"/>
              </a:solidFill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1"/>
          <a:stretch/>
        </p:blipFill>
        <p:spPr>
          <a:xfrm>
            <a:off x="-1" y="160484"/>
            <a:ext cx="11832545" cy="6015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448300" y="1925468"/>
            <a:ext cx="6177644" cy="18210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CGI All </a:t>
            </a:r>
            <a:r>
              <a:rPr lang="en-US" sz="3200" dirty="0" smtClean="0"/>
              <a:t>Payments- Kafka</a:t>
            </a:r>
            <a:br>
              <a:rPr lang="en-US" sz="3200" dirty="0" smtClean="0"/>
            </a:br>
            <a:r>
              <a:rPr lang="en-US" sz="2400" b="1" dirty="0">
                <a:solidFill>
                  <a:srgbClr val="5A5A5A"/>
                </a:solidFill>
                <a:ea typeface="+mn-ea"/>
                <a:cs typeface="Arial" pitchFamily="34" charset="0"/>
              </a:rPr>
              <a:t>Brief Overview</a:t>
            </a:r>
            <a:br>
              <a:rPr lang="en-US" sz="2400" b="1" dirty="0">
                <a:solidFill>
                  <a:srgbClr val="5A5A5A"/>
                </a:solidFill>
                <a:ea typeface="+mn-ea"/>
                <a:cs typeface="Arial" pitchFamily="34" charset="0"/>
              </a:rPr>
            </a:br>
            <a:r>
              <a:rPr lang="en-US" sz="2400" b="1" dirty="0" smtClean="0">
                <a:solidFill>
                  <a:srgbClr val="5A5A5A"/>
                </a:solidFill>
                <a:ea typeface="+mn-ea"/>
                <a:cs typeface="Arial" pitchFamily="34" charset="0"/>
              </a:rPr>
              <a:t>May, 2019</a:t>
            </a:r>
            <a:endParaRPr lang="en-US" sz="2400" b="1" dirty="0">
              <a:solidFill>
                <a:srgbClr val="5A5A5A"/>
              </a:solidFill>
              <a:ea typeface="+mn-ea"/>
              <a:cs typeface="Arial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gray">
          <a:xfrm>
            <a:off x="9028945" y="1"/>
            <a:ext cx="3166763" cy="3168735"/>
            <a:chOff x="1260" y="0"/>
            <a:chExt cx="3240" cy="324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dirty="0" smtClean="0"/>
              <a:t>May 2019</a:t>
            </a:r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MQ/JMS </a:t>
            </a:r>
            <a:r>
              <a:rPr lang="en-US" dirty="0"/>
              <a:t>- Kafka differences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Kafka Architecture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NBC Kafka Deployment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74903"/>
            <a:ext cx="9989819" cy="701101"/>
          </a:xfrm>
        </p:spPr>
        <p:txBody>
          <a:bodyPr/>
          <a:lstStyle/>
          <a:p>
            <a:pPr algn="ctr"/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A3C56-E491-49B2-93F3-63532DF516B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635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https://kafka.apache.org/22/images/kafka-apis.png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55" y="1441644"/>
            <a:ext cx="5223163" cy="42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322949" y="1292679"/>
            <a:ext cx="6548906" cy="5262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Kafka </a:t>
            </a:r>
            <a:r>
              <a:rPr lang="en-US" dirty="0"/>
              <a:t>originated at LinkedIn and later became an open-source Apache project in 2011, then a first-class Apache project in 2012. </a:t>
            </a:r>
            <a:endParaRPr lang="en-US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Kafka </a:t>
            </a:r>
            <a:r>
              <a:rPr lang="en-US" dirty="0"/>
              <a:t>is written in Scala and Java. It aims at providing a high-throughput, low-latency platform for handling real-time data feeds.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363534"/>
                </a:solidFill>
                <a:latin typeface="Arial"/>
                <a:cs typeface="Arial" pitchFamily="34" charset="0"/>
              </a:rPr>
              <a:t>Key Terminology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Producers</a:t>
            </a:r>
            <a:r>
              <a:rPr lang="en-US" dirty="0"/>
              <a:t> of the messages publishes to the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Consumers</a:t>
            </a:r>
            <a:r>
              <a:rPr lang="en-US" dirty="0"/>
              <a:t> subscribes to the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Messages</a:t>
            </a:r>
            <a:r>
              <a:rPr lang="en-US" dirty="0"/>
              <a:t> are array of bytes. They can be JSON objects, Strings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Topics</a:t>
            </a:r>
            <a:r>
              <a:rPr lang="en-US" dirty="0"/>
              <a:t> are logs of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Kafka is run as a </a:t>
            </a:r>
            <a:r>
              <a:rPr lang="en-US" b="1" i="1" dirty="0"/>
              <a:t>Cluster</a:t>
            </a:r>
            <a:r>
              <a:rPr lang="en-US" dirty="0"/>
              <a:t> of servers each of which is called a </a:t>
            </a:r>
            <a:r>
              <a:rPr lang="en-US" b="1" i="1" dirty="0"/>
              <a:t>Broker</a:t>
            </a:r>
            <a:endParaRPr lang="en-US" b="1" dirty="0"/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MQ/JMS - Kafka </a:t>
            </a: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concept of Queue in Kafka i.e., no P2P model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 Persistence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Topic partitioning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 sequencing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 reads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failover &amp; High availability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  <a:p>
            <a:pPr marL="342900" indent="-342900">
              <a:buFont typeface="Wingdings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856511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75711" y="175260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75711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190511" y="173736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1311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90111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33311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09711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7647711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16" name="Magnetic Disk 32"/>
          <p:cNvSpPr/>
          <p:nvPr/>
        </p:nvSpPr>
        <p:spPr>
          <a:xfrm>
            <a:off x="5514111" y="3200400"/>
            <a:ext cx="1066800" cy="83820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 bwMode="auto">
          <a:xfrm rot="5400000">
            <a:off x="2854731" y="2255520"/>
            <a:ext cx="899160" cy="9906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12" idx="0"/>
          </p:cNvCxnSpPr>
          <p:nvPr/>
        </p:nvCxnSpPr>
        <p:spPr bwMode="auto">
          <a:xfrm rot="16200000" flipH="1">
            <a:off x="3769131" y="2331720"/>
            <a:ext cx="899160" cy="838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8028711" y="2286000"/>
            <a:ext cx="1028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13" idx="0"/>
          </p:cNvCxnSpPr>
          <p:nvPr/>
        </p:nvCxnSpPr>
        <p:spPr bwMode="auto">
          <a:xfrm rot="5400000">
            <a:off x="7209561" y="2457450"/>
            <a:ext cx="914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0"/>
            <a:endCxn id="11" idx="2"/>
          </p:cNvCxnSpPr>
          <p:nvPr/>
        </p:nvCxnSpPr>
        <p:spPr bwMode="auto">
          <a:xfrm rot="16200000" flipV="1">
            <a:off x="2713761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7247661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3" name="Straight Arrow Connector 22"/>
          <p:cNvCxnSpPr>
            <a:stCxn id="9" idx="0"/>
            <a:endCxn id="12" idx="2"/>
          </p:cNvCxnSpPr>
          <p:nvPr/>
        </p:nvCxnSpPr>
        <p:spPr bwMode="auto">
          <a:xfrm rot="5400000" flipH="1" flipV="1">
            <a:off x="3628161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8200161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3913911" y="2286000"/>
            <a:ext cx="28956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 flipV="1">
            <a:off x="5209311" y="2286000"/>
            <a:ext cx="26289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Connector 26"/>
          <p:cNvCxnSpPr>
            <a:stCxn id="8" idx="3"/>
            <a:endCxn id="16" idx="1"/>
          </p:cNvCxnSpPr>
          <p:nvPr/>
        </p:nvCxnSpPr>
        <p:spPr>
          <a:xfrm>
            <a:off x="4523511" y="2026920"/>
            <a:ext cx="1524000" cy="1173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  <a:endCxn id="16" idx="1"/>
          </p:cNvCxnSpPr>
          <p:nvPr/>
        </p:nvCxnSpPr>
        <p:spPr>
          <a:xfrm rot="10800000" flipV="1">
            <a:off x="6047511" y="2011680"/>
            <a:ext cx="1143000" cy="118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6" idx="3"/>
          </p:cNvCxnSpPr>
          <p:nvPr/>
        </p:nvCxnSpPr>
        <p:spPr>
          <a:xfrm flipV="1">
            <a:off x="4752111" y="4038600"/>
            <a:ext cx="12954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1"/>
            <a:endCxn id="16" idx="3"/>
          </p:cNvCxnSpPr>
          <p:nvPr/>
        </p:nvCxnSpPr>
        <p:spPr>
          <a:xfrm rot="10800000">
            <a:off x="6047511" y="4038600"/>
            <a:ext cx="16002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rot="10800000" flipV="1">
            <a:off x="3456711" y="2286000"/>
            <a:ext cx="4457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3837711" y="2286000"/>
            <a:ext cx="45720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51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NBC Kafka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585163" y="1268412"/>
            <a:ext cx="10969095" cy="5113337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C:\5b1cbb10f6588b19af042ef9747945d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86" y="928255"/>
            <a:ext cx="8172450" cy="5615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2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185738"/>
            <a:ext cx="9989819" cy="5592209"/>
          </a:xfrm>
        </p:spPr>
        <p:txBody>
          <a:bodyPr/>
          <a:lstStyle/>
          <a:p>
            <a:r>
              <a:rPr lang="en-US" smtClean="0"/>
              <a:t>					Q </a:t>
            </a:r>
            <a:r>
              <a:rPr lang="en-US" dirty="0" smtClean="0"/>
              <a:t>&amp; 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>
                <a:solidFill>
                  <a:srgbClr val="363534"/>
                </a:solidFill>
              </a:rPr>
              <a:pPr/>
              <a:t>7</a:t>
            </a:fld>
            <a:endParaRPr lang="en-US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1_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84" ma:contentTypeDescription="Create a new document." ma:contentTypeScope="" ma:versionID="1aad4796e0e3113cf2a5697c21e7dda7">
  <xsd:schema xmlns:xsd="http://www.w3.org/2001/XMLSchema" xmlns:xs="http://www.w3.org/2001/XMLSchema" xmlns:p="http://schemas.microsoft.com/office/2006/metadata/properties" xmlns:ns2="d95a5b16-1b8d-4c7c-9ebf-89c0983b6970" targetNamespace="http://schemas.microsoft.com/office/2006/metadata/properties" ma:root="true" ma:fieldsID="e90e48591b84c36430cd8aec73cfac6b" ns2:_=""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d95a5b16-1b8d-4c7c-9ebf-89c0983b697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9D596B-70A2-4C0C-8BE7-8A67886618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BB88AFB-AE99-4ACE-8F98-F2C42826189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3676</TotalTime>
  <Words>117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Cochin</vt:lpstr>
      <vt:lpstr>Verdana</vt:lpstr>
      <vt:lpstr>Wingdings</vt:lpstr>
      <vt:lpstr>ヒラギノ明朝 ProN W3</vt:lpstr>
      <vt:lpstr>CGI Widescreen Beet</vt:lpstr>
      <vt:lpstr>1_CGI Widescreen Beet</vt:lpstr>
      <vt:lpstr>CGI All Payments- Kafka Brief Overview May, 2019</vt:lpstr>
      <vt:lpstr>Agenda </vt:lpstr>
      <vt:lpstr>Introduction</vt:lpstr>
      <vt:lpstr>MQ/JMS - Kafka differences</vt:lpstr>
      <vt:lpstr>PowerPoint Presentation</vt:lpstr>
      <vt:lpstr>NBC Kafka Deployment</vt:lpstr>
      <vt:lpstr>     Q &amp; A 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global.communications@cgi.com</dc:creator>
  <cp:lastModifiedBy>Puttana, Subbanarasa R</cp:lastModifiedBy>
  <cp:revision>1054</cp:revision>
  <dcterms:created xsi:type="dcterms:W3CDTF">2018-03-29T13:37:19Z</dcterms:created>
  <dcterms:modified xsi:type="dcterms:W3CDTF">2019-05-28T06:05:18Z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0x01010005E88B5A4C166F4D845B9CCD5CB96BA1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</Properties>
</file>