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media/image33.jpg" ContentType="image/jp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8.xml" ContentType="application/vnd.openxmlformats-officedocument.presentationml.notesSlide+xml"/>
  <Override PartName="/ppt/tags/tag78.xml" ContentType="application/vnd.openxmlformats-officedocument.presentationml.tags+xml"/>
  <Override PartName="/ppt/notesSlides/notesSlide19.xml" ContentType="application/vnd.openxmlformats-officedocument.presentationml.notesSlide+xml"/>
  <Override PartName="/ppt/tags/tag79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437" r:id="rId6"/>
    <p:sldId id="401" r:id="rId7"/>
    <p:sldId id="434" r:id="rId8"/>
    <p:sldId id="397" r:id="rId9"/>
    <p:sldId id="435" r:id="rId10"/>
    <p:sldId id="455" r:id="rId11"/>
    <p:sldId id="448" r:id="rId12"/>
    <p:sldId id="420" r:id="rId13"/>
    <p:sldId id="456" r:id="rId14"/>
    <p:sldId id="450" r:id="rId15"/>
    <p:sldId id="451" r:id="rId16"/>
    <p:sldId id="438" r:id="rId17"/>
    <p:sldId id="453" r:id="rId18"/>
    <p:sldId id="452" r:id="rId19"/>
    <p:sldId id="424" r:id="rId20"/>
    <p:sldId id="441" r:id="rId21"/>
    <p:sldId id="449" r:id="rId22"/>
    <p:sldId id="458" r:id="rId23"/>
    <p:sldId id="440" r:id="rId24"/>
    <p:sldId id="439" r:id="rId25"/>
    <p:sldId id="442" r:id="rId26"/>
    <p:sldId id="459" r:id="rId27"/>
    <p:sldId id="433" r:id="rId28"/>
    <p:sldId id="446" r:id="rId29"/>
    <p:sldId id="425" r:id="rId30"/>
    <p:sldId id="454" r:id="rId31"/>
    <p:sldId id="457" r:id="rId32"/>
    <p:sldId id="426" r:id="rId33"/>
    <p:sldId id="427" r:id="rId34"/>
    <p:sldId id="428" r:id="rId35"/>
    <p:sldId id="429" r:id="rId36"/>
    <p:sldId id="3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F3D"/>
    <a:srgbClr val="FF6A00"/>
    <a:srgbClr val="FFFFFF"/>
    <a:srgbClr val="5A5A5A"/>
    <a:srgbClr val="FFEBE7"/>
    <a:srgbClr val="FFFFE7"/>
    <a:srgbClr val="FFD9B2"/>
    <a:srgbClr val="FFAA99"/>
    <a:srgbClr val="E6738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4" autoAdjust="0"/>
    <p:restoredTop sz="77045" autoAdjust="0"/>
  </p:normalViewPr>
  <p:slideViewPr>
    <p:cSldViewPr snapToGrid="0">
      <p:cViewPr varScale="1">
        <p:scale>
          <a:sx n="70" d="100"/>
          <a:sy n="70" d="100"/>
        </p:scale>
        <p:origin x="246" y="54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4AA5-9C4E-4E0F-A762-A48120425AFB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0E362510-3916-4555-9150-CA1D2F4E4C95}">
      <dgm:prSet phldrT="[Text]"/>
      <dgm:spPr/>
      <dgm:t>
        <a:bodyPr/>
        <a:lstStyle/>
        <a:p>
          <a:r>
            <a:rPr lang="en-GB" dirty="0"/>
            <a:t>1969</a:t>
          </a:r>
        </a:p>
      </dgm:t>
    </dgm:pt>
    <dgm:pt modelId="{26805212-8DFF-428F-B15A-D31601C48F11}" type="parTrans" cxnId="{CB8A3AED-709C-4562-A6A7-6D031327A325}">
      <dgm:prSet/>
      <dgm:spPr/>
      <dgm:t>
        <a:bodyPr/>
        <a:lstStyle/>
        <a:p>
          <a:endParaRPr lang="en-GB"/>
        </a:p>
      </dgm:t>
    </dgm:pt>
    <dgm:pt modelId="{98EF9332-BF07-402D-BF6F-1A93F5E4168B}" type="sibTrans" cxnId="{CB8A3AED-709C-4562-A6A7-6D031327A325}">
      <dgm:prSet/>
      <dgm:spPr/>
      <dgm:t>
        <a:bodyPr/>
        <a:lstStyle/>
        <a:p>
          <a:endParaRPr lang="en-GB"/>
        </a:p>
      </dgm:t>
    </dgm:pt>
    <dgm:pt modelId="{C975853B-AB21-42A1-BF57-F27CF3DF984D}">
      <dgm:prSet phldrT="[Text]"/>
      <dgm:spPr/>
      <dgm:t>
        <a:bodyPr/>
        <a:lstStyle/>
        <a:p>
          <a:r>
            <a:rPr lang="en-GB" dirty="0"/>
            <a:t>1983</a:t>
          </a:r>
        </a:p>
      </dgm:t>
    </dgm:pt>
    <dgm:pt modelId="{46D4DA24-FADD-4A30-9930-46A72A1A964A}" type="parTrans" cxnId="{420D4A8C-0B56-40E9-BF47-C95198784A8D}">
      <dgm:prSet/>
      <dgm:spPr/>
      <dgm:t>
        <a:bodyPr/>
        <a:lstStyle/>
        <a:p>
          <a:endParaRPr lang="en-GB"/>
        </a:p>
      </dgm:t>
    </dgm:pt>
    <dgm:pt modelId="{2097BB03-01B5-4D55-9F41-5ED1AB4FE791}" type="sibTrans" cxnId="{420D4A8C-0B56-40E9-BF47-C95198784A8D}">
      <dgm:prSet/>
      <dgm:spPr/>
      <dgm:t>
        <a:bodyPr/>
        <a:lstStyle/>
        <a:p>
          <a:endParaRPr lang="en-GB"/>
        </a:p>
      </dgm:t>
    </dgm:pt>
    <dgm:pt modelId="{7F4A7F42-3566-473F-95E5-5659B4053305}">
      <dgm:prSet phldrT="[Text]"/>
      <dgm:spPr/>
      <dgm:t>
        <a:bodyPr/>
        <a:lstStyle/>
        <a:p>
          <a:r>
            <a:rPr lang="en-GB" dirty="0"/>
            <a:t>1996</a:t>
          </a:r>
        </a:p>
      </dgm:t>
    </dgm:pt>
    <dgm:pt modelId="{DC852784-CBE8-454E-AF73-846546068103}" type="parTrans" cxnId="{873B5741-A8F8-4B13-8A47-DDF5990C8781}">
      <dgm:prSet/>
      <dgm:spPr/>
      <dgm:t>
        <a:bodyPr/>
        <a:lstStyle/>
        <a:p>
          <a:endParaRPr lang="en-GB"/>
        </a:p>
      </dgm:t>
    </dgm:pt>
    <dgm:pt modelId="{A21AB2CA-CDBA-4667-ABB9-E9ABDC24FD46}" type="sibTrans" cxnId="{873B5741-A8F8-4B13-8A47-DDF5990C8781}">
      <dgm:prSet/>
      <dgm:spPr/>
      <dgm:t>
        <a:bodyPr/>
        <a:lstStyle/>
        <a:p>
          <a:endParaRPr lang="en-GB"/>
        </a:p>
      </dgm:t>
    </dgm:pt>
    <dgm:pt modelId="{3242A74A-E6CA-4A38-8ACD-D3D99C1E8DE8}">
      <dgm:prSet phldrT="[Text]"/>
      <dgm:spPr/>
      <dgm:t>
        <a:bodyPr/>
        <a:lstStyle/>
        <a:p>
          <a:r>
            <a:rPr lang="en-GB" dirty="0"/>
            <a:t>1998</a:t>
          </a:r>
        </a:p>
      </dgm:t>
    </dgm:pt>
    <dgm:pt modelId="{E37896AB-C465-43C6-ADBA-F6BD1D3CEC6E}" type="parTrans" cxnId="{2034D000-E8AB-41C7-A407-F992B86B5956}">
      <dgm:prSet/>
      <dgm:spPr/>
      <dgm:t>
        <a:bodyPr/>
        <a:lstStyle/>
        <a:p>
          <a:endParaRPr lang="en-GB"/>
        </a:p>
      </dgm:t>
    </dgm:pt>
    <dgm:pt modelId="{02A97784-FC48-41DC-BDAA-8BAB8BB73CAD}" type="sibTrans" cxnId="{2034D000-E8AB-41C7-A407-F992B86B5956}">
      <dgm:prSet/>
      <dgm:spPr/>
      <dgm:t>
        <a:bodyPr/>
        <a:lstStyle/>
        <a:p>
          <a:endParaRPr lang="en-GB"/>
        </a:p>
      </dgm:t>
    </dgm:pt>
    <dgm:pt modelId="{48503164-15B7-4955-953C-21CCFE84CBB1}">
      <dgm:prSet phldrT="[Text]"/>
      <dgm:spPr/>
      <dgm:t>
        <a:bodyPr/>
        <a:lstStyle/>
        <a:p>
          <a:r>
            <a:rPr lang="en-GB" dirty="0"/>
            <a:t>2001</a:t>
          </a:r>
        </a:p>
      </dgm:t>
    </dgm:pt>
    <dgm:pt modelId="{639AA957-AB97-4D84-9461-6B146764E84C}" type="parTrans" cxnId="{CBCB9C8A-545E-4A06-BD9F-71D2AC2B87BE}">
      <dgm:prSet/>
      <dgm:spPr/>
      <dgm:t>
        <a:bodyPr/>
        <a:lstStyle/>
        <a:p>
          <a:endParaRPr lang="en-GB"/>
        </a:p>
      </dgm:t>
    </dgm:pt>
    <dgm:pt modelId="{88C8349C-B650-49AF-A0C6-53770D9972D3}" type="sibTrans" cxnId="{CBCB9C8A-545E-4A06-BD9F-71D2AC2B87BE}">
      <dgm:prSet/>
      <dgm:spPr/>
      <dgm:t>
        <a:bodyPr/>
        <a:lstStyle/>
        <a:p>
          <a:endParaRPr lang="en-GB"/>
        </a:p>
      </dgm:t>
    </dgm:pt>
    <dgm:pt modelId="{E3209F99-34A7-455F-A7B3-C65771C8268C}">
      <dgm:prSet phldrT="[Text]"/>
      <dgm:spPr/>
      <dgm:t>
        <a:bodyPr/>
        <a:lstStyle/>
        <a:p>
          <a:r>
            <a:rPr lang="en-GB" dirty="0"/>
            <a:t>1994</a:t>
          </a:r>
        </a:p>
      </dgm:t>
    </dgm:pt>
    <dgm:pt modelId="{94C862E0-0618-45B2-9979-9FF680E04B4B}" type="parTrans" cxnId="{728773C3-A30B-4BDC-9281-7E559D14B507}">
      <dgm:prSet/>
      <dgm:spPr/>
      <dgm:t>
        <a:bodyPr/>
        <a:lstStyle/>
        <a:p>
          <a:endParaRPr lang="en-GB"/>
        </a:p>
      </dgm:t>
    </dgm:pt>
    <dgm:pt modelId="{B53B8E45-3AD9-460C-A1C7-92651CA61913}" type="sibTrans" cxnId="{728773C3-A30B-4BDC-9281-7E559D14B507}">
      <dgm:prSet/>
      <dgm:spPr/>
      <dgm:t>
        <a:bodyPr/>
        <a:lstStyle/>
        <a:p>
          <a:endParaRPr lang="en-GB"/>
        </a:p>
      </dgm:t>
    </dgm:pt>
    <dgm:pt modelId="{D98D7FDC-B1AD-437E-B0FF-23FEFC78BDF2}">
      <dgm:prSet phldrT="[Text]"/>
      <dgm:spPr/>
      <dgm:t>
        <a:bodyPr/>
        <a:lstStyle/>
        <a:p>
          <a:r>
            <a:rPr lang="en-GB" dirty="0"/>
            <a:t>2005</a:t>
          </a:r>
        </a:p>
      </dgm:t>
    </dgm:pt>
    <dgm:pt modelId="{9C3A7C1A-00A0-494E-A620-1142CDFFD705}" type="parTrans" cxnId="{4F6B43E1-0238-4F41-B5BA-A5045DF078E3}">
      <dgm:prSet/>
      <dgm:spPr/>
      <dgm:t>
        <a:bodyPr/>
        <a:lstStyle/>
        <a:p>
          <a:endParaRPr lang="en-GB"/>
        </a:p>
      </dgm:t>
    </dgm:pt>
    <dgm:pt modelId="{37E0515B-8E6A-402C-8888-54555C5FC6E5}" type="sibTrans" cxnId="{4F6B43E1-0238-4F41-B5BA-A5045DF078E3}">
      <dgm:prSet/>
      <dgm:spPr/>
      <dgm:t>
        <a:bodyPr/>
        <a:lstStyle/>
        <a:p>
          <a:endParaRPr lang="en-GB"/>
        </a:p>
      </dgm:t>
    </dgm:pt>
    <dgm:pt modelId="{6E5301C9-2832-4650-A289-21F731350245}">
      <dgm:prSet phldrT="[Text]"/>
      <dgm:spPr/>
      <dgm:t>
        <a:bodyPr/>
        <a:lstStyle/>
        <a:p>
          <a:r>
            <a:rPr lang="en-GB" dirty="0"/>
            <a:t>2006</a:t>
          </a:r>
        </a:p>
      </dgm:t>
    </dgm:pt>
    <dgm:pt modelId="{60B67D62-B413-4149-8AD9-DA85D64C47B2}" type="parTrans" cxnId="{355213D9-1F95-4591-8D87-2057100140C4}">
      <dgm:prSet/>
      <dgm:spPr/>
      <dgm:t>
        <a:bodyPr/>
        <a:lstStyle/>
        <a:p>
          <a:endParaRPr lang="en-GB"/>
        </a:p>
      </dgm:t>
    </dgm:pt>
    <dgm:pt modelId="{6B1DC9BA-F0F5-430F-A37E-09F5EEA881D0}" type="sibTrans" cxnId="{355213D9-1F95-4591-8D87-2057100140C4}">
      <dgm:prSet/>
      <dgm:spPr/>
      <dgm:t>
        <a:bodyPr/>
        <a:lstStyle/>
        <a:p>
          <a:endParaRPr lang="en-GB"/>
        </a:p>
      </dgm:t>
    </dgm:pt>
    <dgm:pt modelId="{C94ED858-1AE5-47D7-ACA8-D0830F15FF01}">
      <dgm:prSet phldrT="[Text]"/>
      <dgm:spPr/>
      <dgm:t>
        <a:bodyPr/>
        <a:lstStyle/>
        <a:p>
          <a:r>
            <a:rPr lang="en-GB" dirty="0"/>
            <a:t>2007</a:t>
          </a:r>
        </a:p>
      </dgm:t>
    </dgm:pt>
    <dgm:pt modelId="{C90D289C-C45F-4839-BCCD-905E2679805E}" type="parTrans" cxnId="{27AFB2D0-62D6-494E-A21A-D4D02B61958B}">
      <dgm:prSet/>
      <dgm:spPr/>
      <dgm:t>
        <a:bodyPr/>
        <a:lstStyle/>
        <a:p>
          <a:endParaRPr lang="en-GB"/>
        </a:p>
      </dgm:t>
    </dgm:pt>
    <dgm:pt modelId="{F3D65DA6-3034-417D-A597-4BEEE00AA455}" type="sibTrans" cxnId="{27AFB2D0-62D6-494E-A21A-D4D02B61958B}">
      <dgm:prSet/>
      <dgm:spPr/>
      <dgm:t>
        <a:bodyPr/>
        <a:lstStyle/>
        <a:p>
          <a:endParaRPr lang="en-GB"/>
        </a:p>
      </dgm:t>
    </dgm:pt>
    <dgm:pt modelId="{F9FF6F0A-8601-4387-9010-E58F33B1EF98}">
      <dgm:prSet phldrT="[Text]"/>
      <dgm:spPr/>
      <dgm:t>
        <a:bodyPr/>
        <a:lstStyle/>
        <a:p>
          <a:r>
            <a:rPr lang="en-GB" dirty="0"/>
            <a:t>2008</a:t>
          </a:r>
        </a:p>
      </dgm:t>
    </dgm:pt>
    <dgm:pt modelId="{5E2096E6-69A0-4AC4-8B1C-405D011581C6}" type="parTrans" cxnId="{500D3F08-8A06-47F8-9446-056E279E38E9}">
      <dgm:prSet/>
      <dgm:spPr/>
      <dgm:t>
        <a:bodyPr/>
        <a:lstStyle/>
        <a:p>
          <a:endParaRPr lang="en-GB"/>
        </a:p>
      </dgm:t>
    </dgm:pt>
    <dgm:pt modelId="{AFBB58B3-5763-48C9-B6BF-ECDD4AF92D11}" type="sibTrans" cxnId="{500D3F08-8A06-47F8-9446-056E279E38E9}">
      <dgm:prSet/>
      <dgm:spPr/>
      <dgm:t>
        <a:bodyPr/>
        <a:lstStyle/>
        <a:p>
          <a:endParaRPr lang="en-GB"/>
        </a:p>
      </dgm:t>
    </dgm:pt>
    <dgm:pt modelId="{A6DD340A-1F82-4FD1-B503-C386E861F29A}">
      <dgm:prSet phldrT="[Text]"/>
      <dgm:spPr/>
      <dgm:t>
        <a:bodyPr/>
        <a:lstStyle/>
        <a:p>
          <a:r>
            <a:rPr lang="en-GB" dirty="0"/>
            <a:t>2009</a:t>
          </a:r>
        </a:p>
      </dgm:t>
    </dgm:pt>
    <dgm:pt modelId="{5BA1FD35-559F-4FBC-BB4E-7C79C90C1808}" type="parTrans" cxnId="{F690FDCA-66BE-4A81-ADC7-95F7DCA49D77}">
      <dgm:prSet/>
      <dgm:spPr/>
      <dgm:t>
        <a:bodyPr/>
        <a:lstStyle/>
        <a:p>
          <a:endParaRPr lang="en-GB"/>
        </a:p>
      </dgm:t>
    </dgm:pt>
    <dgm:pt modelId="{77B7D8B6-8A24-4BBD-9686-8D892C5D72F7}" type="sibTrans" cxnId="{F690FDCA-66BE-4A81-ADC7-95F7DCA49D77}">
      <dgm:prSet/>
      <dgm:spPr/>
      <dgm:t>
        <a:bodyPr/>
        <a:lstStyle/>
        <a:p>
          <a:endParaRPr lang="en-GB"/>
        </a:p>
      </dgm:t>
    </dgm:pt>
    <dgm:pt modelId="{956F7659-B3C8-4715-9008-81D7ECF3370E}">
      <dgm:prSet phldrT="[Text]"/>
      <dgm:spPr/>
      <dgm:t>
        <a:bodyPr/>
        <a:lstStyle/>
        <a:p>
          <a:r>
            <a:rPr lang="en-GB" dirty="0"/>
            <a:t>2012</a:t>
          </a:r>
        </a:p>
      </dgm:t>
    </dgm:pt>
    <dgm:pt modelId="{C489B576-D0AB-4D25-A58D-167A3B40E95B}" type="parTrans" cxnId="{9AD59A28-EAB1-4386-823F-EB4F33748092}">
      <dgm:prSet/>
      <dgm:spPr/>
      <dgm:t>
        <a:bodyPr/>
        <a:lstStyle/>
        <a:p>
          <a:endParaRPr lang="en-GB"/>
        </a:p>
      </dgm:t>
    </dgm:pt>
    <dgm:pt modelId="{E590A4B9-A67D-4CCA-B322-F8CDC30219B8}" type="sibTrans" cxnId="{9AD59A28-EAB1-4386-823F-EB4F33748092}">
      <dgm:prSet/>
      <dgm:spPr/>
      <dgm:t>
        <a:bodyPr/>
        <a:lstStyle/>
        <a:p>
          <a:endParaRPr lang="en-GB"/>
        </a:p>
      </dgm:t>
    </dgm:pt>
    <dgm:pt modelId="{364DFEB2-F631-43B7-BE7C-17DE3BA6C2BF}">
      <dgm:prSet phldrT="[Text]"/>
      <dgm:spPr/>
      <dgm:t>
        <a:bodyPr/>
        <a:lstStyle/>
        <a:p>
          <a:r>
            <a:rPr lang="en-GB" dirty="0"/>
            <a:t>2013</a:t>
          </a:r>
        </a:p>
      </dgm:t>
    </dgm:pt>
    <dgm:pt modelId="{5F27906A-A0F5-40C2-881F-1878A779C39D}" type="parTrans" cxnId="{39106729-E975-4807-8071-3F0CF82D7FF2}">
      <dgm:prSet/>
      <dgm:spPr/>
      <dgm:t>
        <a:bodyPr/>
        <a:lstStyle/>
        <a:p>
          <a:endParaRPr lang="en-GB"/>
        </a:p>
      </dgm:t>
    </dgm:pt>
    <dgm:pt modelId="{F1669449-6C58-462B-A492-4D82EDE44636}" type="sibTrans" cxnId="{39106729-E975-4807-8071-3F0CF82D7FF2}">
      <dgm:prSet/>
      <dgm:spPr/>
      <dgm:t>
        <a:bodyPr/>
        <a:lstStyle/>
        <a:p>
          <a:endParaRPr lang="en-GB"/>
        </a:p>
      </dgm:t>
    </dgm:pt>
    <dgm:pt modelId="{641EA60B-91D1-4CD9-B805-659D430C15CB}">
      <dgm:prSet phldrT="[Text]"/>
      <dgm:spPr/>
      <dgm:t>
        <a:bodyPr/>
        <a:lstStyle/>
        <a:p>
          <a:r>
            <a:rPr lang="en-GB" dirty="0"/>
            <a:t>1992</a:t>
          </a:r>
        </a:p>
      </dgm:t>
    </dgm:pt>
    <dgm:pt modelId="{1B10F403-48B3-4813-A32F-9E0C43BBD89B}" type="parTrans" cxnId="{D119EFAE-D864-4CF9-A691-72D6EC7037D0}">
      <dgm:prSet/>
      <dgm:spPr/>
      <dgm:t>
        <a:bodyPr/>
        <a:lstStyle/>
        <a:p>
          <a:endParaRPr lang="en-GB"/>
        </a:p>
      </dgm:t>
    </dgm:pt>
    <dgm:pt modelId="{95BC1923-87C3-415C-A6E6-A5AA92E4AE03}" type="sibTrans" cxnId="{D119EFAE-D864-4CF9-A691-72D6EC7037D0}">
      <dgm:prSet/>
      <dgm:spPr/>
      <dgm:t>
        <a:bodyPr/>
        <a:lstStyle/>
        <a:p>
          <a:endParaRPr lang="en-GB"/>
        </a:p>
      </dgm:t>
    </dgm:pt>
    <dgm:pt modelId="{BA504C44-3DEA-46AF-B10B-4FE19396314F}">
      <dgm:prSet phldrT="[Text]"/>
      <dgm:spPr/>
      <dgm:t>
        <a:bodyPr/>
        <a:lstStyle/>
        <a:p>
          <a:r>
            <a:rPr lang="en-GB" dirty="0"/>
            <a:t>2014</a:t>
          </a:r>
        </a:p>
      </dgm:t>
    </dgm:pt>
    <dgm:pt modelId="{2D550E49-FACD-4FD9-8775-3453B6F444BD}" type="parTrans" cxnId="{CFCD1A2F-0558-421A-BC53-8F267A75D8CD}">
      <dgm:prSet/>
      <dgm:spPr/>
      <dgm:t>
        <a:bodyPr/>
        <a:lstStyle/>
        <a:p>
          <a:endParaRPr lang="en-GB"/>
        </a:p>
      </dgm:t>
    </dgm:pt>
    <dgm:pt modelId="{C4AF544B-833D-42E6-822A-1A30904F589C}" type="sibTrans" cxnId="{CFCD1A2F-0558-421A-BC53-8F267A75D8CD}">
      <dgm:prSet/>
      <dgm:spPr/>
      <dgm:t>
        <a:bodyPr/>
        <a:lstStyle/>
        <a:p>
          <a:endParaRPr lang="en-GB"/>
        </a:p>
      </dgm:t>
    </dgm:pt>
    <dgm:pt modelId="{D9CCA472-18D5-419B-B51B-A880F844CEE8}">
      <dgm:prSet phldrT="[Text]"/>
      <dgm:spPr/>
      <dgm:t>
        <a:bodyPr/>
        <a:lstStyle/>
        <a:p>
          <a:r>
            <a:rPr lang="en-GB" dirty="0"/>
            <a:t>2016</a:t>
          </a:r>
        </a:p>
      </dgm:t>
    </dgm:pt>
    <dgm:pt modelId="{0136EE5B-5690-4D8E-9FDD-CDC493C6F724}" type="parTrans" cxnId="{50ED0176-4683-44DD-8D01-20D01B02212A}">
      <dgm:prSet/>
      <dgm:spPr/>
      <dgm:t>
        <a:bodyPr/>
        <a:lstStyle/>
        <a:p>
          <a:endParaRPr lang="en-GB"/>
        </a:p>
      </dgm:t>
    </dgm:pt>
    <dgm:pt modelId="{61736E27-9723-4A15-8CE2-59668D33BD47}" type="sibTrans" cxnId="{50ED0176-4683-44DD-8D01-20D01B02212A}">
      <dgm:prSet/>
      <dgm:spPr/>
      <dgm:t>
        <a:bodyPr/>
        <a:lstStyle/>
        <a:p>
          <a:endParaRPr lang="en-GB"/>
        </a:p>
      </dgm:t>
    </dgm:pt>
    <dgm:pt modelId="{94DB87FD-1151-4910-8C52-58466AAE67C4}">
      <dgm:prSet/>
      <dgm:spPr/>
      <dgm:t>
        <a:bodyPr/>
        <a:lstStyle/>
        <a:p>
          <a:r>
            <a:rPr lang="en-GB" dirty="0"/>
            <a:t>2017</a:t>
          </a:r>
        </a:p>
      </dgm:t>
    </dgm:pt>
    <dgm:pt modelId="{7A89B146-C789-497E-A874-FE75F65B6339}" type="parTrans" cxnId="{FF2F0EC7-7DC2-4757-AB4C-B3EF7976860E}">
      <dgm:prSet/>
      <dgm:spPr/>
      <dgm:t>
        <a:bodyPr/>
        <a:lstStyle/>
        <a:p>
          <a:endParaRPr lang="en-GB"/>
        </a:p>
      </dgm:t>
    </dgm:pt>
    <dgm:pt modelId="{1E2F249A-E54B-4B9B-9357-BD64EB655037}" type="sibTrans" cxnId="{FF2F0EC7-7DC2-4757-AB4C-B3EF7976860E}">
      <dgm:prSet/>
      <dgm:spPr/>
      <dgm:t>
        <a:bodyPr/>
        <a:lstStyle/>
        <a:p>
          <a:endParaRPr lang="en-GB"/>
        </a:p>
      </dgm:t>
    </dgm:pt>
    <dgm:pt modelId="{E5773AA0-18F3-4A6E-BC50-C7E36E13E757}">
      <dgm:prSet phldrT="[Text]"/>
      <dgm:spPr/>
      <dgm:t>
        <a:bodyPr/>
        <a:lstStyle/>
        <a:p>
          <a:r>
            <a:rPr lang="en-GB" dirty="0"/>
            <a:t>2016</a:t>
          </a:r>
        </a:p>
      </dgm:t>
    </dgm:pt>
    <dgm:pt modelId="{42C62F89-BA7A-458B-80EE-96C07F380F43}" type="parTrans" cxnId="{ED573456-BA81-4FD6-822F-8FBFF710CEFE}">
      <dgm:prSet/>
      <dgm:spPr/>
      <dgm:t>
        <a:bodyPr/>
        <a:lstStyle/>
        <a:p>
          <a:endParaRPr lang="fr-CA"/>
        </a:p>
      </dgm:t>
    </dgm:pt>
    <dgm:pt modelId="{EB349588-9F0D-4ADE-BECC-7E0D0F8B958A}" type="sibTrans" cxnId="{ED573456-BA81-4FD6-822F-8FBFF710CEFE}">
      <dgm:prSet/>
      <dgm:spPr/>
      <dgm:t>
        <a:bodyPr/>
        <a:lstStyle/>
        <a:p>
          <a:endParaRPr lang="fr-CA"/>
        </a:p>
      </dgm:t>
    </dgm:pt>
    <dgm:pt modelId="{A62CC3D5-26B3-41B5-98A9-91FE33785191}">
      <dgm:prSet phldrT="[Text]"/>
      <dgm:spPr/>
      <dgm:t>
        <a:bodyPr/>
        <a:lstStyle/>
        <a:p>
          <a:r>
            <a:rPr lang="en-GB" dirty="0"/>
            <a:t>2018</a:t>
          </a:r>
        </a:p>
      </dgm:t>
    </dgm:pt>
    <dgm:pt modelId="{5CABEC97-D804-44B6-B47A-24CA5A228267}" type="parTrans" cxnId="{9E7B4DB4-2C94-4FAD-8C07-CB229F21249A}">
      <dgm:prSet/>
      <dgm:spPr/>
      <dgm:t>
        <a:bodyPr/>
        <a:lstStyle/>
        <a:p>
          <a:endParaRPr lang="fr-CA"/>
        </a:p>
      </dgm:t>
    </dgm:pt>
    <dgm:pt modelId="{767B0FDA-68AA-4A1F-B36C-49D182981A91}" type="sibTrans" cxnId="{9E7B4DB4-2C94-4FAD-8C07-CB229F21249A}">
      <dgm:prSet/>
      <dgm:spPr/>
      <dgm:t>
        <a:bodyPr/>
        <a:lstStyle/>
        <a:p>
          <a:endParaRPr lang="fr-CA"/>
        </a:p>
      </dgm:t>
    </dgm:pt>
    <dgm:pt modelId="{01A974FB-9426-47D2-8154-29103E779E5A}">
      <dgm:prSet phldrT="[Text]"/>
      <dgm:spPr/>
      <dgm:t>
        <a:bodyPr/>
        <a:lstStyle/>
        <a:p>
          <a:r>
            <a:rPr lang="en-GB" dirty="0"/>
            <a:t>2019</a:t>
          </a:r>
        </a:p>
      </dgm:t>
    </dgm:pt>
    <dgm:pt modelId="{E9D880C7-7E75-4164-A11C-2B632ACA66E6}" type="parTrans" cxnId="{A9ACE29C-8283-4CC2-BB0F-FFE058F2370E}">
      <dgm:prSet/>
      <dgm:spPr/>
      <dgm:t>
        <a:bodyPr/>
        <a:lstStyle/>
        <a:p>
          <a:endParaRPr lang="fr-CA"/>
        </a:p>
      </dgm:t>
    </dgm:pt>
    <dgm:pt modelId="{D282B97E-84A4-4C2A-ACAA-90D30E7E0A7B}" type="sibTrans" cxnId="{A9ACE29C-8283-4CC2-BB0F-FFE058F2370E}">
      <dgm:prSet/>
      <dgm:spPr/>
      <dgm:t>
        <a:bodyPr/>
        <a:lstStyle/>
        <a:p>
          <a:endParaRPr lang="fr-CA"/>
        </a:p>
      </dgm:t>
    </dgm:pt>
    <dgm:pt modelId="{FBE5E168-F738-4576-A1CA-A936A2FF498E}">
      <dgm:prSet phldrT="[Text]"/>
      <dgm:spPr/>
      <dgm:t>
        <a:bodyPr/>
        <a:lstStyle/>
        <a:p>
          <a:r>
            <a:rPr lang="en-GB" dirty="0"/>
            <a:t>2020</a:t>
          </a:r>
        </a:p>
      </dgm:t>
    </dgm:pt>
    <dgm:pt modelId="{A464EF1B-6446-4ACD-AD7A-AC409A453A2C}" type="parTrans" cxnId="{C9F2A2EF-2D31-45A1-8941-8D34AB76DA0C}">
      <dgm:prSet/>
      <dgm:spPr/>
      <dgm:t>
        <a:bodyPr/>
        <a:lstStyle/>
        <a:p>
          <a:endParaRPr lang="fr-CA"/>
        </a:p>
      </dgm:t>
    </dgm:pt>
    <dgm:pt modelId="{845BE300-B682-4DCD-AA8A-E3059EF91947}" type="sibTrans" cxnId="{C9F2A2EF-2D31-45A1-8941-8D34AB76DA0C}">
      <dgm:prSet/>
      <dgm:spPr/>
      <dgm:t>
        <a:bodyPr/>
        <a:lstStyle/>
        <a:p>
          <a:endParaRPr lang="fr-CA"/>
        </a:p>
      </dgm:t>
    </dgm:pt>
    <dgm:pt modelId="{51AD86CD-EE37-4D35-99F5-586D321BDE18}" type="pres">
      <dgm:prSet presAssocID="{21274AA5-9C4E-4E0F-A762-A48120425A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0B8A707-0FAC-4976-80F0-2D8114FFDAB9}" type="pres">
      <dgm:prSet presAssocID="{0E362510-3916-4555-9150-CA1D2F4E4C95}" presName="parTxOnly" presStyleLbl="node1" presStyleIdx="0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9A03B49-79B9-49A2-BC93-A8D6A17B99B5}" type="pres">
      <dgm:prSet presAssocID="{98EF9332-BF07-402D-BF6F-1A93F5E4168B}" presName="parTxOnlySpace" presStyleCnt="0"/>
      <dgm:spPr/>
    </dgm:pt>
    <dgm:pt modelId="{D67784D1-19B2-48A0-9A17-7DDCBD9628D2}" type="pres">
      <dgm:prSet presAssocID="{C975853B-AB21-42A1-BF57-F27CF3DF984D}" presName="parTxOnly" presStyleLbl="node1" presStyleIdx="1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2C9598E-90EF-4577-965C-7BF4CB2E738E}" type="pres">
      <dgm:prSet presAssocID="{2097BB03-01B5-4D55-9F41-5ED1AB4FE791}" presName="parTxOnlySpace" presStyleCnt="0"/>
      <dgm:spPr/>
    </dgm:pt>
    <dgm:pt modelId="{8F632CA7-A14A-498B-BA94-336BA9577B1A}" type="pres">
      <dgm:prSet presAssocID="{641EA60B-91D1-4CD9-B805-659D430C15CB}" presName="parTxOnly" presStyleLbl="node1" presStyleIdx="2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85B881-889B-404E-8781-662F689D0B14}" type="pres">
      <dgm:prSet presAssocID="{95BC1923-87C3-415C-A6E6-A5AA92E4AE03}" presName="parTxOnlySpace" presStyleCnt="0"/>
      <dgm:spPr/>
    </dgm:pt>
    <dgm:pt modelId="{B195ABC8-90EB-44F2-8584-831F103029DD}" type="pres">
      <dgm:prSet presAssocID="{E3209F99-34A7-455F-A7B3-C65771C8268C}" presName="parTxOnly" presStyleLbl="node1" presStyleIdx="3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A085399-81A1-4F43-8564-85D08B0D34FD}" type="pres">
      <dgm:prSet presAssocID="{B53B8E45-3AD9-460C-A1C7-92651CA61913}" presName="parTxOnlySpace" presStyleCnt="0"/>
      <dgm:spPr/>
    </dgm:pt>
    <dgm:pt modelId="{78E81448-A517-4D38-88AE-ED86DC2EF28B}" type="pres">
      <dgm:prSet presAssocID="{7F4A7F42-3566-473F-95E5-5659B4053305}" presName="parTxOnly" presStyleLbl="node1" presStyleIdx="4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2967E8A-D7EF-4784-83D3-9D73B57E23A0}" type="pres">
      <dgm:prSet presAssocID="{A21AB2CA-CDBA-4667-ABB9-E9ABDC24FD46}" presName="parTxOnlySpace" presStyleCnt="0"/>
      <dgm:spPr/>
    </dgm:pt>
    <dgm:pt modelId="{5456F2CF-9305-411C-946C-19C86BDC375D}" type="pres">
      <dgm:prSet presAssocID="{3242A74A-E6CA-4A38-8ACD-D3D99C1E8DE8}" presName="parTxOnly" presStyleLbl="node1" presStyleIdx="5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FAE74E-28FC-42DA-84CA-6DDBCF1C88DC}" type="pres">
      <dgm:prSet presAssocID="{02A97784-FC48-41DC-BDAA-8BAB8BB73CAD}" presName="parTxOnlySpace" presStyleCnt="0"/>
      <dgm:spPr/>
    </dgm:pt>
    <dgm:pt modelId="{28A26561-F905-4E9A-91E4-CFA0B7C29F22}" type="pres">
      <dgm:prSet presAssocID="{48503164-15B7-4955-953C-21CCFE84CBB1}" presName="parTxOnly" presStyleLbl="node1" presStyleIdx="6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1F14F35-3457-4B67-B20D-7E719AF7DCEE}" type="pres">
      <dgm:prSet presAssocID="{88C8349C-B650-49AF-A0C6-53770D9972D3}" presName="parTxOnlySpace" presStyleCnt="0"/>
      <dgm:spPr/>
    </dgm:pt>
    <dgm:pt modelId="{CE5B7CA9-3D86-4B74-9429-8832A9BEC186}" type="pres">
      <dgm:prSet presAssocID="{D98D7FDC-B1AD-437E-B0FF-23FEFC78BDF2}" presName="parTxOnly" presStyleLbl="node1" presStyleIdx="7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97E5FF4-C3CA-4432-87C2-022471B0E2B5}" type="pres">
      <dgm:prSet presAssocID="{37E0515B-8E6A-402C-8888-54555C5FC6E5}" presName="parTxOnlySpace" presStyleCnt="0"/>
      <dgm:spPr/>
    </dgm:pt>
    <dgm:pt modelId="{BF226146-066F-4458-B2AA-1347B44F8264}" type="pres">
      <dgm:prSet presAssocID="{6E5301C9-2832-4650-A289-21F731350245}" presName="parTxOnly" presStyleLbl="node1" presStyleIdx="8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E54D02E-0B3F-4CCA-8C83-00B0CFC343B6}" type="pres">
      <dgm:prSet presAssocID="{6B1DC9BA-F0F5-430F-A37E-09F5EEA881D0}" presName="parTxOnlySpace" presStyleCnt="0"/>
      <dgm:spPr/>
    </dgm:pt>
    <dgm:pt modelId="{6ABE0945-F287-4AE4-8293-C16038A8EC6B}" type="pres">
      <dgm:prSet presAssocID="{C94ED858-1AE5-47D7-ACA8-D0830F15FF01}" presName="parTxOnly" presStyleLbl="node1" presStyleIdx="9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C30BD06-C9FE-49D5-B071-1CCA357C390E}" type="pres">
      <dgm:prSet presAssocID="{F3D65DA6-3034-417D-A597-4BEEE00AA455}" presName="parTxOnlySpace" presStyleCnt="0"/>
      <dgm:spPr/>
    </dgm:pt>
    <dgm:pt modelId="{A1F064B6-BFBF-4F2F-8E88-DA9851EE2E97}" type="pres">
      <dgm:prSet presAssocID="{F9FF6F0A-8601-4387-9010-E58F33B1EF98}" presName="parTxOnly" presStyleLbl="node1" presStyleIdx="10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9D18E4C-E7E9-45A8-9752-CA0AB05F62E6}" type="pres">
      <dgm:prSet presAssocID="{AFBB58B3-5763-48C9-B6BF-ECDD4AF92D11}" presName="parTxOnlySpace" presStyleCnt="0"/>
      <dgm:spPr/>
    </dgm:pt>
    <dgm:pt modelId="{F0F92682-F5E2-49E2-83EB-D959EF299809}" type="pres">
      <dgm:prSet presAssocID="{A6DD340A-1F82-4FD1-B503-C386E861F29A}" presName="parTxOnly" presStyleLbl="node1" presStyleIdx="11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B72CBC3-55B5-4F50-933A-5149F70982FC}" type="pres">
      <dgm:prSet presAssocID="{77B7D8B6-8A24-4BBD-9686-8D892C5D72F7}" presName="parTxOnlySpace" presStyleCnt="0"/>
      <dgm:spPr/>
    </dgm:pt>
    <dgm:pt modelId="{3B53E458-7D60-4C19-A75C-9FA14764F38D}" type="pres">
      <dgm:prSet presAssocID="{956F7659-B3C8-4715-9008-81D7ECF3370E}" presName="parTxOnly" presStyleLbl="node1" presStyleIdx="12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55FA3-E93D-4AD3-84E3-4F00BEF372E4}" type="pres">
      <dgm:prSet presAssocID="{E590A4B9-A67D-4CCA-B322-F8CDC30219B8}" presName="parTxOnlySpace" presStyleCnt="0"/>
      <dgm:spPr/>
    </dgm:pt>
    <dgm:pt modelId="{FAECF3F8-81D4-46B0-8B16-4698B84EC98D}" type="pres">
      <dgm:prSet presAssocID="{364DFEB2-F631-43B7-BE7C-17DE3BA6C2BF}" presName="parTxOnly" presStyleLbl="node1" presStyleIdx="13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ADC0219-F7DC-443E-8C83-3447226C7B4B}" type="pres">
      <dgm:prSet presAssocID="{F1669449-6C58-462B-A492-4D82EDE44636}" presName="parTxOnlySpace" presStyleCnt="0"/>
      <dgm:spPr/>
    </dgm:pt>
    <dgm:pt modelId="{DD9D5754-00F8-4697-A4C8-052C5058DA4B}" type="pres">
      <dgm:prSet presAssocID="{BA504C44-3DEA-46AF-B10B-4FE19396314F}" presName="parTxOnly" presStyleLbl="node1" presStyleIdx="14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4731F83-9ACB-4501-998D-7919195165C5}" type="pres">
      <dgm:prSet presAssocID="{C4AF544B-833D-42E6-822A-1A30904F589C}" presName="parTxOnlySpace" presStyleCnt="0"/>
      <dgm:spPr/>
    </dgm:pt>
    <dgm:pt modelId="{ACC4D254-35BF-4E76-B35D-01FBD15693D2}" type="pres">
      <dgm:prSet presAssocID="{D9CCA472-18D5-419B-B51B-A880F844CEE8}" presName="parTxOnly" presStyleLbl="node1" presStyleIdx="15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D6F9339-44C0-4A17-BC5F-0080A205C9EB}" type="pres">
      <dgm:prSet presAssocID="{61736E27-9723-4A15-8CE2-59668D33BD47}" presName="parTxOnlySpace" presStyleCnt="0"/>
      <dgm:spPr/>
    </dgm:pt>
    <dgm:pt modelId="{287A744D-8503-4A3E-9A7D-3B0E64A66144}" type="pres">
      <dgm:prSet presAssocID="{E5773AA0-18F3-4A6E-BC50-C7E36E13E757}" presName="parTxOnly" presStyleLbl="node1" presStyleIdx="16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B384225-1A75-40BF-855B-1F6609B0A469}" type="pres">
      <dgm:prSet presAssocID="{EB349588-9F0D-4ADE-BECC-7E0D0F8B958A}" presName="parTxOnlySpace" presStyleCnt="0"/>
      <dgm:spPr/>
    </dgm:pt>
    <dgm:pt modelId="{516A5D6D-2CA4-46C9-8A86-62A88C48FCD6}" type="pres">
      <dgm:prSet presAssocID="{94DB87FD-1151-4910-8C52-58466AAE67C4}" presName="parTxOnly" presStyleLbl="node1" presStyleIdx="17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327E39D-9D72-4C60-B9E9-DDD14225EDF8}" type="pres">
      <dgm:prSet presAssocID="{1E2F249A-E54B-4B9B-9357-BD64EB655037}" presName="parTxOnlySpace" presStyleCnt="0"/>
      <dgm:spPr/>
    </dgm:pt>
    <dgm:pt modelId="{003707CB-CD99-4059-8A40-71665F81CDB5}" type="pres">
      <dgm:prSet presAssocID="{A62CC3D5-26B3-41B5-98A9-91FE33785191}" presName="parTxOnly" presStyleLbl="node1" presStyleIdx="18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0CA1ADB-0034-466A-BA41-B9E6C2988228}" type="pres">
      <dgm:prSet presAssocID="{767B0FDA-68AA-4A1F-B36C-49D182981A91}" presName="parTxOnlySpace" presStyleCnt="0"/>
      <dgm:spPr/>
    </dgm:pt>
    <dgm:pt modelId="{1198DAEE-4745-482A-8576-9D95D5984985}" type="pres">
      <dgm:prSet presAssocID="{01A974FB-9426-47D2-8154-29103E779E5A}" presName="parTxOnly" presStyleLbl="node1" presStyleIdx="19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001F327-B833-43B1-B270-2C04651392A9}" type="pres">
      <dgm:prSet presAssocID="{D282B97E-84A4-4C2A-ACAA-90D30E7E0A7B}" presName="parTxOnlySpace" presStyleCnt="0"/>
      <dgm:spPr/>
    </dgm:pt>
    <dgm:pt modelId="{1B581551-41BD-4183-A606-A2E84DA59782}" type="pres">
      <dgm:prSet presAssocID="{FBE5E168-F738-4576-A1CA-A936A2FF498E}" presName="parTxOnly" presStyleLbl="node1" presStyleIdx="20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75BD0BB8-4068-4119-AB5A-163089D06508}" type="presOf" srcId="{FBE5E168-F738-4576-A1CA-A936A2FF498E}" destId="{1B581551-41BD-4183-A606-A2E84DA59782}" srcOrd="0" destOrd="0" presId="urn:microsoft.com/office/officeart/2005/8/layout/chevron1"/>
    <dgm:cxn modelId="{500D3F08-8A06-47F8-9446-056E279E38E9}" srcId="{21274AA5-9C4E-4E0F-A762-A48120425AFB}" destId="{F9FF6F0A-8601-4387-9010-E58F33B1EF98}" srcOrd="10" destOrd="0" parTransId="{5E2096E6-69A0-4AC4-8B1C-405D011581C6}" sibTransId="{AFBB58B3-5763-48C9-B6BF-ECDD4AF92D11}"/>
    <dgm:cxn modelId="{39106729-E975-4807-8071-3F0CF82D7FF2}" srcId="{21274AA5-9C4E-4E0F-A762-A48120425AFB}" destId="{364DFEB2-F631-43B7-BE7C-17DE3BA6C2BF}" srcOrd="13" destOrd="0" parTransId="{5F27906A-A0F5-40C2-881F-1878A779C39D}" sibTransId="{F1669449-6C58-462B-A492-4D82EDE44636}"/>
    <dgm:cxn modelId="{51345E3D-A493-4E08-BE72-E8BFC5591E9B}" type="presOf" srcId="{0E362510-3916-4555-9150-CA1D2F4E4C95}" destId="{10B8A707-0FAC-4976-80F0-2D8114FFDAB9}" srcOrd="0" destOrd="0" presId="urn:microsoft.com/office/officeart/2005/8/layout/chevron1"/>
    <dgm:cxn modelId="{8D509A50-F52C-441A-95C7-98F740825222}" type="presOf" srcId="{3242A74A-E6CA-4A38-8ACD-D3D99C1E8DE8}" destId="{5456F2CF-9305-411C-946C-19C86BDC375D}" srcOrd="0" destOrd="0" presId="urn:microsoft.com/office/officeart/2005/8/layout/chevron1"/>
    <dgm:cxn modelId="{FF2F0EC7-7DC2-4757-AB4C-B3EF7976860E}" srcId="{21274AA5-9C4E-4E0F-A762-A48120425AFB}" destId="{94DB87FD-1151-4910-8C52-58466AAE67C4}" srcOrd="17" destOrd="0" parTransId="{7A89B146-C789-497E-A874-FE75F65B6339}" sibTransId="{1E2F249A-E54B-4B9B-9357-BD64EB655037}"/>
    <dgm:cxn modelId="{2034D000-E8AB-41C7-A407-F992B86B5956}" srcId="{21274AA5-9C4E-4E0F-A762-A48120425AFB}" destId="{3242A74A-E6CA-4A38-8ACD-D3D99C1E8DE8}" srcOrd="5" destOrd="0" parTransId="{E37896AB-C465-43C6-ADBA-F6BD1D3CEC6E}" sibTransId="{02A97784-FC48-41DC-BDAA-8BAB8BB73CAD}"/>
    <dgm:cxn modelId="{C2AE62F4-5863-4A87-BEFA-676D67885445}" type="presOf" srcId="{F9FF6F0A-8601-4387-9010-E58F33B1EF98}" destId="{A1F064B6-BFBF-4F2F-8E88-DA9851EE2E97}" srcOrd="0" destOrd="0" presId="urn:microsoft.com/office/officeart/2005/8/layout/chevron1"/>
    <dgm:cxn modelId="{C9F2A2EF-2D31-45A1-8941-8D34AB76DA0C}" srcId="{21274AA5-9C4E-4E0F-A762-A48120425AFB}" destId="{FBE5E168-F738-4576-A1CA-A936A2FF498E}" srcOrd="20" destOrd="0" parTransId="{A464EF1B-6446-4ACD-AD7A-AC409A453A2C}" sibTransId="{845BE300-B682-4DCD-AA8A-E3059EF91947}"/>
    <dgm:cxn modelId="{0FE3D8C3-F4AD-4FEB-AB94-F24D4F8C423B}" type="presOf" srcId="{7F4A7F42-3566-473F-95E5-5659B4053305}" destId="{78E81448-A517-4D38-88AE-ED86DC2EF28B}" srcOrd="0" destOrd="0" presId="urn:microsoft.com/office/officeart/2005/8/layout/chevron1"/>
    <dgm:cxn modelId="{355213D9-1F95-4591-8D87-2057100140C4}" srcId="{21274AA5-9C4E-4E0F-A762-A48120425AFB}" destId="{6E5301C9-2832-4650-A289-21F731350245}" srcOrd="8" destOrd="0" parTransId="{60B67D62-B413-4149-8AD9-DA85D64C47B2}" sibTransId="{6B1DC9BA-F0F5-430F-A37E-09F5EEA881D0}"/>
    <dgm:cxn modelId="{24B2189C-BC1C-4FC7-B9AC-C366881B9503}" type="presOf" srcId="{A6DD340A-1F82-4FD1-B503-C386E861F29A}" destId="{F0F92682-F5E2-49E2-83EB-D959EF299809}" srcOrd="0" destOrd="0" presId="urn:microsoft.com/office/officeart/2005/8/layout/chevron1"/>
    <dgm:cxn modelId="{78D6E5D1-5307-42AC-BE04-CA5D3BD6069B}" type="presOf" srcId="{C975853B-AB21-42A1-BF57-F27CF3DF984D}" destId="{D67784D1-19B2-48A0-9A17-7DDCBD9628D2}" srcOrd="0" destOrd="0" presId="urn:microsoft.com/office/officeart/2005/8/layout/chevron1"/>
    <dgm:cxn modelId="{739E3B01-C92E-4187-AEA5-17BEA9EC4AF2}" type="presOf" srcId="{364DFEB2-F631-43B7-BE7C-17DE3BA6C2BF}" destId="{FAECF3F8-81D4-46B0-8B16-4698B84EC98D}" srcOrd="0" destOrd="0" presId="urn:microsoft.com/office/officeart/2005/8/layout/chevron1"/>
    <dgm:cxn modelId="{A9ACE29C-8283-4CC2-BB0F-FFE058F2370E}" srcId="{21274AA5-9C4E-4E0F-A762-A48120425AFB}" destId="{01A974FB-9426-47D2-8154-29103E779E5A}" srcOrd="19" destOrd="0" parTransId="{E9D880C7-7E75-4164-A11C-2B632ACA66E6}" sibTransId="{D282B97E-84A4-4C2A-ACAA-90D30E7E0A7B}"/>
    <dgm:cxn modelId="{1CB72B65-854B-4D59-815C-BCF5629871F9}" type="presOf" srcId="{48503164-15B7-4955-953C-21CCFE84CBB1}" destId="{28A26561-F905-4E9A-91E4-CFA0B7C29F22}" srcOrd="0" destOrd="0" presId="urn:microsoft.com/office/officeart/2005/8/layout/chevron1"/>
    <dgm:cxn modelId="{7CBED816-9706-4495-94FD-E378D20B0F25}" type="presOf" srcId="{94DB87FD-1151-4910-8C52-58466AAE67C4}" destId="{516A5D6D-2CA4-46C9-8A86-62A88C48FCD6}" srcOrd="0" destOrd="0" presId="urn:microsoft.com/office/officeart/2005/8/layout/chevron1"/>
    <dgm:cxn modelId="{F690FDCA-66BE-4A81-ADC7-95F7DCA49D77}" srcId="{21274AA5-9C4E-4E0F-A762-A48120425AFB}" destId="{A6DD340A-1F82-4FD1-B503-C386E861F29A}" srcOrd="11" destOrd="0" parTransId="{5BA1FD35-559F-4FBC-BB4E-7C79C90C1808}" sibTransId="{77B7D8B6-8A24-4BBD-9686-8D892C5D72F7}"/>
    <dgm:cxn modelId="{CFCD1A2F-0558-421A-BC53-8F267A75D8CD}" srcId="{21274AA5-9C4E-4E0F-A762-A48120425AFB}" destId="{BA504C44-3DEA-46AF-B10B-4FE19396314F}" srcOrd="14" destOrd="0" parTransId="{2D550E49-FACD-4FD9-8775-3453B6F444BD}" sibTransId="{C4AF544B-833D-42E6-822A-1A30904F589C}"/>
    <dgm:cxn modelId="{0EE51437-9870-4AF2-81C1-C5B84F54CF31}" type="presOf" srcId="{21274AA5-9C4E-4E0F-A762-A48120425AFB}" destId="{51AD86CD-EE37-4D35-99F5-586D321BDE18}" srcOrd="0" destOrd="0" presId="urn:microsoft.com/office/officeart/2005/8/layout/chevron1"/>
    <dgm:cxn modelId="{728773C3-A30B-4BDC-9281-7E559D14B507}" srcId="{21274AA5-9C4E-4E0F-A762-A48120425AFB}" destId="{E3209F99-34A7-455F-A7B3-C65771C8268C}" srcOrd="3" destOrd="0" parTransId="{94C862E0-0618-45B2-9979-9FF680E04B4B}" sibTransId="{B53B8E45-3AD9-460C-A1C7-92651CA61913}"/>
    <dgm:cxn modelId="{AC7FCD39-2AD4-4B4F-9E98-C598FFBAE7EB}" type="presOf" srcId="{E5773AA0-18F3-4A6E-BC50-C7E36E13E757}" destId="{287A744D-8503-4A3E-9A7D-3B0E64A66144}" srcOrd="0" destOrd="0" presId="urn:microsoft.com/office/officeart/2005/8/layout/chevron1"/>
    <dgm:cxn modelId="{E0BF6DB9-02A0-468C-91C1-781CB2564ABF}" type="presOf" srcId="{6E5301C9-2832-4650-A289-21F731350245}" destId="{BF226146-066F-4458-B2AA-1347B44F8264}" srcOrd="0" destOrd="0" presId="urn:microsoft.com/office/officeart/2005/8/layout/chevron1"/>
    <dgm:cxn modelId="{B882A70B-DF09-4BEA-9AA2-52706AA39091}" type="presOf" srcId="{D98D7FDC-B1AD-437E-B0FF-23FEFC78BDF2}" destId="{CE5B7CA9-3D86-4B74-9429-8832A9BEC186}" srcOrd="0" destOrd="0" presId="urn:microsoft.com/office/officeart/2005/8/layout/chevron1"/>
    <dgm:cxn modelId="{CB8A3AED-709C-4562-A6A7-6D031327A325}" srcId="{21274AA5-9C4E-4E0F-A762-A48120425AFB}" destId="{0E362510-3916-4555-9150-CA1D2F4E4C95}" srcOrd="0" destOrd="0" parTransId="{26805212-8DFF-428F-B15A-D31601C48F11}" sibTransId="{98EF9332-BF07-402D-BF6F-1A93F5E4168B}"/>
    <dgm:cxn modelId="{D119EFAE-D864-4CF9-A691-72D6EC7037D0}" srcId="{21274AA5-9C4E-4E0F-A762-A48120425AFB}" destId="{641EA60B-91D1-4CD9-B805-659D430C15CB}" srcOrd="2" destOrd="0" parTransId="{1B10F403-48B3-4813-A32F-9E0C43BBD89B}" sibTransId="{95BC1923-87C3-415C-A6E6-A5AA92E4AE03}"/>
    <dgm:cxn modelId="{CC8592BA-648C-4B8D-BB3A-47D15E2A9906}" type="presOf" srcId="{BA504C44-3DEA-46AF-B10B-4FE19396314F}" destId="{DD9D5754-00F8-4697-A4C8-052C5058DA4B}" srcOrd="0" destOrd="0" presId="urn:microsoft.com/office/officeart/2005/8/layout/chevron1"/>
    <dgm:cxn modelId="{50ED0176-4683-44DD-8D01-20D01B02212A}" srcId="{21274AA5-9C4E-4E0F-A762-A48120425AFB}" destId="{D9CCA472-18D5-419B-B51B-A880F844CEE8}" srcOrd="15" destOrd="0" parTransId="{0136EE5B-5690-4D8E-9FDD-CDC493C6F724}" sibTransId="{61736E27-9723-4A15-8CE2-59668D33BD47}"/>
    <dgm:cxn modelId="{2D857111-8E0A-40BF-A902-4F4F3CA4D209}" type="presOf" srcId="{641EA60B-91D1-4CD9-B805-659D430C15CB}" destId="{8F632CA7-A14A-498B-BA94-336BA9577B1A}" srcOrd="0" destOrd="0" presId="urn:microsoft.com/office/officeart/2005/8/layout/chevron1"/>
    <dgm:cxn modelId="{CBCB9C8A-545E-4A06-BD9F-71D2AC2B87BE}" srcId="{21274AA5-9C4E-4E0F-A762-A48120425AFB}" destId="{48503164-15B7-4955-953C-21CCFE84CBB1}" srcOrd="6" destOrd="0" parTransId="{639AA957-AB97-4D84-9461-6B146764E84C}" sibTransId="{88C8349C-B650-49AF-A0C6-53770D9972D3}"/>
    <dgm:cxn modelId="{30517A47-FB4C-4026-816C-977986D4E71E}" type="presOf" srcId="{D9CCA472-18D5-419B-B51B-A880F844CEE8}" destId="{ACC4D254-35BF-4E76-B35D-01FBD15693D2}" srcOrd="0" destOrd="0" presId="urn:microsoft.com/office/officeart/2005/8/layout/chevron1"/>
    <dgm:cxn modelId="{9E7B4DB4-2C94-4FAD-8C07-CB229F21249A}" srcId="{21274AA5-9C4E-4E0F-A762-A48120425AFB}" destId="{A62CC3D5-26B3-41B5-98A9-91FE33785191}" srcOrd="18" destOrd="0" parTransId="{5CABEC97-D804-44B6-B47A-24CA5A228267}" sibTransId="{767B0FDA-68AA-4A1F-B36C-49D182981A91}"/>
    <dgm:cxn modelId="{9AD59A28-EAB1-4386-823F-EB4F33748092}" srcId="{21274AA5-9C4E-4E0F-A762-A48120425AFB}" destId="{956F7659-B3C8-4715-9008-81D7ECF3370E}" srcOrd="12" destOrd="0" parTransId="{C489B576-D0AB-4D25-A58D-167A3B40E95B}" sibTransId="{E590A4B9-A67D-4CCA-B322-F8CDC30219B8}"/>
    <dgm:cxn modelId="{3CD48E1C-99E5-4D2B-A220-8E9528C8A8A3}" type="presOf" srcId="{C94ED858-1AE5-47D7-ACA8-D0830F15FF01}" destId="{6ABE0945-F287-4AE4-8293-C16038A8EC6B}" srcOrd="0" destOrd="0" presId="urn:microsoft.com/office/officeart/2005/8/layout/chevron1"/>
    <dgm:cxn modelId="{5E95C0F4-422C-43C8-8B5B-E3C85CE87A6F}" type="presOf" srcId="{01A974FB-9426-47D2-8154-29103E779E5A}" destId="{1198DAEE-4745-482A-8576-9D95D5984985}" srcOrd="0" destOrd="0" presId="urn:microsoft.com/office/officeart/2005/8/layout/chevron1"/>
    <dgm:cxn modelId="{DD88BB28-23AA-49A9-BC29-1B580D71F83F}" type="presOf" srcId="{956F7659-B3C8-4715-9008-81D7ECF3370E}" destId="{3B53E458-7D60-4C19-A75C-9FA14764F38D}" srcOrd="0" destOrd="0" presId="urn:microsoft.com/office/officeart/2005/8/layout/chevron1"/>
    <dgm:cxn modelId="{420D4A8C-0B56-40E9-BF47-C95198784A8D}" srcId="{21274AA5-9C4E-4E0F-A762-A48120425AFB}" destId="{C975853B-AB21-42A1-BF57-F27CF3DF984D}" srcOrd="1" destOrd="0" parTransId="{46D4DA24-FADD-4A30-9930-46A72A1A964A}" sibTransId="{2097BB03-01B5-4D55-9F41-5ED1AB4FE791}"/>
    <dgm:cxn modelId="{4F6B43E1-0238-4F41-B5BA-A5045DF078E3}" srcId="{21274AA5-9C4E-4E0F-A762-A48120425AFB}" destId="{D98D7FDC-B1AD-437E-B0FF-23FEFC78BDF2}" srcOrd="7" destOrd="0" parTransId="{9C3A7C1A-00A0-494E-A620-1142CDFFD705}" sibTransId="{37E0515B-8E6A-402C-8888-54555C5FC6E5}"/>
    <dgm:cxn modelId="{27AFB2D0-62D6-494E-A21A-D4D02B61958B}" srcId="{21274AA5-9C4E-4E0F-A762-A48120425AFB}" destId="{C94ED858-1AE5-47D7-ACA8-D0830F15FF01}" srcOrd="9" destOrd="0" parTransId="{C90D289C-C45F-4839-BCCD-905E2679805E}" sibTransId="{F3D65DA6-3034-417D-A597-4BEEE00AA455}"/>
    <dgm:cxn modelId="{9FC96656-C919-450A-8C1B-A2FDEAF60617}" type="presOf" srcId="{E3209F99-34A7-455F-A7B3-C65771C8268C}" destId="{B195ABC8-90EB-44F2-8584-831F103029DD}" srcOrd="0" destOrd="0" presId="urn:microsoft.com/office/officeart/2005/8/layout/chevron1"/>
    <dgm:cxn modelId="{873B5741-A8F8-4B13-8A47-DDF5990C8781}" srcId="{21274AA5-9C4E-4E0F-A762-A48120425AFB}" destId="{7F4A7F42-3566-473F-95E5-5659B4053305}" srcOrd="4" destOrd="0" parTransId="{DC852784-CBE8-454E-AF73-846546068103}" sibTransId="{A21AB2CA-CDBA-4667-ABB9-E9ABDC24FD46}"/>
    <dgm:cxn modelId="{14880EE4-505E-415A-9019-73F8CC59CA1F}" type="presOf" srcId="{A62CC3D5-26B3-41B5-98A9-91FE33785191}" destId="{003707CB-CD99-4059-8A40-71665F81CDB5}" srcOrd="0" destOrd="0" presId="urn:microsoft.com/office/officeart/2005/8/layout/chevron1"/>
    <dgm:cxn modelId="{ED573456-BA81-4FD6-822F-8FBFF710CEFE}" srcId="{21274AA5-9C4E-4E0F-A762-A48120425AFB}" destId="{E5773AA0-18F3-4A6E-BC50-C7E36E13E757}" srcOrd="16" destOrd="0" parTransId="{42C62F89-BA7A-458B-80EE-96C07F380F43}" sibTransId="{EB349588-9F0D-4ADE-BECC-7E0D0F8B958A}"/>
    <dgm:cxn modelId="{913102BA-8884-4922-9320-1808D34115FA}" type="presParOf" srcId="{51AD86CD-EE37-4D35-99F5-586D321BDE18}" destId="{10B8A707-0FAC-4976-80F0-2D8114FFDAB9}" srcOrd="0" destOrd="0" presId="urn:microsoft.com/office/officeart/2005/8/layout/chevron1"/>
    <dgm:cxn modelId="{07E54A57-52D2-43E5-878E-B7431F3C88CB}" type="presParOf" srcId="{51AD86CD-EE37-4D35-99F5-586D321BDE18}" destId="{79A03B49-79B9-49A2-BC93-A8D6A17B99B5}" srcOrd="1" destOrd="0" presId="urn:microsoft.com/office/officeart/2005/8/layout/chevron1"/>
    <dgm:cxn modelId="{0AD5D778-374F-46C0-9E10-04B1A82265CF}" type="presParOf" srcId="{51AD86CD-EE37-4D35-99F5-586D321BDE18}" destId="{D67784D1-19B2-48A0-9A17-7DDCBD9628D2}" srcOrd="2" destOrd="0" presId="urn:microsoft.com/office/officeart/2005/8/layout/chevron1"/>
    <dgm:cxn modelId="{436E7468-471D-4428-BFAD-A0BF998E38EA}" type="presParOf" srcId="{51AD86CD-EE37-4D35-99F5-586D321BDE18}" destId="{B2C9598E-90EF-4577-965C-7BF4CB2E738E}" srcOrd="3" destOrd="0" presId="urn:microsoft.com/office/officeart/2005/8/layout/chevron1"/>
    <dgm:cxn modelId="{41321C1B-5E4B-4615-9261-5A81B21B3CA4}" type="presParOf" srcId="{51AD86CD-EE37-4D35-99F5-586D321BDE18}" destId="{8F632CA7-A14A-498B-BA94-336BA9577B1A}" srcOrd="4" destOrd="0" presId="urn:microsoft.com/office/officeart/2005/8/layout/chevron1"/>
    <dgm:cxn modelId="{4C17C31E-B61B-4371-84DF-9E29497699E1}" type="presParOf" srcId="{51AD86CD-EE37-4D35-99F5-586D321BDE18}" destId="{1785B881-889B-404E-8781-662F689D0B14}" srcOrd="5" destOrd="0" presId="urn:microsoft.com/office/officeart/2005/8/layout/chevron1"/>
    <dgm:cxn modelId="{062911B6-33B7-4C14-967C-47663DFB3F64}" type="presParOf" srcId="{51AD86CD-EE37-4D35-99F5-586D321BDE18}" destId="{B195ABC8-90EB-44F2-8584-831F103029DD}" srcOrd="6" destOrd="0" presId="urn:microsoft.com/office/officeart/2005/8/layout/chevron1"/>
    <dgm:cxn modelId="{75B347B3-324C-48DD-BE88-4075B687A1AC}" type="presParOf" srcId="{51AD86CD-EE37-4D35-99F5-586D321BDE18}" destId="{0A085399-81A1-4F43-8564-85D08B0D34FD}" srcOrd="7" destOrd="0" presId="urn:microsoft.com/office/officeart/2005/8/layout/chevron1"/>
    <dgm:cxn modelId="{6F37CE33-3E82-4EC7-BB66-88EA7D26D46F}" type="presParOf" srcId="{51AD86CD-EE37-4D35-99F5-586D321BDE18}" destId="{78E81448-A517-4D38-88AE-ED86DC2EF28B}" srcOrd="8" destOrd="0" presId="urn:microsoft.com/office/officeart/2005/8/layout/chevron1"/>
    <dgm:cxn modelId="{7F8CA009-653A-4D30-A2A8-F8F8AFE99277}" type="presParOf" srcId="{51AD86CD-EE37-4D35-99F5-586D321BDE18}" destId="{62967E8A-D7EF-4784-83D3-9D73B57E23A0}" srcOrd="9" destOrd="0" presId="urn:microsoft.com/office/officeart/2005/8/layout/chevron1"/>
    <dgm:cxn modelId="{43539F0D-ADEE-40F9-BAED-FFF46C83CA7E}" type="presParOf" srcId="{51AD86CD-EE37-4D35-99F5-586D321BDE18}" destId="{5456F2CF-9305-411C-946C-19C86BDC375D}" srcOrd="10" destOrd="0" presId="urn:microsoft.com/office/officeart/2005/8/layout/chevron1"/>
    <dgm:cxn modelId="{76AC9221-69FC-4263-A8E4-660A3EA39B9B}" type="presParOf" srcId="{51AD86CD-EE37-4D35-99F5-586D321BDE18}" destId="{AAFAE74E-28FC-42DA-84CA-6DDBCF1C88DC}" srcOrd="11" destOrd="0" presId="urn:microsoft.com/office/officeart/2005/8/layout/chevron1"/>
    <dgm:cxn modelId="{00DBF930-FA8D-4ED4-8608-736246269B71}" type="presParOf" srcId="{51AD86CD-EE37-4D35-99F5-586D321BDE18}" destId="{28A26561-F905-4E9A-91E4-CFA0B7C29F22}" srcOrd="12" destOrd="0" presId="urn:microsoft.com/office/officeart/2005/8/layout/chevron1"/>
    <dgm:cxn modelId="{6C4F0DA4-D221-4CEF-BE65-951432489126}" type="presParOf" srcId="{51AD86CD-EE37-4D35-99F5-586D321BDE18}" destId="{B1F14F35-3457-4B67-B20D-7E719AF7DCEE}" srcOrd="13" destOrd="0" presId="urn:microsoft.com/office/officeart/2005/8/layout/chevron1"/>
    <dgm:cxn modelId="{DEE7BBAB-0343-4883-A882-10C36E6300F4}" type="presParOf" srcId="{51AD86CD-EE37-4D35-99F5-586D321BDE18}" destId="{CE5B7CA9-3D86-4B74-9429-8832A9BEC186}" srcOrd="14" destOrd="0" presId="urn:microsoft.com/office/officeart/2005/8/layout/chevron1"/>
    <dgm:cxn modelId="{F506D17A-167E-4F56-A635-1C6BDD31CDE6}" type="presParOf" srcId="{51AD86CD-EE37-4D35-99F5-586D321BDE18}" destId="{297E5FF4-C3CA-4432-87C2-022471B0E2B5}" srcOrd="15" destOrd="0" presId="urn:microsoft.com/office/officeart/2005/8/layout/chevron1"/>
    <dgm:cxn modelId="{06764150-6BEB-484C-B5F5-092F0D91F69F}" type="presParOf" srcId="{51AD86CD-EE37-4D35-99F5-586D321BDE18}" destId="{BF226146-066F-4458-B2AA-1347B44F8264}" srcOrd="16" destOrd="0" presId="urn:microsoft.com/office/officeart/2005/8/layout/chevron1"/>
    <dgm:cxn modelId="{8FDAF62B-89A4-4A52-B14B-AAB09E43022C}" type="presParOf" srcId="{51AD86CD-EE37-4D35-99F5-586D321BDE18}" destId="{2E54D02E-0B3F-4CCA-8C83-00B0CFC343B6}" srcOrd="17" destOrd="0" presId="urn:microsoft.com/office/officeart/2005/8/layout/chevron1"/>
    <dgm:cxn modelId="{22E2C014-882C-401A-A942-FE6B5207A00C}" type="presParOf" srcId="{51AD86CD-EE37-4D35-99F5-586D321BDE18}" destId="{6ABE0945-F287-4AE4-8293-C16038A8EC6B}" srcOrd="18" destOrd="0" presId="urn:microsoft.com/office/officeart/2005/8/layout/chevron1"/>
    <dgm:cxn modelId="{BE00E69D-5283-484A-A82F-6800E981F0AE}" type="presParOf" srcId="{51AD86CD-EE37-4D35-99F5-586D321BDE18}" destId="{1C30BD06-C9FE-49D5-B071-1CCA357C390E}" srcOrd="19" destOrd="0" presId="urn:microsoft.com/office/officeart/2005/8/layout/chevron1"/>
    <dgm:cxn modelId="{D474A1EA-A9A0-46CC-BD6E-2C847B32D3B8}" type="presParOf" srcId="{51AD86CD-EE37-4D35-99F5-586D321BDE18}" destId="{A1F064B6-BFBF-4F2F-8E88-DA9851EE2E97}" srcOrd="20" destOrd="0" presId="urn:microsoft.com/office/officeart/2005/8/layout/chevron1"/>
    <dgm:cxn modelId="{6BE00D62-B44D-4F2F-979A-D06862D9E48A}" type="presParOf" srcId="{51AD86CD-EE37-4D35-99F5-586D321BDE18}" destId="{C9D18E4C-E7E9-45A8-9752-CA0AB05F62E6}" srcOrd="21" destOrd="0" presId="urn:microsoft.com/office/officeart/2005/8/layout/chevron1"/>
    <dgm:cxn modelId="{38876C72-450B-4F72-B0A1-4F7DE0377B75}" type="presParOf" srcId="{51AD86CD-EE37-4D35-99F5-586D321BDE18}" destId="{F0F92682-F5E2-49E2-83EB-D959EF299809}" srcOrd="22" destOrd="0" presId="urn:microsoft.com/office/officeart/2005/8/layout/chevron1"/>
    <dgm:cxn modelId="{E8AFDD43-B779-4D83-940F-7EBDE24E55D3}" type="presParOf" srcId="{51AD86CD-EE37-4D35-99F5-586D321BDE18}" destId="{3B72CBC3-55B5-4F50-933A-5149F70982FC}" srcOrd="23" destOrd="0" presId="urn:microsoft.com/office/officeart/2005/8/layout/chevron1"/>
    <dgm:cxn modelId="{E7F5D5CA-C4C2-4E28-85EC-6C0A7282016A}" type="presParOf" srcId="{51AD86CD-EE37-4D35-99F5-586D321BDE18}" destId="{3B53E458-7D60-4C19-A75C-9FA14764F38D}" srcOrd="24" destOrd="0" presId="urn:microsoft.com/office/officeart/2005/8/layout/chevron1"/>
    <dgm:cxn modelId="{D7FA0603-5175-4999-B2DA-7948D2DB87FD}" type="presParOf" srcId="{51AD86CD-EE37-4D35-99F5-586D321BDE18}" destId="{77155FA3-E93D-4AD3-84E3-4F00BEF372E4}" srcOrd="25" destOrd="0" presId="urn:microsoft.com/office/officeart/2005/8/layout/chevron1"/>
    <dgm:cxn modelId="{63F258F1-20C7-4C3D-A629-095581E0A5E9}" type="presParOf" srcId="{51AD86CD-EE37-4D35-99F5-586D321BDE18}" destId="{FAECF3F8-81D4-46B0-8B16-4698B84EC98D}" srcOrd="26" destOrd="0" presId="urn:microsoft.com/office/officeart/2005/8/layout/chevron1"/>
    <dgm:cxn modelId="{EE3F5DB3-A169-4896-B0C1-B4FC9A0EB990}" type="presParOf" srcId="{51AD86CD-EE37-4D35-99F5-586D321BDE18}" destId="{AADC0219-F7DC-443E-8C83-3447226C7B4B}" srcOrd="27" destOrd="0" presId="urn:microsoft.com/office/officeart/2005/8/layout/chevron1"/>
    <dgm:cxn modelId="{AF3DBD1D-B326-40BD-8584-FB9CE4FC4560}" type="presParOf" srcId="{51AD86CD-EE37-4D35-99F5-586D321BDE18}" destId="{DD9D5754-00F8-4697-A4C8-052C5058DA4B}" srcOrd="28" destOrd="0" presId="urn:microsoft.com/office/officeart/2005/8/layout/chevron1"/>
    <dgm:cxn modelId="{1B9B6F28-C02E-431F-80FD-C9DB43812834}" type="presParOf" srcId="{51AD86CD-EE37-4D35-99F5-586D321BDE18}" destId="{44731F83-9ACB-4501-998D-7919195165C5}" srcOrd="29" destOrd="0" presId="urn:microsoft.com/office/officeart/2005/8/layout/chevron1"/>
    <dgm:cxn modelId="{FF900C66-B3FE-4BFC-907B-91CF173052DC}" type="presParOf" srcId="{51AD86CD-EE37-4D35-99F5-586D321BDE18}" destId="{ACC4D254-35BF-4E76-B35D-01FBD15693D2}" srcOrd="30" destOrd="0" presId="urn:microsoft.com/office/officeart/2005/8/layout/chevron1"/>
    <dgm:cxn modelId="{B8008F1C-52BE-446D-96C0-AD5643C808B8}" type="presParOf" srcId="{51AD86CD-EE37-4D35-99F5-586D321BDE18}" destId="{BD6F9339-44C0-4A17-BC5F-0080A205C9EB}" srcOrd="31" destOrd="0" presId="urn:microsoft.com/office/officeart/2005/8/layout/chevron1"/>
    <dgm:cxn modelId="{2DE615ED-8FD5-4A7D-AD42-99C4DE700119}" type="presParOf" srcId="{51AD86CD-EE37-4D35-99F5-586D321BDE18}" destId="{287A744D-8503-4A3E-9A7D-3B0E64A66144}" srcOrd="32" destOrd="0" presId="urn:microsoft.com/office/officeart/2005/8/layout/chevron1"/>
    <dgm:cxn modelId="{4E81F545-28D5-42C5-8C93-67136D445DF9}" type="presParOf" srcId="{51AD86CD-EE37-4D35-99F5-586D321BDE18}" destId="{0B384225-1A75-40BF-855B-1F6609B0A469}" srcOrd="33" destOrd="0" presId="urn:microsoft.com/office/officeart/2005/8/layout/chevron1"/>
    <dgm:cxn modelId="{5F9CF462-A433-4DCD-ACE4-C5951C3D74EF}" type="presParOf" srcId="{51AD86CD-EE37-4D35-99F5-586D321BDE18}" destId="{516A5D6D-2CA4-46C9-8A86-62A88C48FCD6}" srcOrd="34" destOrd="0" presId="urn:microsoft.com/office/officeart/2005/8/layout/chevron1"/>
    <dgm:cxn modelId="{B3CCFB1A-BC3F-491F-820E-23D148924685}" type="presParOf" srcId="{51AD86CD-EE37-4D35-99F5-586D321BDE18}" destId="{A327E39D-9D72-4C60-B9E9-DDD14225EDF8}" srcOrd="35" destOrd="0" presId="urn:microsoft.com/office/officeart/2005/8/layout/chevron1"/>
    <dgm:cxn modelId="{32E8C640-D94A-4D45-A978-DE75A47A462F}" type="presParOf" srcId="{51AD86CD-EE37-4D35-99F5-586D321BDE18}" destId="{003707CB-CD99-4059-8A40-71665F81CDB5}" srcOrd="36" destOrd="0" presId="urn:microsoft.com/office/officeart/2005/8/layout/chevron1"/>
    <dgm:cxn modelId="{294FF84C-CD2C-452B-8AF1-BCD654D9CAB0}" type="presParOf" srcId="{51AD86CD-EE37-4D35-99F5-586D321BDE18}" destId="{C0CA1ADB-0034-466A-BA41-B9E6C2988228}" srcOrd="37" destOrd="0" presId="urn:microsoft.com/office/officeart/2005/8/layout/chevron1"/>
    <dgm:cxn modelId="{F45FCB61-7ADE-4A40-9E69-7878B2EA0799}" type="presParOf" srcId="{51AD86CD-EE37-4D35-99F5-586D321BDE18}" destId="{1198DAEE-4745-482A-8576-9D95D5984985}" srcOrd="38" destOrd="0" presId="urn:microsoft.com/office/officeart/2005/8/layout/chevron1"/>
    <dgm:cxn modelId="{AC688A16-5224-4878-8356-2434CAAD6EC0}" type="presParOf" srcId="{51AD86CD-EE37-4D35-99F5-586D321BDE18}" destId="{C001F327-B833-43B1-B270-2C04651392A9}" srcOrd="39" destOrd="0" presId="urn:microsoft.com/office/officeart/2005/8/layout/chevron1"/>
    <dgm:cxn modelId="{6C078A8A-7D0C-4040-8FC9-3B1FE95F1F7A}" type="presParOf" srcId="{51AD86CD-EE37-4D35-99F5-586D321BDE18}" destId="{1B581551-41BD-4183-A606-A2E84DA59782}" srcOrd="4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8A707-0FAC-4976-80F0-2D8114FFDAB9}">
      <dsp:nvSpPr>
        <dsp:cNvPr id="0" name=""/>
        <dsp:cNvSpPr/>
      </dsp:nvSpPr>
      <dsp:spPr>
        <a:xfrm>
          <a:off x="2007" y="1935530"/>
          <a:ext cx="576793" cy="23071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1969</a:t>
          </a:r>
        </a:p>
      </dsp:txBody>
      <dsp:txXfrm>
        <a:off x="117366" y="1935530"/>
        <a:ext cx="346076" cy="230717"/>
      </dsp:txXfrm>
    </dsp:sp>
    <dsp:sp modelId="{D67784D1-19B2-48A0-9A17-7DDCBD9628D2}">
      <dsp:nvSpPr>
        <dsp:cNvPr id="0" name=""/>
        <dsp:cNvSpPr/>
      </dsp:nvSpPr>
      <dsp:spPr>
        <a:xfrm>
          <a:off x="521121" y="1935530"/>
          <a:ext cx="576793" cy="230717"/>
        </a:xfrm>
        <a:prstGeom prst="chevron">
          <a:avLst/>
        </a:prstGeom>
        <a:solidFill>
          <a:schemeClr val="accent3">
            <a:hueOff val="511136"/>
            <a:satOff val="-3333"/>
            <a:lumOff val="1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1983</a:t>
          </a:r>
        </a:p>
      </dsp:txBody>
      <dsp:txXfrm>
        <a:off x="636480" y="1935530"/>
        <a:ext cx="346076" cy="230717"/>
      </dsp:txXfrm>
    </dsp:sp>
    <dsp:sp modelId="{8F632CA7-A14A-498B-BA94-336BA9577B1A}">
      <dsp:nvSpPr>
        <dsp:cNvPr id="0" name=""/>
        <dsp:cNvSpPr/>
      </dsp:nvSpPr>
      <dsp:spPr>
        <a:xfrm>
          <a:off x="1040235" y="1935530"/>
          <a:ext cx="576793" cy="230717"/>
        </a:xfrm>
        <a:prstGeom prst="chevron">
          <a:avLst/>
        </a:prstGeom>
        <a:solidFill>
          <a:schemeClr val="accent3">
            <a:hueOff val="1022271"/>
            <a:satOff val="-6667"/>
            <a:lumOff val="2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1992</a:t>
          </a:r>
        </a:p>
      </dsp:txBody>
      <dsp:txXfrm>
        <a:off x="1155594" y="1935530"/>
        <a:ext cx="346076" cy="230717"/>
      </dsp:txXfrm>
    </dsp:sp>
    <dsp:sp modelId="{B195ABC8-90EB-44F2-8584-831F103029DD}">
      <dsp:nvSpPr>
        <dsp:cNvPr id="0" name=""/>
        <dsp:cNvSpPr/>
      </dsp:nvSpPr>
      <dsp:spPr>
        <a:xfrm>
          <a:off x="1559349" y="1935530"/>
          <a:ext cx="576793" cy="230717"/>
        </a:xfrm>
        <a:prstGeom prst="chevron">
          <a:avLst/>
        </a:prstGeom>
        <a:solidFill>
          <a:schemeClr val="accent3">
            <a:hueOff val="1533407"/>
            <a:satOff val="-10000"/>
            <a:lumOff val="3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1994</a:t>
          </a:r>
        </a:p>
      </dsp:txBody>
      <dsp:txXfrm>
        <a:off x="1674708" y="1935530"/>
        <a:ext cx="346076" cy="230717"/>
      </dsp:txXfrm>
    </dsp:sp>
    <dsp:sp modelId="{78E81448-A517-4D38-88AE-ED86DC2EF28B}">
      <dsp:nvSpPr>
        <dsp:cNvPr id="0" name=""/>
        <dsp:cNvSpPr/>
      </dsp:nvSpPr>
      <dsp:spPr>
        <a:xfrm>
          <a:off x="2078463" y="1935530"/>
          <a:ext cx="576793" cy="230717"/>
        </a:xfrm>
        <a:prstGeom prst="chevron">
          <a:avLst/>
        </a:prstGeom>
        <a:solidFill>
          <a:schemeClr val="accent3">
            <a:hueOff val="2044543"/>
            <a:satOff val="-13333"/>
            <a:lumOff val="4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1996</a:t>
          </a:r>
        </a:p>
      </dsp:txBody>
      <dsp:txXfrm>
        <a:off x="2193822" y="1935530"/>
        <a:ext cx="346076" cy="230717"/>
      </dsp:txXfrm>
    </dsp:sp>
    <dsp:sp modelId="{5456F2CF-9305-411C-946C-19C86BDC375D}">
      <dsp:nvSpPr>
        <dsp:cNvPr id="0" name=""/>
        <dsp:cNvSpPr/>
      </dsp:nvSpPr>
      <dsp:spPr>
        <a:xfrm>
          <a:off x="2597577" y="1935530"/>
          <a:ext cx="576793" cy="230717"/>
        </a:xfrm>
        <a:prstGeom prst="chevron">
          <a:avLst/>
        </a:prstGeom>
        <a:solidFill>
          <a:schemeClr val="accent3">
            <a:hueOff val="2555678"/>
            <a:satOff val="-16667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1998</a:t>
          </a:r>
        </a:p>
      </dsp:txBody>
      <dsp:txXfrm>
        <a:off x="2712936" y="1935530"/>
        <a:ext cx="346076" cy="230717"/>
      </dsp:txXfrm>
    </dsp:sp>
    <dsp:sp modelId="{28A26561-F905-4E9A-91E4-CFA0B7C29F22}">
      <dsp:nvSpPr>
        <dsp:cNvPr id="0" name=""/>
        <dsp:cNvSpPr/>
      </dsp:nvSpPr>
      <dsp:spPr>
        <a:xfrm>
          <a:off x="3116691" y="1935530"/>
          <a:ext cx="576793" cy="230717"/>
        </a:xfrm>
        <a:prstGeom prst="chevron">
          <a:avLst/>
        </a:prstGeom>
        <a:solidFill>
          <a:schemeClr val="accent3">
            <a:hueOff val="3066814"/>
            <a:satOff val="-20000"/>
            <a:lumOff val="6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2001</a:t>
          </a:r>
        </a:p>
      </dsp:txBody>
      <dsp:txXfrm>
        <a:off x="3232050" y="1935530"/>
        <a:ext cx="346076" cy="230717"/>
      </dsp:txXfrm>
    </dsp:sp>
    <dsp:sp modelId="{CE5B7CA9-3D86-4B74-9429-8832A9BEC186}">
      <dsp:nvSpPr>
        <dsp:cNvPr id="0" name=""/>
        <dsp:cNvSpPr/>
      </dsp:nvSpPr>
      <dsp:spPr>
        <a:xfrm>
          <a:off x="3635806" y="1935530"/>
          <a:ext cx="576793" cy="230717"/>
        </a:xfrm>
        <a:prstGeom prst="chevron">
          <a:avLst/>
        </a:prstGeom>
        <a:solidFill>
          <a:schemeClr val="accent3">
            <a:hueOff val="3577949"/>
            <a:satOff val="-23333"/>
            <a:lumOff val="7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2005</a:t>
          </a:r>
        </a:p>
      </dsp:txBody>
      <dsp:txXfrm>
        <a:off x="3751165" y="1935530"/>
        <a:ext cx="346076" cy="230717"/>
      </dsp:txXfrm>
    </dsp:sp>
    <dsp:sp modelId="{BF226146-066F-4458-B2AA-1347B44F8264}">
      <dsp:nvSpPr>
        <dsp:cNvPr id="0" name=""/>
        <dsp:cNvSpPr/>
      </dsp:nvSpPr>
      <dsp:spPr>
        <a:xfrm>
          <a:off x="4154920" y="1935530"/>
          <a:ext cx="576793" cy="230717"/>
        </a:xfrm>
        <a:prstGeom prst="chevron">
          <a:avLst/>
        </a:prstGeom>
        <a:solidFill>
          <a:schemeClr val="accent3">
            <a:hueOff val="4089085"/>
            <a:satOff val="-26666"/>
            <a:lumOff val="8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2006</a:t>
          </a:r>
        </a:p>
      </dsp:txBody>
      <dsp:txXfrm>
        <a:off x="4270279" y="1935530"/>
        <a:ext cx="346076" cy="230717"/>
      </dsp:txXfrm>
    </dsp:sp>
    <dsp:sp modelId="{6ABE0945-F287-4AE4-8293-C16038A8EC6B}">
      <dsp:nvSpPr>
        <dsp:cNvPr id="0" name=""/>
        <dsp:cNvSpPr/>
      </dsp:nvSpPr>
      <dsp:spPr>
        <a:xfrm>
          <a:off x="4674034" y="1935530"/>
          <a:ext cx="576793" cy="230717"/>
        </a:xfrm>
        <a:prstGeom prst="chevron">
          <a:avLst/>
        </a:prstGeom>
        <a:solidFill>
          <a:schemeClr val="accent3">
            <a:hueOff val="4600220"/>
            <a:satOff val="-30000"/>
            <a:lumOff val="10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2007</a:t>
          </a:r>
        </a:p>
      </dsp:txBody>
      <dsp:txXfrm>
        <a:off x="4789393" y="1935530"/>
        <a:ext cx="346076" cy="230717"/>
      </dsp:txXfrm>
    </dsp:sp>
    <dsp:sp modelId="{A1F064B6-BFBF-4F2F-8E88-DA9851EE2E97}">
      <dsp:nvSpPr>
        <dsp:cNvPr id="0" name=""/>
        <dsp:cNvSpPr/>
      </dsp:nvSpPr>
      <dsp:spPr>
        <a:xfrm>
          <a:off x="5193148" y="1935530"/>
          <a:ext cx="576793" cy="230717"/>
        </a:xfrm>
        <a:prstGeom prst="chevron">
          <a:avLst/>
        </a:prstGeom>
        <a:solidFill>
          <a:schemeClr val="accent3">
            <a:hueOff val="5111356"/>
            <a:satOff val="-33333"/>
            <a:lumOff val="1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2008</a:t>
          </a:r>
        </a:p>
      </dsp:txBody>
      <dsp:txXfrm>
        <a:off x="5308507" y="1935530"/>
        <a:ext cx="346076" cy="230717"/>
      </dsp:txXfrm>
    </dsp:sp>
    <dsp:sp modelId="{F0F92682-F5E2-49E2-83EB-D959EF299809}">
      <dsp:nvSpPr>
        <dsp:cNvPr id="0" name=""/>
        <dsp:cNvSpPr/>
      </dsp:nvSpPr>
      <dsp:spPr>
        <a:xfrm>
          <a:off x="5712262" y="1935530"/>
          <a:ext cx="576793" cy="230717"/>
        </a:xfrm>
        <a:prstGeom prst="chevron">
          <a:avLst/>
        </a:prstGeom>
        <a:solidFill>
          <a:schemeClr val="accent3">
            <a:hueOff val="5622492"/>
            <a:satOff val="-36666"/>
            <a:lumOff val="12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2009</a:t>
          </a:r>
        </a:p>
      </dsp:txBody>
      <dsp:txXfrm>
        <a:off x="5827621" y="1935530"/>
        <a:ext cx="346076" cy="230717"/>
      </dsp:txXfrm>
    </dsp:sp>
    <dsp:sp modelId="{3B53E458-7D60-4C19-A75C-9FA14764F38D}">
      <dsp:nvSpPr>
        <dsp:cNvPr id="0" name=""/>
        <dsp:cNvSpPr/>
      </dsp:nvSpPr>
      <dsp:spPr>
        <a:xfrm>
          <a:off x="6231376" y="1935530"/>
          <a:ext cx="576793" cy="230717"/>
        </a:xfrm>
        <a:prstGeom prst="chevron">
          <a:avLst/>
        </a:prstGeom>
        <a:solidFill>
          <a:schemeClr val="accent3">
            <a:hueOff val="6133628"/>
            <a:satOff val="-40000"/>
            <a:lumOff val="13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2012</a:t>
          </a:r>
        </a:p>
      </dsp:txBody>
      <dsp:txXfrm>
        <a:off x="6346735" y="1935530"/>
        <a:ext cx="346076" cy="230717"/>
      </dsp:txXfrm>
    </dsp:sp>
    <dsp:sp modelId="{FAECF3F8-81D4-46B0-8B16-4698B84EC98D}">
      <dsp:nvSpPr>
        <dsp:cNvPr id="0" name=""/>
        <dsp:cNvSpPr/>
      </dsp:nvSpPr>
      <dsp:spPr>
        <a:xfrm>
          <a:off x="6750490" y="1935530"/>
          <a:ext cx="576793" cy="230717"/>
        </a:xfrm>
        <a:prstGeom prst="chevron">
          <a:avLst/>
        </a:prstGeom>
        <a:solidFill>
          <a:schemeClr val="accent3">
            <a:hueOff val="6644763"/>
            <a:satOff val="-43333"/>
            <a:lumOff val="14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2013</a:t>
          </a:r>
        </a:p>
      </dsp:txBody>
      <dsp:txXfrm>
        <a:off x="6865849" y="1935530"/>
        <a:ext cx="346076" cy="230717"/>
      </dsp:txXfrm>
    </dsp:sp>
    <dsp:sp modelId="{DD9D5754-00F8-4697-A4C8-052C5058DA4B}">
      <dsp:nvSpPr>
        <dsp:cNvPr id="0" name=""/>
        <dsp:cNvSpPr/>
      </dsp:nvSpPr>
      <dsp:spPr>
        <a:xfrm>
          <a:off x="7269604" y="1935530"/>
          <a:ext cx="576793" cy="230717"/>
        </a:xfrm>
        <a:prstGeom prst="chevron">
          <a:avLst/>
        </a:prstGeom>
        <a:solidFill>
          <a:schemeClr val="accent3">
            <a:hueOff val="7155899"/>
            <a:satOff val="-46666"/>
            <a:lumOff val="15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2014</a:t>
          </a:r>
        </a:p>
      </dsp:txBody>
      <dsp:txXfrm>
        <a:off x="7384963" y="1935530"/>
        <a:ext cx="346076" cy="230717"/>
      </dsp:txXfrm>
    </dsp:sp>
    <dsp:sp modelId="{ACC4D254-35BF-4E76-B35D-01FBD15693D2}">
      <dsp:nvSpPr>
        <dsp:cNvPr id="0" name=""/>
        <dsp:cNvSpPr/>
      </dsp:nvSpPr>
      <dsp:spPr>
        <a:xfrm>
          <a:off x="7788718" y="1935530"/>
          <a:ext cx="576793" cy="230717"/>
        </a:xfrm>
        <a:prstGeom prst="chevron">
          <a:avLst/>
        </a:prstGeom>
        <a:solidFill>
          <a:schemeClr val="accent3">
            <a:hueOff val="7667034"/>
            <a:satOff val="-49999"/>
            <a:lumOff val="1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2016</a:t>
          </a:r>
        </a:p>
      </dsp:txBody>
      <dsp:txXfrm>
        <a:off x="7904077" y="1935530"/>
        <a:ext cx="346076" cy="230717"/>
      </dsp:txXfrm>
    </dsp:sp>
    <dsp:sp modelId="{287A744D-8503-4A3E-9A7D-3B0E64A66144}">
      <dsp:nvSpPr>
        <dsp:cNvPr id="0" name=""/>
        <dsp:cNvSpPr/>
      </dsp:nvSpPr>
      <dsp:spPr>
        <a:xfrm>
          <a:off x="8307832" y="1935530"/>
          <a:ext cx="576793" cy="230717"/>
        </a:xfrm>
        <a:prstGeom prst="chevron">
          <a:avLst/>
        </a:prstGeom>
        <a:solidFill>
          <a:schemeClr val="accent3">
            <a:hueOff val="8178170"/>
            <a:satOff val="-53333"/>
            <a:lumOff val="17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2016</a:t>
          </a:r>
        </a:p>
      </dsp:txBody>
      <dsp:txXfrm>
        <a:off x="8423191" y="1935530"/>
        <a:ext cx="346076" cy="230717"/>
      </dsp:txXfrm>
    </dsp:sp>
    <dsp:sp modelId="{516A5D6D-2CA4-46C9-8A86-62A88C48FCD6}">
      <dsp:nvSpPr>
        <dsp:cNvPr id="0" name=""/>
        <dsp:cNvSpPr/>
      </dsp:nvSpPr>
      <dsp:spPr>
        <a:xfrm>
          <a:off x="8826946" y="1935530"/>
          <a:ext cx="576793" cy="230717"/>
        </a:xfrm>
        <a:prstGeom prst="chevron">
          <a:avLst/>
        </a:prstGeom>
        <a:solidFill>
          <a:schemeClr val="accent3">
            <a:hueOff val="8689306"/>
            <a:satOff val="-56666"/>
            <a:lumOff val="19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2017</a:t>
          </a:r>
        </a:p>
      </dsp:txBody>
      <dsp:txXfrm>
        <a:off x="8942305" y="1935530"/>
        <a:ext cx="346076" cy="230717"/>
      </dsp:txXfrm>
    </dsp:sp>
    <dsp:sp modelId="{003707CB-CD99-4059-8A40-71665F81CDB5}">
      <dsp:nvSpPr>
        <dsp:cNvPr id="0" name=""/>
        <dsp:cNvSpPr/>
      </dsp:nvSpPr>
      <dsp:spPr>
        <a:xfrm>
          <a:off x="9346060" y="1935530"/>
          <a:ext cx="576793" cy="230717"/>
        </a:xfrm>
        <a:prstGeom prst="chevron">
          <a:avLst/>
        </a:prstGeom>
        <a:solidFill>
          <a:schemeClr val="accent3">
            <a:hueOff val="9200441"/>
            <a:satOff val="-59999"/>
            <a:lumOff val="20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2018</a:t>
          </a:r>
        </a:p>
      </dsp:txBody>
      <dsp:txXfrm>
        <a:off x="9461419" y="1935530"/>
        <a:ext cx="346076" cy="230717"/>
      </dsp:txXfrm>
    </dsp:sp>
    <dsp:sp modelId="{1198DAEE-4745-482A-8576-9D95D5984985}">
      <dsp:nvSpPr>
        <dsp:cNvPr id="0" name=""/>
        <dsp:cNvSpPr/>
      </dsp:nvSpPr>
      <dsp:spPr>
        <a:xfrm>
          <a:off x="9865175" y="1935530"/>
          <a:ext cx="576793" cy="230717"/>
        </a:xfrm>
        <a:prstGeom prst="chevron">
          <a:avLst/>
        </a:prstGeom>
        <a:solidFill>
          <a:schemeClr val="accent3">
            <a:hueOff val="9711576"/>
            <a:satOff val="-63333"/>
            <a:lumOff val="21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2019</a:t>
          </a:r>
        </a:p>
      </dsp:txBody>
      <dsp:txXfrm>
        <a:off x="9980534" y="1935530"/>
        <a:ext cx="346076" cy="230717"/>
      </dsp:txXfrm>
    </dsp:sp>
    <dsp:sp modelId="{1B581551-41BD-4183-A606-A2E84DA59782}">
      <dsp:nvSpPr>
        <dsp:cNvPr id="0" name=""/>
        <dsp:cNvSpPr/>
      </dsp:nvSpPr>
      <dsp:spPr>
        <a:xfrm>
          <a:off x="10384289" y="1935530"/>
          <a:ext cx="576793" cy="230717"/>
        </a:xfrm>
        <a:prstGeom prst="chevron">
          <a:avLst/>
        </a:prstGeom>
        <a:solidFill>
          <a:schemeClr val="accent3">
            <a:hueOff val="10222712"/>
            <a:satOff val="-66666"/>
            <a:lumOff val="2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2020</a:t>
          </a:r>
        </a:p>
      </dsp:txBody>
      <dsp:txXfrm>
        <a:off x="10499648" y="1935530"/>
        <a:ext cx="346076" cy="230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7/7/2020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SzPct val="120000"/>
            </a:pPr>
            <a:endParaRPr lang="en-GB" smtClean="0"/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506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22</a:t>
            </a:fld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19935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2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CGI All Payments Solution is a multi-tier Java Enterprise Edition (JEE) compliant Application, designed and built upon SOA principles and utilising the power of the Oracle EE Database to support a banks payments processing needs.</a:t>
            </a:r>
          </a:p>
          <a:p>
            <a:endParaRPr lang="en-GB" dirty="0" smtClean="0"/>
          </a:p>
          <a:p>
            <a:r>
              <a:rPr lang="en-GB" dirty="0"/>
              <a:t>Key architectural highlights are: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Use of industry standard and open Middleware and Database infrastructure and software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Flexible deployment of the CGI All Payments Solution logical tiers to one or more physical servers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Flexible deployment across a large variety of hardware and operating systems vendors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Full support for High Availability and Resilience via industry standard Application Clustering and Oracle Database Replication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Payment processing constructed around a CGI All Payments Solution payment specific workflow engine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Integration with a Bank’s existing Enterprise Service Bus and Message Broker to support SOA style initiation and orchestration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Flexible message transformation via the CGI All Payments Solution Channel Handlers and/or alongside transformation via a Bank’s existing ESB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“Out of the box” support for a variety of industry and de-facto industry integration standards for the transmission of payments and files of batch payments:</a:t>
            </a:r>
          </a:p>
          <a:p>
            <a:pPr marL="641600" lvl="1" indent="-174982">
              <a:buFont typeface="Arial" panose="020B0604020202020204" pitchFamily="34" charset="0"/>
              <a:buChar char="•"/>
            </a:pPr>
            <a:r>
              <a:rPr lang="en-CA" dirty="0"/>
              <a:t>Web Services (SOAP or REST);</a:t>
            </a:r>
            <a:endParaRPr lang="en-GB" dirty="0"/>
          </a:p>
          <a:p>
            <a:pPr marL="641600" lvl="1" indent="-174982">
              <a:buFont typeface="Arial" panose="020B0604020202020204" pitchFamily="34" charset="0"/>
              <a:buChar char="•"/>
            </a:pPr>
            <a:r>
              <a:rPr lang="en-CA" dirty="0"/>
              <a:t>Messaging – Websphere MQ and JMS;</a:t>
            </a:r>
            <a:endParaRPr lang="en-GB" dirty="0"/>
          </a:p>
          <a:p>
            <a:pPr marL="641600" lvl="1" indent="-174982">
              <a:buFont typeface="Arial" panose="020B0604020202020204" pitchFamily="34" charset="0"/>
              <a:buChar char="•"/>
            </a:pPr>
            <a:r>
              <a:rPr lang="en-CA" dirty="0"/>
              <a:t>File Transfer – IBM Connect:Direct and sFTP</a:t>
            </a:r>
            <a:endParaRPr lang="en-GB" dirty="0"/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CA" dirty="0"/>
              <a:t>Integration with a Bank’s User Entitlement and Single Sign-On System using LDAP Services</a:t>
            </a:r>
            <a:endParaRPr lang="en-GB" dirty="0"/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CA" dirty="0"/>
              <a:t>Data segregation via Oracle Fine Grain Application Control provides secure separation of data across entities</a:t>
            </a:r>
            <a:endParaRPr lang="en-GB" dirty="0"/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GB" dirty="0"/>
              <a:t>Database partitioning supporting mass data whilst maintaining consistent processing and response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84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7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3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5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3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7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1154113"/>
            <a:ext cx="5541962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Highlights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48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23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9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3"/>
          <a:stretch/>
        </p:blipFill>
        <p:spPr bwMode="auto">
          <a:xfrm>
            <a:off x="0" y="320868"/>
            <a:ext cx="513188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9672" b="-1"/>
          <a:stretch/>
        </p:blipFill>
        <p:spPr bwMode="auto">
          <a:xfrm>
            <a:off x="5873036" y="-11151"/>
            <a:ext cx="6315247" cy="33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Z:\En Cours\CGI\CGI-211 Branding 2017\INFOGRAPHIE\TEMPLATE Microsoft Office 2010\ILLUSTRATIONS\EMFs\CGI Connectors - RGB - contact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0" r="1857"/>
          <a:stretch/>
        </p:blipFill>
        <p:spPr bwMode="auto">
          <a:xfrm>
            <a:off x="788614" y="0"/>
            <a:ext cx="11398624" cy="26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" t="4397" r="-1521" b="-4147"/>
          <a:stretch/>
        </p:blipFill>
        <p:spPr bwMode="auto">
          <a:xfrm>
            <a:off x="3550759" y="-18661"/>
            <a:ext cx="7706697" cy="53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" y="5535428"/>
            <a:ext cx="5059677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363534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363534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3635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13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Picture 2" descr="Z:\En Cours\CGI\CGI-211 Branding 2017\INFOGRAPHIE\TEMPLATE Microsoft Office 2010\ILLUSTRATIONS\EMFs\CGI Connectors - RGB - Long document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/>
          <a:stretch/>
        </p:blipFill>
        <p:spPr bwMode="auto">
          <a:xfrm>
            <a:off x="-14515" y="368300"/>
            <a:ext cx="6443851" cy="64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/>
          <p:cNvSpPr/>
          <p:nvPr userDrawn="1"/>
        </p:nvSpPr>
        <p:spPr>
          <a:xfrm>
            <a:off x="0" y="6776707"/>
            <a:ext cx="12188952" cy="8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 userDrawn="1"/>
        </p:nvSpPr>
        <p:spPr>
          <a:xfrm>
            <a:off x="9846970" y="0"/>
            <a:ext cx="2341981" cy="2342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/>
          <p:nvPr userDrawn="1"/>
        </p:nvSpPr>
        <p:spPr>
          <a:xfrm>
            <a:off x="10248360" y="651997"/>
            <a:ext cx="499109" cy="594360"/>
          </a:xfrm>
          <a:custGeom>
            <a:avLst/>
            <a:gdLst/>
            <a:ahLst/>
            <a:cxnLst/>
            <a:rect l="l" t="t" r="r" b="b"/>
            <a:pathLst>
              <a:path w="499109" h="594360">
                <a:moveTo>
                  <a:pt x="309638" y="0"/>
                </a:moveTo>
                <a:lnTo>
                  <a:pt x="260152" y="3732"/>
                </a:lnTo>
                <a:lnTo>
                  <a:pt x="212935" y="14591"/>
                </a:lnTo>
                <a:lnTo>
                  <a:pt x="168681" y="32067"/>
                </a:lnTo>
                <a:lnTo>
                  <a:pt x="128082" y="55651"/>
                </a:lnTo>
                <a:lnTo>
                  <a:pt x="91830" y="84834"/>
                </a:lnTo>
                <a:lnTo>
                  <a:pt x="60617" y="119107"/>
                </a:lnTo>
                <a:lnTo>
                  <a:pt x="35135" y="157960"/>
                </a:lnTo>
                <a:lnTo>
                  <a:pt x="16077" y="200885"/>
                </a:lnTo>
                <a:lnTo>
                  <a:pt x="4134" y="247372"/>
                </a:lnTo>
                <a:lnTo>
                  <a:pt x="0" y="296913"/>
                </a:lnTo>
                <a:lnTo>
                  <a:pt x="4110" y="344188"/>
                </a:lnTo>
                <a:lnTo>
                  <a:pt x="15988" y="389361"/>
                </a:lnTo>
                <a:lnTo>
                  <a:pt x="34951" y="431755"/>
                </a:lnTo>
                <a:lnTo>
                  <a:pt x="60317" y="470692"/>
                </a:lnTo>
                <a:lnTo>
                  <a:pt x="91405" y="505496"/>
                </a:lnTo>
                <a:lnTo>
                  <a:pt x="127531" y="535490"/>
                </a:lnTo>
                <a:lnTo>
                  <a:pt x="168014" y="559997"/>
                </a:lnTo>
                <a:lnTo>
                  <a:pt x="212173" y="578340"/>
                </a:lnTo>
                <a:lnTo>
                  <a:pt x="259324" y="589842"/>
                </a:lnTo>
                <a:lnTo>
                  <a:pt x="308787" y="593826"/>
                </a:lnTo>
                <a:lnTo>
                  <a:pt x="355288" y="590128"/>
                </a:lnTo>
                <a:lnTo>
                  <a:pt x="404655" y="579512"/>
                </a:lnTo>
                <a:lnTo>
                  <a:pt x="453386" y="562692"/>
                </a:lnTo>
                <a:lnTo>
                  <a:pt x="497979" y="540385"/>
                </a:lnTo>
                <a:lnTo>
                  <a:pt x="497979" y="479310"/>
                </a:lnTo>
                <a:lnTo>
                  <a:pt x="318122" y="479310"/>
                </a:lnTo>
                <a:lnTo>
                  <a:pt x="270001" y="473458"/>
                </a:lnTo>
                <a:lnTo>
                  <a:pt x="225557" y="456530"/>
                </a:lnTo>
                <a:lnTo>
                  <a:pt x="187053" y="429469"/>
                </a:lnTo>
                <a:lnTo>
                  <a:pt x="156750" y="393217"/>
                </a:lnTo>
                <a:lnTo>
                  <a:pt x="136910" y="348718"/>
                </a:lnTo>
                <a:lnTo>
                  <a:pt x="129793" y="296913"/>
                </a:lnTo>
                <a:lnTo>
                  <a:pt x="135610" y="251591"/>
                </a:lnTo>
                <a:lnTo>
                  <a:pt x="152573" y="208909"/>
                </a:lnTo>
                <a:lnTo>
                  <a:pt x="179951" y="171364"/>
                </a:lnTo>
                <a:lnTo>
                  <a:pt x="217013" y="141454"/>
                </a:lnTo>
                <a:lnTo>
                  <a:pt x="263030" y="121676"/>
                </a:lnTo>
                <a:lnTo>
                  <a:pt x="317271" y="114528"/>
                </a:lnTo>
                <a:lnTo>
                  <a:pt x="498817" y="114528"/>
                </a:lnTo>
                <a:lnTo>
                  <a:pt x="498817" y="44119"/>
                </a:lnTo>
                <a:lnTo>
                  <a:pt x="457569" y="26847"/>
                </a:lnTo>
                <a:lnTo>
                  <a:pt x="409957" y="12834"/>
                </a:lnTo>
                <a:lnTo>
                  <a:pt x="359480" y="3434"/>
                </a:lnTo>
                <a:lnTo>
                  <a:pt x="309638" y="0"/>
                </a:lnTo>
                <a:close/>
              </a:path>
              <a:path w="499109" h="594360">
                <a:moveTo>
                  <a:pt x="497979" y="403809"/>
                </a:moveTo>
                <a:lnTo>
                  <a:pt x="456869" y="435290"/>
                </a:lnTo>
                <a:lnTo>
                  <a:pt x="412818" y="459057"/>
                </a:lnTo>
                <a:lnTo>
                  <a:pt x="366382" y="474075"/>
                </a:lnTo>
                <a:lnTo>
                  <a:pt x="318122" y="479310"/>
                </a:lnTo>
                <a:lnTo>
                  <a:pt x="497979" y="479310"/>
                </a:lnTo>
                <a:lnTo>
                  <a:pt x="497979" y="403809"/>
                </a:lnTo>
                <a:close/>
              </a:path>
              <a:path w="499109" h="594360">
                <a:moveTo>
                  <a:pt x="498817" y="114528"/>
                </a:moveTo>
                <a:lnTo>
                  <a:pt x="317271" y="114528"/>
                </a:lnTo>
                <a:lnTo>
                  <a:pt x="360911" y="118744"/>
                </a:lnTo>
                <a:lnTo>
                  <a:pt x="406139" y="131073"/>
                </a:lnTo>
                <a:lnTo>
                  <a:pt x="452320" y="151036"/>
                </a:lnTo>
                <a:lnTo>
                  <a:pt x="498817" y="178155"/>
                </a:lnTo>
                <a:lnTo>
                  <a:pt x="498817" y="114528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/>
          <p:cNvSpPr/>
          <p:nvPr userDrawn="1"/>
        </p:nvSpPr>
        <p:spPr>
          <a:xfrm>
            <a:off x="10792366" y="652001"/>
            <a:ext cx="516255" cy="594360"/>
          </a:xfrm>
          <a:custGeom>
            <a:avLst/>
            <a:gdLst/>
            <a:ahLst/>
            <a:cxnLst/>
            <a:rect l="l" t="t" r="r" b="b"/>
            <a:pathLst>
              <a:path w="516254" h="594360">
                <a:moveTo>
                  <a:pt x="318985" y="0"/>
                </a:moveTo>
                <a:lnTo>
                  <a:pt x="271592" y="3148"/>
                </a:lnTo>
                <a:lnTo>
                  <a:pt x="226444" y="12316"/>
                </a:lnTo>
                <a:lnTo>
                  <a:pt x="184018" y="27086"/>
                </a:lnTo>
                <a:lnTo>
                  <a:pt x="144793" y="47042"/>
                </a:lnTo>
                <a:lnTo>
                  <a:pt x="109247" y="71766"/>
                </a:lnTo>
                <a:lnTo>
                  <a:pt x="77858" y="100842"/>
                </a:lnTo>
                <a:lnTo>
                  <a:pt x="51104" y="133854"/>
                </a:lnTo>
                <a:lnTo>
                  <a:pt x="29463" y="170383"/>
                </a:lnTo>
                <a:lnTo>
                  <a:pt x="13413" y="210014"/>
                </a:lnTo>
                <a:lnTo>
                  <a:pt x="3433" y="252330"/>
                </a:lnTo>
                <a:lnTo>
                  <a:pt x="0" y="296913"/>
                </a:lnTo>
                <a:lnTo>
                  <a:pt x="4159" y="345423"/>
                </a:lnTo>
                <a:lnTo>
                  <a:pt x="16172" y="391312"/>
                </a:lnTo>
                <a:lnTo>
                  <a:pt x="35342" y="433995"/>
                </a:lnTo>
                <a:lnTo>
                  <a:pt x="60971" y="472887"/>
                </a:lnTo>
                <a:lnTo>
                  <a:pt x="92362" y="507401"/>
                </a:lnTo>
                <a:lnTo>
                  <a:pt x="128817" y="536953"/>
                </a:lnTo>
                <a:lnTo>
                  <a:pt x="169640" y="560957"/>
                </a:lnTo>
                <a:lnTo>
                  <a:pt x="214133" y="578827"/>
                </a:lnTo>
                <a:lnTo>
                  <a:pt x="261599" y="589979"/>
                </a:lnTo>
                <a:lnTo>
                  <a:pt x="311340" y="593826"/>
                </a:lnTo>
                <a:lnTo>
                  <a:pt x="365357" y="591136"/>
                </a:lnTo>
                <a:lnTo>
                  <a:pt x="417702" y="583118"/>
                </a:lnTo>
                <a:lnTo>
                  <a:pt x="467981" y="569850"/>
                </a:lnTo>
                <a:lnTo>
                  <a:pt x="515797" y="551408"/>
                </a:lnTo>
                <a:lnTo>
                  <a:pt x="515797" y="482701"/>
                </a:lnTo>
                <a:lnTo>
                  <a:pt x="323227" y="482701"/>
                </a:lnTo>
                <a:lnTo>
                  <a:pt x="279658" y="478063"/>
                </a:lnTo>
                <a:lnTo>
                  <a:pt x="239248" y="464714"/>
                </a:lnTo>
                <a:lnTo>
                  <a:pt x="203289" y="443500"/>
                </a:lnTo>
                <a:lnTo>
                  <a:pt x="173072" y="415266"/>
                </a:lnTo>
                <a:lnTo>
                  <a:pt x="149889" y="380860"/>
                </a:lnTo>
                <a:lnTo>
                  <a:pt x="135033" y="341126"/>
                </a:lnTo>
                <a:lnTo>
                  <a:pt x="129793" y="296913"/>
                </a:lnTo>
                <a:lnTo>
                  <a:pt x="135924" y="251591"/>
                </a:lnTo>
                <a:lnTo>
                  <a:pt x="153673" y="208909"/>
                </a:lnTo>
                <a:lnTo>
                  <a:pt x="182073" y="171364"/>
                </a:lnTo>
                <a:lnTo>
                  <a:pt x="220159" y="141454"/>
                </a:lnTo>
                <a:lnTo>
                  <a:pt x="266965" y="121676"/>
                </a:lnTo>
                <a:lnTo>
                  <a:pt x="321525" y="114528"/>
                </a:lnTo>
                <a:lnTo>
                  <a:pt x="512394" y="114528"/>
                </a:lnTo>
                <a:lnTo>
                  <a:pt x="512394" y="39865"/>
                </a:lnTo>
                <a:lnTo>
                  <a:pt x="470483" y="23976"/>
                </a:lnTo>
                <a:lnTo>
                  <a:pt x="421414" y="11345"/>
                </a:lnTo>
                <a:lnTo>
                  <a:pt x="369483" y="3008"/>
                </a:lnTo>
                <a:lnTo>
                  <a:pt x="318985" y="0"/>
                </a:lnTo>
                <a:close/>
              </a:path>
              <a:path w="516254" h="594360">
                <a:moveTo>
                  <a:pt x="515797" y="251104"/>
                </a:moveTo>
                <a:lnTo>
                  <a:pt x="298627" y="251104"/>
                </a:lnTo>
                <a:lnTo>
                  <a:pt x="298627" y="363931"/>
                </a:lnTo>
                <a:lnTo>
                  <a:pt x="393623" y="363931"/>
                </a:lnTo>
                <a:lnTo>
                  <a:pt x="393623" y="470814"/>
                </a:lnTo>
                <a:lnTo>
                  <a:pt x="374275" y="476968"/>
                </a:lnTo>
                <a:lnTo>
                  <a:pt x="356515" y="480577"/>
                </a:lnTo>
                <a:lnTo>
                  <a:pt x="339711" y="482276"/>
                </a:lnTo>
                <a:lnTo>
                  <a:pt x="323227" y="482701"/>
                </a:lnTo>
                <a:lnTo>
                  <a:pt x="515797" y="482701"/>
                </a:lnTo>
                <a:lnTo>
                  <a:pt x="515797" y="251104"/>
                </a:lnTo>
                <a:close/>
              </a:path>
              <a:path w="516254" h="594360">
                <a:moveTo>
                  <a:pt x="512394" y="114528"/>
                </a:moveTo>
                <a:lnTo>
                  <a:pt x="321525" y="114528"/>
                </a:lnTo>
                <a:lnTo>
                  <a:pt x="369960" y="119141"/>
                </a:lnTo>
                <a:lnTo>
                  <a:pt x="419507" y="131708"/>
                </a:lnTo>
                <a:lnTo>
                  <a:pt x="467781" y="150318"/>
                </a:lnTo>
                <a:lnTo>
                  <a:pt x="512394" y="173062"/>
                </a:lnTo>
                <a:lnTo>
                  <a:pt x="512394" y="114528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/>
          <p:cNvSpPr/>
          <p:nvPr userDrawn="1"/>
        </p:nvSpPr>
        <p:spPr>
          <a:xfrm>
            <a:off x="11403088" y="663879"/>
            <a:ext cx="122555" cy="570230"/>
          </a:xfrm>
          <a:custGeom>
            <a:avLst/>
            <a:gdLst/>
            <a:ahLst/>
            <a:cxnLst/>
            <a:rect l="l" t="t" r="r" b="b"/>
            <a:pathLst>
              <a:path w="122554" h="570230">
                <a:moveTo>
                  <a:pt x="0" y="0"/>
                </a:moveTo>
                <a:lnTo>
                  <a:pt x="122161" y="0"/>
                </a:lnTo>
                <a:lnTo>
                  <a:pt x="122161" y="570077"/>
                </a:lnTo>
                <a:lnTo>
                  <a:pt x="0" y="570077"/>
                </a:lnTo>
                <a:lnTo>
                  <a:pt x="0" y="0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/>
          <p:cNvSpPr txBox="1"/>
          <p:nvPr userDrawn="1"/>
        </p:nvSpPr>
        <p:spPr>
          <a:xfrm>
            <a:off x="9438722" y="1311948"/>
            <a:ext cx="216344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Experienc</a:t>
            </a:r>
            <a:r>
              <a:rPr sz="1400" spc="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</a:t>
            </a:r>
            <a:r>
              <a:rPr sz="1400" spc="-12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 </a:t>
            </a: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th</a:t>
            </a:r>
            <a:r>
              <a:rPr sz="1400" spc="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</a:t>
            </a:r>
            <a:r>
              <a:rPr sz="1400" spc="-12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 </a:t>
            </a: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commitmen</a:t>
            </a:r>
            <a:r>
              <a:rPr sz="140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t</a:t>
            </a:r>
            <a:r>
              <a:rPr sz="750" spc="37" baseline="72222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®</a:t>
            </a:r>
            <a:endParaRPr sz="750" baseline="72222">
              <a:latin typeface="Arial" panose="020B0604020202020204" pitchFamily="34" charset="0"/>
              <a:cs typeface="Helvetica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979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2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54624" y="633735"/>
            <a:ext cx="682752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609600" y="158499"/>
            <a:ext cx="10972800" cy="352400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533"/>
              </a:lnSpc>
              <a:defRPr sz="2267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TITRE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81B702-A24D-4965-AC59-62A84DE6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1245" y="6342744"/>
            <a:ext cx="633163" cy="207433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00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202017" y="-13252"/>
            <a:ext cx="4704522" cy="12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0" r="770"/>
          <a:stretch/>
        </p:blipFill>
        <p:spPr bwMode="auto">
          <a:xfrm>
            <a:off x="3322376" y="-1"/>
            <a:ext cx="8864862" cy="33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  <p:sldLayoutId id="2147483704" r:id="rId29"/>
    <p:sldLayoutId id="2147483705" r:id="rId30"/>
    <p:sldLayoutId id="2147483706" r:id="rId3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png"/><Relationship Id="rId17" Type="http://schemas.openxmlformats.org/officeDocument/2006/relationships/image" Target="../media/image48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36.emf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" Type="http://schemas.openxmlformats.org/officeDocument/2006/relationships/tags" Target="../tags/tag43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8.emf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6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5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tags" Target="../tags/tag78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emf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emf"/><Relationship Id="rId35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png"/><Relationship Id="rId1" Type="http://schemas.openxmlformats.org/officeDocument/2006/relationships/tags" Target="../tags/tag79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61.png"/><Relationship Id="rId15" Type="http://schemas.openxmlformats.org/officeDocument/2006/relationships/image" Target="../media/image105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notesSlide" Target="../notesSlides/notesSlide3.xml"/><Relationship Id="rId47" Type="http://schemas.openxmlformats.org/officeDocument/2006/relationships/image" Target="../media/image20.png"/><Relationship Id="rId50" Type="http://schemas.openxmlformats.org/officeDocument/2006/relationships/image" Target="../media/image23.jpeg"/><Relationship Id="rId55" Type="http://schemas.microsoft.com/office/2007/relationships/diagramDrawing" Target="../diagrams/drawing1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slideLayout" Target="../slideLayouts/slideLayout6.xml"/><Relationship Id="rId54" Type="http://schemas.openxmlformats.org/officeDocument/2006/relationships/diagramColors" Target="../diagrams/colors1.xml"/><Relationship Id="rId62" Type="http://schemas.openxmlformats.org/officeDocument/2006/relationships/image" Target="../media/image3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image" Target="../media/image18.jpg"/><Relationship Id="rId53" Type="http://schemas.openxmlformats.org/officeDocument/2006/relationships/diagramQuickStyle" Target="../diagrams/quickStyle1.xml"/><Relationship Id="rId58" Type="http://schemas.openxmlformats.org/officeDocument/2006/relationships/image" Target="../media/image2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22.png"/><Relationship Id="rId57" Type="http://schemas.openxmlformats.org/officeDocument/2006/relationships/image" Target="../media/image25.gif"/><Relationship Id="rId61" Type="http://schemas.openxmlformats.org/officeDocument/2006/relationships/image" Target="../media/image29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image" Target="../media/image17.png"/><Relationship Id="rId52" Type="http://schemas.openxmlformats.org/officeDocument/2006/relationships/diagramLayout" Target="../diagrams/layout1.xml"/><Relationship Id="rId60" Type="http://schemas.openxmlformats.org/officeDocument/2006/relationships/image" Target="../media/image2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image" Target="../media/image16.png"/><Relationship Id="rId48" Type="http://schemas.openxmlformats.org/officeDocument/2006/relationships/image" Target="../media/image21.gif"/><Relationship Id="rId56" Type="http://schemas.openxmlformats.org/officeDocument/2006/relationships/image" Target="../media/image24.png"/><Relationship Id="rId8" Type="http://schemas.openxmlformats.org/officeDocument/2006/relationships/tags" Target="../tags/tag8.xml"/><Relationship Id="rId51" Type="http://schemas.openxmlformats.org/officeDocument/2006/relationships/diagramData" Target="../diagrams/data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19.gif"/><Relationship Id="rId5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FISG CGI Payments IP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CGI All Payments</a:t>
            </a:r>
            <a:endParaRPr lang="en-US" sz="54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8950" y="6578600"/>
                </a:moveTo>
                <a:lnTo>
                  <a:pt x="0" y="6578600"/>
                </a:lnTo>
                <a:lnTo>
                  <a:pt x="0" y="6858000"/>
                </a:lnTo>
                <a:lnTo>
                  <a:pt x="109219" y="6858000"/>
                </a:lnTo>
                <a:lnTo>
                  <a:pt x="113878" y="6807200"/>
                </a:lnTo>
                <a:lnTo>
                  <a:pt x="110957" y="6769100"/>
                </a:lnTo>
                <a:lnTo>
                  <a:pt x="245311" y="6743700"/>
                </a:lnTo>
                <a:lnTo>
                  <a:pt x="106169" y="6743700"/>
                </a:lnTo>
                <a:lnTo>
                  <a:pt x="92198" y="6692900"/>
                </a:lnTo>
                <a:lnTo>
                  <a:pt x="71318" y="6654800"/>
                </a:lnTo>
                <a:lnTo>
                  <a:pt x="43559" y="6616700"/>
                </a:lnTo>
                <a:lnTo>
                  <a:pt x="8950" y="6578600"/>
                </a:lnTo>
                <a:close/>
              </a:path>
              <a:path w="12189460" h="6858000">
                <a:moveTo>
                  <a:pt x="2705966" y="6286500"/>
                </a:moveTo>
                <a:lnTo>
                  <a:pt x="2663695" y="6286500"/>
                </a:lnTo>
                <a:lnTo>
                  <a:pt x="3215280" y="6858000"/>
                </a:lnTo>
                <a:lnTo>
                  <a:pt x="3250855" y="6858000"/>
                </a:lnTo>
                <a:lnTo>
                  <a:pt x="2705966" y="6286500"/>
                </a:lnTo>
                <a:close/>
              </a:path>
              <a:path w="12189460" h="6858000">
                <a:moveTo>
                  <a:pt x="3893461" y="6184900"/>
                </a:moveTo>
                <a:lnTo>
                  <a:pt x="3142993" y="6184900"/>
                </a:lnTo>
                <a:lnTo>
                  <a:pt x="3156920" y="6235700"/>
                </a:lnTo>
                <a:lnTo>
                  <a:pt x="3176979" y="6286500"/>
                </a:lnTo>
                <a:lnTo>
                  <a:pt x="3203139" y="6324600"/>
                </a:lnTo>
                <a:lnTo>
                  <a:pt x="3235369" y="6362700"/>
                </a:lnTo>
                <a:lnTo>
                  <a:pt x="3273638" y="6400800"/>
                </a:lnTo>
                <a:lnTo>
                  <a:pt x="3313163" y="6426200"/>
                </a:lnTo>
                <a:lnTo>
                  <a:pt x="3354999" y="6451600"/>
                </a:lnTo>
                <a:lnTo>
                  <a:pt x="3398626" y="6477000"/>
                </a:lnTo>
                <a:lnTo>
                  <a:pt x="3443524" y="6489700"/>
                </a:lnTo>
                <a:lnTo>
                  <a:pt x="3580660" y="6489700"/>
                </a:lnTo>
                <a:lnTo>
                  <a:pt x="3656025" y="6858000"/>
                </a:lnTo>
                <a:lnTo>
                  <a:pt x="3682358" y="6858000"/>
                </a:lnTo>
                <a:lnTo>
                  <a:pt x="3605971" y="6477000"/>
                </a:lnTo>
                <a:lnTo>
                  <a:pt x="3652911" y="6464300"/>
                </a:lnTo>
                <a:lnTo>
                  <a:pt x="3697977" y="6451600"/>
                </a:lnTo>
                <a:lnTo>
                  <a:pt x="3740531" y="6426200"/>
                </a:lnTo>
                <a:lnTo>
                  <a:pt x="3779934" y="6388100"/>
                </a:lnTo>
                <a:lnTo>
                  <a:pt x="3815547" y="6350000"/>
                </a:lnTo>
                <a:lnTo>
                  <a:pt x="3858725" y="6286500"/>
                </a:lnTo>
                <a:lnTo>
                  <a:pt x="3874824" y="6248400"/>
                </a:lnTo>
                <a:lnTo>
                  <a:pt x="3887302" y="6210300"/>
                </a:lnTo>
                <a:lnTo>
                  <a:pt x="3990460" y="6210300"/>
                </a:lnTo>
                <a:lnTo>
                  <a:pt x="3893461" y="6184900"/>
                </a:lnTo>
                <a:close/>
              </a:path>
              <a:path w="12189460" h="6858000">
                <a:moveTo>
                  <a:pt x="3990460" y="6210300"/>
                </a:moveTo>
                <a:lnTo>
                  <a:pt x="3887302" y="6210300"/>
                </a:lnTo>
                <a:lnTo>
                  <a:pt x="6362040" y="6858000"/>
                </a:lnTo>
                <a:lnTo>
                  <a:pt x="6463930" y="6858000"/>
                </a:lnTo>
                <a:lnTo>
                  <a:pt x="3990460" y="6210300"/>
                </a:lnTo>
                <a:close/>
              </a:path>
              <a:path w="12189460" h="6858000">
                <a:moveTo>
                  <a:pt x="4989991" y="5054600"/>
                </a:moveTo>
                <a:lnTo>
                  <a:pt x="4953136" y="5054600"/>
                </a:lnTo>
                <a:lnTo>
                  <a:pt x="7145821" y="6858000"/>
                </a:lnTo>
                <a:lnTo>
                  <a:pt x="7186434" y="6858000"/>
                </a:lnTo>
                <a:lnTo>
                  <a:pt x="4989991" y="5054600"/>
                </a:lnTo>
                <a:close/>
              </a:path>
              <a:path w="12189460" h="6858000">
                <a:moveTo>
                  <a:pt x="8189100" y="5473700"/>
                </a:moveTo>
                <a:lnTo>
                  <a:pt x="8164916" y="5473700"/>
                </a:lnTo>
                <a:lnTo>
                  <a:pt x="7617448" y="6858000"/>
                </a:lnTo>
                <a:lnTo>
                  <a:pt x="7645211" y="6858000"/>
                </a:lnTo>
                <a:lnTo>
                  <a:pt x="8189100" y="5473700"/>
                </a:lnTo>
                <a:close/>
              </a:path>
              <a:path w="12189460" h="6858000">
                <a:moveTo>
                  <a:pt x="9364121" y="6337300"/>
                </a:moveTo>
                <a:lnTo>
                  <a:pt x="9143793" y="6337300"/>
                </a:lnTo>
                <a:lnTo>
                  <a:pt x="9101644" y="6362700"/>
                </a:lnTo>
                <a:lnTo>
                  <a:pt x="9061245" y="6375400"/>
                </a:lnTo>
                <a:lnTo>
                  <a:pt x="9023072" y="6400800"/>
                </a:lnTo>
                <a:lnTo>
                  <a:pt x="8987603" y="6426200"/>
                </a:lnTo>
                <a:lnTo>
                  <a:pt x="8955313" y="6464300"/>
                </a:lnTo>
                <a:lnTo>
                  <a:pt x="8926946" y="6502400"/>
                </a:lnTo>
                <a:lnTo>
                  <a:pt x="8904163" y="6553200"/>
                </a:lnTo>
                <a:lnTo>
                  <a:pt x="8886914" y="6591300"/>
                </a:lnTo>
                <a:lnTo>
                  <a:pt x="8875149" y="6629400"/>
                </a:lnTo>
                <a:lnTo>
                  <a:pt x="8868821" y="6680200"/>
                </a:lnTo>
                <a:lnTo>
                  <a:pt x="8867878" y="6731000"/>
                </a:lnTo>
                <a:lnTo>
                  <a:pt x="8872273" y="6769100"/>
                </a:lnTo>
                <a:lnTo>
                  <a:pt x="8881956" y="6819900"/>
                </a:lnTo>
                <a:lnTo>
                  <a:pt x="8896877" y="6858000"/>
                </a:lnTo>
                <a:lnTo>
                  <a:pt x="9605426" y="6858000"/>
                </a:lnTo>
                <a:lnTo>
                  <a:pt x="9617345" y="6832600"/>
                </a:lnTo>
                <a:lnTo>
                  <a:pt x="9629218" y="6794500"/>
                </a:lnTo>
                <a:lnTo>
                  <a:pt x="9635866" y="6743700"/>
                </a:lnTo>
                <a:lnTo>
                  <a:pt x="9637338" y="6705600"/>
                </a:lnTo>
                <a:lnTo>
                  <a:pt x="9633681" y="6654800"/>
                </a:lnTo>
                <a:lnTo>
                  <a:pt x="9624944" y="6616700"/>
                </a:lnTo>
                <a:lnTo>
                  <a:pt x="9611176" y="6565900"/>
                </a:lnTo>
                <a:lnTo>
                  <a:pt x="9592425" y="6527800"/>
                </a:lnTo>
                <a:lnTo>
                  <a:pt x="9568739" y="6489700"/>
                </a:lnTo>
                <a:lnTo>
                  <a:pt x="9540168" y="6451600"/>
                </a:lnTo>
                <a:lnTo>
                  <a:pt x="9506760" y="6426200"/>
                </a:lnTo>
                <a:lnTo>
                  <a:pt x="9527615" y="6400800"/>
                </a:lnTo>
                <a:lnTo>
                  <a:pt x="9486833" y="6400800"/>
                </a:lnTo>
                <a:lnTo>
                  <a:pt x="9447831" y="6375400"/>
                </a:lnTo>
                <a:lnTo>
                  <a:pt x="9406769" y="6362700"/>
                </a:lnTo>
                <a:lnTo>
                  <a:pt x="9364121" y="6337300"/>
                </a:lnTo>
                <a:close/>
              </a:path>
              <a:path w="12189460" h="6858000">
                <a:moveTo>
                  <a:pt x="10196370" y="5880100"/>
                </a:moveTo>
                <a:lnTo>
                  <a:pt x="10170601" y="5880100"/>
                </a:lnTo>
                <a:lnTo>
                  <a:pt x="10216565" y="6858000"/>
                </a:lnTo>
                <a:lnTo>
                  <a:pt x="10242392" y="6858000"/>
                </a:lnTo>
                <a:lnTo>
                  <a:pt x="10196370" y="5880100"/>
                </a:lnTo>
                <a:close/>
              </a:path>
              <a:path w="12189460" h="6858000">
                <a:moveTo>
                  <a:pt x="2003886" y="5549900"/>
                </a:moveTo>
                <a:lnTo>
                  <a:pt x="1972637" y="5549900"/>
                </a:lnTo>
                <a:lnTo>
                  <a:pt x="2642613" y="6261100"/>
                </a:lnTo>
                <a:lnTo>
                  <a:pt x="106169" y="6743700"/>
                </a:lnTo>
                <a:lnTo>
                  <a:pt x="245311" y="6743700"/>
                </a:lnTo>
                <a:lnTo>
                  <a:pt x="2663695" y="6286500"/>
                </a:lnTo>
                <a:lnTo>
                  <a:pt x="2705966" y="6286500"/>
                </a:lnTo>
                <a:lnTo>
                  <a:pt x="2693857" y="6273800"/>
                </a:lnTo>
                <a:lnTo>
                  <a:pt x="2822182" y="6248400"/>
                </a:lnTo>
                <a:lnTo>
                  <a:pt x="2672763" y="6248400"/>
                </a:lnTo>
                <a:lnTo>
                  <a:pt x="2003886" y="5549900"/>
                </a:lnTo>
                <a:close/>
              </a:path>
              <a:path w="12189460" h="6858000">
                <a:moveTo>
                  <a:pt x="9099102" y="3543300"/>
                </a:moveTo>
                <a:lnTo>
                  <a:pt x="8894986" y="3543300"/>
                </a:lnTo>
                <a:lnTo>
                  <a:pt x="8905172" y="3556000"/>
                </a:lnTo>
                <a:lnTo>
                  <a:pt x="9076280" y="3556000"/>
                </a:lnTo>
                <a:lnTo>
                  <a:pt x="10023561" y="5346700"/>
                </a:lnTo>
                <a:lnTo>
                  <a:pt x="10002755" y="5359400"/>
                </a:lnTo>
                <a:lnTo>
                  <a:pt x="9982949" y="5372100"/>
                </a:lnTo>
                <a:lnTo>
                  <a:pt x="9964310" y="5397500"/>
                </a:lnTo>
                <a:lnTo>
                  <a:pt x="9947005" y="5410200"/>
                </a:lnTo>
                <a:lnTo>
                  <a:pt x="9920816" y="5448300"/>
                </a:lnTo>
                <a:lnTo>
                  <a:pt x="9901322" y="5486400"/>
                </a:lnTo>
                <a:lnTo>
                  <a:pt x="9888443" y="5537200"/>
                </a:lnTo>
                <a:lnTo>
                  <a:pt x="9882102" y="5575300"/>
                </a:lnTo>
                <a:lnTo>
                  <a:pt x="9882219" y="5613400"/>
                </a:lnTo>
                <a:lnTo>
                  <a:pt x="9888717" y="5664200"/>
                </a:lnTo>
                <a:lnTo>
                  <a:pt x="9901516" y="5702300"/>
                </a:lnTo>
                <a:lnTo>
                  <a:pt x="9920538" y="5740400"/>
                </a:lnTo>
                <a:lnTo>
                  <a:pt x="9945705" y="5778500"/>
                </a:lnTo>
                <a:lnTo>
                  <a:pt x="9976939" y="5816600"/>
                </a:lnTo>
                <a:lnTo>
                  <a:pt x="9486833" y="6400800"/>
                </a:lnTo>
                <a:lnTo>
                  <a:pt x="9527615" y="6400800"/>
                </a:lnTo>
                <a:lnTo>
                  <a:pt x="9996853" y="5829300"/>
                </a:lnTo>
                <a:lnTo>
                  <a:pt x="10341543" y="5829300"/>
                </a:lnTo>
                <a:lnTo>
                  <a:pt x="10392953" y="5778500"/>
                </a:lnTo>
                <a:lnTo>
                  <a:pt x="10421347" y="5740400"/>
                </a:lnTo>
                <a:lnTo>
                  <a:pt x="10441654" y="5689600"/>
                </a:lnTo>
                <a:lnTo>
                  <a:pt x="10454003" y="5651500"/>
                </a:lnTo>
                <a:lnTo>
                  <a:pt x="10458523" y="5600700"/>
                </a:lnTo>
                <a:lnTo>
                  <a:pt x="10808840" y="5588000"/>
                </a:lnTo>
                <a:lnTo>
                  <a:pt x="11576679" y="5588000"/>
                </a:lnTo>
                <a:lnTo>
                  <a:pt x="11576914" y="5575300"/>
                </a:lnTo>
                <a:lnTo>
                  <a:pt x="10457685" y="5575300"/>
                </a:lnTo>
                <a:lnTo>
                  <a:pt x="10450723" y="5524500"/>
                </a:lnTo>
                <a:lnTo>
                  <a:pt x="10436755" y="5486400"/>
                </a:lnTo>
                <a:lnTo>
                  <a:pt x="10415845" y="5448300"/>
                </a:lnTo>
                <a:lnTo>
                  <a:pt x="10388057" y="5410200"/>
                </a:lnTo>
                <a:lnTo>
                  <a:pt x="10353456" y="5372100"/>
                </a:lnTo>
                <a:lnTo>
                  <a:pt x="10313501" y="5346700"/>
                </a:lnTo>
                <a:lnTo>
                  <a:pt x="10292102" y="5334000"/>
                </a:lnTo>
                <a:lnTo>
                  <a:pt x="10046370" y="5334000"/>
                </a:lnTo>
                <a:lnTo>
                  <a:pt x="9099102" y="3543300"/>
                </a:lnTo>
                <a:close/>
              </a:path>
              <a:path w="12189460" h="6858000">
                <a:moveTo>
                  <a:pt x="9275980" y="6324600"/>
                </a:moveTo>
                <a:lnTo>
                  <a:pt x="9231438" y="6324600"/>
                </a:lnTo>
                <a:lnTo>
                  <a:pt x="9187217" y="6337300"/>
                </a:lnTo>
                <a:lnTo>
                  <a:pt x="9320366" y="6337300"/>
                </a:lnTo>
                <a:lnTo>
                  <a:pt x="9275980" y="6324600"/>
                </a:lnTo>
                <a:close/>
              </a:path>
              <a:path w="12189460" h="6858000">
                <a:moveTo>
                  <a:pt x="2115077" y="5410200"/>
                </a:moveTo>
                <a:lnTo>
                  <a:pt x="2078212" y="5410200"/>
                </a:lnTo>
                <a:lnTo>
                  <a:pt x="3167212" y="5943600"/>
                </a:lnTo>
                <a:lnTo>
                  <a:pt x="3148100" y="6007100"/>
                </a:lnTo>
                <a:lnTo>
                  <a:pt x="3136959" y="6057900"/>
                </a:lnTo>
                <a:lnTo>
                  <a:pt x="3133702" y="6108700"/>
                </a:lnTo>
                <a:lnTo>
                  <a:pt x="3138243" y="6159500"/>
                </a:lnTo>
                <a:lnTo>
                  <a:pt x="2672763" y="6248400"/>
                </a:lnTo>
                <a:lnTo>
                  <a:pt x="2822182" y="6248400"/>
                </a:lnTo>
                <a:lnTo>
                  <a:pt x="3142993" y="6184900"/>
                </a:lnTo>
                <a:lnTo>
                  <a:pt x="3893461" y="6184900"/>
                </a:lnTo>
                <a:lnTo>
                  <a:pt x="3901529" y="6134100"/>
                </a:lnTo>
                <a:lnTo>
                  <a:pt x="3902376" y="6083300"/>
                </a:lnTo>
                <a:lnTo>
                  <a:pt x="3896074" y="6032500"/>
                </a:lnTo>
                <a:lnTo>
                  <a:pt x="3882696" y="5981700"/>
                </a:lnTo>
                <a:lnTo>
                  <a:pt x="3862315" y="5930900"/>
                </a:lnTo>
                <a:lnTo>
                  <a:pt x="3178235" y="5930900"/>
                </a:lnTo>
                <a:lnTo>
                  <a:pt x="2115077" y="5410200"/>
                </a:lnTo>
                <a:close/>
              </a:path>
              <a:path w="12189460" h="6858000">
                <a:moveTo>
                  <a:pt x="7595223" y="5638800"/>
                </a:moveTo>
                <a:lnTo>
                  <a:pt x="7463108" y="5638800"/>
                </a:lnTo>
                <a:lnTo>
                  <a:pt x="7420938" y="5651500"/>
                </a:lnTo>
                <a:lnTo>
                  <a:pt x="7381098" y="5676900"/>
                </a:lnTo>
                <a:lnTo>
                  <a:pt x="7344425" y="5702300"/>
                </a:lnTo>
                <a:lnTo>
                  <a:pt x="7311755" y="5740400"/>
                </a:lnTo>
                <a:lnTo>
                  <a:pt x="7284908" y="5778500"/>
                </a:lnTo>
                <a:lnTo>
                  <a:pt x="7265122" y="5816600"/>
                </a:lnTo>
                <a:lnTo>
                  <a:pt x="7252314" y="5854700"/>
                </a:lnTo>
                <a:lnTo>
                  <a:pt x="7246403" y="5905500"/>
                </a:lnTo>
                <a:lnTo>
                  <a:pt x="7247307" y="5943600"/>
                </a:lnTo>
                <a:lnTo>
                  <a:pt x="7254946" y="5994400"/>
                </a:lnTo>
                <a:lnTo>
                  <a:pt x="7269238" y="6032500"/>
                </a:lnTo>
                <a:lnTo>
                  <a:pt x="7290100" y="6070600"/>
                </a:lnTo>
                <a:lnTo>
                  <a:pt x="7317453" y="6108700"/>
                </a:lnTo>
                <a:lnTo>
                  <a:pt x="7351214" y="6146800"/>
                </a:lnTo>
                <a:lnTo>
                  <a:pt x="7389778" y="6172200"/>
                </a:lnTo>
                <a:lnTo>
                  <a:pt x="7431037" y="6184900"/>
                </a:lnTo>
                <a:lnTo>
                  <a:pt x="7518289" y="6210300"/>
                </a:lnTo>
                <a:lnTo>
                  <a:pt x="7562607" y="6210300"/>
                </a:lnTo>
                <a:lnTo>
                  <a:pt x="7606270" y="6197600"/>
                </a:lnTo>
                <a:lnTo>
                  <a:pt x="7648441" y="6184900"/>
                </a:lnTo>
                <a:lnTo>
                  <a:pt x="7688283" y="6159500"/>
                </a:lnTo>
                <a:lnTo>
                  <a:pt x="7724957" y="6134100"/>
                </a:lnTo>
                <a:lnTo>
                  <a:pt x="7757627" y="6108700"/>
                </a:lnTo>
                <a:lnTo>
                  <a:pt x="7785052" y="6070600"/>
                </a:lnTo>
                <a:lnTo>
                  <a:pt x="7805048" y="6019800"/>
                </a:lnTo>
                <a:lnTo>
                  <a:pt x="7817706" y="5981700"/>
                </a:lnTo>
                <a:lnTo>
                  <a:pt x="7823117" y="5930900"/>
                </a:lnTo>
                <a:lnTo>
                  <a:pt x="7821375" y="5892800"/>
                </a:lnTo>
                <a:lnTo>
                  <a:pt x="7812569" y="5842000"/>
                </a:lnTo>
                <a:lnTo>
                  <a:pt x="7796793" y="5803900"/>
                </a:lnTo>
                <a:lnTo>
                  <a:pt x="7774137" y="5765800"/>
                </a:lnTo>
                <a:lnTo>
                  <a:pt x="7808117" y="5740400"/>
                </a:lnTo>
                <a:lnTo>
                  <a:pt x="7758859" y="5740400"/>
                </a:lnTo>
                <a:lnTo>
                  <a:pt x="7749590" y="5727700"/>
                </a:lnTo>
                <a:lnTo>
                  <a:pt x="7739723" y="5715000"/>
                </a:lnTo>
                <a:lnTo>
                  <a:pt x="7729251" y="5702300"/>
                </a:lnTo>
                <a:lnTo>
                  <a:pt x="7718168" y="5702300"/>
                </a:lnTo>
                <a:lnTo>
                  <a:pt x="7679600" y="5676900"/>
                </a:lnTo>
                <a:lnTo>
                  <a:pt x="7638340" y="5651500"/>
                </a:lnTo>
                <a:lnTo>
                  <a:pt x="7595223" y="5638800"/>
                </a:lnTo>
                <a:close/>
              </a:path>
              <a:path w="12189460" h="6858000">
                <a:moveTo>
                  <a:pt x="8905924" y="5156200"/>
                </a:moveTo>
                <a:lnTo>
                  <a:pt x="8876700" y="5156200"/>
                </a:lnTo>
                <a:lnTo>
                  <a:pt x="9070565" y="5588000"/>
                </a:lnTo>
                <a:lnTo>
                  <a:pt x="9054481" y="5600700"/>
                </a:lnTo>
                <a:lnTo>
                  <a:pt x="9024965" y="5626100"/>
                </a:lnTo>
                <a:lnTo>
                  <a:pt x="8987684" y="5676900"/>
                </a:lnTo>
                <a:lnTo>
                  <a:pt x="8973125" y="5715000"/>
                </a:lnTo>
                <a:lnTo>
                  <a:pt x="8967964" y="5765800"/>
                </a:lnTo>
                <a:lnTo>
                  <a:pt x="8972044" y="5803900"/>
                </a:lnTo>
                <a:lnTo>
                  <a:pt x="8985204" y="5842000"/>
                </a:lnTo>
                <a:lnTo>
                  <a:pt x="9007286" y="5880100"/>
                </a:lnTo>
                <a:lnTo>
                  <a:pt x="9038130" y="5905500"/>
                </a:lnTo>
                <a:lnTo>
                  <a:pt x="9075438" y="5930900"/>
                </a:lnTo>
                <a:lnTo>
                  <a:pt x="9115925" y="5956300"/>
                </a:lnTo>
                <a:lnTo>
                  <a:pt x="9199925" y="5956300"/>
                </a:lnTo>
                <a:lnTo>
                  <a:pt x="9240184" y="5943600"/>
                </a:lnTo>
                <a:lnTo>
                  <a:pt x="9277113" y="5918200"/>
                </a:lnTo>
                <a:lnTo>
                  <a:pt x="9309084" y="5880100"/>
                </a:lnTo>
                <a:lnTo>
                  <a:pt x="9333209" y="5842000"/>
                </a:lnTo>
                <a:lnTo>
                  <a:pt x="9347776" y="5803900"/>
                </a:lnTo>
                <a:lnTo>
                  <a:pt x="9352944" y="5765800"/>
                </a:lnTo>
                <a:lnTo>
                  <a:pt x="9348868" y="5727700"/>
                </a:lnTo>
                <a:lnTo>
                  <a:pt x="9335707" y="5689600"/>
                </a:lnTo>
                <a:lnTo>
                  <a:pt x="9313617" y="5651500"/>
                </a:lnTo>
                <a:lnTo>
                  <a:pt x="9282757" y="5613400"/>
                </a:lnTo>
                <a:lnTo>
                  <a:pt x="9238978" y="5588000"/>
                </a:lnTo>
                <a:lnTo>
                  <a:pt x="9094251" y="5588000"/>
                </a:lnTo>
                <a:lnTo>
                  <a:pt x="8905924" y="5156200"/>
                </a:lnTo>
                <a:close/>
              </a:path>
              <a:path w="12189460" h="6858000">
                <a:moveTo>
                  <a:pt x="11576679" y="5588000"/>
                </a:moveTo>
                <a:lnTo>
                  <a:pt x="10808840" y="5588000"/>
                </a:lnTo>
                <a:lnTo>
                  <a:pt x="10815488" y="5638800"/>
                </a:lnTo>
                <a:lnTo>
                  <a:pt x="10828820" y="5689600"/>
                </a:lnTo>
                <a:lnTo>
                  <a:pt x="10848789" y="5740400"/>
                </a:lnTo>
                <a:lnTo>
                  <a:pt x="10875346" y="5778500"/>
                </a:lnTo>
                <a:lnTo>
                  <a:pt x="10908443" y="5829300"/>
                </a:lnTo>
                <a:lnTo>
                  <a:pt x="10948032" y="5867400"/>
                </a:lnTo>
                <a:lnTo>
                  <a:pt x="10987229" y="5892800"/>
                </a:lnTo>
                <a:lnTo>
                  <a:pt x="11028703" y="5918200"/>
                </a:lnTo>
                <a:lnTo>
                  <a:pt x="11116453" y="5943600"/>
                </a:lnTo>
                <a:lnTo>
                  <a:pt x="11161712" y="5943600"/>
                </a:lnTo>
                <a:lnTo>
                  <a:pt x="11207216" y="5956300"/>
                </a:lnTo>
                <a:lnTo>
                  <a:pt x="11296929" y="5930900"/>
                </a:lnTo>
                <a:lnTo>
                  <a:pt x="11340121" y="5918200"/>
                </a:lnTo>
                <a:lnTo>
                  <a:pt x="11381526" y="5905500"/>
                </a:lnTo>
                <a:lnTo>
                  <a:pt x="11420637" y="5880100"/>
                </a:lnTo>
                <a:lnTo>
                  <a:pt x="11456944" y="5842000"/>
                </a:lnTo>
                <a:lnTo>
                  <a:pt x="11489941" y="5816600"/>
                </a:lnTo>
                <a:lnTo>
                  <a:pt x="11518315" y="5765800"/>
                </a:lnTo>
                <a:lnTo>
                  <a:pt x="11541102" y="5727700"/>
                </a:lnTo>
                <a:lnTo>
                  <a:pt x="11558354" y="5689600"/>
                </a:lnTo>
                <a:lnTo>
                  <a:pt x="11570118" y="5638800"/>
                </a:lnTo>
                <a:lnTo>
                  <a:pt x="11576445" y="5600700"/>
                </a:lnTo>
                <a:lnTo>
                  <a:pt x="11576679" y="5588000"/>
                </a:lnTo>
                <a:close/>
              </a:path>
              <a:path w="12189460" h="6858000">
                <a:moveTo>
                  <a:pt x="4195858" y="4368800"/>
                </a:moveTo>
                <a:lnTo>
                  <a:pt x="3854282" y="4368800"/>
                </a:lnTo>
                <a:lnTo>
                  <a:pt x="3863789" y="4381500"/>
                </a:lnTo>
                <a:lnTo>
                  <a:pt x="3874951" y="4394200"/>
                </a:lnTo>
                <a:lnTo>
                  <a:pt x="3887761" y="4419600"/>
                </a:lnTo>
                <a:lnTo>
                  <a:pt x="3902211" y="4432300"/>
                </a:lnTo>
                <a:lnTo>
                  <a:pt x="3916036" y="4432300"/>
                </a:lnTo>
                <a:lnTo>
                  <a:pt x="3930486" y="4445000"/>
                </a:lnTo>
                <a:lnTo>
                  <a:pt x="3945458" y="4457700"/>
                </a:lnTo>
                <a:lnTo>
                  <a:pt x="3960847" y="4457700"/>
                </a:lnTo>
                <a:lnTo>
                  <a:pt x="3608473" y="5727700"/>
                </a:lnTo>
                <a:lnTo>
                  <a:pt x="3421654" y="5727700"/>
                </a:lnTo>
                <a:lnTo>
                  <a:pt x="3376726" y="5753100"/>
                </a:lnTo>
                <a:lnTo>
                  <a:pt x="3333632" y="5765800"/>
                </a:lnTo>
                <a:lnTo>
                  <a:pt x="3292934" y="5791200"/>
                </a:lnTo>
                <a:lnTo>
                  <a:pt x="3255193" y="5829300"/>
                </a:lnTo>
                <a:lnTo>
                  <a:pt x="3220971" y="5867400"/>
                </a:lnTo>
                <a:lnTo>
                  <a:pt x="3208927" y="5880100"/>
                </a:lnTo>
                <a:lnTo>
                  <a:pt x="3197798" y="5892800"/>
                </a:lnTo>
                <a:lnTo>
                  <a:pt x="3187572" y="5905500"/>
                </a:lnTo>
                <a:lnTo>
                  <a:pt x="3178235" y="5930900"/>
                </a:lnTo>
                <a:lnTo>
                  <a:pt x="3862315" y="5930900"/>
                </a:lnTo>
                <a:lnTo>
                  <a:pt x="3835003" y="5892800"/>
                </a:lnTo>
                <a:lnTo>
                  <a:pt x="3868886" y="5867400"/>
                </a:lnTo>
                <a:lnTo>
                  <a:pt x="3819776" y="5867400"/>
                </a:lnTo>
                <a:lnTo>
                  <a:pt x="3806900" y="5854700"/>
                </a:lnTo>
                <a:lnTo>
                  <a:pt x="3793137" y="5842000"/>
                </a:lnTo>
                <a:lnTo>
                  <a:pt x="3778471" y="5816600"/>
                </a:lnTo>
                <a:lnTo>
                  <a:pt x="3762880" y="5803900"/>
                </a:lnTo>
                <a:lnTo>
                  <a:pt x="3732468" y="5791200"/>
                </a:lnTo>
                <a:lnTo>
                  <a:pt x="3700586" y="5765800"/>
                </a:lnTo>
                <a:lnTo>
                  <a:pt x="3667486" y="5753100"/>
                </a:lnTo>
                <a:lnTo>
                  <a:pt x="3633416" y="5740400"/>
                </a:lnTo>
                <a:lnTo>
                  <a:pt x="3985714" y="4470400"/>
                </a:lnTo>
                <a:lnTo>
                  <a:pt x="4033895" y="4470400"/>
                </a:lnTo>
                <a:lnTo>
                  <a:pt x="4081351" y="4457700"/>
                </a:lnTo>
                <a:lnTo>
                  <a:pt x="4125674" y="4445000"/>
                </a:lnTo>
                <a:lnTo>
                  <a:pt x="4164454" y="4406900"/>
                </a:lnTo>
                <a:lnTo>
                  <a:pt x="4196324" y="4406900"/>
                </a:lnTo>
                <a:lnTo>
                  <a:pt x="4180862" y="4394200"/>
                </a:lnTo>
                <a:lnTo>
                  <a:pt x="4195858" y="4368800"/>
                </a:lnTo>
                <a:close/>
              </a:path>
              <a:path w="12189460" h="6858000">
                <a:moveTo>
                  <a:pt x="10341543" y="5829300"/>
                </a:moveTo>
                <a:lnTo>
                  <a:pt x="9996853" y="5829300"/>
                </a:lnTo>
                <a:lnTo>
                  <a:pt x="10037342" y="5854700"/>
                </a:lnTo>
                <a:lnTo>
                  <a:pt x="10080384" y="5867400"/>
                </a:lnTo>
                <a:lnTo>
                  <a:pt x="10125097" y="5880100"/>
                </a:lnTo>
                <a:lnTo>
                  <a:pt x="10240368" y="5880100"/>
                </a:lnTo>
                <a:lnTo>
                  <a:pt x="10282882" y="5867400"/>
                </a:lnTo>
                <a:lnTo>
                  <a:pt x="10323055" y="5842000"/>
                </a:lnTo>
                <a:lnTo>
                  <a:pt x="10341543" y="5829300"/>
                </a:lnTo>
                <a:close/>
              </a:path>
              <a:path w="12189460" h="6858000">
                <a:moveTo>
                  <a:pt x="4196324" y="4406900"/>
                </a:moveTo>
                <a:lnTo>
                  <a:pt x="4164454" y="4406900"/>
                </a:lnTo>
                <a:lnTo>
                  <a:pt x="4932575" y="5041900"/>
                </a:lnTo>
                <a:lnTo>
                  <a:pt x="3819776" y="5867400"/>
                </a:lnTo>
                <a:lnTo>
                  <a:pt x="3868886" y="5867400"/>
                </a:lnTo>
                <a:lnTo>
                  <a:pt x="4953136" y="5054600"/>
                </a:lnTo>
                <a:lnTo>
                  <a:pt x="4989991" y="5054600"/>
                </a:lnTo>
                <a:lnTo>
                  <a:pt x="4974523" y="5041900"/>
                </a:lnTo>
                <a:lnTo>
                  <a:pt x="4991606" y="5029200"/>
                </a:lnTo>
                <a:lnTo>
                  <a:pt x="4953962" y="5029200"/>
                </a:lnTo>
                <a:lnTo>
                  <a:pt x="4196324" y="4406900"/>
                </a:lnTo>
                <a:close/>
              </a:path>
              <a:path w="12189460" h="6858000">
                <a:moveTo>
                  <a:pt x="9076280" y="3556000"/>
                </a:moveTo>
                <a:lnTo>
                  <a:pt x="8915600" y="3556000"/>
                </a:lnTo>
                <a:lnTo>
                  <a:pt x="8182708" y="5422900"/>
                </a:lnTo>
                <a:lnTo>
                  <a:pt x="7758859" y="5740400"/>
                </a:lnTo>
                <a:lnTo>
                  <a:pt x="7808117" y="5740400"/>
                </a:lnTo>
                <a:lnTo>
                  <a:pt x="8164916" y="5473700"/>
                </a:lnTo>
                <a:lnTo>
                  <a:pt x="8189100" y="5473700"/>
                </a:lnTo>
                <a:lnTo>
                  <a:pt x="8204070" y="5435600"/>
                </a:lnTo>
                <a:lnTo>
                  <a:pt x="8257130" y="5397500"/>
                </a:lnTo>
                <a:lnTo>
                  <a:pt x="8221862" y="5397500"/>
                </a:lnTo>
                <a:lnTo>
                  <a:pt x="8939616" y="3568700"/>
                </a:lnTo>
                <a:lnTo>
                  <a:pt x="9055031" y="3568700"/>
                </a:lnTo>
                <a:lnTo>
                  <a:pt x="9076280" y="3556000"/>
                </a:lnTo>
                <a:close/>
              </a:path>
              <a:path w="12189460" h="6858000">
                <a:moveTo>
                  <a:pt x="1697528" y="4711700"/>
                </a:moveTo>
                <a:lnTo>
                  <a:pt x="1605186" y="4711700"/>
                </a:lnTo>
                <a:lnTo>
                  <a:pt x="1514544" y="4737100"/>
                </a:lnTo>
                <a:lnTo>
                  <a:pt x="1428329" y="4762500"/>
                </a:lnTo>
                <a:lnTo>
                  <a:pt x="1387732" y="4787900"/>
                </a:lnTo>
                <a:lnTo>
                  <a:pt x="1349265" y="4813300"/>
                </a:lnTo>
                <a:lnTo>
                  <a:pt x="1313268" y="4851400"/>
                </a:lnTo>
                <a:lnTo>
                  <a:pt x="1280081" y="4889500"/>
                </a:lnTo>
                <a:lnTo>
                  <a:pt x="1250732" y="4927600"/>
                </a:lnTo>
                <a:lnTo>
                  <a:pt x="1226002" y="4965700"/>
                </a:lnTo>
                <a:lnTo>
                  <a:pt x="1205857" y="5016500"/>
                </a:lnTo>
                <a:lnTo>
                  <a:pt x="1190262" y="5054600"/>
                </a:lnTo>
                <a:lnTo>
                  <a:pt x="1179185" y="5105400"/>
                </a:lnTo>
                <a:lnTo>
                  <a:pt x="1172592" y="5143500"/>
                </a:lnTo>
                <a:lnTo>
                  <a:pt x="1170450" y="5194300"/>
                </a:lnTo>
                <a:lnTo>
                  <a:pt x="1172724" y="5245100"/>
                </a:lnTo>
                <a:lnTo>
                  <a:pt x="1179382" y="5283200"/>
                </a:lnTo>
                <a:lnTo>
                  <a:pt x="1190391" y="5334000"/>
                </a:lnTo>
                <a:lnTo>
                  <a:pt x="1205716" y="5372100"/>
                </a:lnTo>
                <a:lnTo>
                  <a:pt x="1225324" y="5422900"/>
                </a:lnTo>
                <a:lnTo>
                  <a:pt x="1249181" y="5461000"/>
                </a:lnTo>
                <a:lnTo>
                  <a:pt x="1277255" y="5499100"/>
                </a:lnTo>
                <a:lnTo>
                  <a:pt x="1309512" y="5537200"/>
                </a:lnTo>
                <a:lnTo>
                  <a:pt x="1345917" y="5562600"/>
                </a:lnTo>
                <a:lnTo>
                  <a:pt x="1384160" y="5588000"/>
                </a:lnTo>
                <a:lnTo>
                  <a:pt x="1424240" y="5613400"/>
                </a:lnTo>
                <a:lnTo>
                  <a:pt x="1465850" y="5638800"/>
                </a:lnTo>
                <a:lnTo>
                  <a:pt x="1596789" y="5676900"/>
                </a:lnTo>
                <a:lnTo>
                  <a:pt x="1686097" y="5676900"/>
                </a:lnTo>
                <a:lnTo>
                  <a:pt x="1730434" y="5664200"/>
                </a:lnTo>
                <a:lnTo>
                  <a:pt x="1774148" y="5664200"/>
                </a:lnTo>
                <a:lnTo>
                  <a:pt x="1816934" y="5638800"/>
                </a:lnTo>
                <a:lnTo>
                  <a:pt x="1858483" y="5626100"/>
                </a:lnTo>
                <a:lnTo>
                  <a:pt x="1898488" y="5600700"/>
                </a:lnTo>
                <a:lnTo>
                  <a:pt x="1936642" y="5575300"/>
                </a:lnTo>
                <a:lnTo>
                  <a:pt x="1972637" y="5549900"/>
                </a:lnTo>
                <a:lnTo>
                  <a:pt x="2003886" y="5549900"/>
                </a:lnTo>
                <a:lnTo>
                  <a:pt x="1991725" y="5537200"/>
                </a:lnTo>
                <a:lnTo>
                  <a:pt x="1999873" y="5524500"/>
                </a:lnTo>
                <a:lnTo>
                  <a:pt x="2007868" y="5511800"/>
                </a:lnTo>
                <a:lnTo>
                  <a:pt x="2015694" y="5511800"/>
                </a:lnTo>
                <a:lnTo>
                  <a:pt x="2023335" y="5499100"/>
                </a:lnTo>
                <a:lnTo>
                  <a:pt x="2038864" y="5473700"/>
                </a:lnTo>
                <a:lnTo>
                  <a:pt x="2053174" y="5461000"/>
                </a:lnTo>
                <a:lnTo>
                  <a:pt x="2066284" y="5435600"/>
                </a:lnTo>
                <a:lnTo>
                  <a:pt x="2078212" y="5410200"/>
                </a:lnTo>
                <a:lnTo>
                  <a:pt x="2115077" y="5410200"/>
                </a:lnTo>
                <a:lnTo>
                  <a:pt x="2089147" y="5397500"/>
                </a:lnTo>
                <a:lnTo>
                  <a:pt x="2107132" y="5346700"/>
                </a:lnTo>
                <a:lnTo>
                  <a:pt x="2120308" y="5295900"/>
                </a:lnTo>
                <a:lnTo>
                  <a:pt x="2128708" y="5257800"/>
                </a:lnTo>
                <a:lnTo>
                  <a:pt x="2132367" y="5207000"/>
                </a:lnTo>
                <a:lnTo>
                  <a:pt x="2131318" y="5156200"/>
                </a:lnTo>
                <a:lnTo>
                  <a:pt x="2125594" y="5105400"/>
                </a:lnTo>
                <a:lnTo>
                  <a:pt x="2115230" y="5067300"/>
                </a:lnTo>
                <a:lnTo>
                  <a:pt x="2100260" y="5016500"/>
                </a:lnTo>
                <a:lnTo>
                  <a:pt x="2080716" y="4978400"/>
                </a:lnTo>
                <a:lnTo>
                  <a:pt x="2056633" y="4927600"/>
                </a:lnTo>
                <a:lnTo>
                  <a:pt x="2028044" y="4889500"/>
                </a:lnTo>
                <a:lnTo>
                  <a:pt x="1994984" y="4851400"/>
                </a:lnTo>
                <a:lnTo>
                  <a:pt x="1957486" y="4826000"/>
                </a:lnTo>
                <a:lnTo>
                  <a:pt x="1917925" y="4787900"/>
                </a:lnTo>
                <a:lnTo>
                  <a:pt x="1876404" y="4762500"/>
                </a:lnTo>
                <a:lnTo>
                  <a:pt x="1788842" y="4737100"/>
                </a:lnTo>
                <a:lnTo>
                  <a:pt x="1697528" y="4711700"/>
                </a:lnTo>
                <a:close/>
              </a:path>
              <a:path w="12189460" h="6858000">
                <a:moveTo>
                  <a:pt x="9191261" y="5575300"/>
                </a:moveTo>
                <a:lnTo>
                  <a:pt x="9142166" y="5575300"/>
                </a:lnTo>
                <a:lnTo>
                  <a:pt x="9094251" y="5588000"/>
                </a:lnTo>
                <a:lnTo>
                  <a:pt x="9238978" y="5588000"/>
                </a:lnTo>
                <a:lnTo>
                  <a:pt x="9191261" y="5575300"/>
                </a:lnTo>
                <a:close/>
              </a:path>
              <a:path w="12189460" h="6858000">
                <a:moveTo>
                  <a:pt x="9155893" y="3530600"/>
                </a:moveTo>
                <a:lnTo>
                  <a:pt x="9124820" y="3530600"/>
                </a:lnTo>
                <a:lnTo>
                  <a:pt x="10910910" y="5308600"/>
                </a:lnTo>
                <a:lnTo>
                  <a:pt x="10905677" y="5308600"/>
                </a:lnTo>
                <a:lnTo>
                  <a:pt x="10900305" y="5321300"/>
                </a:lnTo>
                <a:lnTo>
                  <a:pt x="10895352" y="5321300"/>
                </a:lnTo>
                <a:lnTo>
                  <a:pt x="10863713" y="5359400"/>
                </a:lnTo>
                <a:lnTo>
                  <a:pt x="10839210" y="5410200"/>
                </a:lnTo>
                <a:lnTo>
                  <a:pt x="10821765" y="5461000"/>
                </a:lnTo>
                <a:lnTo>
                  <a:pt x="10811296" y="5511800"/>
                </a:lnTo>
                <a:lnTo>
                  <a:pt x="10807722" y="5562600"/>
                </a:lnTo>
                <a:lnTo>
                  <a:pt x="10457685" y="5575300"/>
                </a:lnTo>
                <a:lnTo>
                  <a:pt x="11576914" y="5575300"/>
                </a:lnTo>
                <a:lnTo>
                  <a:pt x="11577384" y="5549900"/>
                </a:lnTo>
                <a:lnTo>
                  <a:pt x="11572985" y="5511800"/>
                </a:lnTo>
                <a:lnTo>
                  <a:pt x="11563297" y="5461000"/>
                </a:lnTo>
                <a:lnTo>
                  <a:pt x="11548370" y="5422900"/>
                </a:lnTo>
                <a:lnTo>
                  <a:pt x="11528253" y="5372100"/>
                </a:lnTo>
                <a:lnTo>
                  <a:pt x="11502996" y="5334000"/>
                </a:lnTo>
                <a:lnTo>
                  <a:pt x="11472649" y="5295900"/>
                </a:lnTo>
                <a:lnTo>
                  <a:pt x="11454955" y="5283200"/>
                </a:lnTo>
                <a:lnTo>
                  <a:pt x="10928994" y="5283200"/>
                </a:lnTo>
                <a:lnTo>
                  <a:pt x="9155893" y="3530600"/>
                </a:lnTo>
                <a:close/>
              </a:path>
              <a:path w="12189460" h="6858000">
                <a:moveTo>
                  <a:pt x="8868767" y="4787900"/>
                </a:moveTo>
                <a:lnTo>
                  <a:pt x="8776265" y="4787900"/>
                </a:lnTo>
                <a:lnTo>
                  <a:pt x="8734047" y="4800600"/>
                </a:lnTo>
                <a:lnTo>
                  <a:pt x="8695297" y="4826000"/>
                </a:lnTo>
                <a:lnTo>
                  <a:pt x="8661854" y="4851400"/>
                </a:lnTo>
                <a:lnTo>
                  <a:pt x="8635343" y="4902200"/>
                </a:lnTo>
                <a:lnTo>
                  <a:pt x="8620986" y="4940300"/>
                </a:lnTo>
                <a:lnTo>
                  <a:pt x="8618547" y="4991100"/>
                </a:lnTo>
                <a:lnTo>
                  <a:pt x="8627791" y="5041900"/>
                </a:lnTo>
                <a:lnTo>
                  <a:pt x="8648481" y="5080000"/>
                </a:lnTo>
                <a:lnTo>
                  <a:pt x="8221862" y="5397500"/>
                </a:lnTo>
                <a:lnTo>
                  <a:pt x="8257130" y="5397500"/>
                </a:lnTo>
                <a:lnTo>
                  <a:pt x="8663924" y="5105400"/>
                </a:lnTo>
                <a:lnTo>
                  <a:pt x="8952558" y="5105400"/>
                </a:lnTo>
                <a:lnTo>
                  <a:pt x="8959136" y="5092700"/>
                </a:lnTo>
                <a:lnTo>
                  <a:pt x="8983264" y="5067300"/>
                </a:lnTo>
                <a:lnTo>
                  <a:pt x="8997833" y="5016500"/>
                </a:lnTo>
                <a:lnTo>
                  <a:pt x="9003000" y="4978400"/>
                </a:lnTo>
                <a:lnTo>
                  <a:pt x="8998923" y="4940300"/>
                </a:lnTo>
                <a:lnTo>
                  <a:pt x="8985761" y="4902200"/>
                </a:lnTo>
                <a:lnTo>
                  <a:pt x="8963670" y="4864100"/>
                </a:lnTo>
                <a:lnTo>
                  <a:pt x="8932808" y="4826000"/>
                </a:lnTo>
                <a:lnTo>
                  <a:pt x="8912569" y="4813300"/>
                </a:lnTo>
                <a:lnTo>
                  <a:pt x="8891129" y="4800600"/>
                </a:lnTo>
                <a:lnTo>
                  <a:pt x="8868767" y="4787900"/>
                </a:lnTo>
                <a:close/>
              </a:path>
              <a:path w="12189460" h="6858000">
                <a:moveTo>
                  <a:pt x="10225985" y="5308600"/>
                </a:moveTo>
                <a:lnTo>
                  <a:pt x="10134480" y="5308600"/>
                </a:lnTo>
                <a:lnTo>
                  <a:pt x="10089539" y="5321300"/>
                </a:lnTo>
                <a:lnTo>
                  <a:pt x="10046370" y="5334000"/>
                </a:lnTo>
                <a:lnTo>
                  <a:pt x="10292102" y="5334000"/>
                </a:lnTo>
                <a:lnTo>
                  <a:pt x="10270703" y="5321300"/>
                </a:lnTo>
                <a:lnTo>
                  <a:pt x="10225985" y="5308600"/>
                </a:lnTo>
                <a:close/>
              </a:path>
              <a:path w="12189460" h="6858000">
                <a:moveTo>
                  <a:pt x="11395609" y="3911600"/>
                </a:moveTo>
                <a:lnTo>
                  <a:pt x="11353647" y="3924300"/>
                </a:lnTo>
                <a:lnTo>
                  <a:pt x="11313388" y="3937000"/>
                </a:lnTo>
                <a:lnTo>
                  <a:pt x="11276459" y="3962400"/>
                </a:lnTo>
                <a:lnTo>
                  <a:pt x="11244488" y="3987800"/>
                </a:lnTo>
                <a:lnTo>
                  <a:pt x="11220361" y="4025900"/>
                </a:lnTo>
                <a:lnTo>
                  <a:pt x="11205797" y="4064000"/>
                </a:lnTo>
                <a:lnTo>
                  <a:pt x="11200635" y="4102100"/>
                </a:lnTo>
                <a:lnTo>
                  <a:pt x="11204716" y="4152900"/>
                </a:lnTo>
                <a:lnTo>
                  <a:pt x="11217879" y="4191000"/>
                </a:lnTo>
                <a:lnTo>
                  <a:pt x="11239966" y="4229100"/>
                </a:lnTo>
                <a:lnTo>
                  <a:pt x="11270815" y="4254500"/>
                </a:lnTo>
                <a:lnTo>
                  <a:pt x="11310734" y="4279900"/>
                </a:lnTo>
                <a:lnTo>
                  <a:pt x="11332126" y="4292600"/>
                </a:lnTo>
                <a:lnTo>
                  <a:pt x="11354140" y="4292600"/>
                </a:lnTo>
                <a:lnTo>
                  <a:pt x="11232372" y="5181600"/>
                </a:lnTo>
                <a:lnTo>
                  <a:pt x="11139263" y="5181600"/>
                </a:lnTo>
                <a:lnTo>
                  <a:pt x="11049138" y="5207000"/>
                </a:lnTo>
                <a:lnTo>
                  <a:pt x="11006544" y="5232400"/>
                </a:lnTo>
                <a:lnTo>
                  <a:pt x="10966316" y="5257800"/>
                </a:lnTo>
                <a:lnTo>
                  <a:pt x="10928994" y="5283200"/>
                </a:lnTo>
                <a:lnTo>
                  <a:pt x="11454955" y="5283200"/>
                </a:lnTo>
                <a:lnTo>
                  <a:pt x="11437261" y="5270500"/>
                </a:lnTo>
                <a:lnTo>
                  <a:pt x="11395620" y="5232400"/>
                </a:lnTo>
                <a:lnTo>
                  <a:pt x="11351439" y="5219700"/>
                </a:lnTo>
                <a:lnTo>
                  <a:pt x="11305332" y="5194300"/>
                </a:lnTo>
                <a:lnTo>
                  <a:pt x="11257912" y="5181600"/>
                </a:lnTo>
                <a:lnTo>
                  <a:pt x="11379717" y="4305300"/>
                </a:lnTo>
                <a:lnTo>
                  <a:pt x="11424558" y="4305300"/>
                </a:lnTo>
                <a:lnTo>
                  <a:pt x="11467821" y="4292600"/>
                </a:lnTo>
                <a:lnTo>
                  <a:pt x="11507544" y="4267200"/>
                </a:lnTo>
                <a:lnTo>
                  <a:pt x="11541769" y="4229100"/>
                </a:lnTo>
                <a:lnTo>
                  <a:pt x="11565894" y="4191000"/>
                </a:lnTo>
                <a:lnTo>
                  <a:pt x="11580462" y="4152900"/>
                </a:lnTo>
                <a:lnTo>
                  <a:pt x="11585629" y="4114800"/>
                </a:lnTo>
                <a:lnTo>
                  <a:pt x="11581553" y="4076700"/>
                </a:lnTo>
                <a:lnTo>
                  <a:pt x="11568392" y="4025900"/>
                </a:lnTo>
                <a:lnTo>
                  <a:pt x="11546303" y="3987800"/>
                </a:lnTo>
                <a:lnTo>
                  <a:pt x="11515442" y="3962400"/>
                </a:lnTo>
                <a:lnTo>
                  <a:pt x="11478134" y="3937000"/>
                </a:lnTo>
                <a:lnTo>
                  <a:pt x="11437647" y="3924300"/>
                </a:lnTo>
                <a:lnTo>
                  <a:pt x="11395609" y="3911600"/>
                </a:lnTo>
                <a:close/>
              </a:path>
              <a:path w="12189460" h="6858000">
                <a:moveTo>
                  <a:pt x="8952558" y="5105400"/>
                </a:moveTo>
                <a:lnTo>
                  <a:pt x="8669532" y="5105400"/>
                </a:lnTo>
                <a:lnTo>
                  <a:pt x="8675425" y="5118100"/>
                </a:lnTo>
                <a:lnTo>
                  <a:pt x="8681635" y="5118100"/>
                </a:lnTo>
                <a:lnTo>
                  <a:pt x="8688194" y="5130800"/>
                </a:lnTo>
                <a:lnTo>
                  <a:pt x="8731973" y="5156200"/>
                </a:lnTo>
                <a:lnTo>
                  <a:pt x="8779689" y="5168900"/>
                </a:lnTo>
                <a:lnTo>
                  <a:pt x="8828785" y="5168900"/>
                </a:lnTo>
                <a:lnTo>
                  <a:pt x="8876700" y="5156200"/>
                </a:lnTo>
                <a:lnTo>
                  <a:pt x="8905924" y="5156200"/>
                </a:lnTo>
                <a:lnTo>
                  <a:pt x="8900385" y="5143500"/>
                </a:lnTo>
                <a:lnTo>
                  <a:pt x="8916469" y="5143500"/>
                </a:lnTo>
                <a:lnTo>
                  <a:pt x="8931713" y="5130800"/>
                </a:lnTo>
                <a:lnTo>
                  <a:pt x="8945980" y="5118100"/>
                </a:lnTo>
                <a:lnTo>
                  <a:pt x="8952558" y="5105400"/>
                </a:lnTo>
                <a:close/>
              </a:path>
              <a:path w="12189460" h="6858000">
                <a:moveTo>
                  <a:pt x="6356737" y="4241800"/>
                </a:moveTo>
                <a:lnTo>
                  <a:pt x="5782205" y="4241800"/>
                </a:lnTo>
                <a:lnTo>
                  <a:pt x="5787327" y="4279900"/>
                </a:lnTo>
                <a:lnTo>
                  <a:pt x="5797093" y="4305300"/>
                </a:lnTo>
                <a:lnTo>
                  <a:pt x="5811473" y="4343400"/>
                </a:lnTo>
                <a:lnTo>
                  <a:pt x="5830440" y="4381500"/>
                </a:lnTo>
                <a:lnTo>
                  <a:pt x="4953962" y="5029200"/>
                </a:lnTo>
                <a:lnTo>
                  <a:pt x="4991606" y="5029200"/>
                </a:lnTo>
                <a:lnTo>
                  <a:pt x="5845731" y="4394200"/>
                </a:lnTo>
                <a:lnTo>
                  <a:pt x="6299596" y="4394200"/>
                </a:lnTo>
                <a:lnTo>
                  <a:pt x="6319729" y="4356100"/>
                </a:lnTo>
                <a:lnTo>
                  <a:pt x="6339511" y="4318000"/>
                </a:lnTo>
                <a:lnTo>
                  <a:pt x="6352311" y="4279900"/>
                </a:lnTo>
                <a:lnTo>
                  <a:pt x="6356737" y="4241800"/>
                </a:lnTo>
                <a:close/>
              </a:path>
              <a:path w="12189460" h="6858000">
                <a:moveTo>
                  <a:pt x="3043815" y="4521200"/>
                </a:moveTo>
                <a:lnTo>
                  <a:pt x="3001852" y="4533900"/>
                </a:lnTo>
                <a:lnTo>
                  <a:pt x="2961591" y="4546600"/>
                </a:lnTo>
                <a:lnTo>
                  <a:pt x="2924661" y="4559300"/>
                </a:lnTo>
                <a:lnTo>
                  <a:pt x="2892688" y="4597400"/>
                </a:lnTo>
                <a:lnTo>
                  <a:pt x="2868566" y="4635500"/>
                </a:lnTo>
                <a:lnTo>
                  <a:pt x="2854005" y="4673600"/>
                </a:lnTo>
                <a:lnTo>
                  <a:pt x="2848845" y="4711700"/>
                </a:lnTo>
                <a:lnTo>
                  <a:pt x="2852926" y="4749800"/>
                </a:lnTo>
                <a:lnTo>
                  <a:pt x="2866088" y="4800600"/>
                </a:lnTo>
                <a:lnTo>
                  <a:pt x="2888171" y="4838700"/>
                </a:lnTo>
                <a:lnTo>
                  <a:pt x="2919016" y="4864100"/>
                </a:lnTo>
                <a:lnTo>
                  <a:pt x="2956324" y="4889500"/>
                </a:lnTo>
                <a:lnTo>
                  <a:pt x="2996811" y="4902200"/>
                </a:lnTo>
                <a:lnTo>
                  <a:pt x="3038849" y="4914900"/>
                </a:lnTo>
                <a:lnTo>
                  <a:pt x="3080811" y="4902200"/>
                </a:lnTo>
                <a:lnTo>
                  <a:pt x="3121070" y="4889500"/>
                </a:lnTo>
                <a:lnTo>
                  <a:pt x="3157999" y="4864100"/>
                </a:lnTo>
                <a:lnTo>
                  <a:pt x="3189970" y="4838700"/>
                </a:lnTo>
                <a:lnTo>
                  <a:pt x="3217110" y="4800600"/>
                </a:lnTo>
                <a:lnTo>
                  <a:pt x="3231285" y="4749800"/>
                </a:lnTo>
                <a:lnTo>
                  <a:pt x="3232784" y="4699000"/>
                </a:lnTo>
                <a:lnTo>
                  <a:pt x="3221898" y="4648200"/>
                </a:lnTo>
                <a:lnTo>
                  <a:pt x="3279387" y="4622800"/>
                </a:lnTo>
                <a:lnTo>
                  <a:pt x="3211573" y="4622800"/>
                </a:lnTo>
                <a:lnTo>
                  <a:pt x="3202058" y="4610100"/>
                </a:lnTo>
                <a:lnTo>
                  <a:pt x="3190894" y="4597400"/>
                </a:lnTo>
                <a:lnTo>
                  <a:pt x="3178086" y="4584700"/>
                </a:lnTo>
                <a:lnTo>
                  <a:pt x="3163643" y="4572000"/>
                </a:lnTo>
                <a:lnTo>
                  <a:pt x="3126338" y="4546600"/>
                </a:lnTo>
                <a:lnTo>
                  <a:pt x="3085853" y="4533900"/>
                </a:lnTo>
                <a:lnTo>
                  <a:pt x="3043815" y="4521200"/>
                </a:lnTo>
                <a:close/>
              </a:path>
              <a:path w="12189460" h="6858000">
                <a:moveTo>
                  <a:pt x="9033105" y="3568700"/>
                </a:moveTo>
                <a:lnTo>
                  <a:pt x="8962514" y="3568700"/>
                </a:lnTo>
                <a:lnTo>
                  <a:pt x="8820109" y="4787900"/>
                </a:lnTo>
                <a:lnTo>
                  <a:pt x="8845763" y="4787900"/>
                </a:lnTo>
                <a:lnTo>
                  <a:pt x="8988168" y="3581400"/>
                </a:lnTo>
                <a:lnTo>
                  <a:pt x="9010738" y="3581400"/>
                </a:lnTo>
                <a:lnTo>
                  <a:pt x="9033105" y="3568700"/>
                </a:lnTo>
                <a:close/>
              </a:path>
              <a:path w="12189460" h="6858000">
                <a:moveTo>
                  <a:pt x="3304074" y="2819400"/>
                </a:moveTo>
                <a:lnTo>
                  <a:pt x="3267343" y="2819400"/>
                </a:lnTo>
                <a:lnTo>
                  <a:pt x="3231981" y="2832100"/>
                </a:lnTo>
                <a:lnTo>
                  <a:pt x="3202353" y="2857500"/>
                </a:lnTo>
                <a:lnTo>
                  <a:pt x="3184389" y="2882900"/>
                </a:lnTo>
                <a:lnTo>
                  <a:pt x="3180872" y="2921000"/>
                </a:lnTo>
                <a:lnTo>
                  <a:pt x="3191378" y="2959100"/>
                </a:lnTo>
                <a:lnTo>
                  <a:pt x="3215484" y="2984500"/>
                </a:lnTo>
                <a:lnTo>
                  <a:pt x="3237684" y="3009900"/>
                </a:lnTo>
                <a:lnTo>
                  <a:pt x="3310976" y="3009900"/>
                </a:lnTo>
                <a:lnTo>
                  <a:pt x="3920855" y="4114800"/>
                </a:lnTo>
                <a:lnTo>
                  <a:pt x="3908692" y="4127500"/>
                </a:lnTo>
                <a:lnTo>
                  <a:pt x="3897093" y="4140200"/>
                </a:lnTo>
                <a:lnTo>
                  <a:pt x="3886133" y="4140200"/>
                </a:lnTo>
                <a:lnTo>
                  <a:pt x="3875884" y="4152900"/>
                </a:lnTo>
                <a:lnTo>
                  <a:pt x="3848745" y="4203700"/>
                </a:lnTo>
                <a:lnTo>
                  <a:pt x="3834570" y="4254500"/>
                </a:lnTo>
                <a:lnTo>
                  <a:pt x="3833070" y="4292600"/>
                </a:lnTo>
                <a:lnTo>
                  <a:pt x="3843957" y="4343400"/>
                </a:lnTo>
                <a:lnTo>
                  <a:pt x="3211573" y="4622800"/>
                </a:lnTo>
                <a:lnTo>
                  <a:pt x="3279387" y="4622800"/>
                </a:lnTo>
                <a:lnTo>
                  <a:pt x="3854282" y="4368800"/>
                </a:lnTo>
                <a:lnTo>
                  <a:pt x="4195858" y="4368800"/>
                </a:lnTo>
                <a:lnTo>
                  <a:pt x="4206796" y="4343400"/>
                </a:lnTo>
                <a:lnTo>
                  <a:pt x="4213723" y="4318000"/>
                </a:lnTo>
                <a:lnTo>
                  <a:pt x="4216689" y="4292600"/>
                </a:lnTo>
                <a:lnTo>
                  <a:pt x="5390826" y="4254500"/>
                </a:lnTo>
                <a:lnTo>
                  <a:pt x="4216105" y="4254500"/>
                </a:lnTo>
                <a:lnTo>
                  <a:pt x="4209023" y="4229100"/>
                </a:lnTo>
                <a:lnTo>
                  <a:pt x="4195050" y="4191000"/>
                </a:lnTo>
                <a:lnTo>
                  <a:pt x="4174287" y="4152900"/>
                </a:lnTo>
                <a:lnTo>
                  <a:pt x="4146839" y="4127500"/>
                </a:lnTo>
                <a:lnTo>
                  <a:pt x="4099323" y="4102100"/>
                </a:lnTo>
                <a:lnTo>
                  <a:pt x="3943563" y="4102100"/>
                </a:lnTo>
                <a:lnTo>
                  <a:pt x="3333671" y="2997200"/>
                </a:lnTo>
                <a:lnTo>
                  <a:pt x="3339894" y="2984500"/>
                </a:lnTo>
                <a:lnTo>
                  <a:pt x="3345799" y="2984500"/>
                </a:lnTo>
                <a:lnTo>
                  <a:pt x="3350943" y="2971800"/>
                </a:lnTo>
                <a:lnTo>
                  <a:pt x="3368911" y="2946400"/>
                </a:lnTo>
                <a:lnTo>
                  <a:pt x="3372428" y="2908300"/>
                </a:lnTo>
                <a:lnTo>
                  <a:pt x="3361919" y="2870200"/>
                </a:lnTo>
                <a:lnTo>
                  <a:pt x="3337811" y="2844800"/>
                </a:lnTo>
                <a:lnTo>
                  <a:pt x="3304074" y="2819400"/>
                </a:lnTo>
                <a:close/>
              </a:path>
              <a:path w="12189460" h="6858000">
                <a:moveTo>
                  <a:pt x="6299596" y="4394200"/>
                </a:moveTo>
                <a:lnTo>
                  <a:pt x="5845731" y="4394200"/>
                </a:lnTo>
                <a:lnTo>
                  <a:pt x="5855000" y="4406900"/>
                </a:lnTo>
                <a:lnTo>
                  <a:pt x="5886434" y="4445000"/>
                </a:lnTo>
                <a:lnTo>
                  <a:pt x="5924988" y="4470400"/>
                </a:lnTo>
                <a:lnTo>
                  <a:pt x="5966238" y="4483100"/>
                </a:lnTo>
                <a:lnTo>
                  <a:pt x="6053480" y="4508500"/>
                </a:lnTo>
                <a:lnTo>
                  <a:pt x="6097799" y="4508500"/>
                </a:lnTo>
                <a:lnTo>
                  <a:pt x="6141466" y="4495800"/>
                </a:lnTo>
                <a:lnTo>
                  <a:pt x="6183645" y="4483100"/>
                </a:lnTo>
                <a:lnTo>
                  <a:pt x="6223499" y="4457700"/>
                </a:lnTo>
                <a:lnTo>
                  <a:pt x="6260191" y="4432300"/>
                </a:lnTo>
                <a:lnTo>
                  <a:pt x="6292885" y="4406900"/>
                </a:lnTo>
                <a:lnTo>
                  <a:pt x="6299596" y="4394200"/>
                </a:lnTo>
                <a:close/>
              </a:path>
              <a:path w="12189460" h="6858000">
                <a:moveTo>
                  <a:pt x="6086321" y="3924300"/>
                </a:moveTo>
                <a:lnTo>
                  <a:pt x="6041998" y="3924300"/>
                </a:lnTo>
                <a:lnTo>
                  <a:pt x="5998328" y="3937000"/>
                </a:lnTo>
                <a:lnTo>
                  <a:pt x="5956148" y="3949700"/>
                </a:lnTo>
                <a:lnTo>
                  <a:pt x="5916296" y="3975100"/>
                </a:lnTo>
                <a:lnTo>
                  <a:pt x="5879609" y="4000500"/>
                </a:lnTo>
                <a:lnTo>
                  <a:pt x="5846924" y="4038600"/>
                </a:lnTo>
                <a:lnTo>
                  <a:pt x="5818527" y="4076700"/>
                </a:lnTo>
                <a:lnTo>
                  <a:pt x="5798223" y="4114800"/>
                </a:lnTo>
                <a:lnTo>
                  <a:pt x="5785877" y="4165600"/>
                </a:lnTo>
                <a:lnTo>
                  <a:pt x="5781354" y="4216400"/>
                </a:lnTo>
                <a:lnTo>
                  <a:pt x="4216105" y="4254500"/>
                </a:lnTo>
                <a:lnTo>
                  <a:pt x="5390826" y="4254500"/>
                </a:lnTo>
                <a:lnTo>
                  <a:pt x="5782205" y="4241800"/>
                </a:lnTo>
                <a:lnTo>
                  <a:pt x="6356737" y="4241800"/>
                </a:lnTo>
                <a:lnTo>
                  <a:pt x="6358213" y="4229100"/>
                </a:lnTo>
                <a:lnTo>
                  <a:pt x="6357299" y="4191000"/>
                </a:lnTo>
                <a:lnTo>
                  <a:pt x="6349653" y="4140200"/>
                </a:lnTo>
                <a:lnTo>
                  <a:pt x="6335356" y="4102100"/>
                </a:lnTo>
                <a:lnTo>
                  <a:pt x="6314491" y="4064000"/>
                </a:lnTo>
                <a:lnTo>
                  <a:pt x="6287141" y="4025900"/>
                </a:lnTo>
                <a:lnTo>
                  <a:pt x="6253388" y="4000500"/>
                </a:lnTo>
                <a:lnTo>
                  <a:pt x="6214830" y="3962400"/>
                </a:lnTo>
                <a:lnTo>
                  <a:pt x="6173574" y="3949700"/>
                </a:lnTo>
                <a:lnTo>
                  <a:pt x="6086321" y="3924300"/>
                </a:lnTo>
                <a:close/>
              </a:path>
              <a:path w="12189460" h="6858000">
                <a:moveTo>
                  <a:pt x="4047453" y="4089400"/>
                </a:moveTo>
                <a:lnTo>
                  <a:pt x="3994457" y="4089400"/>
                </a:lnTo>
                <a:lnTo>
                  <a:pt x="3943563" y="4102100"/>
                </a:lnTo>
                <a:lnTo>
                  <a:pt x="4099323" y="4102100"/>
                </a:lnTo>
                <a:lnTo>
                  <a:pt x="4047453" y="4089400"/>
                </a:lnTo>
                <a:close/>
              </a:path>
              <a:path w="12189460" h="6858000">
                <a:moveTo>
                  <a:pt x="7431164" y="127000"/>
                </a:moveTo>
                <a:lnTo>
                  <a:pt x="7401722" y="127000"/>
                </a:lnTo>
                <a:lnTo>
                  <a:pt x="8902443" y="3213100"/>
                </a:lnTo>
                <a:lnTo>
                  <a:pt x="8887930" y="3225800"/>
                </a:lnTo>
                <a:lnTo>
                  <a:pt x="8849154" y="3263900"/>
                </a:lnTo>
                <a:lnTo>
                  <a:pt x="8825036" y="3302000"/>
                </a:lnTo>
                <a:lnTo>
                  <a:pt x="8810479" y="3340100"/>
                </a:lnTo>
                <a:lnTo>
                  <a:pt x="8805321" y="3378200"/>
                </a:lnTo>
                <a:lnTo>
                  <a:pt x="8809405" y="3429000"/>
                </a:lnTo>
                <a:lnTo>
                  <a:pt x="8822570" y="3467100"/>
                </a:lnTo>
                <a:lnTo>
                  <a:pt x="8844657" y="3505200"/>
                </a:lnTo>
                <a:lnTo>
                  <a:pt x="8875506" y="3530600"/>
                </a:lnTo>
                <a:lnTo>
                  <a:pt x="8885084" y="3543300"/>
                </a:lnTo>
                <a:lnTo>
                  <a:pt x="9112299" y="3543300"/>
                </a:lnTo>
                <a:lnTo>
                  <a:pt x="9118646" y="3530600"/>
                </a:lnTo>
                <a:lnTo>
                  <a:pt x="9155893" y="3530600"/>
                </a:lnTo>
                <a:lnTo>
                  <a:pt x="9143044" y="3517900"/>
                </a:lnTo>
                <a:lnTo>
                  <a:pt x="9144149" y="3505200"/>
                </a:lnTo>
                <a:lnTo>
                  <a:pt x="9146461" y="3505200"/>
                </a:lnTo>
                <a:lnTo>
                  <a:pt x="9172878" y="3467100"/>
                </a:lnTo>
                <a:lnTo>
                  <a:pt x="9187208" y="3416300"/>
                </a:lnTo>
                <a:lnTo>
                  <a:pt x="9189709" y="3378200"/>
                </a:lnTo>
                <a:lnTo>
                  <a:pt x="9180636" y="3327400"/>
                </a:lnTo>
                <a:lnTo>
                  <a:pt x="9243912" y="3302000"/>
                </a:lnTo>
                <a:lnTo>
                  <a:pt x="9170984" y="3302000"/>
                </a:lnTo>
                <a:lnTo>
                  <a:pt x="9161206" y="3289300"/>
                </a:lnTo>
                <a:lnTo>
                  <a:pt x="9149480" y="3263900"/>
                </a:lnTo>
                <a:lnTo>
                  <a:pt x="9135787" y="3251200"/>
                </a:lnTo>
                <a:lnTo>
                  <a:pt x="9120108" y="3238500"/>
                </a:lnTo>
                <a:lnTo>
                  <a:pt x="9095118" y="3225800"/>
                </a:lnTo>
                <a:lnTo>
                  <a:pt x="9081761" y="3213100"/>
                </a:lnTo>
                <a:lnTo>
                  <a:pt x="8925595" y="3213100"/>
                </a:lnTo>
                <a:lnTo>
                  <a:pt x="7431164" y="127000"/>
                </a:lnTo>
                <a:close/>
              </a:path>
              <a:path w="12189460" h="6858000">
                <a:moveTo>
                  <a:pt x="12188952" y="1803400"/>
                </a:moveTo>
                <a:lnTo>
                  <a:pt x="12130859" y="1854200"/>
                </a:lnTo>
                <a:lnTo>
                  <a:pt x="12101860" y="1892300"/>
                </a:lnTo>
                <a:lnTo>
                  <a:pt x="12081352" y="1943100"/>
                </a:lnTo>
                <a:lnTo>
                  <a:pt x="12069208" y="1981200"/>
                </a:lnTo>
                <a:lnTo>
                  <a:pt x="12065304" y="2032000"/>
                </a:lnTo>
                <a:lnTo>
                  <a:pt x="12069514" y="2082800"/>
                </a:lnTo>
                <a:lnTo>
                  <a:pt x="12081710" y="2133600"/>
                </a:lnTo>
                <a:lnTo>
                  <a:pt x="9170984" y="3302000"/>
                </a:lnTo>
                <a:lnTo>
                  <a:pt x="9243912" y="3302000"/>
                </a:lnTo>
                <a:lnTo>
                  <a:pt x="12091337" y="2159000"/>
                </a:lnTo>
                <a:lnTo>
                  <a:pt x="12188952" y="2159000"/>
                </a:lnTo>
                <a:lnTo>
                  <a:pt x="12188952" y="1803400"/>
                </a:lnTo>
                <a:close/>
              </a:path>
              <a:path w="12189460" h="6858000">
                <a:moveTo>
                  <a:pt x="9068405" y="3200400"/>
                </a:moveTo>
                <a:lnTo>
                  <a:pt x="8930078" y="3200400"/>
                </a:lnTo>
                <a:lnTo>
                  <a:pt x="8925595" y="3213100"/>
                </a:lnTo>
                <a:lnTo>
                  <a:pt x="9081761" y="3213100"/>
                </a:lnTo>
                <a:lnTo>
                  <a:pt x="9068405" y="3200400"/>
                </a:lnTo>
                <a:close/>
              </a:path>
              <a:path w="12189460" h="6858000">
                <a:moveTo>
                  <a:pt x="8177281" y="0"/>
                </a:moveTo>
                <a:lnTo>
                  <a:pt x="8150690" y="0"/>
                </a:lnTo>
                <a:lnTo>
                  <a:pt x="8939273" y="3200400"/>
                </a:lnTo>
                <a:lnTo>
                  <a:pt x="8964355" y="3200400"/>
                </a:lnTo>
                <a:lnTo>
                  <a:pt x="8177281" y="0"/>
                </a:lnTo>
                <a:close/>
              </a:path>
              <a:path w="12189460" h="6858000">
                <a:moveTo>
                  <a:pt x="9031720" y="0"/>
                </a:moveTo>
                <a:lnTo>
                  <a:pt x="9005898" y="0"/>
                </a:lnTo>
                <a:lnTo>
                  <a:pt x="8986072" y="3187700"/>
                </a:lnTo>
                <a:lnTo>
                  <a:pt x="8978782" y="3200400"/>
                </a:lnTo>
                <a:lnTo>
                  <a:pt x="9040489" y="3200400"/>
                </a:lnTo>
                <a:lnTo>
                  <a:pt x="9011891" y="3187700"/>
                </a:lnTo>
                <a:lnTo>
                  <a:pt x="9031720" y="0"/>
                </a:lnTo>
                <a:close/>
              </a:path>
              <a:path w="12189460" h="6858000">
                <a:moveTo>
                  <a:pt x="12188952" y="2159000"/>
                </a:moveTo>
                <a:lnTo>
                  <a:pt x="12091337" y="2159000"/>
                </a:lnTo>
                <a:lnTo>
                  <a:pt x="12106189" y="2184400"/>
                </a:lnTo>
                <a:lnTo>
                  <a:pt x="12124288" y="2209800"/>
                </a:lnTo>
                <a:lnTo>
                  <a:pt x="12145667" y="2235200"/>
                </a:lnTo>
                <a:lnTo>
                  <a:pt x="12170356" y="2260600"/>
                </a:lnTo>
                <a:lnTo>
                  <a:pt x="12188952" y="2273300"/>
                </a:lnTo>
                <a:lnTo>
                  <a:pt x="12188952" y="2159000"/>
                </a:lnTo>
                <a:close/>
              </a:path>
              <a:path w="12189460" h="6858000">
                <a:moveTo>
                  <a:pt x="6488844" y="0"/>
                </a:moveTo>
                <a:lnTo>
                  <a:pt x="5944370" y="0"/>
                </a:lnTo>
                <a:lnTo>
                  <a:pt x="5934498" y="38100"/>
                </a:lnTo>
                <a:lnTo>
                  <a:pt x="5928592" y="88900"/>
                </a:lnTo>
                <a:lnTo>
                  <a:pt x="5929500" y="127000"/>
                </a:lnTo>
                <a:lnTo>
                  <a:pt x="5937141" y="177800"/>
                </a:lnTo>
                <a:lnTo>
                  <a:pt x="5951434" y="215900"/>
                </a:lnTo>
                <a:lnTo>
                  <a:pt x="5972297" y="254000"/>
                </a:lnTo>
                <a:lnTo>
                  <a:pt x="5999650" y="292100"/>
                </a:lnTo>
                <a:lnTo>
                  <a:pt x="6033411" y="317500"/>
                </a:lnTo>
                <a:lnTo>
                  <a:pt x="6071976" y="355600"/>
                </a:lnTo>
                <a:lnTo>
                  <a:pt x="6113235" y="368300"/>
                </a:lnTo>
                <a:lnTo>
                  <a:pt x="6200488" y="393700"/>
                </a:lnTo>
                <a:lnTo>
                  <a:pt x="6244809" y="393700"/>
                </a:lnTo>
                <a:lnTo>
                  <a:pt x="6288476" y="381000"/>
                </a:lnTo>
                <a:lnTo>
                  <a:pt x="6330651" y="368300"/>
                </a:lnTo>
                <a:lnTo>
                  <a:pt x="6370499" y="342900"/>
                </a:lnTo>
                <a:lnTo>
                  <a:pt x="6407182" y="317500"/>
                </a:lnTo>
                <a:lnTo>
                  <a:pt x="6439862" y="279400"/>
                </a:lnTo>
                <a:lnTo>
                  <a:pt x="6466584" y="241300"/>
                </a:lnTo>
                <a:lnTo>
                  <a:pt x="6486294" y="203200"/>
                </a:lnTo>
                <a:lnTo>
                  <a:pt x="6499077" y="165100"/>
                </a:lnTo>
                <a:lnTo>
                  <a:pt x="6505018" y="114300"/>
                </a:lnTo>
                <a:lnTo>
                  <a:pt x="6504202" y="76200"/>
                </a:lnTo>
                <a:lnTo>
                  <a:pt x="6496712" y="25400"/>
                </a:lnTo>
                <a:lnTo>
                  <a:pt x="6488844" y="0"/>
                </a:lnTo>
                <a:close/>
              </a:path>
              <a:path w="12189460" h="6858000">
                <a:moveTo>
                  <a:pt x="7535917" y="0"/>
                </a:moveTo>
                <a:lnTo>
                  <a:pt x="7039515" y="0"/>
                </a:lnTo>
                <a:lnTo>
                  <a:pt x="7042971" y="12700"/>
                </a:lnTo>
                <a:lnTo>
                  <a:pt x="7070324" y="50800"/>
                </a:lnTo>
                <a:lnTo>
                  <a:pt x="7104085" y="76200"/>
                </a:lnTo>
                <a:lnTo>
                  <a:pt x="7142711" y="114300"/>
                </a:lnTo>
                <a:lnTo>
                  <a:pt x="7184032" y="127000"/>
                </a:lnTo>
                <a:lnTo>
                  <a:pt x="7271404" y="152400"/>
                </a:lnTo>
                <a:lnTo>
                  <a:pt x="7315780" y="152400"/>
                </a:lnTo>
                <a:lnTo>
                  <a:pt x="7359498" y="139700"/>
                </a:lnTo>
                <a:lnTo>
                  <a:pt x="7401722" y="127000"/>
                </a:lnTo>
                <a:lnTo>
                  <a:pt x="7431164" y="127000"/>
                </a:lnTo>
                <a:lnTo>
                  <a:pt x="7425014" y="114300"/>
                </a:lnTo>
                <a:lnTo>
                  <a:pt x="7448381" y="101600"/>
                </a:lnTo>
                <a:lnTo>
                  <a:pt x="7470557" y="88900"/>
                </a:lnTo>
                <a:lnTo>
                  <a:pt x="7491345" y="63500"/>
                </a:lnTo>
                <a:lnTo>
                  <a:pt x="7510548" y="38100"/>
                </a:lnTo>
                <a:lnTo>
                  <a:pt x="7535917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663415" y="1033681"/>
            <a:ext cx="85822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solidFill>
                  <a:srgbClr val="991F3D"/>
                </a:solidFill>
                <a:latin typeface="Arial"/>
                <a:cs typeface="Arial"/>
              </a:rPr>
              <a:t>CGI </a:t>
            </a:r>
            <a:r>
              <a:rPr sz="4400" spc="-145" dirty="0">
                <a:solidFill>
                  <a:srgbClr val="991F3D"/>
                </a:solidFill>
                <a:latin typeface="Arial"/>
                <a:cs typeface="Arial"/>
              </a:rPr>
              <a:t>All</a:t>
            </a:r>
            <a:r>
              <a:rPr sz="4400" spc="-95" dirty="0">
                <a:solidFill>
                  <a:srgbClr val="991F3D"/>
                </a:solidFill>
                <a:latin typeface="Arial"/>
                <a:cs typeface="Arial"/>
              </a:rPr>
              <a:t> </a:t>
            </a:r>
            <a:r>
              <a:rPr sz="4400" spc="-5" dirty="0" smtClean="0">
                <a:solidFill>
                  <a:srgbClr val="991F3D"/>
                </a:solidFill>
                <a:latin typeface="Arial"/>
                <a:cs typeface="Arial"/>
              </a:rPr>
              <a:t>Payments</a:t>
            </a:r>
            <a:r>
              <a:rPr lang="en-US" sz="4400" spc="-5" dirty="0" smtClean="0">
                <a:solidFill>
                  <a:srgbClr val="991F3D"/>
                </a:solidFill>
                <a:latin typeface="Arial"/>
                <a:cs typeface="Arial"/>
              </a:rPr>
              <a:t> – the Answer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776707"/>
            <a:ext cx="12188952" cy="81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415" y="1887132"/>
            <a:ext cx="7355201" cy="5005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8505">
              <a:lnSpc>
                <a:spcPct val="100000"/>
              </a:lnSpc>
              <a:spcBef>
                <a:spcPts val="95"/>
              </a:spcBef>
              <a:tabLst>
                <a:tab pos="3481070" algn="l"/>
              </a:tabLst>
            </a:pPr>
            <a:r>
              <a:rPr lang="en-US" sz="2650" b="1" spc="235" dirty="0" smtClean="0">
                <a:solidFill>
                  <a:srgbClr val="50575B"/>
                </a:solidFill>
                <a:latin typeface="Arial"/>
                <a:cs typeface="Arial"/>
              </a:rPr>
              <a:t>High Value</a:t>
            </a:r>
            <a:r>
              <a:rPr sz="2650" b="1" spc="235" dirty="0">
                <a:solidFill>
                  <a:srgbClr val="50575B"/>
                </a:solidFill>
                <a:latin typeface="Arial"/>
                <a:cs typeface="Arial"/>
              </a:rPr>
              <a:t>	</a:t>
            </a:r>
            <a:r>
              <a:rPr lang="en-US" sz="2650" b="1" spc="350" dirty="0" smtClean="0">
                <a:solidFill>
                  <a:srgbClr val="50575B"/>
                </a:solidFill>
                <a:latin typeface="Arial"/>
                <a:cs typeface="Arial"/>
              </a:rPr>
              <a:t>Batch Processing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Arial" panose="020B0604020202020204" pitchFamily="34" charset="0"/>
              <a:cs typeface="Times New Roman"/>
            </a:endParaRPr>
          </a:p>
          <a:p>
            <a:pPr marL="738505">
              <a:lnSpc>
                <a:spcPct val="100000"/>
              </a:lnSpc>
              <a:tabLst>
                <a:tab pos="3481070" algn="l"/>
              </a:tabLst>
            </a:pPr>
            <a:r>
              <a:rPr lang="en-US" sz="2650" b="1" spc="275" dirty="0" smtClean="0">
                <a:solidFill>
                  <a:srgbClr val="50575B"/>
                </a:solidFill>
                <a:latin typeface="Arial"/>
                <a:cs typeface="Arial"/>
              </a:rPr>
              <a:t>Real-Time</a:t>
            </a:r>
            <a:r>
              <a:rPr sz="2650" b="1" spc="275" dirty="0">
                <a:solidFill>
                  <a:srgbClr val="50575B"/>
                </a:solidFill>
                <a:latin typeface="Arial"/>
                <a:cs typeface="Arial"/>
              </a:rPr>
              <a:t>	</a:t>
            </a:r>
            <a:r>
              <a:rPr lang="en-US" sz="2650" b="1" spc="335" dirty="0" smtClean="0">
                <a:solidFill>
                  <a:srgbClr val="50575B"/>
                </a:solidFill>
                <a:latin typeface="Arial"/>
                <a:cs typeface="Arial"/>
              </a:rPr>
              <a:t>Cross-Border</a:t>
            </a:r>
            <a:r>
              <a:rPr sz="2650" b="1" spc="-475" dirty="0" smtClean="0">
                <a:solidFill>
                  <a:srgbClr val="50575B"/>
                </a:solidFill>
                <a:latin typeface="Arial"/>
                <a:cs typeface="Arial"/>
              </a:rPr>
              <a:t> </a:t>
            </a:r>
            <a:endParaRPr sz="2650" dirty="0">
              <a:latin typeface="Arial"/>
              <a:cs typeface="Arial"/>
            </a:endParaRPr>
          </a:p>
          <a:p>
            <a:pPr marL="12700" marR="831215">
              <a:lnSpc>
                <a:spcPct val="87800"/>
              </a:lnSpc>
            </a:pPr>
            <a:endParaRPr lang="en-US" sz="2700" i="1" spc="0" dirty="0" smtClean="0">
              <a:solidFill>
                <a:srgbClr val="991F3D"/>
              </a:solidFill>
              <a:latin typeface="Arial" panose="020B0604020202020204" pitchFamily="34" charset="0"/>
              <a:cs typeface="Helvetica 65 Medium"/>
            </a:endParaRPr>
          </a:p>
          <a:p>
            <a:pPr marL="12700" marR="831215">
              <a:lnSpc>
                <a:spcPct val="87800"/>
              </a:lnSpc>
            </a:pPr>
            <a:r>
              <a:rPr i="1" spc="0" dirty="0" smtClean="0">
                <a:solidFill>
                  <a:srgbClr val="991F3D"/>
                </a:solidFill>
                <a:latin typeface="Arial" panose="020B0604020202020204" pitchFamily="34" charset="0"/>
                <a:cs typeface="Helvetica 65 Medium"/>
              </a:rPr>
              <a:t>CGI </a:t>
            </a:r>
            <a:r>
              <a:rPr i="1" spc="0" dirty="0">
                <a:solidFill>
                  <a:srgbClr val="991F3D"/>
                </a:solidFill>
                <a:latin typeface="Arial" panose="020B0604020202020204" pitchFamily="34" charset="0"/>
                <a:cs typeface="Helvetica 65 Medium"/>
              </a:rPr>
              <a:t>All Payments </a:t>
            </a:r>
            <a:r>
              <a:rPr dirty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is </a:t>
            </a:r>
            <a:r>
              <a:rPr lang="en-US" spc="0" dirty="0" smtClean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how financial institutions can </a:t>
            </a:r>
            <a:r>
              <a:rPr lang="en-US" dirty="0" smtClean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modernize </a:t>
            </a:r>
            <a:r>
              <a:rPr lang="en-US" spc="0" dirty="0" smtClean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their customers’ payments </a:t>
            </a:r>
            <a:r>
              <a:rPr lang="en-US" spc="0" dirty="0" smtClean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experience</a:t>
            </a:r>
          </a:p>
          <a:p>
            <a:pPr marL="12700" marR="831215">
              <a:lnSpc>
                <a:spcPct val="87800"/>
              </a:lnSpc>
            </a:pPr>
            <a:endParaRPr lang="en-US" spc="0" dirty="0" smtClean="0">
              <a:solidFill>
                <a:srgbClr val="1B1A1A"/>
              </a:solidFill>
              <a:latin typeface="Arial" panose="020B0604020202020204" pitchFamily="34" charset="0"/>
              <a:cs typeface="Helvetica 45 Light"/>
            </a:endParaRPr>
          </a:p>
          <a:p>
            <a:pPr marL="12700" marR="831215">
              <a:lnSpc>
                <a:spcPct val="87800"/>
              </a:lnSpc>
            </a:pPr>
            <a:r>
              <a:rPr lang="en-US" dirty="0" smtClean="0">
                <a:solidFill>
                  <a:srgbClr val="1B1A1A"/>
                </a:solidFill>
                <a:latin typeface="Arial" panose="020B0604020202020204" pitchFamily="34" charset="0"/>
                <a:cs typeface="Helvetica 45 Light"/>
              </a:rPr>
              <a:t>Target markets – FIs</a:t>
            </a:r>
          </a:p>
          <a:p>
            <a:pPr marL="12700" marR="831215">
              <a:lnSpc>
                <a:spcPct val="87800"/>
              </a:lnSpc>
            </a:pPr>
            <a:endParaRPr lang="en-US" spc="0" dirty="0" smtClean="0">
              <a:solidFill>
                <a:srgbClr val="1B1A1A"/>
              </a:solidFill>
              <a:latin typeface="Arial" panose="020B0604020202020204" pitchFamily="34" charset="0"/>
              <a:cs typeface="Helvetica 45 Light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5858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Tier 1 - Large global financial institutions such as J.P. Morgan, Goldman Sachs, Citi Group, Bank of America. </a:t>
            </a:r>
            <a:endParaRPr lang="en-US" sz="1400" dirty="0">
              <a:solidFill>
                <a:srgbClr val="5858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5858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Tier 2 – Large to medium sized financial Institutions with a global presence such as Barclays, Credit Suisse, Canadian Imperial Bank of Commerce (CIBC) - Existing clients include Deutsche Bank and National Bank of Canada (NBC). </a:t>
            </a:r>
            <a:endParaRPr lang="en-US" sz="1400" dirty="0">
              <a:solidFill>
                <a:srgbClr val="5858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5858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Tier </a:t>
            </a:r>
            <a:r>
              <a:rPr lang="en-US" sz="1400" dirty="0">
                <a:solidFill>
                  <a:srgbClr val="5858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 – National or regional financial institutions such as credit unions, savings and loans, and building societies that may also use third-party providers for their payment systems</a:t>
            </a:r>
          </a:p>
          <a:p>
            <a:pPr marL="12700" marR="831215">
              <a:lnSpc>
                <a:spcPct val="87800"/>
              </a:lnSpc>
            </a:pPr>
            <a:endParaRPr sz="2700" dirty="0">
              <a:solidFill>
                <a:srgbClr val="1B1A1A"/>
              </a:solidFill>
              <a:latin typeface="Arial" panose="020B0604020202020204" pitchFamily="34" charset="0"/>
              <a:cs typeface="Helvetica 45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46970" y="0"/>
            <a:ext cx="2341981" cy="2342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48360" y="651997"/>
            <a:ext cx="499109" cy="594360"/>
          </a:xfrm>
          <a:custGeom>
            <a:avLst/>
            <a:gdLst/>
            <a:ahLst/>
            <a:cxnLst/>
            <a:rect l="l" t="t" r="r" b="b"/>
            <a:pathLst>
              <a:path w="499109" h="594360">
                <a:moveTo>
                  <a:pt x="309638" y="0"/>
                </a:moveTo>
                <a:lnTo>
                  <a:pt x="260152" y="3732"/>
                </a:lnTo>
                <a:lnTo>
                  <a:pt x="212935" y="14591"/>
                </a:lnTo>
                <a:lnTo>
                  <a:pt x="168681" y="32067"/>
                </a:lnTo>
                <a:lnTo>
                  <a:pt x="128082" y="55651"/>
                </a:lnTo>
                <a:lnTo>
                  <a:pt x="91830" y="84834"/>
                </a:lnTo>
                <a:lnTo>
                  <a:pt x="60617" y="119107"/>
                </a:lnTo>
                <a:lnTo>
                  <a:pt x="35135" y="157960"/>
                </a:lnTo>
                <a:lnTo>
                  <a:pt x="16077" y="200885"/>
                </a:lnTo>
                <a:lnTo>
                  <a:pt x="4134" y="247372"/>
                </a:lnTo>
                <a:lnTo>
                  <a:pt x="0" y="296913"/>
                </a:lnTo>
                <a:lnTo>
                  <a:pt x="4110" y="344188"/>
                </a:lnTo>
                <a:lnTo>
                  <a:pt x="15988" y="389361"/>
                </a:lnTo>
                <a:lnTo>
                  <a:pt x="34951" y="431755"/>
                </a:lnTo>
                <a:lnTo>
                  <a:pt x="60317" y="470692"/>
                </a:lnTo>
                <a:lnTo>
                  <a:pt x="91405" y="505496"/>
                </a:lnTo>
                <a:lnTo>
                  <a:pt x="127531" y="535490"/>
                </a:lnTo>
                <a:lnTo>
                  <a:pt x="168014" y="559997"/>
                </a:lnTo>
                <a:lnTo>
                  <a:pt x="212173" y="578340"/>
                </a:lnTo>
                <a:lnTo>
                  <a:pt x="259324" y="589842"/>
                </a:lnTo>
                <a:lnTo>
                  <a:pt x="308787" y="593826"/>
                </a:lnTo>
                <a:lnTo>
                  <a:pt x="355288" y="590128"/>
                </a:lnTo>
                <a:lnTo>
                  <a:pt x="404655" y="579512"/>
                </a:lnTo>
                <a:lnTo>
                  <a:pt x="453386" y="562692"/>
                </a:lnTo>
                <a:lnTo>
                  <a:pt x="497979" y="540385"/>
                </a:lnTo>
                <a:lnTo>
                  <a:pt x="497979" y="479310"/>
                </a:lnTo>
                <a:lnTo>
                  <a:pt x="318122" y="479310"/>
                </a:lnTo>
                <a:lnTo>
                  <a:pt x="270001" y="473458"/>
                </a:lnTo>
                <a:lnTo>
                  <a:pt x="225557" y="456530"/>
                </a:lnTo>
                <a:lnTo>
                  <a:pt x="187053" y="429469"/>
                </a:lnTo>
                <a:lnTo>
                  <a:pt x="156750" y="393217"/>
                </a:lnTo>
                <a:lnTo>
                  <a:pt x="136910" y="348718"/>
                </a:lnTo>
                <a:lnTo>
                  <a:pt x="129793" y="296913"/>
                </a:lnTo>
                <a:lnTo>
                  <a:pt x="135610" y="251591"/>
                </a:lnTo>
                <a:lnTo>
                  <a:pt x="152573" y="208909"/>
                </a:lnTo>
                <a:lnTo>
                  <a:pt x="179951" y="171364"/>
                </a:lnTo>
                <a:lnTo>
                  <a:pt x="217013" y="141454"/>
                </a:lnTo>
                <a:lnTo>
                  <a:pt x="263030" y="121676"/>
                </a:lnTo>
                <a:lnTo>
                  <a:pt x="317271" y="114528"/>
                </a:lnTo>
                <a:lnTo>
                  <a:pt x="498817" y="114528"/>
                </a:lnTo>
                <a:lnTo>
                  <a:pt x="498817" y="44119"/>
                </a:lnTo>
                <a:lnTo>
                  <a:pt x="457569" y="26847"/>
                </a:lnTo>
                <a:lnTo>
                  <a:pt x="409957" y="12834"/>
                </a:lnTo>
                <a:lnTo>
                  <a:pt x="359480" y="3434"/>
                </a:lnTo>
                <a:lnTo>
                  <a:pt x="309638" y="0"/>
                </a:lnTo>
                <a:close/>
              </a:path>
              <a:path w="499109" h="594360">
                <a:moveTo>
                  <a:pt x="497979" y="403809"/>
                </a:moveTo>
                <a:lnTo>
                  <a:pt x="456869" y="435290"/>
                </a:lnTo>
                <a:lnTo>
                  <a:pt x="412818" y="459057"/>
                </a:lnTo>
                <a:lnTo>
                  <a:pt x="366382" y="474075"/>
                </a:lnTo>
                <a:lnTo>
                  <a:pt x="318122" y="479310"/>
                </a:lnTo>
                <a:lnTo>
                  <a:pt x="497979" y="479310"/>
                </a:lnTo>
                <a:lnTo>
                  <a:pt x="497979" y="403809"/>
                </a:lnTo>
                <a:close/>
              </a:path>
              <a:path w="499109" h="594360">
                <a:moveTo>
                  <a:pt x="498817" y="114528"/>
                </a:moveTo>
                <a:lnTo>
                  <a:pt x="317271" y="114528"/>
                </a:lnTo>
                <a:lnTo>
                  <a:pt x="360911" y="118744"/>
                </a:lnTo>
                <a:lnTo>
                  <a:pt x="406139" y="131073"/>
                </a:lnTo>
                <a:lnTo>
                  <a:pt x="452320" y="151036"/>
                </a:lnTo>
                <a:lnTo>
                  <a:pt x="498817" y="178155"/>
                </a:lnTo>
                <a:lnTo>
                  <a:pt x="498817" y="114528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2366" y="652001"/>
            <a:ext cx="516255" cy="594360"/>
          </a:xfrm>
          <a:custGeom>
            <a:avLst/>
            <a:gdLst/>
            <a:ahLst/>
            <a:cxnLst/>
            <a:rect l="l" t="t" r="r" b="b"/>
            <a:pathLst>
              <a:path w="516254" h="594360">
                <a:moveTo>
                  <a:pt x="318985" y="0"/>
                </a:moveTo>
                <a:lnTo>
                  <a:pt x="271592" y="3148"/>
                </a:lnTo>
                <a:lnTo>
                  <a:pt x="226444" y="12316"/>
                </a:lnTo>
                <a:lnTo>
                  <a:pt x="184018" y="27086"/>
                </a:lnTo>
                <a:lnTo>
                  <a:pt x="144793" y="47042"/>
                </a:lnTo>
                <a:lnTo>
                  <a:pt x="109247" y="71766"/>
                </a:lnTo>
                <a:lnTo>
                  <a:pt x="77858" y="100842"/>
                </a:lnTo>
                <a:lnTo>
                  <a:pt x="51104" y="133854"/>
                </a:lnTo>
                <a:lnTo>
                  <a:pt x="29463" y="170383"/>
                </a:lnTo>
                <a:lnTo>
                  <a:pt x="13413" y="210014"/>
                </a:lnTo>
                <a:lnTo>
                  <a:pt x="3433" y="252330"/>
                </a:lnTo>
                <a:lnTo>
                  <a:pt x="0" y="296913"/>
                </a:lnTo>
                <a:lnTo>
                  <a:pt x="4159" y="345423"/>
                </a:lnTo>
                <a:lnTo>
                  <a:pt x="16172" y="391312"/>
                </a:lnTo>
                <a:lnTo>
                  <a:pt x="35342" y="433995"/>
                </a:lnTo>
                <a:lnTo>
                  <a:pt x="60971" y="472887"/>
                </a:lnTo>
                <a:lnTo>
                  <a:pt x="92362" y="507401"/>
                </a:lnTo>
                <a:lnTo>
                  <a:pt x="128817" y="536953"/>
                </a:lnTo>
                <a:lnTo>
                  <a:pt x="169640" y="560957"/>
                </a:lnTo>
                <a:lnTo>
                  <a:pt x="214133" y="578827"/>
                </a:lnTo>
                <a:lnTo>
                  <a:pt x="261599" y="589979"/>
                </a:lnTo>
                <a:lnTo>
                  <a:pt x="311340" y="593826"/>
                </a:lnTo>
                <a:lnTo>
                  <a:pt x="365357" y="591136"/>
                </a:lnTo>
                <a:lnTo>
                  <a:pt x="417702" y="583118"/>
                </a:lnTo>
                <a:lnTo>
                  <a:pt x="467981" y="569850"/>
                </a:lnTo>
                <a:lnTo>
                  <a:pt x="515797" y="551408"/>
                </a:lnTo>
                <a:lnTo>
                  <a:pt x="515797" y="482701"/>
                </a:lnTo>
                <a:lnTo>
                  <a:pt x="323227" y="482701"/>
                </a:lnTo>
                <a:lnTo>
                  <a:pt x="279658" y="478063"/>
                </a:lnTo>
                <a:lnTo>
                  <a:pt x="239248" y="464714"/>
                </a:lnTo>
                <a:lnTo>
                  <a:pt x="203289" y="443500"/>
                </a:lnTo>
                <a:lnTo>
                  <a:pt x="173072" y="415266"/>
                </a:lnTo>
                <a:lnTo>
                  <a:pt x="149889" y="380860"/>
                </a:lnTo>
                <a:lnTo>
                  <a:pt x="135033" y="341126"/>
                </a:lnTo>
                <a:lnTo>
                  <a:pt x="129793" y="296913"/>
                </a:lnTo>
                <a:lnTo>
                  <a:pt x="135924" y="251591"/>
                </a:lnTo>
                <a:lnTo>
                  <a:pt x="153673" y="208909"/>
                </a:lnTo>
                <a:lnTo>
                  <a:pt x="182073" y="171364"/>
                </a:lnTo>
                <a:lnTo>
                  <a:pt x="220159" y="141454"/>
                </a:lnTo>
                <a:lnTo>
                  <a:pt x="266965" y="121676"/>
                </a:lnTo>
                <a:lnTo>
                  <a:pt x="321525" y="114528"/>
                </a:lnTo>
                <a:lnTo>
                  <a:pt x="512394" y="114528"/>
                </a:lnTo>
                <a:lnTo>
                  <a:pt x="512394" y="39865"/>
                </a:lnTo>
                <a:lnTo>
                  <a:pt x="470483" y="23976"/>
                </a:lnTo>
                <a:lnTo>
                  <a:pt x="421414" y="11345"/>
                </a:lnTo>
                <a:lnTo>
                  <a:pt x="369483" y="3008"/>
                </a:lnTo>
                <a:lnTo>
                  <a:pt x="318985" y="0"/>
                </a:lnTo>
                <a:close/>
              </a:path>
              <a:path w="516254" h="594360">
                <a:moveTo>
                  <a:pt x="515797" y="251104"/>
                </a:moveTo>
                <a:lnTo>
                  <a:pt x="298627" y="251104"/>
                </a:lnTo>
                <a:lnTo>
                  <a:pt x="298627" y="363931"/>
                </a:lnTo>
                <a:lnTo>
                  <a:pt x="393623" y="363931"/>
                </a:lnTo>
                <a:lnTo>
                  <a:pt x="393623" y="470814"/>
                </a:lnTo>
                <a:lnTo>
                  <a:pt x="374275" y="476968"/>
                </a:lnTo>
                <a:lnTo>
                  <a:pt x="356515" y="480577"/>
                </a:lnTo>
                <a:lnTo>
                  <a:pt x="339711" y="482276"/>
                </a:lnTo>
                <a:lnTo>
                  <a:pt x="323227" y="482701"/>
                </a:lnTo>
                <a:lnTo>
                  <a:pt x="515797" y="482701"/>
                </a:lnTo>
                <a:lnTo>
                  <a:pt x="515797" y="251104"/>
                </a:lnTo>
                <a:close/>
              </a:path>
              <a:path w="516254" h="594360">
                <a:moveTo>
                  <a:pt x="512394" y="114528"/>
                </a:moveTo>
                <a:lnTo>
                  <a:pt x="321525" y="114528"/>
                </a:lnTo>
                <a:lnTo>
                  <a:pt x="369960" y="119141"/>
                </a:lnTo>
                <a:lnTo>
                  <a:pt x="419507" y="131708"/>
                </a:lnTo>
                <a:lnTo>
                  <a:pt x="467781" y="150318"/>
                </a:lnTo>
                <a:lnTo>
                  <a:pt x="512394" y="173062"/>
                </a:lnTo>
                <a:lnTo>
                  <a:pt x="512394" y="114528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03088" y="663879"/>
            <a:ext cx="122555" cy="570230"/>
          </a:xfrm>
          <a:custGeom>
            <a:avLst/>
            <a:gdLst/>
            <a:ahLst/>
            <a:cxnLst/>
            <a:rect l="l" t="t" r="r" b="b"/>
            <a:pathLst>
              <a:path w="122554" h="570230">
                <a:moveTo>
                  <a:pt x="0" y="0"/>
                </a:moveTo>
                <a:lnTo>
                  <a:pt x="122161" y="0"/>
                </a:lnTo>
                <a:lnTo>
                  <a:pt x="122161" y="570077"/>
                </a:lnTo>
                <a:lnTo>
                  <a:pt x="0" y="570077"/>
                </a:lnTo>
                <a:lnTo>
                  <a:pt x="0" y="0"/>
                </a:lnTo>
                <a:close/>
              </a:path>
            </a:pathLst>
          </a:custGeom>
          <a:solidFill>
            <a:srgbClr val="E31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8722" y="1311948"/>
            <a:ext cx="216344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Experienc</a:t>
            </a:r>
            <a:r>
              <a:rPr sz="1400" spc="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</a:t>
            </a:r>
            <a:r>
              <a:rPr sz="1400" spc="-12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 </a:t>
            </a: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th</a:t>
            </a:r>
            <a:r>
              <a:rPr sz="1400" spc="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e</a:t>
            </a:r>
            <a:r>
              <a:rPr sz="1400" spc="-12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 </a:t>
            </a:r>
            <a:r>
              <a:rPr sz="1400" spc="-55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commitmen</a:t>
            </a:r>
            <a:r>
              <a:rPr sz="1400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t</a:t>
            </a:r>
            <a:r>
              <a:rPr sz="750" spc="37" baseline="72222" dirty="0">
                <a:solidFill>
                  <a:srgbClr val="50575B"/>
                </a:solidFill>
                <a:latin typeface="Arial" panose="020B0604020202020204" pitchFamily="34" charset="0"/>
                <a:cs typeface="Helvetica 55 Roman"/>
              </a:rPr>
              <a:t>®</a:t>
            </a:r>
            <a:endParaRPr sz="750" baseline="72222">
              <a:latin typeface="Arial" panose="020B0604020202020204" pitchFamily="34" charset="0"/>
              <a:cs typeface="Helvetica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CGI All Payments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089" y="1231841"/>
            <a:ext cx="11209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an intelligent and flexible payment hub that meets today’s challenges and helps achieve banks’ long-term payments vision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1823" y="2073369"/>
            <a:ext cx="11133706" cy="4102599"/>
            <a:chOff x="596742" y="1984865"/>
            <a:chExt cx="11133706" cy="4102599"/>
          </a:xfrm>
        </p:grpSpPr>
        <p:sp>
          <p:nvSpPr>
            <p:cNvPr id="7" name="Rectangle 6"/>
            <p:cNvSpPr/>
            <p:nvPr/>
          </p:nvSpPr>
          <p:spPr bwMode="gray">
            <a:xfrm>
              <a:off x="596743" y="1984865"/>
              <a:ext cx="1963575" cy="679269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AU" sz="1600" b="1" dirty="0" smtClean="0">
                  <a:solidFill>
                    <a:schemeClr val="bg1"/>
                  </a:solidFill>
                  <a:cs typeface="Arial" pitchFamily="34" charset="0"/>
                </a:rPr>
                <a:t>Global</a:t>
              </a: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596743" y="2839430"/>
              <a:ext cx="1963575" cy="679269"/>
            </a:xfrm>
            <a:prstGeom prst="rect">
              <a:avLst/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AU" sz="1600" b="1" dirty="0" smtClean="0">
                  <a:solidFill>
                    <a:schemeClr val="bg1"/>
                  </a:solidFill>
                  <a:cs typeface="Arial" pitchFamily="34" charset="0"/>
                </a:rPr>
                <a:t>Flexible</a:t>
              </a: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596743" y="3693596"/>
              <a:ext cx="1963575" cy="673801"/>
            </a:xfrm>
            <a:prstGeom prst="rect">
              <a:avLst/>
            </a:prstGeom>
            <a:solidFill>
              <a:schemeClr val="accent3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AU" sz="1600" b="1" dirty="0" smtClean="0">
                  <a:solidFill>
                    <a:schemeClr val="bg1"/>
                  </a:solidFill>
                  <a:cs typeface="Arial" pitchFamily="34" charset="0"/>
                </a:rPr>
                <a:t>Efficient</a:t>
              </a: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596742" y="5413666"/>
              <a:ext cx="1963575" cy="6737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AU" sz="1600" b="1" dirty="0" smtClean="0">
                  <a:solidFill>
                    <a:schemeClr val="bg1"/>
                  </a:solidFill>
                  <a:cs typeface="Arial" pitchFamily="34" charset="0"/>
                </a:rPr>
                <a:t>Compliance and Standards</a:t>
              </a: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596742" y="4553631"/>
              <a:ext cx="1963575" cy="6738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AU" sz="1600" b="1" dirty="0" smtClean="0">
                  <a:solidFill>
                    <a:schemeClr val="bg1"/>
                  </a:solidFill>
                  <a:cs typeface="Arial" pitchFamily="34" charset="0"/>
                </a:rPr>
                <a:t>Cost effective</a:t>
              </a: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gray">
            <a:xfrm rot="5400000">
              <a:off x="2564741" y="2167248"/>
              <a:ext cx="443818" cy="295909"/>
            </a:xfrm>
            <a:prstGeom prst="triangle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gray">
            <a:xfrm rot="5400000">
              <a:off x="2564740" y="3031112"/>
              <a:ext cx="443818" cy="295909"/>
            </a:xfrm>
            <a:prstGeom prst="triangle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gray">
            <a:xfrm rot="5400000">
              <a:off x="2564740" y="3892678"/>
              <a:ext cx="443818" cy="295909"/>
            </a:xfrm>
            <a:prstGeom prst="triangle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gray">
            <a:xfrm rot="5400000">
              <a:off x="2564740" y="4758080"/>
              <a:ext cx="443818" cy="295909"/>
            </a:xfrm>
            <a:prstGeom prst="triangle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gray">
            <a:xfrm rot="5400000">
              <a:off x="2564740" y="5621945"/>
              <a:ext cx="443818" cy="295909"/>
            </a:xfrm>
            <a:prstGeom prst="triangle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AU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3012982" y="1984865"/>
              <a:ext cx="8717464" cy="67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Multi-entity, multi-language, and workload management capabilities for complex organizational </a:t>
              </a:r>
              <a:r>
                <a:rPr lang="en-AU" sz="1400" dirty="0" smtClean="0"/>
                <a:t>structures</a:t>
              </a:r>
            </a:p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Ability to quickly bring new products to market and enter new </a:t>
              </a:r>
              <a:r>
                <a:rPr lang="en-AU" sz="1400" dirty="0" smtClean="0"/>
                <a:t>territories</a:t>
              </a:r>
              <a:endParaRPr lang="en-AU" sz="140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3012982" y="2839431"/>
              <a:ext cx="8717464" cy="67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marL="285750" indent="-285750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Support for the full spectrum of payment services, from mass payments to high care.</a:t>
              </a:r>
            </a:p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Support for existing and future payment </a:t>
              </a:r>
              <a:r>
                <a:rPr lang="en-AU" sz="1400" dirty="0" smtClean="0"/>
                <a:t>types.</a:t>
              </a:r>
              <a:endParaRPr lang="en-AU" sz="1400" dirty="0"/>
            </a:p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Flexibility to respond to current market drivers with real-time payments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3012982" y="3693796"/>
              <a:ext cx="8717464" cy="67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High scalability and the ability to run separate services concurrently without performance degradation</a:t>
              </a:r>
            </a:p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High configurability to achieve high levels of responsiveness, autonomy and reliability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3012983" y="4548161"/>
              <a:ext cx="8717464" cy="67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AU" sz="1400" dirty="0"/>
                <a:t>Cost savings from consolidating operations and payments processing, replacing inefficient legacy systems, and reducing manual processing while improving straight-through </a:t>
              </a:r>
              <a:r>
                <a:rPr lang="en-AU" sz="1400" dirty="0" smtClean="0"/>
                <a:t>processing</a:t>
              </a:r>
              <a:endParaRPr lang="en-AU" sz="1400" dirty="0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3012984" y="5408194"/>
              <a:ext cx="8717464" cy="67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US" sz="1400" dirty="0"/>
                <a:t>Integrated Compliance Management – AML &amp; Fraud detection</a:t>
              </a:r>
            </a:p>
            <a:p>
              <a:pPr marL="285750" indent="-285750">
                <a:spcBef>
                  <a:spcPct val="0"/>
                </a:spcBef>
                <a:buSzPct val="90000"/>
                <a:buFont typeface="Arial" panose="020B0604020202020204" pitchFamily="34" charset="0"/>
                <a:buChar char="•"/>
              </a:pPr>
              <a:r>
                <a:rPr lang="en-US" sz="1400" dirty="0">
                  <a:sym typeface="Wingdings" pitchFamily="2" charset="2"/>
                </a:rPr>
                <a:t>ISO20022 native support.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9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4324894" y="3069771"/>
            <a:ext cx="6177644" cy="1511302"/>
          </a:xfrm>
        </p:spPr>
        <p:txBody>
          <a:bodyPr>
            <a:normAutofit fontScale="90000"/>
          </a:bodyPr>
          <a:lstStyle/>
          <a:p>
            <a:r>
              <a:rPr lang="en-US" kern="0" dirty="0" smtClean="0">
                <a:solidFill>
                  <a:schemeClr val="tx1"/>
                </a:solidFill>
                <a:cs typeface="Arial" pitchFamily="34" charset="0"/>
              </a:rPr>
              <a:t>CGI APS – </a:t>
            </a:r>
            <a:r>
              <a:rPr lang="en-US" kern="0" dirty="0" smtClean="0">
                <a:solidFill>
                  <a:schemeClr val="tx1"/>
                </a:solidFill>
                <a:cs typeface="Arial" pitchFamily="34" charset="0"/>
              </a:rPr>
              <a:t>Functional </a:t>
            </a:r>
            <a:br>
              <a:rPr lang="en-US" kern="0" dirty="0" smtClean="0">
                <a:solidFill>
                  <a:schemeClr val="tx1"/>
                </a:solidFill>
                <a:cs typeface="Arial" pitchFamily="34" charset="0"/>
              </a:rPr>
            </a:br>
            <a:r>
              <a:rPr lang="en-US" kern="0" dirty="0" err="1" smtClean="0">
                <a:solidFill>
                  <a:schemeClr val="tx1"/>
                </a:solidFill>
                <a:cs typeface="Arial" pitchFamily="34" charset="0"/>
              </a:rPr>
              <a:t>Architecture</a:t>
            </a:r>
            <a:r>
              <a:rPr lang="en-US" kern="0" dirty="0" err="1" smtClean="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en-US" kern="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cs typeface="Arial" pitchFamily="34" charset="0"/>
              </a:rPr>
              <a:t>Overview &amp; Features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does </a:t>
            </a:r>
            <a:r>
              <a:rPr lang="en-GB" dirty="0" smtClean="0"/>
              <a:t>CGI All Payments </a:t>
            </a:r>
            <a:r>
              <a:rPr lang="en-GB" dirty="0"/>
              <a:t>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200151" y="1374775"/>
            <a:ext cx="2116138" cy="4682148"/>
          </a:xfrm>
          <a:custGeom>
            <a:avLst/>
            <a:gdLst>
              <a:gd name="T0" fmla="*/ 121 w 2661"/>
              <a:gd name="T1" fmla="*/ 6168 h 6168"/>
              <a:gd name="T2" fmla="*/ 2540 w 2661"/>
              <a:gd name="T3" fmla="*/ 6168 h 6168"/>
              <a:gd name="T4" fmla="*/ 2661 w 2661"/>
              <a:gd name="T5" fmla="*/ 6048 h 6168"/>
              <a:gd name="T6" fmla="*/ 2661 w 2661"/>
              <a:gd name="T7" fmla="*/ 6048 h 6168"/>
              <a:gd name="T8" fmla="*/ 2661 w 2661"/>
              <a:gd name="T9" fmla="*/ 121 h 6168"/>
              <a:gd name="T10" fmla="*/ 2540 w 2661"/>
              <a:gd name="T11" fmla="*/ 0 h 6168"/>
              <a:gd name="T12" fmla="*/ 2540 w 2661"/>
              <a:gd name="T13" fmla="*/ 0 h 6168"/>
              <a:gd name="T14" fmla="*/ 121 w 2661"/>
              <a:gd name="T15" fmla="*/ 0 h 6168"/>
              <a:gd name="T16" fmla="*/ 0 w 2661"/>
              <a:gd name="T17" fmla="*/ 121 h 6168"/>
              <a:gd name="T18" fmla="*/ 0 w 2661"/>
              <a:gd name="T19" fmla="*/ 121 h 6168"/>
              <a:gd name="T20" fmla="*/ 0 w 2661"/>
              <a:gd name="T21" fmla="*/ 6048 h 6168"/>
              <a:gd name="T22" fmla="*/ 121 w 2661"/>
              <a:gd name="T23" fmla="*/ 6168 h 6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61" h="6168">
                <a:moveTo>
                  <a:pt x="121" y="6168"/>
                </a:moveTo>
                <a:lnTo>
                  <a:pt x="2540" y="6168"/>
                </a:lnTo>
                <a:cubicBezTo>
                  <a:pt x="2607" y="6168"/>
                  <a:pt x="2661" y="6114"/>
                  <a:pt x="2661" y="6048"/>
                </a:cubicBezTo>
                <a:cubicBezTo>
                  <a:pt x="2661" y="6048"/>
                  <a:pt x="2661" y="6048"/>
                  <a:pt x="2661" y="6048"/>
                </a:cubicBezTo>
                <a:lnTo>
                  <a:pt x="2661" y="121"/>
                </a:lnTo>
                <a:cubicBezTo>
                  <a:pt x="2661" y="54"/>
                  <a:pt x="2607" y="0"/>
                  <a:pt x="2540" y="0"/>
                </a:cubicBezTo>
                <a:lnTo>
                  <a:pt x="2540" y="0"/>
                </a:ln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1"/>
                </a:lnTo>
                <a:lnTo>
                  <a:pt x="0" y="6048"/>
                </a:lnTo>
                <a:cubicBezTo>
                  <a:pt x="0" y="6114"/>
                  <a:pt x="54" y="6168"/>
                  <a:pt x="121" y="6168"/>
                </a:cubicBezTo>
                <a:close/>
              </a:path>
            </a:pathLst>
          </a:custGeom>
          <a:noFill/>
          <a:ln w="20638" cap="rnd">
            <a:solidFill>
              <a:srgbClr val="407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65276" y="1408113"/>
            <a:ext cx="1463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Bank Channels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814513"/>
            <a:ext cx="5603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814513"/>
            <a:ext cx="5603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236"/>
          <p:cNvGrpSpPr/>
          <p:nvPr/>
        </p:nvGrpSpPr>
        <p:grpSpPr>
          <a:xfrm>
            <a:off x="1946276" y="1814513"/>
            <a:ext cx="496888" cy="484187"/>
            <a:chOff x="1946276" y="1814513"/>
            <a:chExt cx="496888" cy="484187"/>
          </a:xfrm>
        </p:grpSpPr>
        <p:pic>
          <p:nvPicPr>
            <p:cNvPr id="1214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276" y="1814513"/>
              <a:ext cx="496888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5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276" y="1814513"/>
              <a:ext cx="496888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0" name="Group 149"/>
          <p:cNvGrpSpPr/>
          <p:nvPr/>
        </p:nvGrpSpPr>
        <p:grpSpPr>
          <a:xfrm>
            <a:off x="1295400" y="1374775"/>
            <a:ext cx="6832600" cy="4573588"/>
            <a:chOff x="1295400" y="1374775"/>
            <a:chExt cx="6832600" cy="4573588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963" y="1707400"/>
              <a:ext cx="674688" cy="679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963" y="1707400"/>
              <a:ext cx="674688" cy="679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306513" y="2495784"/>
              <a:ext cx="1925638" cy="474950"/>
            </a:xfrm>
            <a:custGeom>
              <a:avLst/>
              <a:gdLst>
                <a:gd name="T0" fmla="*/ 121 w 2419"/>
                <a:gd name="T1" fmla="*/ 592 h 592"/>
                <a:gd name="T2" fmla="*/ 2298 w 2419"/>
                <a:gd name="T3" fmla="*/ 592 h 592"/>
                <a:gd name="T4" fmla="*/ 2419 w 2419"/>
                <a:gd name="T5" fmla="*/ 471 h 592"/>
                <a:gd name="T6" fmla="*/ 2419 w 2419"/>
                <a:gd name="T7" fmla="*/ 471 h 592"/>
                <a:gd name="T8" fmla="*/ 2419 w 2419"/>
                <a:gd name="T9" fmla="*/ 121 h 592"/>
                <a:gd name="T10" fmla="*/ 2298 w 2419"/>
                <a:gd name="T11" fmla="*/ 0 h 592"/>
                <a:gd name="T12" fmla="*/ 2298 w 2419"/>
                <a:gd name="T13" fmla="*/ 0 h 592"/>
                <a:gd name="T14" fmla="*/ 121 w 2419"/>
                <a:gd name="T15" fmla="*/ 0 h 592"/>
                <a:gd name="T16" fmla="*/ 0 w 2419"/>
                <a:gd name="T17" fmla="*/ 121 h 592"/>
                <a:gd name="T18" fmla="*/ 0 w 2419"/>
                <a:gd name="T19" fmla="*/ 121 h 592"/>
                <a:gd name="T20" fmla="*/ 0 w 2419"/>
                <a:gd name="T21" fmla="*/ 471 h 592"/>
                <a:gd name="T22" fmla="*/ 121 w 2419"/>
                <a:gd name="T23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9" h="592">
                  <a:moveTo>
                    <a:pt x="121" y="592"/>
                  </a:moveTo>
                  <a:lnTo>
                    <a:pt x="2298" y="592"/>
                  </a:lnTo>
                  <a:cubicBezTo>
                    <a:pt x="2365" y="592"/>
                    <a:pt x="2419" y="538"/>
                    <a:pt x="2419" y="471"/>
                  </a:cubicBezTo>
                  <a:cubicBezTo>
                    <a:pt x="2419" y="471"/>
                    <a:pt x="2419" y="471"/>
                    <a:pt x="2419" y="471"/>
                  </a:cubicBezTo>
                  <a:lnTo>
                    <a:pt x="2419" y="121"/>
                  </a:lnTo>
                  <a:cubicBezTo>
                    <a:pt x="2419" y="54"/>
                    <a:pt x="2365" y="0"/>
                    <a:pt x="2298" y="0"/>
                  </a:cubicBezTo>
                  <a:lnTo>
                    <a:pt x="2298" y="0"/>
                  </a:ln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71"/>
                  </a:lnTo>
                  <a:cubicBezTo>
                    <a:pt x="0" y="538"/>
                    <a:pt x="54" y="592"/>
                    <a:pt x="121" y="592"/>
                  </a:cubicBezTo>
                  <a:close/>
                </a:path>
              </a:pathLst>
            </a:custGeom>
            <a:solidFill>
              <a:srgbClr val="FFFFFF"/>
            </a:solidFill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398588" y="2554953"/>
              <a:ext cx="1890713" cy="37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Customer Authentication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000000"/>
                  </a:solidFill>
                </a:rPr>
                <a:t>&amp; </a:t>
              </a:r>
              <a:r>
                <a:rPr lang="en-US" altLang="en-US" sz="1200" dirty="0" err="1" smtClean="0">
                  <a:solidFill>
                    <a:srgbClr val="000000"/>
                  </a:solidFill>
                </a:rPr>
                <a:t>Authorisation</a:t>
              </a:r>
              <a:r>
                <a:rPr lang="en-US" altLang="en-US" sz="1200" dirty="0" smtClean="0">
                  <a:solidFill>
                    <a:srgbClr val="000000"/>
                  </a:solidFill>
                </a:rPr>
                <a:t>	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295400" y="3137046"/>
              <a:ext cx="1925638" cy="473350"/>
            </a:xfrm>
            <a:custGeom>
              <a:avLst/>
              <a:gdLst>
                <a:gd name="T0" fmla="*/ 121 w 2419"/>
                <a:gd name="T1" fmla="*/ 592 h 592"/>
                <a:gd name="T2" fmla="*/ 2298 w 2419"/>
                <a:gd name="T3" fmla="*/ 592 h 592"/>
                <a:gd name="T4" fmla="*/ 2419 w 2419"/>
                <a:gd name="T5" fmla="*/ 471 h 592"/>
                <a:gd name="T6" fmla="*/ 2419 w 2419"/>
                <a:gd name="T7" fmla="*/ 471 h 592"/>
                <a:gd name="T8" fmla="*/ 2419 w 2419"/>
                <a:gd name="T9" fmla="*/ 121 h 592"/>
                <a:gd name="T10" fmla="*/ 2298 w 2419"/>
                <a:gd name="T11" fmla="*/ 0 h 592"/>
                <a:gd name="T12" fmla="*/ 121 w 2419"/>
                <a:gd name="T13" fmla="*/ 0 h 592"/>
                <a:gd name="T14" fmla="*/ 0 w 2419"/>
                <a:gd name="T15" fmla="*/ 121 h 592"/>
                <a:gd name="T16" fmla="*/ 0 w 2419"/>
                <a:gd name="T17" fmla="*/ 121 h 592"/>
                <a:gd name="T18" fmla="*/ 0 w 2419"/>
                <a:gd name="T19" fmla="*/ 471 h 592"/>
                <a:gd name="T20" fmla="*/ 121 w 2419"/>
                <a:gd name="T21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9" h="592">
                  <a:moveTo>
                    <a:pt x="121" y="592"/>
                  </a:moveTo>
                  <a:lnTo>
                    <a:pt x="2298" y="592"/>
                  </a:lnTo>
                  <a:cubicBezTo>
                    <a:pt x="2365" y="592"/>
                    <a:pt x="2419" y="538"/>
                    <a:pt x="2419" y="471"/>
                  </a:cubicBezTo>
                  <a:cubicBezTo>
                    <a:pt x="2419" y="471"/>
                    <a:pt x="2419" y="471"/>
                    <a:pt x="2419" y="471"/>
                  </a:cubicBezTo>
                  <a:lnTo>
                    <a:pt x="2419" y="121"/>
                  </a:lnTo>
                  <a:cubicBezTo>
                    <a:pt x="2419" y="54"/>
                    <a:pt x="2365" y="0"/>
                    <a:pt x="2298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71"/>
                  </a:lnTo>
                  <a:cubicBezTo>
                    <a:pt x="0" y="538"/>
                    <a:pt x="54" y="592"/>
                    <a:pt x="121" y="592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398588" y="3284168"/>
              <a:ext cx="12858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Capture Payment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633663" y="3284168"/>
              <a:ext cx="1524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722563" y="3284168"/>
              <a:ext cx="4587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Batch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695825" y="1374775"/>
              <a:ext cx="2736850" cy="310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Bank Back Office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838" y="1707400"/>
              <a:ext cx="1960563" cy="424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798888" y="1728189"/>
              <a:ext cx="1924050" cy="4212179"/>
            </a:xfrm>
            <a:custGeom>
              <a:avLst/>
              <a:gdLst>
                <a:gd name="T0" fmla="*/ 121 w 2419"/>
                <a:gd name="T1" fmla="*/ 5261 h 5261"/>
                <a:gd name="T2" fmla="*/ 2298 w 2419"/>
                <a:gd name="T3" fmla="*/ 5261 h 5261"/>
                <a:gd name="T4" fmla="*/ 2419 w 2419"/>
                <a:gd name="T5" fmla="*/ 5140 h 5261"/>
                <a:gd name="T6" fmla="*/ 2419 w 2419"/>
                <a:gd name="T7" fmla="*/ 5140 h 5261"/>
                <a:gd name="T8" fmla="*/ 2419 w 2419"/>
                <a:gd name="T9" fmla="*/ 121 h 5261"/>
                <a:gd name="T10" fmla="*/ 2298 w 2419"/>
                <a:gd name="T11" fmla="*/ 0 h 5261"/>
                <a:gd name="T12" fmla="*/ 121 w 2419"/>
                <a:gd name="T13" fmla="*/ 0 h 5261"/>
                <a:gd name="T14" fmla="*/ 0 w 2419"/>
                <a:gd name="T15" fmla="*/ 121 h 5261"/>
                <a:gd name="T16" fmla="*/ 0 w 2419"/>
                <a:gd name="T17" fmla="*/ 121 h 5261"/>
                <a:gd name="T18" fmla="*/ 0 w 2419"/>
                <a:gd name="T19" fmla="*/ 5140 h 5261"/>
                <a:gd name="T20" fmla="*/ 121 w 2419"/>
                <a:gd name="T21" fmla="*/ 5261 h 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9" h="5261">
                  <a:moveTo>
                    <a:pt x="121" y="5261"/>
                  </a:moveTo>
                  <a:lnTo>
                    <a:pt x="2298" y="5261"/>
                  </a:lnTo>
                  <a:cubicBezTo>
                    <a:pt x="2365" y="5261"/>
                    <a:pt x="2419" y="5207"/>
                    <a:pt x="2419" y="5140"/>
                  </a:cubicBezTo>
                  <a:cubicBezTo>
                    <a:pt x="2419" y="5140"/>
                    <a:pt x="2419" y="5140"/>
                    <a:pt x="2419" y="5140"/>
                  </a:cubicBezTo>
                  <a:lnTo>
                    <a:pt x="2419" y="121"/>
                  </a:lnTo>
                  <a:cubicBezTo>
                    <a:pt x="2419" y="54"/>
                    <a:pt x="2365" y="0"/>
                    <a:pt x="2298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5140"/>
                  </a:lnTo>
                  <a:cubicBezTo>
                    <a:pt x="0" y="5207"/>
                    <a:pt x="54" y="5261"/>
                    <a:pt x="121" y="5261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836988" y="1774564"/>
              <a:ext cx="1871663" cy="27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CGI All Payments 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454525" y="1964864"/>
              <a:ext cx="0" cy="278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6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2169556"/>
              <a:ext cx="1719263" cy="51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3917950" y="2190345"/>
              <a:ext cx="1684338" cy="484544"/>
            </a:xfrm>
            <a:custGeom>
              <a:avLst/>
              <a:gdLst>
                <a:gd name="T0" fmla="*/ 121 w 2116"/>
                <a:gd name="T1" fmla="*/ 604 h 604"/>
                <a:gd name="T2" fmla="*/ 1996 w 2116"/>
                <a:gd name="T3" fmla="*/ 604 h 604"/>
                <a:gd name="T4" fmla="*/ 2116 w 2116"/>
                <a:gd name="T5" fmla="*/ 483 h 604"/>
                <a:gd name="T6" fmla="*/ 2116 w 2116"/>
                <a:gd name="T7" fmla="*/ 483 h 604"/>
                <a:gd name="T8" fmla="*/ 2116 w 2116"/>
                <a:gd name="T9" fmla="*/ 121 h 604"/>
                <a:gd name="T10" fmla="*/ 1996 w 2116"/>
                <a:gd name="T11" fmla="*/ 0 h 604"/>
                <a:gd name="T12" fmla="*/ 1996 w 2116"/>
                <a:gd name="T13" fmla="*/ 0 h 604"/>
                <a:gd name="T14" fmla="*/ 121 w 2116"/>
                <a:gd name="T15" fmla="*/ 0 h 604"/>
                <a:gd name="T16" fmla="*/ 0 w 2116"/>
                <a:gd name="T17" fmla="*/ 121 h 604"/>
                <a:gd name="T18" fmla="*/ 0 w 2116"/>
                <a:gd name="T19" fmla="*/ 483 h 604"/>
                <a:gd name="T20" fmla="*/ 121 w 2116"/>
                <a:gd name="T21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4">
                  <a:moveTo>
                    <a:pt x="121" y="604"/>
                  </a:moveTo>
                  <a:lnTo>
                    <a:pt x="1996" y="604"/>
                  </a:lnTo>
                  <a:cubicBezTo>
                    <a:pt x="2062" y="604"/>
                    <a:pt x="2116" y="550"/>
                    <a:pt x="2116" y="483"/>
                  </a:cubicBezTo>
                  <a:cubicBezTo>
                    <a:pt x="2116" y="483"/>
                    <a:pt x="2116" y="483"/>
                    <a:pt x="2116" y="483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996" y="0"/>
                  </a:ln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3"/>
                  </a:lnTo>
                  <a:cubicBezTo>
                    <a:pt x="0" y="550"/>
                    <a:pt x="54" y="604"/>
                    <a:pt x="121" y="604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4314825" y="2246315"/>
              <a:ext cx="8524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Validations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6" name="Rectangle 35"/>
            <p:cNvSpPr>
              <a:spLocks noChangeArrowheads="1"/>
            </p:cNvSpPr>
            <p:nvPr/>
          </p:nvSpPr>
          <p:spPr bwMode="auto">
            <a:xfrm>
              <a:off x="5103813" y="2246315"/>
              <a:ext cx="2032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&amp;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7" name="Rectangle 36"/>
            <p:cNvSpPr>
              <a:spLocks noChangeArrowheads="1"/>
            </p:cNvSpPr>
            <p:nvPr/>
          </p:nvSpPr>
          <p:spPr bwMode="auto">
            <a:xfrm>
              <a:off x="4378325" y="2425421"/>
              <a:ext cx="8397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Enrichment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3232995"/>
              <a:ext cx="1719263" cy="51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8" name="Freeform 38"/>
            <p:cNvSpPr>
              <a:spLocks/>
            </p:cNvSpPr>
            <p:nvPr/>
          </p:nvSpPr>
          <p:spPr bwMode="auto">
            <a:xfrm>
              <a:off x="3917950" y="3255383"/>
              <a:ext cx="1684338" cy="484544"/>
            </a:xfrm>
            <a:custGeom>
              <a:avLst/>
              <a:gdLst>
                <a:gd name="T0" fmla="*/ 121 w 2116"/>
                <a:gd name="T1" fmla="*/ 605 h 605"/>
                <a:gd name="T2" fmla="*/ 1996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6 w 2116"/>
                <a:gd name="T11" fmla="*/ 0 h 605"/>
                <a:gd name="T12" fmla="*/ 121 w 2116"/>
                <a:gd name="T13" fmla="*/ 0 h 605"/>
                <a:gd name="T14" fmla="*/ 0 w 2116"/>
                <a:gd name="T15" fmla="*/ 121 h 605"/>
                <a:gd name="T16" fmla="*/ 0 w 2116"/>
                <a:gd name="T17" fmla="*/ 484 h 605"/>
                <a:gd name="T18" fmla="*/ 121 w 2116"/>
                <a:gd name="T19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6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Rectangle 39"/>
            <p:cNvSpPr>
              <a:spLocks noChangeArrowheads="1"/>
            </p:cNvSpPr>
            <p:nvPr/>
          </p:nvSpPr>
          <p:spPr bwMode="auto">
            <a:xfrm>
              <a:off x="4314825" y="3399307"/>
              <a:ext cx="9667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Warehousing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2706872"/>
              <a:ext cx="1719263" cy="51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0" name="Freeform 41"/>
            <p:cNvSpPr>
              <a:spLocks/>
            </p:cNvSpPr>
            <p:nvPr/>
          </p:nvSpPr>
          <p:spPr bwMode="auto">
            <a:xfrm>
              <a:off x="3917950" y="2722864"/>
              <a:ext cx="1684338" cy="484544"/>
            </a:xfrm>
            <a:custGeom>
              <a:avLst/>
              <a:gdLst>
                <a:gd name="T0" fmla="*/ 121 w 2116"/>
                <a:gd name="T1" fmla="*/ 604 h 604"/>
                <a:gd name="T2" fmla="*/ 1996 w 2116"/>
                <a:gd name="T3" fmla="*/ 604 h 604"/>
                <a:gd name="T4" fmla="*/ 2116 w 2116"/>
                <a:gd name="T5" fmla="*/ 484 h 604"/>
                <a:gd name="T6" fmla="*/ 2116 w 2116"/>
                <a:gd name="T7" fmla="*/ 484 h 604"/>
                <a:gd name="T8" fmla="*/ 2116 w 2116"/>
                <a:gd name="T9" fmla="*/ 121 h 604"/>
                <a:gd name="T10" fmla="*/ 1996 w 2116"/>
                <a:gd name="T11" fmla="*/ 0 h 604"/>
                <a:gd name="T12" fmla="*/ 121 w 2116"/>
                <a:gd name="T13" fmla="*/ 0 h 604"/>
                <a:gd name="T14" fmla="*/ 0 w 2116"/>
                <a:gd name="T15" fmla="*/ 121 h 604"/>
                <a:gd name="T16" fmla="*/ 0 w 2116"/>
                <a:gd name="T17" fmla="*/ 484 h 604"/>
                <a:gd name="T18" fmla="*/ 121 w 2116"/>
                <a:gd name="T1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6" h="604">
                  <a:moveTo>
                    <a:pt x="121" y="604"/>
                  </a:moveTo>
                  <a:lnTo>
                    <a:pt x="1996" y="604"/>
                  </a:lnTo>
                  <a:cubicBezTo>
                    <a:pt x="2062" y="604"/>
                    <a:pt x="2116" y="550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4"/>
                  </a:lnTo>
                  <a:cubicBezTo>
                    <a:pt x="0" y="550"/>
                    <a:pt x="54" y="604"/>
                    <a:pt x="121" y="604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Rectangle 42"/>
            <p:cNvSpPr>
              <a:spLocks noChangeArrowheads="1"/>
            </p:cNvSpPr>
            <p:nvPr/>
          </p:nvSpPr>
          <p:spPr bwMode="auto">
            <a:xfrm>
              <a:off x="4071938" y="2783632"/>
              <a:ext cx="13874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Method of Payment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2" name="Rectangle 43"/>
            <p:cNvSpPr>
              <a:spLocks noChangeArrowheads="1"/>
            </p:cNvSpPr>
            <p:nvPr/>
          </p:nvSpPr>
          <p:spPr bwMode="auto">
            <a:xfrm>
              <a:off x="5397500" y="2783632"/>
              <a:ext cx="1524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3" name="Rectangle 44"/>
            <p:cNvSpPr>
              <a:spLocks noChangeArrowheads="1"/>
            </p:cNvSpPr>
            <p:nvPr/>
          </p:nvSpPr>
          <p:spPr bwMode="auto">
            <a:xfrm>
              <a:off x="3995738" y="2962738"/>
              <a:ext cx="15779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Routing Determination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69" name="Picture 4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3770312"/>
              <a:ext cx="1719263" cy="51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4" name="Freeform 46"/>
            <p:cNvSpPr>
              <a:spLocks/>
            </p:cNvSpPr>
            <p:nvPr/>
          </p:nvSpPr>
          <p:spPr bwMode="auto">
            <a:xfrm>
              <a:off x="3917950" y="3787902"/>
              <a:ext cx="1684338" cy="484544"/>
            </a:xfrm>
            <a:custGeom>
              <a:avLst/>
              <a:gdLst>
                <a:gd name="T0" fmla="*/ 121 w 2116"/>
                <a:gd name="T1" fmla="*/ 605 h 605"/>
                <a:gd name="T2" fmla="*/ 1996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6 w 2116"/>
                <a:gd name="T11" fmla="*/ 0 h 605"/>
                <a:gd name="T12" fmla="*/ 121 w 2116"/>
                <a:gd name="T13" fmla="*/ 0 h 605"/>
                <a:gd name="T14" fmla="*/ 0 w 2116"/>
                <a:gd name="T15" fmla="*/ 121 h 605"/>
                <a:gd name="T16" fmla="*/ 0 w 2116"/>
                <a:gd name="T17" fmla="*/ 484 h 605"/>
                <a:gd name="T18" fmla="*/ 121 w 2116"/>
                <a:gd name="T19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6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Rectangle 47"/>
            <p:cNvSpPr>
              <a:spLocks noChangeArrowheads="1"/>
            </p:cNvSpPr>
            <p:nvPr/>
          </p:nvSpPr>
          <p:spPr bwMode="auto">
            <a:xfrm>
              <a:off x="4187825" y="3847071"/>
              <a:ext cx="12477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Account Balance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6" name="Rectangle 48"/>
            <p:cNvSpPr>
              <a:spLocks noChangeArrowheads="1"/>
            </p:cNvSpPr>
            <p:nvPr/>
          </p:nvSpPr>
          <p:spPr bwMode="auto">
            <a:xfrm>
              <a:off x="4238625" y="4026177"/>
              <a:ext cx="4968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Check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7" name="Rectangle 49"/>
            <p:cNvSpPr>
              <a:spLocks noChangeArrowheads="1"/>
            </p:cNvSpPr>
            <p:nvPr/>
          </p:nvSpPr>
          <p:spPr bwMode="auto">
            <a:xfrm>
              <a:off x="4670425" y="4026177"/>
              <a:ext cx="1524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8" name="Rectangle 50"/>
            <p:cNvSpPr>
              <a:spLocks noChangeArrowheads="1"/>
            </p:cNvSpPr>
            <p:nvPr/>
          </p:nvSpPr>
          <p:spPr bwMode="auto">
            <a:xfrm>
              <a:off x="4760913" y="4026177"/>
              <a:ext cx="4587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Limits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" name="Rectangle 51"/>
            <p:cNvSpPr>
              <a:spLocks noChangeArrowheads="1"/>
            </p:cNvSpPr>
            <p:nvPr/>
          </p:nvSpPr>
          <p:spPr bwMode="auto">
            <a:xfrm>
              <a:off x="5154613" y="4026177"/>
              <a:ext cx="1905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...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76" name="Picture 5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4294835"/>
              <a:ext cx="1719263" cy="51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" name="Freeform 53"/>
            <p:cNvSpPr>
              <a:spLocks/>
            </p:cNvSpPr>
            <p:nvPr/>
          </p:nvSpPr>
          <p:spPr bwMode="auto">
            <a:xfrm>
              <a:off x="3917950" y="4320422"/>
              <a:ext cx="1684338" cy="484544"/>
            </a:xfrm>
            <a:custGeom>
              <a:avLst/>
              <a:gdLst>
                <a:gd name="T0" fmla="*/ 121 w 2116"/>
                <a:gd name="T1" fmla="*/ 605 h 605"/>
                <a:gd name="T2" fmla="*/ 1996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6 w 2116"/>
                <a:gd name="T11" fmla="*/ 0 h 605"/>
                <a:gd name="T12" fmla="*/ 1996 w 2116"/>
                <a:gd name="T13" fmla="*/ 0 h 605"/>
                <a:gd name="T14" fmla="*/ 121 w 2116"/>
                <a:gd name="T15" fmla="*/ 0 h 605"/>
                <a:gd name="T16" fmla="*/ 0 w 2116"/>
                <a:gd name="T17" fmla="*/ 121 h 605"/>
                <a:gd name="T18" fmla="*/ 0 w 2116"/>
                <a:gd name="T19" fmla="*/ 484 h 605"/>
                <a:gd name="T20" fmla="*/ 121 w 2116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6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996" y="0"/>
                  </a:ln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54"/>
            <p:cNvSpPr>
              <a:spLocks noChangeArrowheads="1"/>
            </p:cNvSpPr>
            <p:nvPr/>
          </p:nvSpPr>
          <p:spPr bwMode="auto">
            <a:xfrm>
              <a:off x="4086225" y="4462746"/>
              <a:ext cx="4714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Credit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" name="Rectangle 55"/>
            <p:cNvSpPr>
              <a:spLocks noChangeArrowheads="1"/>
            </p:cNvSpPr>
            <p:nvPr/>
          </p:nvSpPr>
          <p:spPr bwMode="auto">
            <a:xfrm>
              <a:off x="4492625" y="4462746"/>
              <a:ext cx="1016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" name="Rectangle 56"/>
            <p:cNvSpPr>
              <a:spLocks noChangeArrowheads="1"/>
            </p:cNvSpPr>
            <p:nvPr/>
          </p:nvSpPr>
          <p:spPr bwMode="auto">
            <a:xfrm>
              <a:off x="4530725" y="4462746"/>
              <a:ext cx="9667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Debit Posting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4833751"/>
              <a:ext cx="1719263" cy="511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" name="Freeform 58"/>
            <p:cNvSpPr>
              <a:spLocks/>
            </p:cNvSpPr>
            <p:nvPr/>
          </p:nvSpPr>
          <p:spPr bwMode="auto">
            <a:xfrm>
              <a:off x="3917950" y="4852941"/>
              <a:ext cx="1684338" cy="484544"/>
            </a:xfrm>
            <a:custGeom>
              <a:avLst/>
              <a:gdLst>
                <a:gd name="T0" fmla="*/ 121 w 2116"/>
                <a:gd name="T1" fmla="*/ 604 h 604"/>
                <a:gd name="T2" fmla="*/ 1996 w 2116"/>
                <a:gd name="T3" fmla="*/ 604 h 604"/>
                <a:gd name="T4" fmla="*/ 2116 w 2116"/>
                <a:gd name="T5" fmla="*/ 483 h 604"/>
                <a:gd name="T6" fmla="*/ 2116 w 2116"/>
                <a:gd name="T7" fmla="*/ 483 h 604"/>
                <a:gd name="T8" fmla="*/ 2116 w 2116"/>
                <a:gd name="T9" fmla="*/ 120 h 604"/>
                <a:gd name="T10" fmla="*/ 1996 w 2116"/>
                <a:gd name="T11" fmla="*/ 0 h 604"/>
                <a:gd name="T12" fmla="*/ 121 w 2116"/>
                <a:gd name="T13" fmla="*/ 0 h 604"/>
                <a:gd name="T14" fmla="*/ 0 w 2116"/>
                <a:gd name="T15" fmla="*/ 120 h 604"/>
                <a:gd name="T16" fmla="*/ 0 w 2116"/>
                <a:gd name="T17" fmla="*/ 483 h 604"/>
                <a:gd name="T18" fmla="*/ 121 w 2116"/>
                <a:gd name="T1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6" h="604">
                  <a:moveTo>
                    <a:pt x="121" y="604"/>
                  </a:moveTo>
                  <a:lnTo>
                    <a:pt x="1996" y="604"/>
                  </a:lnTo>
                  <a:cubicBezTo>
                    <a:pt x="2062" y="604"/>
                    <a:pt x="2116" y="550"/>
                    <a:pt x="2116" y="483"/>
                  </a:cubicBezTo>
                  <a:cubicBezTo>
                    <a:pt x="2116" y="483"/>
                    <a:pt x="2116" y="483"/>
                    <a:pt x="2116" y="483"/>
                  </a:cubicBezTo>
                  <a:lnTo>
                    <a:pt x="2116" y="120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0"/>
                  </a:cubicBezTo>
                  <a:lnTo>
                    <a:pt x="0" y="483"/>
                  </a:lnTo>
                  <a:cubicBezTo>
                    <a:pt x="0" y="550"/>
                    <a:pt x="54" y="604"/>
                    <a:pt x="121" y="604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Rectangle 59"/>
            <p:cNvSpPr>
              <a:spLocks noChangeArrowheads="1"/>
            </p:cNvSpPr>
            <p:nvPr/>
          </p:nvSpPr>
          <p:spPr bwMode="auto">
            <a:xfrm>
              <a:off x="4021138" y="5000063"/>
              <a:ext cx="6746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Clearing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6" name="Rectangle 60"/>
            <p:cNvSpPr>
              <a:spLocks noChangeArrowheads="1"/>
            </p:cNvSpPr>
            <p:nvPr/>
          </p:nvSpPr>
          <p:spPr bwMode="auto">
            <a:xfrm>
              <a:off x="4632325" y="5000063"/>
              <a:ext cx="2032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&amp;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7" name="Rectangle 61"/>
            <p:cNvSpPr>
              <a:spLocks noChangeArrowheads="1"/>
            </p:cNvSpPr>
            <p:nvPr/>
          </p:nvSpPr>
          <p:spPr bwMode="auto">
            <a:xfrm>
              <a:off x="4773613" y="5000063"/>
              <a:ext cx="7889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Settlement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86" name="Picture 6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5371067"/>
              <a:ext cx="1719263" cy="51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Freeform 63"/>
            <p:cNvSpPr>
              <a:spLocks/>
            </p:cNvSpPr>
            <p:nvPr/>
          </p:nvSpPr>
          <p:spPr bwMode="auto">
            <a:xfrm>
              <a:off x="3917950" y="5385460"/>
              <a:ext cx="1684338" cy="484544"/>
            </a:xfrm>
            <a:custGeom>
              <a:avLst/>
              <a:gdLst>
                <a:gd name="T0" fmla="*/ 121 w 2116"/>
                <a:gd name="T1" fmla="*/ 604 h 604"/>
                <a:gd name="T2" fmla="*/ 1996 w 2116"/>
                <a:gd name="T3" fmla="*/ 604 h 604"/>
                <a:gd name="T4" fmla="*/ 2116 w 2116"/>
                <a:gd name="T5" fmla="*/ 484 h 604"/>
                <a:gd name="T6" fmla="*/ 2116 w 2116"/>
                <a:gd name="T7" fmla="*/ 484 h 604"/>
                <a:gd name="T8" fmla="*/ 2116 w 2116"/>
                <a:gd name="T9" fmla="*/ 121 h 604"/>
                <a:gd name="T10" fmla="*/ 1996 w 2116"/>
                <a:gd name="T11" fmla="*/ 0 h 604"/>
                <a:gd name="T12" fmla="*/ 121 w 2116"/>
                <a:gd name="T13" fmla="*/ 0 h 604"/>
                <a:gd name="T14" fmla="*/ 0 w 2116"/>
                <a:gd name="T15" fmla="*/ 121 h 604"/>
                <a:gd name="T16" fmla="*/ 0 w 2116"/>
                <a:gd name="T17" fmla="*/ 484 h 604"/>
                <a:gd name="T18" fmla="*/ 121 w 2116"/>
                <a:gd name="T1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6" h="604">
                  <a:moveTo>
                    <a:pt x="121" y="604"/>
                  </a:moveTo>
                  <a:lnTo>
                    <a:pt x="1996" y="604"/>
                  </a:lnTo>
                  <a:cubicBezTo>
                    <a:pt x="2062" y="604"/>
                    <a:pt x="2116" y="550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6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484"/>
                  </a:lnTo>
                  <a:cubicBezTo>
                    <a:pt x="0" y="550"/>
                    <a:pt x="54" y="604"/>
                    <a:pt x="121" y="604"/>
                  </a:cubicBezTo>
                  <a:close/>
                </a:path>
              </a:pathLst>
            </a:cu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Rectangle 64"/>
            <p:cNvSpPr>
              <a:spLocks noChangeArrowheads="1"/>
            </p:cNvSpPr>
            <p:nvPr/>
          </p:nvSpPr>
          <p:spPr bwMode="auto">
            <a:xfrm>
              <a:off x="3995738" y="5435034"/>
              <a:ext cx="1643063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Customer Notifications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" name="Rectangle 65"/>
            <p:cNvSpPr>
              <a:spLocks noChangeArrowheads="1"/>
            </p:cNvSpPr>
            <p:nvPr/>
          </p:nvSpPr>
          <p:spPr bwMode="auto">
            <a:xfrm>
              <a:off x="4416425" y="5628532"/>
              <a:ext cx="2032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&amp;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" name="Rectangle 66"/>
            <p:cNvSpPr>
              <a:spLocks noChangeArrowheads="1"/>
            </p:cNvSpPr>
            <p:nvPr/>
          </p:nvSpPr>
          <p:spPr bwMode="auto">
            <a:xfrm>
              <a:off x="4568825" y="5628532"/>
              <a:ext cx="5984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Advices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4" name="Freeform 68"/>
            <p:cNvSpPr>
              <a:spLocks/>
            </p:cNvSpPr>
            <p:nvPr/>
          </p:nvSpPr>
          <p:spPr bwMode="auto">
            <a:xfrm>
              <a:off x="6203950" y="1728189"/>
              <a:ext cx="1924050" cy="3486161"/>
            </a:xfrm>
            <a:custGeom>
              <a:avLst/>
              <a:gdLst>
                <a:gd name="T0" fmla="*/ 121 w 2419"/>
                <a:gd name="T1" fmla="*/ 4354 h 4354"/>
                <a:gd name="T2" fmla="*/ 2298 w 2419"/>
                <a:gd name="T3" fmla="*/ 4354 h 4354"/>
                <a:gd name="T4" fmla="*/ 2419 w 2419"/>
                <a:gd name="T5" fmla="*/ 4233 h 4354"/>
                <a:gd name="T6" fmla="*/ 2419 w 2419"/>
                <a:gd name="T7" fmla="*/ 4233 h 4354"/>
                <a:gd name="T8" fmla="*/ 2419 w 2419"/>
                <a:gd name="T9" fmla="*/ 4233 h 4354"/>
                <a:gd name="T10" fmla="*/ 2419 w 2419"/>
                <a:gd name="T11" fmla="*/ 121 h 4354"/>
                <a:gd name="T12" fmla="*/ 2298 w 2419"/>
                <a:gd name="T13" fmla="*/ 0 h 4354"/>
                <a:gd name="T14" fmla="*/ 121 w 2419"/>
                <a:gd name="T15" fmla="*/ 0 h 4354"/>
                <a:gd name="T16" fmla="*/ 0 w 2419"/>
                <a:gd name="T17" fmla="*/ 121 h 4354"/>
                <a:gd name="T18" fmla="*/ 0 w 2419"/>
                <a:gd name="T19" fmla="*/ 121 h 4354"/>
                <a:gd name="T20" fmla="*/ 0 w 2419"/>
                <a:gd name="T21" fmla="*/ 4233 h 4354"/>
                <a:gd name="T22" fmla="*/ 121 w 2419"/>
                <a:gd name="T23" fmla="*/ 4354 h 4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9" h="4354">
                  <a:moveTo>
                    <a:pt x="121" y="4354"/>
                  </a:moveTo>
                  <a:lnTo>
                    <a:pt x="2298" y="4354"/>
                  </a:lnTo>
                  <a:cubicBezTo>
                    <a:pt x="2365" y="4354"/>
                    <a:pt x="2419" y="4300"/>
                    <a:pt x="2419" y="4233"/>
                  </a:cubicBezTo>
                  <a:cubicBezTo>
                    <a:pt x="2419" y="4233"/>
                    <a:pt x="2419" y="4233"/>
                    <a:pt x="2419" y="4233"/>
                  </a:cubicBezTo>
                  <a:lnTo>
                    <a:pt x="2419" y="4233"/>
                  </a:lnTo>
                  <a:lnTo>
                    <a:pt x="2419" y="121"/>
                  </a:lnTo>
                  <a:cubicBezTo>
                    <a:pt x="2419" y="54"/>
                    <a:pt x="2365" y="0"/>
                    <a:pt x="2298" y="0"/>
                  </a:cubicBezTo>
                  <a:lnTo>
                    <a:pt x="121" y="0"/>
                  </a:lnTo>
                  <a:cubicBezTo>
                    <a:pt x="55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233"/>
                  </a:lnTo>
                  <a:cubicBezTo>
                    <a:pt x="0" y="4300"/>
                    <a:pt x="55" y="4354"/>
                    <a:pt x="121" y="4354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Rectangle 69"/>
            <p:cNvSpPr>
              <a:spLocks noChangeArrowheads="1"/>
            </p:cNvSpPr>
            <p:nvPr/>
          </p:nvSpPr>
          <p:spPr bwMode="auto">
            <a:xfrm>
              <a:off x="6389688" y="1758573"/>
              <a:ext cx="1590675" cy="20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Bank Systems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3" name="Freeform 157"/>
            <p:cNvSpPr>
              <a:spLocks/>
            </p:cNvSpPr>
            <p:nvPr/>
          </p:nvSpPr>
          <p:spPr bwMode="auto">
            <a:xfrm>
              <a:off x="6324600" y="2019235"/>
              <a:ext cx="1684338" cy="482945"/>
            </a:xfrm>
            <a:custGeom>
              <a:avLst/>
              <a:gdLst>
                <a:gd name="T0" fmla="*/ 121 w 2116"/>
                <a:gd name="T1" fmla="*/ 605 h 605"/>
                <a:gd name="T2" fmla="*/ 1995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5 w 2116"/>
                <a:gd name="T11" fmla="*/ 0 h 605"/>
                <a:gd name="T12" fmla="*/ 121 w 2116"/>
                <a:gd name="T13" fmla="*/ 0 h 605"/>
                <a:gd name="T14" fmla="*/ 0 w 2116"/>
                <a:gd name="T15" fmla="*/ 121 h 605"/>
                <a:gd name="T16" fmla="*/ 0 w 2116"/>
                <a:gd name="T17" fmla="*/ 121 h 605"/>
                <a:gd name="T18" fmla="*/ 0 w 2116"/>
                <a:gd name="T19" fmla="*/ 484 h 605"/>
                <a:gd name="T20" fmla="*/ 121 w 2116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5" y="605"/>
                  </a:lnTo>
                  <a:cubicBezTo>
                    <a:pt x="2062" y="605"/>
                    <a:pt x="2116" y="550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5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84"/>
                  </a:lnTo>
                  <a:cubicBezTo>
                    <a:pt x="0" y="550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158"/>
            <p:cNvSpPr>
              <a:spLocks noChangeArrowheads="1"/>
            </p:cNvSpPr>
            <p:nvPr/>
          </p:nvSpPr>
          <p:spPr bwMode="auto">
            <a:xfrm>
              <a:off x="6708775" y="2169556"/>
              <a:ext cx="9810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Core Banking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5" name="Freeform 160"/>
            <p:cNvSpPr>
              <a:spLocks/>
            </p:cNvSpPr>
            <p:nvPr/>
          </p:nvSpPr>
          <p:spPr bwMode="auto">
            <a:xfrm>
              <a:off x="6324600" y="3082674"/>
              <a:ext cx="1684338" cy="484544"/>
            </a:xfrm>
            <a:custGeom>
              <a:avLst/>
              <a:gdLst>
                <a:gd name="T0" fmla="*/ 121 w 2116"/>
                <a:gd name="T1" fmla="*/ 605 h 605"/>
                <a:gd name="T2" fmla="*/ 1995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5 w 2116"/>
                <a:gd name="T11" fmla="*/ 0 h 605"/>
                <a:gd name="T12" fmla="*/ 121 w 2116"/>
                <a:gd name="T13" fmla="*/ 0 h 605"/>
                <a:gd name="T14" fmla="*/ 0 w 2116"/>
                <a:gd name="T15" fmla="*/ 121 h 605"/>
                <a:gd name="T16" fmla="*/ 0 w 2116"/>
                <a:gd name="T17" fmla="*/ 121 h 605"/>
                <a:gd name="T18" fmla="*/ 0 w 2116"/>
                <a:gd name="T19" fmla="*/ 484 h 605"/>
                <a:gd name="T20" fmla="*/ 121 w 2116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5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5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61"/>
            <p:cNvSpPr>
              <a:spLocks noChangeArrowheads="1"/>
            </p:cNvSpPr>
            <p:nvPr/>
          </p:nvSpPr>
          <p:spPr bwMode="auto">
            <a:xfrm>
              <a:off x="6567488" y="3232995"/>
              <a:ext cx="5095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Billing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7" name="Rectangle 162"/>
            <p:cNvSpPr>
              <a:spLocks noChangeArrowheads="1"/>
            </p:cNvSpPr>
            <p:nvPr/>
          </p:nvSpPr>
          <p:spPr bwMode="auto">
            <a:xfrm>
              <a:off x="7013575" y="3232995"/>
              <a:ext cx="2032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&amp;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8" name="Rectangle 163"/>
            <p:cNvSpPr>
              <a:spLocks noChangeArrowheads="1"/>
            </p:cNvSpPr>
            <p:nvPr/>
          </p:nvSpPr>
          <p:spPr bwMode="auto">
            <a:xfrm>
              <a:off x="7165975" y="3232995"/>
              <a:ext cx="6619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Invoicing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9" name="Freeform 165"/>
            <p:cNvSpPr>
              <a:spLocks/>
            </p:cNvSpPr>
            <p:nvPr/>
          </p:nvSpPr>
          <p:spPr bwMode="auto">
            <a:xfrm>
              <a:off x="6324600" y="2551754"/>
              <a:ext cx="1684338" cy="482945"/>
            </a:xfrm>
            <a:custGeom>
              <a:avLst/>
              <a:gdLst>
                <a:gd name="T0" fmla="*/ 121 w 2116"/>
                <a:gd name="T1" fmla="*/ 605 h 605"/>
                <a:gd name="T2" fmla="*/ 1995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5 w 2116"/>
                <a:gd name="T11" fmla="*/ 0 h 605"/>
                <a:gd name="T12" fmla="*/ 121 w 2116"/>
                <a:gd name="T13" fmla="*/ 0 h 605"/>
                <a:gd name="T14" fmla="*/ 0 w 2116"/>
                <a:gd name="T15" fmla="*/ 121 h 605"/>
                <a:gd name="T16" fmla="*/ 0 w 2116"/>
                <a:gd name="T17" fmla="*/ 121 h 605"/>
                <a:gd name="T18" fmla="*/ 0 w 2116"/>
                <a:gd name="T19" fmla="*/ 484 h 605"/>
                <a:gd name="T20" fmla="*/ 121 w 2116"/>
                <a:gd name="T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5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5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Rectangle 166"/>
            <p:cNvSpPr>
              <a:spLocks noChangeArrowheads="1"/>
            </p:cNvSpPr>
            <p:nvPr/>
          </p:nvSpPr>
          <p:spPr bwMode="auto">
            <a:xfrm>
              <a:off x="6427788" y="2694079"/>
              <a:ext cx="9032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Compliance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1" name="Rectangle 167"/>
            <p:cNvSpPr>
              <a:spLocks noChangeArrowheads="1"/>
            </p:cNvSpPr>
            <p:nvPr/>
          </p:nvSpPr>
          <p:spPr bwMode="auto">
            <a:xfrm>
              <a:off x="7280275" y="2694079"/>
              <a:ext cx="1524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" name="Rectangle 168"/>
            <p:cNvSpPr>
              <a:spLocks noChangeArrowheads="1"/>
            </p:cNvSpPr>
            <p:nvPr/>
          </p:nvSpPr>
          <p:spPr bwMode="auto">
            <a:xfrm>
              <a:off x="7358063" y="2694079"/>
              <a:ext cx="5984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Filtering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3" name="Freeform 170"/>
            <p:cNvSpPr>
              <a:spLocks/>
            </p:cNvSpPr>
            <p:nvPr/>
          </p:nvSpPr>
          <p:spPr bwMode="auto">
            <a:xfrm>
              <a:off x="6324600" y="3615193"/>
              <a:ext cx="1684338" cy="484544"/>
            </a:xfrm>
            <a:custGeom>
              <a:avLst/>
              <a:gdLst>
                <a:gd name="T0" fmla="*/ 121 w 2116"/>
                <a:gd name="T1" fmla="*/ 605 h 605"/>
                <a:gd name="T2" fmla="*/ 1995 w 2116"/>
                <a:gd name="T3" fmla="*/ 605 h 605"/>
                <a:gd name="T4" fmla="*/ 2116 w 2116"/>
                <a:gd name="T5" fmla="*/ 484 h 605"/>
                <a:gd name="T6" fmla="*/ 2116 w 2116"/>
                <a:gd name="T7" fmla="*/ 484 h 605"/>
                <a:gd name="T8" fmla="*/ 2116 w 2116"/>
                <a:gd name="T9" fmla="*/ 121 h 605"/>
                <a:gd name="T10" fmla="*/ 1995 w 2116"/>
                <a:gd name="T11" fmla="*/ 0 h 605"/>
                <a:gd name="T12" fmla="*/ 1995 w 2116"/>
                <a:gd name="T13" fmla="*/ 0 h 605"/>
                <a:gd name="T14" fmla="*/ 121 w 2116"/>
                <a:gd name="T15" fmla="*/ 0 h 605"/>
                <a:gd name="T16" fmla="*/ 0 w 2116"/>
                <a:gd name="T17" fmla="*/ 121 h 605"/>
                <a:gd name="T18" fmla="*/ 0 w 2116"/>
                <a:gd name="T19" fmla="*/ 121 h 605"/>
                <a:gd name="T20" fmla="*/ 0 w 2116"/>
                <a:gd name="T21" fmla="*/ 484 h 605"/>
                <a:gd name="T22" fmla="*/ 121 w 2116"/>
                <a:gd name="T2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6" h="605">
                  <a:moveTo>
                    <a:pt x="121" y="605"/>
                  </a:moveTo>
                  <a:lnTo>
                    <a:pt x="1995" y="605"/>
                  </a:lnTo>
                  <a:cubicBezTo>
                    <a:pt x="2062" y="605"/>
                    <a:pt x="2116" y="551"/>
                    <a:pt x="2116" y="484"/>
                  </a:cubicBezTo>
                  <a:cubicBezTo>
                    <a:pt x="2116" y="484"/>
                    <a:pt x="2116" y="484"/>
                    <a:pt x="2116" y="484"/>
                  </a:cubicBezTo>
                  <a:lnTo>
                    <a:pt x="2116" y="121"/>
                  </a:lnTo>
                  <a:cubicBezTo>
                    <a:pt x="2116" y="55"/>
                    <a:pt x="2062" y="0"/>
                    <a:pt x="1995" y="0"/>
                  </a:cubicBezTo>
                  <a:lnTo>
                    <a:pt x="1995" y="0"/>
                  </a:lnTo>
                  <a:lnTo>
                    <a:pt x="121" y="0"/>
                  </a:lnTo>
                  <a:cubicBezTo>
                    <a:pt x="54" y="0"/>
                    <a:pt x="0" y="55"/>
                    <a:pt x="0" y="121"/>
                  </a:cubicBezTo>
                  <a:lnTo>
                    <a:pt x="0" y="121"/>
                  </a:lnTo>
                  <a:lnTo>
                    <a:pt x="0" y="484"/>
                  </a:lnTo>
                  <a:cubicBezTo>
                    <a:pt x="0" y="551"/>
                    <a:pt x="54" y="605"/>
                    <a:pt x="121" y="605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Rectangle 171"/>
            <p:cNvSpPr>
              <a:spLocks noChangeArrowheads="1"/>
            </p:cNvSpPr>
            <p:nvPr/>
          </p:nvSpPr>
          <p:spPr bwMode="auto">
            <a:xfrm>
              <a:off x="6630988" y="3757518"/>
              <a:ext cx="1120775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General Ledger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5" name="Freeform 173"/>
            <p:cNvSpPr>
              <a:spLocks/>
            </p:cNvSpPr>
            <p:nvPr/>
          </p:nvSpPr>
          <p:spPr bwMode="auto">
            <a:xfrm>
              <a:off x="6324600" y="4149312"/>
              <a:ext cx="1684338" cy="482945"/>
            </a:xfrm>
            <a:custGeom>
              <a:avLst/>
              <a:gdLst>
                <a:gd name="T0" fmla="*/ 121 w 2116"/>
                <a:gd name="T1" fmla="*/ 604 h 604"/>
                <a:gd name="T2" fmla="*/ 1995 w 2116"/>
                <a:gd name="T3" fmla="*/ 604 h 604"/>
                <a:gd name="T4" fmla="*/ 2116 w 2116"/>
                <a:gd name="T5" fmla="*/ 483 h 604"/>
                <a:gd name="T6" fmla="*/ 2116 w 2116"/>
                <a:gd name="T7" fmla="*/ 483 h 604"/>
                <a:gd name="T8" fmla="*/ 2116 w 2116"/>
                <a:gd name="T9" fmla="*/ 121 h 604"/>
                <a:gd name="T10" fmla="*/ 1995 w 2116"/>
                <a:gd name="T11" fmla="*/ 0 h 604"/>
                <a:gd name="T12" fmla="*/ 121 w 2116"/>
                <a:gd name="T13" fmla="*/ 0 h 604"/>
                <a:gd name="T14" fmla="*/ 0 w 2116"/>
                <a:gd name="T15" fmla="*/ 121 h 604"/>
                <a:gd name="T16" fmla="*/ 0 w 2116"/>
                <a:gd name="T17" fmla="*/ 121 h 604"/>
                <a:gd name="T18" fmla="*/ 0 w 2116"/>
                <a:gd name="T19" fmla="*/ 483 h 604"/>
                <a:gd name="T20" fmla="*/ 121 w 2116"/>
                <a:gd name="T21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6" h="604">
                  <a:moveTo>
                    <a:pt x="121" y="604"/>
                  </a:moveTo>
                  <a:lnTo>
                    <a:pt x="1995" y="604"/>
                  </a:lnTo>
                  <a:cubicBezTo>
                    <a:pt x="2062" y="604"/>
                    <a:pt x="2116" y="550"/>
                    <a:pt x="2116" y="483"/>
                  </a:cubicBezTo>
                  <a:cubicBezTo>
                    <a:pt x="2116" y="483"/>
                    <a:pt x="2116" y="483"/>
                    <a:pt x="2116" y="483"/>
                  </a:cubicBezTo>
                  <a:lnTo>
                    <a:pt x="2116" y="121"/>
                  </a:lnTo>
                  <a:cubicBezTo>
                    <a:pt x="2116" y="54"/>
                    <a:pt x="2062" y="0"/>
                    <a:pt x="1995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1"/>
                  </a:lnTo>
                  <a:lnTo>
                    <a:pt x="0" y="483"/>
                  </a:lnTo>
                  <a:cubicBezTo>
                    <a:pt x="0" y="550"/>
                    <a:pt x="54" y="604"/>
                    <a:pt x="121" y="604"/>
                  </a:cubicBezTo>
                  <a:close/>
                </a:path>
              </a:pathLst>
            </a:custGeom>
            <a:noFill/>
            <a:ln w="20638" cap="rnd">
              <a:solidFill>
                <a:srgbClr val="407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Rectangle 174"/>
            <p:cNvSpPr>
              <a:spLocks noChangeArrowheads="1"/>
            </p:cNvSpPr>
            <p:nvPr/>
          </p:nvSpPr>
          <p:spPr bwMode="auto">
            <a:xfrm>
              <a:off x="6784975" y="4296434"/>
              <a:ext cx="3825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" name="Rectangle 175"/>
            <p:cNvSpPr>
              <a:spLocks noChangeArrowheads="1"/>
            </p:cNvSpPr>
            <p:nvPr/>
          </p:nvSpPr>
          <p:spPr bwMode="auto">
            <a:xfrm>
              <a:off x="7102475" y="4296434"/>
              <a:ext cx="1524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8" name="Rectangle 176"/>
            <p:cNvSpPr>
              <a:spLocks noChangeArrowheads="1"/>
            </p:cNvSpPr>
            <p:nvPr/>
          </p:nvSpPr>
          <p:spPr bwMode="auto">
            <a:xfrm>
              <a:off x="7178675" y="4296434"/>
              <a:ext cx="433388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DWH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1" name="Rectangle 180"/>
            <p:cNvSpPr>
              <a:spLocks noChangeArrowheads="1"/>
            </p:cNvSpPr>
            <p:nvPr/>
          </p:nvSpPr>
          <p:spPr bwMode="auto">
            <a:xfrm>
              <a:off x="7216775" y="4833751"/>
              <a:ext cx="101600" cy="1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4" name="Line 189"/>
            <p:cNvSpPr>
              <a:spLocks noChangeShapeType="1"/>
            </p:cNvSpPr>
            <p:nvPr/>
          </p:nvSpPr>
          <p:spPr bwMode="auto">
            <a:xfrm>
              <a:off x="5895975" y="2308682"/>
              <a:ext cx="134938" cy="0"/>
            </a:xfrm>
            <a:prstGeom prst="line">
              <a:avLst/>
            </a:pr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90"/>
            <p:cNvSpPr>
              <a:spLocks/>
            </p:cNvSpPr>
            <p:nvPr/>
          </p:nvSpPr>
          <p:spPr bwMode="auto">
            <a:xfrm>
              <a:off x="5722938" y="2244716"/>
              <a:ext cx="188913" cy="127933"/>
            </a:xfrm>
            <a:custGeom>
              <a:avLst/>
              <a:gdLst>
                <a:gd name="T0" fmla="*/ 119 w 119"/>
                <a:gd name="T1" fmla="*/ 80 h 80"/>
                <a:gd name="T2" fmla="*/ 0 w 119"/>
                <a:gd name="T3" fmla="*/ 40 h 80"/>
                <a:gd name="T4" fmla="*/ 119 w 119"/>
                <a:gd name="T5" fmla="*/ 0 h 80"/>
                <a:gd name="T6" fmla="*/ 119 w 11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80">
                  <a:moveTo>
                    <a:pt x="119" y="80"/>
                  </a:moveTo>
                  <a:lnTo>
                    <a:pt x="0" y="40"/>
                  </a:lnTo>
                  <a:lnTo>
                    <a:pt x="119" y="0"/>
                  </a:lnTo>
                  <a:lnTo>
                    <a:pt x="119" y="8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191"/>
            <p:cNvSpPr>
              <a:spLocks/>
            </p:cNvSpPr>
            <p:nvPr/>
          </p:nvSpPr>
          <p:spPr bwMode="auto">
            <a:xfrm>
              <a:off x="6013450" y="2244716"/>
              <a:ext cx="190500" cy="127933"/>
            </a:xfrm>
            <a:custGeom>
              <a:avLst/>
              <a:gdLst>
                <a:gd name="T0" fmla="*/ 0 w 120"/>
                <a:gd name="T1" fmla="*/ 0 h 80"/>
                <a:gd name="T2" fmla="*/ 120 w 120"/>
                <a:gd name="T3" fmla="*/ 40 h 80"/>
                <a:gd name="T4" fmla="*/ 0 w 120"/>
                <a:gd name="T5" fmla="*/ 80 h 80"/>
                <a:gd name="T6" fmla="*/ 0 w 12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80">
                  <a:moveTo>
                    <a:pt x="0" y="0"/>
                  </a:moveTo>
                  <a:lnTo>
                    <a:pt x="120" y="4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Line 192"/>
            <p:cNvSpPr>
              <a:spLocks noChangeShapeType="1"/>
            </p:cNvSpPr>
            <p:nvPr/>
          </p:nvSpPr>
          <p:spPr bwMode="auto">
            <a:xfrm>
              <a:off x="5895975" y="2972332"/>
              <a:ext cx="134938" cy="0"/>
            </a:xfrm>
            <a:prstGeom prst="line">
              <a:avLst/>
            </a:pr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93"/>
            <p:cNvSpPr>
              <a:spLocks/>
            </p:cNvSpPr>
            <p:nvPr/>
          </p:nvSpPr>
          <p:spPr bwMode="auto">
            <a:xfrm>
              <a:off x="5722938" y="2908366"/>
              <a:ext cx="188913" cy="126333"/>
            </a:xfrm>
            <a:custGeom>
              <a:avLst/>
              <a:gdLst>
                <a:gd name="T0" fmla="*/ 119 w 119"/>
                <a:gd name="T1" fmla="*/ 79 h 79"/>
                <a:gd name="T2" fmla="*/ 0 w 119"/>
                <a:gd name="T3" fmla="*/ 40 h 79"/>
                <a:gd name="T4" fmla="*/ 119 w 119"/>
                <a:gd name="T5" fmla="*/ 0 h 79"/>
                <a:gd name="T6" fmla="*/ 119 w 119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79">
                  <a:moveTo>
                    <a:pt x="119" y="79"/>
                  </a:moveTo>
                  <a:lnTo>
                    <a:pt x="0" y="40"/>
                  </a:lnTo>
                  <a:lnTo>
                    <a:pt x="119" y="0"/>
                  </a:lnTo>
                  <a:lnTo>
                    <a:pt x="119" y="79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94"/>
            <p:cNvSpPr>
              <a:spLocks/>
            </p:cNvSpPr>
            <p:nvPr/>
          </p:nvSpPr>
          <p:spPr bwMode="auto">
            <a:xfrm>
              <a:off x="6013450" y="2908366"/>
              <a:ext cx="190500" cy="126333"/>
            </a:xfrm>
            <a:custGeom>
              <a:avLst/>
              <a:gdLst>
                <a:gd name="T0" fmla="*/ 0 w 120"/>
                <a:gd name="T1" fmla="*/ 0 h 79"/>
                <a:gd name="T2" fmla="*/ 120 w 120"/>
                <a:gd name="T3" fmla="*/ 40 h 79"/>
                <a:gd name="T4" fmla="*/ 0 w 120"/>
                <a:gd name="T5" fmla="*/ 79 h 79"/>
                <a:gd name="T6" fmla="*/ 0 w 120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9">
                  <a:moveTo>
                    <a:pt x="0" y="0"/>
                  </a:moveTo>
                  <a:lnTo>
                    <a:pt x="120" y="40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Line 195"/>
            <p:cNvSpPr>
              <a:spLocks noChangeShapeType="1"/>
            </p:cNvSpPr>
            <p:nvPr/>
          </p:nvSpPr>
          <p:spPr bwMode="auto">
            <a:xfrm>
              <a:off x="5895975" y="3634383"/>
              <a:ext cx="134938" cy="0"/>
            </a:xfrm>
            <a:prstGeom prst="line">
              <a:avLst/>
            </a:pr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96"/>
            <p:cNvSpPr>
              <a:spLocks/>
            </p:cNvSpPr>
            <p:nvPr/>
          </p:nvSpPr>
          <p:spPr bwMode="auto">
            <a:xfrm>
              <a:off x="5722938" y="3570417"/>
              <a:ext cx="188913" cy="127933"/>
            </a:xfrm>
            <a:custGeom>
              <a:avLst/>
              <a:gdLst>
                <a:gd name="T0" fmla="*/ 119 w 119"/>
                <a:gd name="T1" fmla="*/ 80 h 80"/>
                <a:gd name="T2" fmla="*/ 0 w 119"/>
                <a:gd name="T3" fmla="*/ 40 h 80"/>
                <a:gd name="T4" fmla="*/ 119 w 119"/>
                <a:gd name="T5" fmla="*/ 0 h 80"/>
                <a:gd name="T6" fmla="*/ 119 w 11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80">
                  <a:moveTo>
                    <a:pt x="119" y="80"/>
                  </a:moveTo>
                  <a:lnTo>
                    <a:pt x="0" y="40"/>
                  </a:lnTo>
                  <a:lnTo>
                    <a:pt x="119" y="0"/>
                  </a:lnTo>
                  <a:lnTo>
                    <a:pt x="119" y="8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97"/>
            <p:cNvSpPr>
              <a:spLocks/>
            </p:cNvSpPr>
            <p:nvPr/>
          </p:nvSpPr>
          <p:spPr bwMode="auto">
            <a:xfrm>
              <a:off x="6013450" y="3570417"/>
              <a:ext cx="190500" cy="127933"/>
            </a:xfrm>
            <a:custGeom>
              <a:avLst/>
              <a:gdLst>
                <a:gd name="T0" fmla="*/ 0 w 120"/>
                <a:gd name="T1" fmla="*/ 0 h 80"/>
                <a:gd name="T2" fmla="*/ 120 w 120"/>
                <a:gd name="T3" fmla="*/ 40 h 80"/>
                <a:gd name="T4" fmla="*/ 0 w 120"/>
                <a:gd name="T5" fmla="*/ 80 h 80"/>
                <a:gd name="T6" fmla="*/ 0 w 12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80">
                  <a:moveTo>
                    <a:pt x="0" y="0"/>
                  </a:moveTo>
                  <a:lnTo>
                    <a:pt x="120" y="4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Line 198"/>
            <p:cNvSpPr>
              <a:spLocks noChangeShapeType="1"/>
            </p:cNvSpPr>
            <p:nvPr/>
          </p:nvSpPr>
          <p:spPr bwMode="auto">
            <a:xfrm>
              <a:off x="5895975" y="4298033"/>
              <a:ext cx="134938" cy="0"/>
            </a:xfrm>
            <a:prstGeom prst="line">
              <a:avLst/>
            </a:pr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99"/>
            <p:cNvSpPr>
              <a:spLocks/>
            </p:cNvSpPr>
            <p:nvPr/>
          </p:nvSpPr>
          <p:spPr bwMode="auto">
            <a:xfrm>
              <a:off x="5722938" y="4234067"/>
              <a:ext cx="188913" cy="127933"/>
            </a:xfrm>
            <a:custGeom>
              <a:avLst/>
              <a:gdLst>
                <a:gd name="T0" fmla="*/ 119 w 119"/>
                <a:gd name="T1" fmla="*/ 80 h 80"/>
                <a:gd name="T2" fmla="*/ 0 w 119"/>
                <a:gd name="T3" fmla="*/ 40 h 80"/>
                <a:gd name="T4" fmla="*/ 119 w 119"/>
                <a:gd name="T5" fmla="*/ 0 h 80"/>
                <a:gd name="T6" fmla="*/ 119 w 119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80">
                  <a:moveTo>
                    <a:pt x="119" y="80"/>
                  </a:moveTo>
                  <a:lnTo>
                    <a:pt x="0" y="40"/>
                  </a:lnTo>
                  <a:lnTo>
                    <a:pt x="119" y="0"/>
                  </a:lnTo>
                  <a:lnTo>
                    <a:pt x="119" y="8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200"/>
            <p:cNvSpPr>
              <a:spLocks/>
            </p:cNvSpPr>
            <p:nvPr/>
          </p:nvSpPr>
          <p:spPr bwMode="auto">
            <a:xfrm>
              <a:off x="6013450" y="4234067"/>
              <a:ext cx="190500" cy="127933"/>
            </a:xfrm>
            <a:custGeom>
              <a:avLst/>
              <a:gdLst>
                <a:gd name="T0" fmla="*/ 0 w 120"/>
                <a:gd name="T1" fmla="*/ 0 h 80"/>
                <a:gd name="T2" fmla="*/ 120 w 120"/>
                <a:gd name="T3" fmla="*/ 40 h 80"/>
                <a:gd name="T4" fmla="*/ 0 w 120"/>
                <a:gd name="T5" fmla="*/ 80 h 80"/>
                <a:gd name="T6" fmla="*/ 0 w 120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80">
                  <a:moveTo>
                    <a:pt x="0" y="0"/>
                  </a:moveTo>
                  <a:lnTo>
                    <a:pt x="120" y="4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Line 210"/>
            <p:cNvSpPr>
              <a:spLocks noChangeShapeType="1"/>
            </p:cNvSpPr>
            <p:nvPr/>
          </p:nvSpPr>
          <p:spPr bwMode="auto">
            <a:xfrm>
              <a:off x="3394075" y="3373721"/>
              <a:ext cx="230188" cy="0"/>
            </a:xfrm>
            <a:prstGeom prst="line">
              <a:avLst/>
            </a:prstGeom>
            <a:noFill/>
            <a:ln w="20638" cap="rnd">
              <a:solidFill>
                <a:srgbClr val="B3002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211"/>
            <p:cNvSpPr>
              <a:spLocks/>
            </p:cNvSpPr>
            <p:nvPr/>
          </p:nvSpPr>
          <p:spPr bwMode="auto">
            <a:xfrm>
              <a:off x="3221038" y="3311354"/>
              <a:ext cx="188913" cy="126333"/>
            </a:xfrm>
            <a:custGeom>
              <a:avLst/>
              <a:gdLst>
                <a:gd name="T0" fmla="*/ 119 w 119"/>
                <a:gd name="T1" fmla="*/ 79 h 79"/>
                <a:gd name="T2" fmla="*/ 0 w 119"/>
                <a:gd name="T3" fmla="*/ 39 h 79"/>
                <a:gd name="T4" fmla="*/ 119 w 119"/>
                <a:gd name="T5" fmla="*/ 0 h 79"/>
                <a:gd name="T6" fmla="*/ 119 w 119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79">
                  <a:moveTo>
                    <a:pt x="119" y="79"/>
                  </a:moveTo>
                  <a:lnTo>
                    <a:pt x="0" y="39"/>
                  </a:lnTo>
                  <a:lnTo>
                    <a:pt x="119" y="0"/>
                  </a:lnTo>
                  <a:lnTo>
                    <a:pt x="119" y="79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212"/>
            <p:cNvSpPr>
              <a:spLocks/>
            </p:cNvSpPr>
            <p:nvPr/>
          </p:nvSpPr>
          <p:spPr bwMode="auto">
            <a:xfrm>
              <a:off x="3608388" y="3311354"/>
              <a:ext cx="190500" cy="126333"/>
            </a:xfrm>
            <a:custGeom>
              <a:avLst/>
              <a:gdLst>
                <a:gd name="T0" fmla="*/ 0 w 120"/>
                <a:gd name="T1" fmla="*/ 0 h 79"/>
                <a:gd name="T2" fmla="*/ 120 w 120"/>
                <a:gd name="T3" fmla="*/ 39 h 79"/>
                <a:gd name="T4" fmla="*/ 0 w 120"/>
                <a:gd name="T5" fmla="*/ 79 h 79"/>
                <a:gd name="T6" fmla="*/ 0 w 120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9">
                  <a:moveTo>
                    <a:pt x="0" y="0"/>
                  </a:moveTo>
                  <a:lnTo>
                    <a:pt x="120" y="3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38" name="Picture 2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5426075"/>
            <a:ext cx="19605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216"/>
          <p:cNvSpPr>
            <a:spLocks/>
          </p:cNvSpPr>
          <p:nvPr/>
        </p:nvSpPr>
        <p:spPr bwMode="auto">
          <a:xfrm>
            <a:off x="1295401" y="5441950"/>
            <a:ext cx="1925638" cy="471487"/>
          </a:xfrm>
          <a:custGeom>
            <a:avLst/>
            <a:gdLst>
              <a:gd name="T0" fmla="*/ 121 w 2419"/>
              <a:gd name="T1" fmla="*/ 593 h 593"/>
              <a:gd name="T2" fmla="*/ 2298 w 2419"/>
              <a:gd name="T3" fmla="*/ 593 h 593"/>
              <a:gd name="T4" fmla="*/ 2419 w 2419"/>
              <a:gd name="T5" fmla="*/ 472 h 593"/>
              <a:gd name="T6" fmla="*/ 2419 w 2419"/>
              <a:gd name="T7" fmla="*/ 472 h 593"/>
              <a:gd name="T8" fmla="*/ 2419 w 2419"/>
              <a:gd name="T9" fmla="*/ 121 h 593"/>
              <a:gd name="T10" fmla="*/ 2298 w 2419"/>
              <a:gd name="T11" fmla="*/ 0 h 593"/>
              <a:gd name="T12" fmla="*/ 121 w 2419"/>
              <a:gd name="T13" fmla="*/ 0 h 593"/>
              <a:gd name="T14" fmla="*/ 0 w 2419"/>
              <a:gd name="T15" fmla="*/ 121 h 593"/>
              <a:gd name="T16" fmla="*/ 0 w 2419"/>
              <a:gd name="T17" fmla="*/ 121 h 593"/>
              <a:gd name="T18" fmla="*/ 0 w 2419"/>
              <a:gd name="T19" fmla="*/ 472 h 593"/>
              <a:gd name="T20" fmla="*/ 121 w 2419"/>
              <a:gd name="T21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9" h="593">
                <a:moveTo>
                  <a:pt x="121" y="593"/>
                </a:moveTo>
                <a:lnTo>
                  <a:pt x="2298" y="593"/>
                </a:lnTo>
                <a:cubicBezTo>
                  <a:pt x="2365" y="593"/>
                  <a:pt x="2419" y="539"/>
                  <a:pt x="2419" y="472"/>
                </a:cubicBezTo>
                <a:cubicBezTo>
                  <a:pt x="2419" y="472"/>
                  <a:pt x="2419" y="472"/>
                  <a:pt x="2419" y="472"/>
                </a:cubicBezTo>
                <a:lnTo>
                  <a:pt x="2419" y="121"/>
                </a:lnTo>
                <a:cubicBezTo>
                  <a:pt x="2419" y="54"/>
                  <a:pt x="2365" y="0"/>
                  <a:pt x="2298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1"/>
                </a:lnTo>
                <a:lnTo>
                  <a:pt x="0" y="472"/>
                </a:lnTo>
                <a:cubicBezTo>
                  <a:pt x="0" y="539"/>
                  <a:pt x="54" y="593"/>
                  <a:pt x="121" y="593"/>
                </a:cubicBezTo>
                <a:close/>
              </a:path>
            </a:pathLst>
          </a:custGeom>
          <a:noFill/>
          <a:ln w="20638" cap="rnd">
            <a:solidFill>
              <a:srgbClr val="407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17"/>
          <p:cNvSpPr>
            <a:spLocks noChangeArrowheads="1"/>
          </p:cNvSpPr>
          <p:nvPr/>
        </p:nvSpPr>
        <p:spPr bwMode="auto">
          <a:xfrm>
            <a:off x="1577976" y="5580063"/>
            <a:ext cx="1425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 Reporting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218"/>
          <p:cNvSpPr>
            <a:spLocks noChangeShapeType="1"/>
          </p:cNvSpPr>
          <p:nvPr/>
        </p:nvSpPr>
        <p:spPr bwMode="auto">
          <a:xfrm>
            <a:off x="3394076" y="5678488"/>
            <a:ext cx="523875" cy="0"/>
          </a:xfrm>
          <a:prstGeom prst="line">
            <a:avLst/>
          </a:prstGeom>
          <a:noFill/>
          <a:ln w="20638" cap="rnd">
            <a:solidFill>
              <a:srgbClr val="B3002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9"/>
          <p:cNvSpPr>
            <a:spLocks/>
          </p:cNvSpPr>
          <p:nvPr/>
        </p:nvSpPr>
        <p:spPr bwMode="auto">
          <a:xfrm>
            <a:off x="3221038" y="5614988"/>
            <a:ext cx="188913" cy="127000"/>
          </a:xfrm>
          <a:custGeom>
            <a:avLst/>
            <a:gdLst>
              <a:gd name="T0" fmla="*/ 119 w 119"/>
              <a:gd name="T1" fmla="*/ 80 h 80"/>
              <a:gd name="T2" fmla="*/ 0 w 119"/>
              <a:gd name="T3" fmla="*/ 40 h 80"/>
              <a:gd name="T4" fmla="*/ 119 w 119"/>
              <a:gd name="T5" fmla="*/ 0 h 80"/>
              <a:gd name="T6" fmla="*/ 119 w 119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" h="80">
                <a:moveTo>
                  <a:pt x="119" y="80"/>
                </a:moveTo>
                <a:lnTo>
                  <a:pt x="0" y="40"/>
                </a:lnTo>
                <a:lnTo>
                  <a:pt x="119" y="0"/>
                </a:lnTo>
                <a:lnTo>
                  <a:pt x="119" y="80"/>
                </a:lnTo>
                <a:close/>
              </a:path>
            </a:pathLst>
          </a:custGeom>
          <a:solidFill>
            <a:srgbClr val="B300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9" y="3073406"/>
            <a:ext cx="1157281" cy="11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826" y="2322513"/>
            <a:ext cx="6746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902" y="2297113"/>
            <a:ext cx="6746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826" y="4343402"/>
            <a:ext cx="6746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160" y="4346577"/>
            <a:ext cx="674688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0" name="Elbow Connector 229"/>
          <p:cNvCxnSpPr>
            <a:endCxn id="224" idx="1"/>
          </p:cNvCxnSpPr>
          <p:nvPr/>
        </p:nvCxnSpPr>
        <p:spPr bwMode="gray">
          <a:xfrm flipV="1">
            <a:off x="5740401" y="3652047"/>
            <a:ext cx="4164018" cy="1723229"/>
          </a:xfrm>
          <a:prstGeom prst="bentConnector3">
            <a:avLst>
              <a:gd name="adj1" fmla="val 74400"/>
            </a:avLst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182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"/>
          <p:cNvSpPr/>
          <p:nvPr>
            <p:custDataLst>
              <p:tags r:id="rId1"/>
            </p:custDataLst>
          </p:nvPr>
        </p:nvSpPr>
        <p:spPr bwMode="gray">
          <a:xfrm>
            <a:off x="598488" y="5462337"/>
            <a:ext cx="10999789" cy="6876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endParaRPr lang="en-US" sz="1200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CGI All </a:t>
            </a:r>
            <a:r>
              <a:rPr lang="en-CA" dirty="0"/>
              <a:t>Payments </a:t>
            </a: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5" name="Rechteck 3"/>
          <p:cNvSpPr/>
          <p:nvPr>
            <p:custDataLst>
              <p:tags r:id="rId2"/>
            </p:custDataLst>
          </p:nvPr>
        </p:nvSpPr>
        <p:spPr bwMode="gray">
          <a:xfrm>
            <a:off x="598486" y="3659182"/>
            <a:ext cx="6841316" cy="1368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endParaRPr lang="en-US" sz="1200" dirty="0">
              <a:cs typeface="Arial" pitchFamily="34" charset="0"/>
            </a:endParaRPr>
          </a:p>
        </p:txBody>
      </p:sp>
      <p:sp>
        <p:nvSpPr>
          <p:cNvPr id="6" name="Rechteck 4"/>
          <p:cNvSpPr/>
          <p:nvPr>
            <p:custDataLst>
              <p:tags r:id="rId3"/>
            </p:custDataLst>
          </p:nvPr>
        </p:nvSpPr>
        <p:spPr bwMode="gray">
          <a:xfrm>
            <a:off x="3150009" y="1494495"/>
            <a:ext cx="218385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Files In</a:t>
            </a:r>
          </a:p>
        </p:txBody>
      </p:sp>
      <p:sp>
        <p:nvSpPr>
          <p:cNvPr id="7" name="Rechteck 5"/>
          <p:cNvSpPr/>
          <p:nvPr>
            <p:custDataLst>
              <p:tags r:id="rId4"/>
            </p:custDataLst>
          </p:nvPr>
        </p:nvSpPr>
        <p:spPr bwMode="gray">
          <a:xfrm>
            <a:off x="5432867" y="1498942"/>
            <a:ext cx="218385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Files Out</a:t>
            </a:r>
          </a:p>
        </p:txBody>
      </p:sp>
      <p:sp>
        <p:nvSpPr>
          <p:cNvPr id="8" name="Rechteck 6"/>
          <p:cNvSpPr/>
          <p:nvPr>
            <p:custDataLst>
              <p:tags r:id="rId5"/>
            </p:custDataLst>
          </p:nvPr>
        </p:nvSpPr>
        <p:spPr bwMode="gray">
          <a:xfrm>
            <a:off x="7751571" y="1498942"/>
            <a:ext cx="218385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Interface Feedback</a:t>
            </a:r>
          </a:p>
        </p:txBody>
      </p:sp>
      <p:sp>
        <p:nvSpPr>
          <p:cNvPr id="9" name="Rechteck 7"/>
          <p:cNvSpPr/>
          <p:nvPr>
            <p:custDataLst>
              <p:tags r:id="rId6"/>
            </p:custDataLst>
          </p:nvPr>
        </p:nvSpPr>
        <p:spPr bwMode="gray">
          <a:xfrm>
            <a:off x="598487" y="1858982"/>
            <a:ext cx="93369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Common Channel Services</a:t>
            </a:r>
          </a:p>
        </p:txBody>
      </p:sp>
      <p:sp>
        <p:nvSpPr>
          <p:cNvPr id="10" name="Rechteck 8"/>
          <p:cNvSpPr/>
          <p:nvPr>
            <p:custDataLst>
              <p:tags r:id="rId7"/>
            </p:custDataLst>
          </p:nvPr>
        </p:nvSpPr>
        <p:spPr bwMode="gray">
          <a:xfrm>
            <a:off x="598489" y="2579062"/>
            <a:ext cx="136996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Dashboards</a:t>
            </a:r>
          </a:p>
        </p:txBody>
      </p:sp>
      <p:sp>
        <p:nvSpPr>
          <p:cNvPr id="11" name="Rechteck 9"/>
          <p:cNvSpPr/>
          <p:nvPr>
            <p:custDataLst>
              <p:tags r:id="rId8"/>
            </p:custDataLst>
          </p:nvPr>
        </p:nvSpPr>
        <p:spPr bwMode="gray">
          <a:xfrm>
            <a:off x="2064811" y="2579062"/>
            <a:ext cx="187151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Liquidity Manager</a:t>
            </a:r>
          </a:p>
        </p:txBody>
      </p:sp>
      <p:sp>
        <p:nvSpPr>
          <p:cNvPr id="12" name="Rechteck 10"/>
          <p:cNvSpPr/>
          <p:nvPr>
            <p:custDataLst>
              <p:tags r:id="rId9"/>
            </p:custDataLst>
          </p:nvPr>
        </p:nvSpPr>
        <p:spPr bwMode="gray">
          <a:xfrm>
            <a:off x="4032518" y="2579030"/>
            <a:ext cx="187151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STE Operations</a:t>
            </a:r>
          </a:p>
        </p:txBody>
      </p:sp>
      <p:sp>
        <p:nvSpPr>
          <p:cNvPr id="13" name="Rechteck 11"/>
          <p:cNvSpPr/>
          <p:nvPr>
            <p:custDataLst>
              <p:tags r:id="rId10"/>
            </p:custDataLst>
          </p:nvPr>
        </p:nvSpPr>
        <p:spPr bwMode="gray">
          <a:xfrm>
            <a:off x="6000175" y="2579062"/>
            <a:ext cx="143962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Check</a:t>
            </a:r>
          </a:p>
        </p:txBody>
      </p:sp>
      <p:sp>
        <p:nvSpPr>
          <p:cNvPr id="14" name="Rechteck 12"/>
          <p:cNvSpPr/>
          <p:nvPr>
            <p:custDataLst>
              <p:tags r:id="rId11"/>
            </p:custDataLst>
          </p:nvPr>
        </p:nvSpPr>
        <p:spPr bwMode="gray">
          <a:xfrm>
            <a:off x="598486" y="2939102"/>
            <a:ext cx="68405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Transactions &amp; Batches</a:t>
            </a:r>
          </a:p>
        </p:txBody>
      </p:sp>
      <p:sp>
        <p:nvSpPr>
          <p:cNvPr id="15" name="Rechteck 13"/>
          <p:cNvSpPr/>
          <p:nvPr>
            <p:custDataLst>
              <p:tags r:id="rId12"/>
            </p:custDataLst>
          </p:nvPr>
        </p:nvSpPr>
        <p:spPr bwMode="gray">
          <a:xfrm>
            <a:off x="598488" y="1132560"/>
            <a:ext cx="10999788" cy="2880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Integration Framework</a:t>
            </a:r>
          </a:p>
        </p:txBody>
      </p:sp>
      <p:sp>
        <p:nvSpPr>
          <p:cNvPr id="16" name="Rechteck 14"/>
          <p:cNvSpPr/>
          <p:nvPr>
            <p:custDataLst>
              <p:tags r:id="rId13"/>
            </p:custDataLst>
          </p:nvPr>
        </p:nvSpPr>
        <p:spPr bwMode="gray">
          <a:xfrm>
            <a:off x="598486" y="5099342"/>
            <a:ext cx="10999791" cy="28800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Core </a:t>
            </a: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Processing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hteck 15"/>
          <p:cNvSpPr/>
          <p:nvPr>
            <p:custDataLst>
              <p:tags r:id="rId14"/>
            </p:custDataLst>
          </p:nvPr>
        </p:nvSpPr>
        <p:spPr bwMode="gray">
          <a:xfrm>
            <a:off x="598489" y="3299110"/>
            <a:ext cx="6841315" cy="288000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Processing Services</a:t>
            </a:r>
          </a:p>
        </p:txBody>
      </p:sp>
      <p:sp>
        <p:nvSpPr>
          <p:cNvPr id="18" name="Rechteck 16"/>
          <p:cNvSpPr/>
          <p:nvPr>
            <p:custDataLst>
              <p:tags r:id="rId15"/>
            </p:custDataLst>
          </p:nvPr>
        </p:nvSpPr>
        <p:spPr bwMode="gray">
          <a:xfrm>
            <a:off x="7536164" y="3299110"/>
            <a:ext cx="4062113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Parties Management</a:t>
            </a:r>
          </a:p>
        </p:txBody>
      </p:sp>
      <p:sp>
        <p:nvSpPr>
          <p:cNvPr id="19" name="Rechteck 17"/>
          <p:cNvSpPr/>
          <p:nvPr>
            <p:custDataLst>
              <p:tags r:id="rId16"/>
            </p:custDataLst>
          </p:nvPr>
        </p:nvSpPr>
        <p:spPr bwMode="gray">
          <a:xfrm>
            <a:off x="598487" y="2219022"/>
            <a:ext cx="6840215" cy="288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Transaction Services</a:t>
            </a:r>
          </a:p>
        </p:txBody>
      </p:sp>
      <p:sp>
        <p:nvSpPr>
          <p:cNvPr id="20" name="Rechteck 18"/>
          <p:cNvSpPr/>
          <p:nvPr>
            <p:custDataLst>
              <p:tags r:id="rId17"/>
            </p:custDataLst>
          </p:nvPr>
        </p:nvSpPr>
        <p:spPr bwMode="gray">
          <a:xfrm>
            <a:off x="7536159" y="2219022"/>
            <a:ext cx="4062118" cy="288000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Transaction Initiation (internal)</a:t>
            </a:r>
          </a:p>
        </p:txBody>
      </p:sp>
      <p:sp>
        <p:nvSpPr>
          <p:cNvPr id="21" name="Rechteck 19"/>
          <p:cNvSpPr/>
          <p:nvPr>
            <p:custDataLst>
              <p:tags r:id="rId18"/>
            </p:custDataLst>
          </p:nvPr>
        </p:nvSpPr>
        <p:spPr bwMode="gray">
          <a:xfrm>
            <a:off x="7535785" y="2579062"/>
            <a:ext cx="177553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Manual Capture</a:t>
            </a:r>
          </a:p>
        </p:txBody>
      </p:sp>
      <p:sp>
        <p:nvSpPr>
          <p:cNvPr id="22" name="Rechteck 20"/>
          <p:cNvSpPr/>
          <p:nvPr>
            <p:custDataLst>
              <p:tags r:id="rId19"/>
            </p:custDataLst>
          </p:nvPr>
        </p:nvSpPr>
        <p:spPr bwMode="gray">
          <a:xfrm>
            <a:off x="9407507" y="2579062"/>
            <a:ext cx="219077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36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Recurring Transactions</a:t>
            </a:r>
          </a:p>
        </p:txBody>
      </p:sp>
      <p:sp>
        <p:nvSpPr>
          <p:cNvPr id="23" name="Rechteck 21"/>
          <p:cNvSpPr/>
          <p:nvPr>
            <p:custDataLst>
              <p:tags r:id="rId20"/>
            </p:custDataLst>
          </p:nvPr>
        </p:nvSpPr>
        <p:spPr bwMode="gray">
          <a:xfrm>
            <a:off x="7535790" y="2939102"/>
            <a:ext cx="406248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Payment Templates</a:t>
            </a:r>
          </a:p>
        </p:txBody>
      </p:sp>
      <p:sp>
        <p:nvSpPr>
          <p:cNvPr id="24" name="Rechteck 22"/>
          <p:cNvSpPr/>
          <p:nvPr>
            <p:custDataLst>
              <p:tags r:id="rId21"/>
            </p:custDataLst>
          </p:nvPr>
        </p:nvSpPr>
        <p:spPr bwMode="gray">
          <a:xfrm>
            <a:off x="598486" y="3659294"/>
            <a:ext cx="2041708" cy="136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rIns="0" bIns="72000" anchor="t" anchorCtr="0"/>
          <a:lstStyle/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Validate &amp; Enrich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Business Dates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Matching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Prioritization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Warehousing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Auto Repair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hteck 23"/>
          <p:cNvSpPr/>
          <p:nvPr>
            <p:custDataLst>
              <p:tags r:id="rId22"/>
            </p:custDataLst>
          </p:nvPr>
        </p:nvSpPr>
        <p:spPr bwMode="gray">
          <a:xfrm>
            <a:off x="5232130" y="3659294"/>
            <a:ext cx="2111450" cy="136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Accounting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Reconciliation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FX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Suspicious Payment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Float &amp; Profit Sharing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Tax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hteck 24"/>
          <p:cNvSpPr/>
          <p:nvPr>
            <p:custDataLst>
              <p:tags r:id="rId23"/>
            </p:custDataLst>
          </p:nvPr>
        </p:nvSpPr>
        <p:spPr bwMode="gray">
          <a:xfrm>
            <a:off x="2736172" y="3659294"/>
            <a:ext cx="2447650" cy="136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External Authorization Check 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Regulatory Filtering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Limits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Fees and Billing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Distribution</a:t>
            </a:r>
          </a:p>
          <a:p>
            <a:pPr marL="126000" indent="-126000" defTabSz="478871">
              <a:spcBef>
                <a:spcPts val="20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27" name="Rechteck 25"/>
          <p:cNvSpPr/>
          <p:nvPr>
            <p:custDataLst>
              <p:tags r:id="rId24"/>
            </p:custDataLst>
          </p:nvPr>
        </p:nvSpPr>
        <p:spPr bwMode="gray">
          <a:xfrm>
            <a:off x="7535790" y="3659182"/>
            <a:ext cx="406248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Routing &amp; Clearing Partners</a:t>
            </a:r>
          </a:p>
        </p:txBody>
      </p:sp>
      <p:sp>
        <p:nvSpPr>
          <p:cNvPr id="28" name="Rechteck 26"/>
          <p:cNvSpPr/>
          <p:nvPr>
            <p:custDataLst>
              <p:tags r:id="rId25"/>
            </p:custDataLst>
          </p:nvPr>
        </p:nvSpPr>
        <p:spPr bwMode="gray">
          <a:xfrm>
            <a:off x="7535790" y="4019222"/>
            <a:ext cx="406248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Customers &amp; Accounts</a:t>
            </a:r>
          </a:p>
        </p:txBody>
      </p:sp>
      <p:sp>
        <p:nvSpPr>
          <p:cNvPr id="29" name="Rechteck 27"/>
          <p:cNvSpPr/>
          <p:nvPr>
            <p:custDataLst>
              <p:tags r:id="rId26"/>
            </p:custDataLst>
          </p:nvPr>
        </p:nvSpPr>
        <p:spPr bwMode="gray">
          <a:xfrm>
            <a:off x="7535790" y="4379262"/>
            <a:ext cx="406248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Permitted Creditors</a:t>
            </a:r>
          </a:p>
        </p:txBody>
      </p:sp>
      <p:sp>
        <p:nvSpPr>
          <p:cNvPr id="30" name="Rechteck 28"/>
          <p:cNvSpPr/>
          <p:nvPr>
            <p:custDataLst>
              <p:tags r:id="rId27"/>
            </p:custDataLst>
          </p:nvPr>
        </p:nvSpPr>
        <p:spPr bwMode="gray">
          <a:xfrm>
            <a:off x="7535792" y="4739302"/>
            <a:ext cx="406248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Mandates</a:t>
            </a:r>
          </a:p>
        </p:txBody>
      </p:sp>
      <p:sp>
        <p:nvSpPr>
          <p:cNvPr id="31" name="Rechteck 29"/>
          <p:cNvSpPr/>
          <p:nvPr>
            <p:custDataLst>
              <p:tags r:id="rId28"/>
            </p:custDataLst>
          </p:nvPr>
        </p:nvSpPr>
        <p:spPr bwMode="gray">
          <a:xfrm>
            <a:off x="598488" y="5435468"/>
            <a:ext cx="2041706" cy="64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Real-Time </a:t>
            </a:r>
            <a:r>
              <a:rPr lang="en-US" sz="1200" dirty="0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Bulk </a:t>
            </a:r>
            <a:r>
              <a:rPr lang="en-US" sz="1200" dirty="0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STE </a:t>
            </a:r>
            <a:r>
              <a:rPr lang="en-US" sz="1200" dirty="0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hteck 30"/>
          <p:cNvSpPr/>
          <p:nvPr>
            <p:custDataLst>
              <p:tags r:id="rId29"/>
            </p:custDataLst>
          </p:nvPr>
        </p:nvSpPr>
        <p:spPr bwMode="gray">
          <a:xfrm>
            <a:off x="4944417" y="5435468"/>
            <a:ext cx="2111450" cy="64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Internationalization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Partitioning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Archive &amp; Delete</a:t>
            </a:r>
          </a:p>
        </p:txBody>
      </p:sp>
      <p:sp>
        <p:nvSpPr>
          <p:cNvPr id="33" name="Rechteck 31"/>
          <p:cNvSpPr/>
          <p:nvPr>
            <p:custDataLst>
              <p:tags r:id="rId30"/>
            </p:custDataLst>
          </p:nvPr>
        </p:nvSpPr>
        <p:spPr bwMode="gray">
          <a:xfrm>
            <a:off x="2736172" y="5435468"/>
            <a:ext cx="2111450" cy="64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Scheduler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Static Data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Multi-Entity</a:t>
            </a:r>
          </a:p>
          <a:p>
            <a:pPr defTabSz="478871">
              <a:buClr>
                <a:schemeClr val="accent1"/>
              </a:buClr>
              <a:buSzPct val="110000"/>
            </a:pPr>
            <a:endParaRPr lang="en-US" sz="1200" dirty="0">
              <a:solidFill>
                <a:schemeClr val="tx1"/>
              </a:solidFill>
            </a:endParaRP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hteck 32"/>
          <p:cNvSpPr/>
          <p:nvPr>
            <p:custDataLst>
              <p:tags r:id="rId31"/>
            </p:custDataLst>
          </p:nvPr>
        </p:nvSpPr>
        <p:spPr bwMode="gray">
          <a:xfrm>
            <a:off x="7152066" y="5435468"/>
            <a:ext cx="2111450" cy="64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User Security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Application Security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Audit Log &amp; Alerts</a:t>
            </a:r>
          </a:p>
        </p:txBody>
      </p:sp>
      <p:sp>
        <p:nvSpPr>
          <p:cNvPr id="35" name="Rechteck 33"/>
          <p:cNvSpPr/>
          <p:nvPr>
            <p:custDataLst>
              <p:tags r:id="rId32"/>
            </p:custDataLst>
          </p:nvPr>
        </p:nvSpPr>
        <p:spPr bwMode="gray">
          <a:xfrm>
            <a:off x="9359747" y="5435468"/>
            <a:ext cx="2111450" cy="648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t" anchorCtr="0"/>
          <a:lstStyle/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Reporting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Printing</a:t>
            </a:r>
          </a:p>
          <a:p>
            <a:pPr marL="126000" indent="-126000" defTabSz="478871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UI Framework</a:t>
            </a:r>
          </a:p>
        </p:txBody>
      </p:sp>
      <p:sp>
        <p:nvSpPr>
          <p:cNvPr id="36" name="Rechteck 39"/>
          <p:cNvSpPr/>
          <p:nvPr>
            <p:custDataLst>
              <p:tags r:id="rId33"/>
            </p:custDataLst>
          </p:nvPr>
        </p:nvSpPr>
        <p:spPr bwMode="gray">
          <a:xfrm>
            <a:off x="10031086" y="1498942"/>
            <a:ext cx="1567190" cy="648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Services / API</a:t>
            </a:r>
          </a:p>
        </p:txBody>
      </p:sp>
      <p:sp>
        <p:nvSpPr>
          <p:cNvPr id="37" name="Rechteck 40"/>
          <p:cNvSpPr/>
          <p:nvPr>
            <p:custDataLst>
              <p:tags r:id="rId34"/>
            </p:custDataLst>
          </p:nvPr>
        </p:nvSpPr>
        <p:spPr bwMode="gray">
          <a:xfrm>
            <a:off x="598488" y="1498942"/>
            <a:ext cx="245022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spcBef>
                <a:spcPct val="0"/>
              </a:spcBef>
              <a:buClr>
                <a:schemeClr val="accent1"/>
              </a:buClr>
              <a:buSzPct val="110000"/>
            </a:pPr>
            <a:r>
              <a:rPr lang="en-US" sz="1200" dirty="0">
                <a:cs typeface="Arial" pitchFamily="34" charset="0"/>
              </a:rPr>
              <a:t>Financial Messaging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5581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context and Logical flows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5042" y="6468554"/>
            <a:ext cx="548844" cy="241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8017790" y="664372"/>
            <a:ext cx="3936569" cy="5527201"/>
          </a:xfrm>
        </p:spPr>
        <p:txBody>
          <a:bodyPr>
            <a:normAutofit/>
          </a:bodyPr>
          <a:lstStyle/>
          <a:p>
            <a:pPr lvl="2">
              <a:spcAft>
                <a:spcPts val="600"/>
              </a:spcAft>
            </a:pPr>
            <a:r>
              <a:rPr lang="en-GB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>Payment Initiation</a:t>
            </a:r>
            <a:r>
              <a:rPr lang="en-GB" sz="1100" dirty="0" smtClean="0">
                <a:solidFill>
                  <a:srgbClr val="991F1F"/>
                </a:solidFill>
                <a:sym typeface="Wingdings" panose="05000000000000000000" pitchFamily="2" charset="2"/>
              </a:rPr>
              <a:t> </a:t>
            </a:r>
            <a:br>
              <a:rPr lang="en-GB" sz="1100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 smtClean="0">
                <a:latin typeface="+mn-lt"/>
                <a:sym typeface="Wingdings" panose="05000000000000000000" pitchFamily="2" charset="2"/>
              </a:rPr>
              <a:t>e.g. bank’s Front-End systems and internal systems (“host”)</a:t>
            </a:r>
            <a:endParaRPr lang="en-US" sz="1400" dirty="0">
              <a:latin typeface="+mn-lt"/>
            </a:endParaRPr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>Client Reporting Engine </a:t>
            </a:r>
            <a:b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 smtClean="0">
                <a:sym typeface="Wingdings" panose="05000000000000000000" pitchFamily="2" charset="2"/>
              </a:rPr>
              <a:t>bank’s reporting system(s)</a:t>
            </a:r>
            <a:endParaRPr lang="en-US" sz="1100" dirty="0" smtClean="0">
              <a:sym typeface="Wingdings" panose="05000000000000000000" pitchFamily="2" charset="2"/>
            </a:endParaRPr>
          </a:p>
          <a:p>
            <a:pPr lvl="2">
              <a:spcAft>
                <a:spcPts val="600"/>
              </a:spcAft>
            </a:pPr>
            <a:r>
              <a:rPr lang="en-US" sz="1100" b="1" dirty="0" err="1" smtClean="0">
                <a:solidFill>
                  <a:srgbClr val="991F1F"/>
                </a:solidFill>
                <a:sym typeface="Wingdings" panose="05000000000000000000" pitchFamily="2" charset="2"/>
              </a:rPr>
              <a:t>Hotscan</a:t>
            </a:r>
            <a: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/>
            </a:r>
            <a:b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 smtClean="0">
                <a:sym typeface="Wingdings" panose="05000000000000000000" pitchFamily="2" charset="2"/>
              </a:rPr>
              <a:t>AML compliance check – regulatory scan</a:t>
            </a:r>
            <a:endParaRPr lang="en-US" sz="1100" dirty="0"/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>Centaur</a:t>
            </a:r>
            <a:b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 smtClean="0">
                <a:sym typeface="Wingdings" panose="05000000000000000000" pitchFamily="2" charset="2"/>
              </a:rPr>
              <a:t>fraud detection, bank’s KYC check</a:t>
            </a:r>
            <a:endParaRPr lang="en-US" sz="1100" dirty="0" smtClean="0">
              <a:sym typeface="Wingdings" panose="05000000000000000000" pitchFamily="2" charset="2"/>
            </a:endParaRPr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</a:rPr>
              <a:t>CSM</a:t>
            </a:r>
            <a:br>
              <a:rPr lang="en-US" sz="1100" b="1" dirty="0" smtClean="0">
                <a:solidFill>
                  <a:srgbClr val="991F1F"/>
                </a:solidFill>
              </a:rPr>
            </a:br>
            <a:r>
              <a:rPr lang="en-GB" sz="1100" dirty="0">
                <a:sym typeface="Wingdings" panose="05000000000000000000" pitchFamily="2" charset="2"/>
              </a:rPr>
              <a:t>e.g. </a:t>
            </a:r>
            <a:r>
              <a:rPr lang="en-GB" sz="1100" dirty="0" smtClean="0">
                <a:sym typeface="Wingdings" panose="05000000000000000000" pitchFamily="2" charset="2"/>
              </a:rPr>
              <a:t>Clearing and Settlement mechanisms, e.g. NACHA, </a:t>
            </a:r>
            <a:r>
              <a:rPr lang="en-GB" sz="1100" dirty="0" err="1" smtClean="0">
                <a:sym typeface="Wingdings" panose="05000000000000000000" pitchFamily="2" charset="2"/>
              </a:rPr>
              <a:t>FEDWire</a:t>
            </a:r>
            <a:r>
              <a:rPr lang="en-GB" sz="1100" dirty="0" smtClean="0">
                <a:sym typeface="Wingdings" panose="05000000000000000000" pitchFamily="2" charset="2"/>
              </a:rPr>
              <a:t>,…</a:t>
            </a:r>
            <a:endParaRPr lang="en-US" sz="1100" dirty="0" smtClean="0"/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</a:rPr>
              <a:t>Correspondents</a:t>
            </a:r>
            <a:br>
              <a:rPr lang="en-US" sz="1100" b="1" dirty="0" smtClean="0">
                <a:solidFill>
                  <a:srgbClr val="991F1F"/>
                </a:solidFill>
              </a:rPr>
            </a:br>
            <a:r>
              <a:rPr lang="en-GB" sz="1100" dirty="0" smtClean="0">
                <a:sym typeface="Wingdings" panose="05000000000000000000" pitchFamily="2" charset="2"/>
              </a:rPr>
              <a:t>Correspondent banking over SWIFT</a:t>
            </a:r>
            <a:endParaRPr lang="en-US" sz="1100" dirty="0" smtClean="0"/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>Core Back Office (CBS)</a:t>
            </a:r>
            <a:b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 smtClean="0">
                <a:sym typeface="Wingdings" panose="05000000000000000000" pitchFamily="2" charset="2"/>
              </a:rPr>
              <a:t>back-end systems holding Customer &amp; Accounts, ledgers, billing systems and rate lists</a:t>
            </a:r>
            <a:endParaRPr lang="en-US" sz="1100" dirty="0" smtClean="0"/>
          </a:p>
          <a:p>
            <a:pPr lvl="2">
              <a:spcAft>
                <a:spcPts val="600"/>
              </a:spcAft>
            </a:pPr>
            <a: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  <a:t>Manual input</a:t>
            </a:r>
            <a:br>
              <a:rPr lang="en-US" sz="1100" b="1" dirty="0" smtClean="0">
                <a:solidFill>
                  <a:srgbClr val="991F1F"/>
                </a:solidFill>
                <a:sym typeface="Wingdings" panose="05000000000000000000" pitchFamily="2" charset="2"/>
              </a:rPr>
            </a:br>
            <a:r>
              <a:rPr lang="en-GB" sz="1100" dirty="0">
                <a:sym typeface="Wingdings" panose="05000000000000000000" pitchFamily="2" charset="2"/>
              </a:rPr>
              <a:t>e.g. </a:t>
            </a:r>
            <a:r>
              <a:rPr lang="en-GB" sz="1100" dirty="0" smtClean="0">
                <a:sym typeface="Wingdings" panose="05000000000000000000" pitchFamily="2" charset="2"/>
              </a:rPr>
              <a:t>BESS APS channels which are not directly integrated to a counterpart system</a:t>
            </a:r>
            <a:endParaRPr lang="en-US" sz="1100" dirty="0">
              <a:sym typeface="Wingdings" panose="05000000000000000000" pitchFamily="2" charset="2"/>
            </a:endParaRPr>
          </a:p>
          <a:p>
            <a:pPr lvl="2">
              <a:spcAft>
                <a:spcPts val="600"/>
              </a:spcAft>
            </a:pPr>
            <a:endParaRPr lang="en-GB" sz="1100" dirty="0" smtClean="0">
              <a:sym typeface="Wingdings" panose="05000000000000000000" pitchFamily="2" charset="2"/>
            </a:endParaRPr>
          </a:p>
          <a:p>
            <a:pPr lvl="3">
              <a:spcAft>
                <a:spcPts val="600"/>
              </a:spcAft>
            </a:pPr>
            <a:endParaRPr lang="en-US" sz="800" dirty="0" smtClean="0">
              <a:sym typeface="Wingdings" panose="05000000000000000000" pitchFamily="2" charset="2"/>
            </a:endParaRPr>
          </a:p>
          <a:p>
            <a:pPr marL="536575" lvl="3" indent="0">
              <a:spcAft>
                <a:spcPts val="600"/>
              </a:spcAft>
              <a:buNone/>
            </a:pPr>
            <a:endParaRPr lang="en-GB" sz="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93540" y="6528779"/>
            <a:ext cx="5187003" cy="27909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z="1100" dirty="0" smtClean="0"/>
              <a:t>Introduction and system context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7" y="777240"/>
            <a:ext cx="7400087" cy="540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4702629" y="1925468"/>
            <a:ext cx="6923315" cy="1244816"/>
          </a:xfrm>
        </p:spPr>
        <p:txBody>
          <a:bodyPr>
            <a:normAutofit/>
          </a:bodyPr>
          <a:lstStyle/>
          <a:p>
            <a:r>
              <a:rPr lang="en-US" dirty="0" smtClean="0"/>
              <a:t>CGI APS – </a:t>
            </a:r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726925" cy="920750"/>
          </a:xfrm>
        </p:spPr>
        <p:txBody>
          <a:bodyPr>
            <a:normAutofit fontScale="90000"/>
          </a:bodyPr>
          <a:lstStyle/>
          <a:p>
            <a:r>
              <a:rPr lang="en-CA" dirty="0"/>
              <a:t>CGI All Payments 3-5 Year Roadmap (Targets – For Discussion Only)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6901" y="1489440"/>
            <a:ext cx="10437202" cy="5066218"/>
            <a:chOff x="534966" y="1524173"/>
            <a:chExt cx="10437202" cy="5066218"/>
          </a:xfrm>
        </p:grpSpPr>
        <p:sp>
          <p:nvSpPr>
            <p:cNvPr id="7" name="Chevron 6"/>
            <p:cNvSpPr/>
            <p:nvPr/>
          </p:nvSpPr>
          <p:spPr bwMode="gray">
            <a:xfrm>
              <a:off x="534966" y="1890672"/>
              <a:ext cx="2468880" cy="1005840"/>
            </a:xfrm>
            <a:prstGeom prst="chevron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2019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U.S. (Non-ISO)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Canadian ISO</a:t>
              </a:r>
              <a:endParaRPr 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Chevron 7"/>
            <p:cNvSpPr/>
            <p:nvPr/>
          </p:nvSpPr>
          <p:spPr bwMode="gray">
            <a:xfrm>
              <a:off x="2523216" y="1890672"/>
              <a:ext cx="2468880" cy="1005840"/>
            </a:xfrm>
            <a:prstGeom prst="chevron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2020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Global SWIFT</a:t>
              </a:r>
            </a:p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and Nordics Payment Initiatives)</a:t>
              </a:r>
              <a:endParaRPr 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Chevron 8"/>
            <p:cNvSpPr/>
            <p:nvPr/>
          </p:nvSpPr>
          <p:spPr bwMode="gray">
            <a:xfrm>
              <a:off x="4514872" y="1890672"/>
              <a:ext cx="2468880" cy="1005840"/>
            </a:xfrm>
            <a:prstGeom prst="chevron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2021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ISO North America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ISO Intl (Limited)</a:t>
              </a:r>
            </a:p>
          </p:txBody>
        </p:sp>
        <p:sp>
          <p:nvSpPr>
            <p:cNvPr id="10" name="Chevron 9"/>
            <p:cNvSpPr/>
            <p:nvPr/>
          </p:nvSpPr>
          <p:spPr bwMode="gray">
            <a:xfrm>
              <a:off x="6513900" y="1890672"/>
              <a:ext cx="2468880" cy="1005840"/>
            </a:xfrm>
            <a:prstGeom prst="chevron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2022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Global Liquidity Engine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US RTP Enhancements</a:t>
              </a:r>
              <a:endParaRPr 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Chevron 10"/>
            <p:cNvSpPr/>
            <p:nvPr/>
          </p:nvSpPr>
          <p:spPr bwMode="gray">
            <a:xfrm>
              <a:off x="8503288" y="1890672"/>
              <a:ext cx="2468880" cy="1005840"/>
            </a:xfrm>
            <a:prstGeom prst="chevron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2023</a:t>
              </a:r>
            </a:p>
            <a:p>
              <a:pPr marL="171450" indent="-171450" algn="ctr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bg1"/>
                  </a:solidFill>
                  <a:cs typeface="Arial" pitchFamily="34" charset="0"/>
                </a:rPr>
                <a:t>Asia/Australia Rails</a:t>
              </a:r>
              <a:endParaRPr 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85700" y="3213626"/>
              <a:ext cx="9235440" cy="0"/>
            </a:xfrm>
            <a:prstGeom prst="straightConnector1">
              <a:avLst/>
            </a:prstGeom>
            <a:ln w="57150">
              <a:solidFill>
                <a:srgbClr val="8886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gray">
            <a:xfrm flipH="1" flipV="1">
              <a:off x="1731318" y="2886464"/>
              <a:ext cx="0" cy="6400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4" name="Oval 13"/>
            <p:cNvSpPr/>
            <p:nvPr/>
          </p:nvSpPr>
          <p:spPr bwMode="gray">
            <a:xfrm>
              <a:off x="1629245" y="3122186"/>
              <a:ext cx="182880" cy="182880"/>
            </a:xfrm>
            <a:prstGeom prst="ellipse">
              <a:avLst/>
            </a:prstGeom>
            <a:solidFill>
              <a:srgbClr val="FFFFFF"/>
            </a:solidFill>
            <a:ln w="762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5743" y="3543403"/>
              <a:ext cx="1828800" cy="304698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Fed/CHIPS/NACHA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SWIFT Payment </a:t>
              </a:r>
              <a:r>
                <a:rPr lang="en-US" sz="1200" i="1" dirty="0">
                  <a:solidFill>
                    <a:srgbClr val="000000"/>
                  </a:solidFill>
                  <a:cs typeface="Arial" pitchFamily="34" charset="0"/>
                </a:rPr>
                <a:t>types/ localization </a:t>
              </a:r>
              <a:endParaRPr lang="en-US" sz="1200" i="1" dirty="0" smtClean="0">
                <a:solidFill>
                  <a:srgbClr val="000000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SWIFT gpi </a:t>
              </a:r>
              <a:r>
                <a:rPr lang="en-US" sz="1200" i="1" dirty="0">
                  <a:solidFill>
                    <a:srgbClr val="000000"/>
                  </a:solidFill>
                  <a:cs typeface="Arial" pitchFamily="34" charset="0"/>
                </a:rPr>
                <a:t>enhancements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Europe SEPA Instant</a:t>
              </a:r>
              <a:endParaRPr lang="en-US" sz="1200" i="1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SEPA refresh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LVTS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UI </a:t>
              </a:r>
              <a:r>
                <a:rPr lang="en-US" sz="1200" i="1" dirty="0">
                  <a:solidFill>
                    <a:srgbClr val="000000"/>
                  </a:solidFill>
                  <a:cs typeface="Arial" pitchFamily="34" charset="0"/>
                </a:rPr>
                <a:t>refresh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rgbClr val="000000"/>
                  </a:solidFill>
                  <a:cs typeface="Arial" pitchFamily="34" charset="0"/>
                </a:rPr>
                <a:t>Analytics &amp; </a:t>
              </a: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BI</a:t>
              </a:r>
              <a:endParaRPr lang="en-US" sz="1200" i="1" dirty="0"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Regulatory &amp; Maintenance </a:t>
              </a:r>
              <a:r>
                <a:rPr lang="en-US" sz="1200" i="1" dirty="0">
                  <a:cs typeface="Arial" pitchFamily="34" charset="0"/>
                </a:rPr>
                <a:t>Updates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Client-specific </a:t>
              </a:r>
              <a:r>
                <a:rPr lang="en-US" sz="1200" i="1" dirty="0" smtClean="0">
                  <a:cs typeface="Arial" pitchFamily="34" charset="0"/>
                </a:rPr>
                <a:t>Enhancements</a:t>
              </a:r>
              <a:endParaRPr lang="en-US" sz="1200" i="1" dirty="0">
                <a:cs typeface="Arial" pitchFamily="34" charset="0"/>
              </a:endParaRPr>
            </a:p>
            <a:p>
              <a:endParaRPr lang="en-US" sz="1200" i="1" dirty="0"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77824" y="3543403"/>
              <a:ext cx="1828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 indent="-117475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Global SWIFT (complete intl SWIFT Services</a:t>
              </a:r>
              <a:r>
                <a:rPr lang="en-US" sz="1200" i="1" dirty="0" smtClean="0">
                  <a:cs typeface="Arial" pitchFamily="34" charset="0"/>
                </a:rPr>
                <a:t>)</a:t>
              </a:r>
            </a:p>
            <a:p>
              <a:pPr marL="117475" indent="-117475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UK -  NPA</a:t>
              </a:r>
            </a:p>
            <a:p>
              <a:pPr marL="117475" indent="-117475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Nordics - P27</a:t>
              </a:r>
              <a:endParaRPr lang="en-US" sz="1200" i="1" dirty="0">
                <a:cs typeface="Arial" pitchFamily="34" charset="0"/>
              </a:endParaRP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Canada – LYNX (replacement LVTS)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Canada - AFS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, </a:t>
              </a:r>
              <a:r>
                <a:rPr lang="en-US" sz="1200" i="1" dirty="0" smtClean="0">
                  <a:cs typeface="Arial" pitchFamily="34" charset="0"/>
                </a:rPr>
                <a:t>Regulatory </a:t>
              </a:r>
              <a:r>
                <a:rPr lang="en-US" sz="1200" i="1" dirty="0">
                  <a:cs typeface="Arial" pitchFamily="34" charset="0"/>
                </a:rPr>
                <a:t>&amp; Maintenance Updates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Client-specific Enhancements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383" y="3543403"/>
              <a:ext cx="1828800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ISO Migration for Lynx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ISO Migration for FED &amp; Chips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ISO Migration for SWIFT - MT1, 2 &amp; 900’s </a:t>
              </a:r>
              <a:endParaRPr lang="en-US" sz="1200" i="1" dirty="0" smtClean="0">
                <a:cs typeface="Arial" pitchFamily="34" charset="0"/>
              </a:endParaRP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rgbClr val="000000"/>
                  </a:solidFill>
                  <a:cs typeface="Arial" pitchFamily="34" charset="0"/>
                </a:rPr>
                <a:t>Payment types/ </a:t>
              </a: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localization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solidFill>
                    <a:srgbClr val="000000"/>
                  </a:solidFill>
                  <a:cs typeface="Arial" pitchFamily="34" charset="0"/>
                </a:rPr>
                <a:t>RMA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Regulatory </a:t>
              </a:r>
              <a:r>
                <a:rPr lang="en-US" sz="1200" i="1" dirty="0">
                  <a:cs typeface="Arial" pitchFamily="34" charset="0"/>
                </a:rPr>
                <a:t>&amp; Maintenance Updates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Client-specific Enhancements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64773" y="3543403"/>
              <a:ext cx="18288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Originators/DD for </a:t>
              </a:r>
              <a:r>
                <a:rPr lang="en-US" sz="1200" i="1" dirty="0" smtClean="0">
                  <a:cs typeface="Arial" pitchFamily="34" charset="0"/>
                </a:rPr>
                <a:t>Real Time Payments</a:t>
              </a:r>
              <a:endParaRPr lang="en-US" sz="1200" i="1" dirty="0">
                <a:cs typeface="Arial" pitchFamily="34" charset="0"/>
              </a:endParaRP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Gateway FM Capabilities 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Global Liquidity </a:t>
              </a:r>
              <a:r>
                <a:rPr lang="en-US" sz="1200" i="1" dirty="0" smtClean="0">
                  <a:cs typeface="Arial" pitchFamily="34" charset="0"/>
                </a:rPr>
                <a:t>Module</a:t>
              </a:r>
              <a:endParaRPr lang="en-US" sz="1200" i="1" dirty="0">
                <a:cs typeface="Arial" pitchFamily="34" charset="0"/>
              </a:endParaRP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 smtClean="0">
                  <a:cs typeface="Arial" pitchFamily="34" charset="0"/>
                </a:rPr>
                <a:t>Regulatory </a:t>
              </a:r>
              <a:r>
                <a:rPr lang="en-US" sz="1200" i="1" dirty="0">
                  <a:cs typeface="Arial" pitchFamily="34" charset="0"/>
                </a:rPr>
                <a:t>&amp; Maintenance Updates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Client-specific Enhancements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68975" y="3543403"/>
              <a:ext cx="1828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475" indent="-117475">
                <a:spcBef>
                  <a:spcPct val="0"/>
                </a:spcBef>
                <a:buClrTx/>
                <a:buSzPct val="90000"/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Asia/Australia Rails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Regulatory &amp; Maintenance Updates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200" i="1" dirty="0">
                  <a:cs typeface="Arial" pitchFamily="34" charset="0"/>
                </a:rPr>
                <a:t>Client-specific Enhancements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 bwMode="gray">
            <a:xfrm flipH="1" flipV="1">
              <a:off x="3701881" y="2886464"/>
              <a:ext cx="0" cy="6400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1" name="Oval 20"/>
            <p:cNvSpPr/>
            <p:nvPr/>
          </p:nvSpPr>
          <p:spPr bwMode="gray">
            <a:xfrm>
              <a:off x="3599808" y="3122186"/>
              <a:ext cx="182880" cy="182880"/>
            </a:xfrm>
            <a:prstGeom prst="ellipse">
              <a:avLst/>
            </a:prstGeom>
            <a:solidFill>
              <a:srgbClr val="FFFFFF"/>
            </a:solidFill>
            <a:ln w="762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gray">
            <a:xfrm flipH="1" flipV="1">
              <a:off x="9688010" y="2886464"/>
              <a:ext cx="0" cy="6400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3" name="Oval 22"/>
            <p:cNvSpPr/>
            <p:nvPr/>
          </p:nvSpPr>
          <p:spPr bwMode="gray">
            <a:xfrm>
              <a:off x="9585937" y="3122186"/>
              <a:ext cx="182880" cy="182880"/>
            </a:xfrm>
            <a:prstGeom prst="ellipse">
              <a:avLst/>
            </a:prstGeom>
            <a:solidFill>
              <a:srgbClr val="FFFFFF"/>
            </a:solidFill>
            <a:ln w="762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gray">
            <a:xfrm flipH="1" flipV="1">
              <a:off x="7762097" y="2886464"/>
              <a:ext cx="0" cy="6400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5" name="Oval 24"/>
            <p:cNvSpPr/>
            <p:nvPr/>
          </p:nvSpPr>
          <p:spPr bwMode="gray">
            <a:xfrm>
              <a:off x="7660024" y="3122186"/>
              <a:ext cx="182880" cy="182880"/>
            </a:xfrm>
            <a:prstGeom prst="ellipse">
              <a:avLst/>
            </a:prstGeom>
            <a:solidFill>
              <a:srgbClr val="FFFFFF"/>
            </a:solidFill>
            <a:ln w="762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gray">
            <a:xfrm flipH="1" flipV="1">
              <a:off x="5742622" y="2886464"/>
              <a:ext cx="0" cy="64008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7" name="Oval 26"/>
            <p:cNvSpPr/>
            <p:nvPr/>
          </p:nvSpPr>
          <p:spPr bwMode="gray">
            <a:xfrm>
              <a:off x="5640549" y="3122186"/>
              <a:ext cx="182880" cy="182880"/>
            </a:xfrm>
            <a:prstGeom prst="ellipse">
              <a:avLst/>
            </a:prstGeom>
            <a:solidFill>
              <a:srgbClr val="FFFFFF"/>
            </a:solidFill>
            <a:ln w="762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7712" y="1524173"/>
              <a:ext cx="8699818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b="1" kern="0" dirty="0" smtClean="0">
                  <a:solidFill>
                    <a:schemeClr val="accent1"/>
                  </a:solidFill>
                </a:rPr>
                <a:t>Broaden connectivity, standards, message formats and expand global reach</a:t>
              </a:r>
              <a:endParaRPr lang="en-US" b="1" kern="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2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4702629" y="1925468"/>
            <a:ext cx="6923315" cy="1244816"/>
          </a:xfrm>
        </p:spPr>
        <p:txBody>
          <a:bodyPr>
            <a:normAutofit/>
          </a:bodyPr>
          <a:lstStyle/>
          <a:p>
            <a:r>
              <a:rPr lang="en-US" dirty="0" smtClean="0"/>
              <a:t>CGI APS – Competitor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1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 APS – Competitive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99019" y="1268412"/>
            <a:ext cx="11196741" cy="4897257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Knowing the competition we are up against is a crucial element in every sales process. Every (potential) customer will evaluate how we stack up against the competition.</a:t>
            </a:r>
          </a:p>
          <a:p>
            <a:endParaRPr lang="en-US" dirty="0" smtClean="0"/>
          </a:p>
          <a:p>
            <a:r>
              <a:rPr lang="en-US" dirty="0" smtClean="0"/>
              <a:t>Our competitors:</a:t>
            </a:r>
          </a:p>
          <a:p>
            <a:pPr marL="606425" lvl="1" indent="-342900"/>
            <a:r>
              <a:rPr lang="en-US" dirty="0" err="1" smtClean="0"/>
              <a:t>Finastra</a:t>
            </a:r>
            <a:r>
              <a:rPr lang="en-US" dirty="0" smtClean="0"/>
              <a:t> (formerly </a:t>
            </a:r>
            <a:r>
              <a:rPr lang="en-US" dirty="0" err="1" smtClean="0"/>
              <a:t>Fundtech</a:t>
            </a:r>
            <a:r>
              <a:rPr lang="en-US" dirty="0" smtClean="0"/>
              <a:t>) – Global </a:t>
            </a:r>
            <a:r>
              <a:rPr lang="en-US" dirty="0" err="1" smtClean="0"/>
              <a:t>PAYplus</a:t>
            </a:r>
            <a:endParaRPr lang="en-US" dirty="0" smtClean="0"/>
          </a:p>
          <a:p>
            <a:pPr marL="606425" lvl="1" indent="-342900"/>
            <a:r>
              <a:rPr lang="en-US" dirty="0" smtClean="0"/>
              <a:t>ACI worldwide – ACI Universal Payments	</a:t>
            </a:r>
          </a:p>
          <a:p>
            <a:pPr marL="606425" lvl="1" indent="-342900"/>
            <a:r>
              <a:rPr lang="en-US" dirty="0" smtClean="0"/>
              <a:t>Fiserv (formerly Dovetail) – Enterprise Payments Platform</a:t>
            </a:r>
          </a:p>
          <a:p>
            <a:pPr marL="606425" lvl="1" indent="-342900"/>
            <a:r>
              <a:rPr lang="en-US" dirty="0" smtClean="0"/>
              <a:t>FIS Global (formerly Clear2Pay) – Enterprise payments </a:t>
            </a:r>
          </a:p>
          <a:p>
            <a:endParaRPr lang="en-US" dirty="0" smtClean="0"/>
          </a:p>
          <a:p>
            <a:r>
              <a:rPr lang="en-US" dirty="0" smtClean="0"/>
              <a:t>Some of our competitors have:</a:t>
            </a:r>
          </a:p>
          <a:p>
            <a:pPr marL="606425" lvl="1" indent="-342900"/>
            <a:r>
              <a:rPr lang="en-US" dirty="0" smtClean="0"/>
              <a:t>Large installed client base (Fiserv, ACI)</a:t>
            </a:r>
          </a:p>
          <a:p>
            <a:pPr marL="606425" lvl="1" indent="-342900"/>
            <a:r>
              <a:rPr lang="en-US" dirty="0" smtClean="0"/>
              <a:t>High value revenue stream through maintenance (ACI, Fiserv)</a:t>
            </a:r>
          </a:p>
          <a:p>
            <a:pPr marL="606425" lvl="1" indent="-342900"/>
            <a:r>
              <a:rPr lang="en-US" dirty="0" smtClean="0"/>
              <a:t>Reasonable level of private funding (Fiserv)</a:t>
            </a:r>
          </a:p>
          <a:p>
            <a:pPr marL="606425" lvl="1" indent="-342900"/>
            <a:r>
              <a:rPr lang="en-US" dirty="0" smtClean="0"/>
              <a:t>Better pricing flexibility (FIS Global)</a:t>
            </a:r>
          </a:p>
          <a:p>
            <a:pPr marL="606425" lvl="1" indent="-342900"/>
            <a:r>
              <a:rPr lang="en-US" dirty="0" smtClean="0"/>
              <a:t>Attractiveness of a single payment architecture (FIS Global, Fiserv)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6902" y="1735771"/>
            <a:ext cx="5499100" cy="3445215"/>
            <a:chOff x="598064" y="1176764"/>
            <a:chExt cx="2294254" cy="4593620"/>
          </a:xfrm>
        </p:grpSpPr>
        <p:sp>
          <p:nvSpPr>
            <p:cNvPr id="8" name="Rechteck 51"/>
            <p:cNvSpPr>
              <a:spLocks noChangeArrowheads="1"/>
            </p:cNvSpPr>
            <p:nvPr/>
          </p:nvSpPr>
          <p:spPr bwMode="gray">
            <a:xfrm>
              <a:off x="598064" y="1176764"/>
              <a:ext cx="2294254" cy="43867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35728" indent="-135728" algn="ctr" defTabSz="685783" eaLnBrk="1" hangingPunct="1">
                <a:buClr>
                  <a:srgbClr val="E31937"/>
                </a:buClr>
                <a:buSzPct val="110000"/>
                <a:defRPr/>
              </a:pPr>
              <a:r>
                <a:rPr lang="en-US" altLang="en-US" sz="1600" b="1" kern="0" dirty="0">
                  <a:solidFill>
                    <a:srgbClr val="FFFFFF"/>
                  </a:solidFill>
                  <a:latin typeface="Arial"/>
                  <a:cs typeface="+mn-cs"/>
                </a:rPr>
                <a:t>Background</a:t>
              </a:r>
            </a:p>
          </p:txBody>
        </p:sp>
        <p:sp>
          <p:nvSpPr>
            <p:cNvPr id="20" name="Rounded Rectangle 16"/>
            <p:cNvSpPr/>
            <p:nvPr/>
          </p:nvSpPr>
          <p:spPr bwMode="gray">
            <a:xfrm>
              <a:off x="598064" y="1615438"/>
              <a:ext cx="2284119" cy="41549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63500" tIns="0" rIns="6480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20000"/>
                </a:lnSpc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n-US" dirty="0" smtClean="0"/>
                <a:t>Some of the Members of Payments group unaware of the other IPs</a:t>
              </a:r>
              <a:endParaRPr lang="en-US" dirty="0"/>
            </a:p>
            <a:p>
              <a:pPr marL="285750" indent="-285750">
                <a:lnSpc>
                  <a:spcPct val="120000"/>
                </a:lnSpc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Objectives</a:t>
            </a:r>
          </a:p>
        </p:txBody>
      </p:sp>
      <p:sp>
        <p:nvSpPr>
          <p:cNvPr id="19" name="Rounded Rectangle 16 rename 1"/>
          <p:cNvSpPr/>
          <p:nvPr/>
        </p:nvSpPr>
        <p:spPr bwMode="gray">
          <a:xfrm>
            <a:off x="6319142" y="2021914"/>
            <a:ext cx="5266344" cy="3116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enable members to assimilate the basics of domain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empower members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be able to relate domain and the software being developed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be able to appreciate the business need of the IP being worked upon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hteck 51 rename 2"/>
          <p:cNvSpPr>
            <a:spLocks noChangeArrowheads="1"/>
          </p:cNvSpPr>
          <p:nvPr/>
        </p:nvSpPr>
        <p:spPr bwMode="gray">
          <a:xfrm>
            <a:off x="6315690" y="1685926"/>
            <a:ext cx="5289711" cy="37187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35728" indent="-135728" algn="ctr" defTabSz="685783" eaLnBrk="1" hangingPunct="1">
              <a:buClr>
                <a:srgbClr val="E31937"/>
              </a:buClr>
              <a:buSzPct val="110000"/>
              <a:defRPr/>
            </a:pPr>
            <a:r>
              <a:rPr lang="en-US" altLang="en-US" sz="1600" b="1" kern="0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Objectives</a:t>
            </a:r>
          </a:p>
        </p:txBody>
      </p:sp>
      <p:sp>
        <p:nvSpPr>
          <p:cNvPr id="13" name="Rounded Rectangle 16 rename 1"/>
          <p:cNvSpPr/>
          <p:nvPr/>
        </p:nvSpPr>
        <p:spPr bwMode="gray">
          <a:xfrm>
            <a:off x="6319142" y="2064777"/>
            <a:ext cx="5266344" cy="3116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To enable members to assimilate the functional and technical aspects of other IPs within the Payments group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To be able to relate to the overall payments domain big picture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To be able to appreciate the business need of the IP being worked upon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To enable members to be able to work across multiple products in same domain</a:t>
            </a:r>
          </a:p>
        </p:txBody>
      </p:sp>
    </p:spTree>
    <p:extLst>
      <p:ext uri="{BB962C8B-B14F-4D97-AF65-F5344CB8AC3E}">
        <p14:creationId xmlns:p14="http://schemas.microsoft.com/office/powerpoint/2010/main" val="33294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4376057" y="1925468"/>
            <a:ext cx="7249887" cy="1244816"/>
          </a:xfrm>
        </p:spPr>
        <p:txBody>
          <a:bodyPr>
            <a:normAutofit/>
          </a:bodyPr>
          <a:lstStyle/>
          <a:p>
            <a:r>
              <a:rPr lang="en-US" dirty="0" smtClean="0"/>
              <a:t>CGI APS Deployment – Case study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Payment Hub </a:t>
            </a:r>
            <a:r>
              <a:rPr lang="en-AU" dirty="0" smtClean="0"/>
              <a:t>–</a:t>
            </a:r>
            <a:r>
              <a:rPr lang="en-GB" dirty="0" smtClean="0"/>
              <a:t> National Bank of Canada</a:t>
            </a:r>
            <a:endParaRPr lang="en-US" dirty="0" smtClean="0"/>
          </a:p>
        </p:txBody>
      </p:sp>
      <p:sp>
        <p:nvSpPr>
          <p:cNvPr id="22" name="Round Diagonal Corner Rectangle 21"/>
          <p:cNvSpPr/>
          <p:nvPr/>
        </p:nvSpPr>
        <p:spPr bwMode="gray">
          <a:xfrm>
            <a:off x="1999488" y="3815570"/>
            <a:ext cx="8058912" cy="2459736"/>
          </a:xfrm>
          <a:prstGeom prst="round2DiagRect">
            <a:avLst>
              <a:gd name="adj1" fmla="val 0"/>
              <a:gd name="adj2" fmla="val 613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396000" rIns="64800" bIns="0" rtlCol="0" anchor="b" anchorCtr="0"/>
          <a:lstStyle/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Fully automated build, deployment, testing including Continuous Integration and tests</a:t>
            </a:r>
            <a:endParaRPr lang="en-US" sz="1150" dirty="0"/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Different </a:t>
            </a:r>
            <a:r>
              <a:rPr lang="en-US" sz="1150" dirty="0"/>
              <a:t>business flows covering </a:t>
            </a:r>
            <a:r>
              <a:rPr lang="en-US" sz="1150" dirty="0" smtClean="0"/>
              <a:t>inward, outward, </a:t>
            </a:r>
            <a:r>
              <a:rPr lang="en-US" sz="1150" dirty="0" err="1" smtClean="0"/>
              <a:t>cheque</a:t>
            </a:r>
            <a:r>
              <a:rPr lang="en-US" sz="1150" dirty="0" smtClean="0"/>
              <a:t> advises, non-financial messages</a:t>
            </a:r>
            <a:endParaRPr lang="en-US" sz="1150" dirty="0"/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Functional modules flexibility – processing steps to cater to different functional requirements</a:t>
            </a:r>
            <a:endParaRPr lang="en-US" sz="1150" dirty="0"/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Integration patterns – KAFKA, file based, REST APIs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Support for future initiatives by </a:t>
            </a:r>
            <a:r>
              <a:rPr lang="en-US" sz="1150" dirty="0" err="1" smtClean="0"/>
              <a:t>Paiments</a:t>
            </a:r>
            <a:r>
              <a:rPr lang="en-US" sz="1150" dirty="0" smtClean="0"/>
              <a:t> Canada – LYNX (replacement of LVTS)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rgbClr val="FF0000"/>
              </a:buClr>
              <a:buSzPct val="120000"/>
              <a:buFont typeface="Verdana" pitchFamily="34" charset="0"/>
              <a:buChar char="•"/>
            </a:pPr>
            <a:r>
              <a:rPr lang="en-US" sz="1150" dirty="0" smtClean="0"/>
              <a:t>Release 2 and 3 to focus on AFT, EDI and Bulk payments</a:t>
            </a:r>
            <a:endParaRPr lang="en-US" sz="1150" dirty="0"/>
          </a:p>
        </p:txBody>
      </p:sp>
      <p:sp>
        <p:nvSpPr>
          <p:cNvPr id="24" name="Round Diagonal Corner Rectangle 23"/>
          <p:cNvSpPr/>
          <p:nvPr/>
        </p:nvSpPr>
        <p:spPr bwMode="gray">
          <a:xfrm>
            <a:off x="1984248" y="1404473"/>
            <a:ext cx="3931200" cy="2459736"/>
          </a:xfrm>
          <a:prstGeom prst="round2DiagRect">
            <a:avLst>
              <a:gd name="adj1" fmla="val 0"/>
              <a:gd name="adj2" fmla="val 735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396000" rIns="64800" bIns="0" rtlCol="0" anchor="t" anchorCtr="0"/>
          <a:lstStyle/>
          <a:p>
            <a:pPr marL="200025" lvl="1" indent="-201168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Replacement of legacy platform reaching end of life</a:t>
            </a:r>
          </a:p>
          <a:p>
            <a:pPr marL="200025" lvl="1" indent="-201168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Implement a modern payment services hub</a:t>
            </a:r>
          </a:p>
          <a:p>
            <a:pPr marL="200025" lvl="1" indent="-201168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Support “like-for-like” functionalities for SWIFT</a:t>
            </a:r>
          </a:p>
          <a:p>
            <a:pPr marL="200025" lvl="1" indent="-201168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Provide opportunities for greater process automation and streamlining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</a:pPr>
            <a:r>
              <a:rPr lang="en-GB" sz="1150" dirty="0"/>
              <a:t>Deploy foundational framework for payment hub incl. API, Centralized tools and capabilities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</a:pPr>
            <a:endParaRPr lang="en-GB" sz="1050" dirty="0">
              <a:latin typeface="Verdan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Pct val="90000"/>
            </a:pPr>
            <a:endParaRPr lang="en-GB" sz="800" b="1" dirty="0">
              <a:latin typeface="Verdana"/>
            </a:endParaRPr>
          </a:p>
        </p:txBody>
      </p:sp>
      <p:sp>
        <p:nvSpPr>
          <p:cNvPr id="25" name="Round Diagonal Corner Rectangle 24"/>
          <p:cNvSpPr/>
          <p:nvPr/>
        </p:nvSpPr>
        <p:spPr bwMode="gray">
          <a:xfrm>
            <a:off x="6067298" y="1404473"/>
            <a:ext cx="3931200" cy="2459736"/>
          </a:xfrm>
          <a:prstGeom prst="round2DiagRect">
            <a:avLst>
              <a:gd name="adj1" fmla="val 0"/>
              <a:gd name="adj2" fmla="val 735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396000" rIns="64800" bIns="0" rtlCol="0" anchor="t" anchorCtr="0"/>
          <a:lstStyle/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Phased approach to delivery but Agile to accommodate rapid changes 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Multi-cloud deployment – to go-live in a couple of months</a:t>
            </a:r>
            <a:endParaRPr lang="en-GB" sz="1150" dirty="0"/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 smtClean="0"/>
              <a:t>Increased </a:t>
            </a:r>
            <a:r>
              <a:rPr lang="en-GB" sz="1150" dirty="0"/>
              <a:t>levels of automation and STP</a:t>
            </a:r>
          </a:p>
          <a:p>
            <a:pPr marL="200025" lvl="1" indent="-201168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20000"/>
              <a:buFont typeface="Verdana" pitchFamily="34" charset="0"/>
              <a:buChar char="•"/>
            </a:pPr>
            <a:r>
              <a:rPr lang="en-GB" sz="1150" dirty="0"/>
              <a:t>Implementation of workflow and rules based processing to improve customer responsiveness</a:t>
            </a:r>
          </a:p>
        </p:txBody>
      </p:sp>
      <p:sp>
        <p:nvSpPr>
          <p:cNvPr id="26" name="Round Single Corner Rectangle 25"/>
          <p:cNvSpPr/>
          <p:nvPr/>
        </p:nvSpPr>
        <p:spPr bwMode="gray">
          <a:xfrm>
            <a:off x="6067298" y="1404473"/>
            <a:ext cx="3931920" cy="309600"/>
          </a:xfrm>
          <a:prstGeom prst="round1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>
              <a:spcBef>
                <a:spcPct val="0"/>
              </a:spcBef>
              <a:buSzPct val="90000"/>
            </a:pPr>
            <a:r>
              <a:rPr lang="en-GB" sz="1200" b="1">
                <a:solidFill>
                  <a:schemeClr val="bg1"/>
                </a:solidFill>
                <a:latin typeface="Verdana"/>
              </a:rPr>
              <a:t>Our Answer</a:t>
            </a:r>
          </a:p>
        </p:txBody>
      </p:sp>
      <p:sp>
        <p:nvSpPr>
          <p:cNvPr id="27" name="Round Single Corner Rectangle 26"/>
          <p:cNvSpPr/>
          <p:nvPr/>
        </p:nvSpPr>
        <p:spPr bwMode="gray">
          <a:xfrm>
            <a:off x="1999488" y="3921308"/>
            <a:ext cx="3931920" cy="348292"/>
          </a:xfrm>
          <a:prstGeom prst="round1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>
              <a:lnSpc>
                <a:spcPct val="120000"/>
              </a:lnSpc>
              <a:spcBef>
                <a:spcPct val="0"/>
              </a:spcBef>
              <a:buSzPct val="90000"/>
            </a:pPr>
            <a:r>
              <a:rPr lang="en-GB" sz="1200" b="1" dirty="0" smtClean="0">
                <a:solidFill>
                  <a:schemeClr val="bg1"/>
                </a:solidFill>
                <a:latin typeface="Verdana"/>
              </a:rPr>
              <a:t>Value </a:t>
            </a:r>
            <a:r>
              <a:rPr lang="en-GB" sz="1200" b="1" dirty="0">
                <a:solidFill>
                  <a:schemeClr val="bg1"/>
                </a:solidFill>
                <a:latin typeface="Verdana"/>
              </a:rPr>
              <a:t>Proposition</a:t>
            </a:r>
          </a:p>
        </p:txBody>
      </p:sp>
      <p:sp>
        <p:nvSpPr>
          <p:cNvPr id="28" name="Round Single Corner Rectangle 27"/>
          <p:cNvSpPr/>
          <p:nvPr/>
        </p:nvSpPr>
        <p:spPr bwMode="gray">
          <a:xfrm>
            <a:off x="1983528" y="1404473"/>
            <a:ext cx="3931920" cy="309600"/>
          </a:xfrm>
          <a:prstGeom prst="round1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>
              <a:lnSpc>
                <a:spcPct val="120000"/>
              </a:lnSpc>
              <a:spcBef>
                <a:spcPct val="0"/>
              </a:spcBef>
              <a:buSzPct val="90000"/>
            </a:pPr>
            <a:r>
              <a:rPr lang="en-GB" sz="1200" b="1" dirty="0">
                <a:solidFill>
                  <a:schemeClr val="bg1"/>
                </a:solidFill>
                <a:latin typeface="Verdana"/>
              </a:rPr>
              <a:t>What the bank needed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706772" y="6516090"/>
            <a:ext cx="778457" cy="24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900" dirty="0"/>
              <a:t>No. </a:t>
            </a:r>
            <a:fld id="{499BBC25-C974-410E-9C24-60378BC8C84E}" type="slidenum">
              <a:rPr lang="en-GB" sz="900"/>
              <a:pPr eaLnBrk="1" hangingPunct="1"/>
              <a:t>21</a:t>
            </a:fld>
            <a:endParaRPr lang="en-GB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78" y="450851"/>
            <a:ext cx="581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43010-BC39-43A4-B908-20F7406C9D5C}"/>
              </a:ext>
            </a:extLst>
          </p:cNvPr>
          <p:cNvSpPr/>
          <p:nvPr/>
        </p:nvSpPr>
        <p:spPr>
          <a:xfrm>
            <a:off x="2264979" y="1731395"/>
            <a:ext cx="6243644" cy="2134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6096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33"/>
              </a:spcAft>
              <a:defRPr/>
            </a:pPr>
            <a:r>
              <a:rPr lang="fr-CA" sz="933" b="1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Release 1A</a:t>
            </a:r>
            <a:endParaRPr lang="en-US" sz="933" b="1" kern="0" dirty="0">
              <a:solidFill>
                <a:prstClr val="black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Implement a more modern technology platform (CGI APS):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Support “like-for-like” functionalities with LVTS and SWIFT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 some additional message types (e.g., 9xx) and notification functionalities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 opportunities for greater process automations and streamlining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Deploy foundational framework for payment hub incl. APIs, centralized tools and capabilities, etc.</a:t>
            </a:r>
          </a:p>
          <a:p>
            <a:pPr>
              <a:lnSpc>
                <a:spcPct val="90000"/>
              </a:lnSpc>
              <a:spcAft>
                <a:spcPts val="133"/>
              </a:spcAft>
              <a:defRPr/>
            </a:pPr>
            <a:endParaRPr lang="fr-CA" sz="933" kern="0" dirty="0">
              <a:solidFill>
                <a:prstClr val="black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ct val="90000"/>
              </a:lnSpc>
              <a:spcAft>
                <a:spcPts val="133"/>
              </a:spcAft>
              <a:defRPr/>
            </a:pPr>
            <a:r>
              <a:rPr lang="fr-CA" sz="933" b="1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</a:t>
            </a:r>
            <a:r>
              <a:rPr lang="en-US" sz="933" b="1" kern="0" dirty="0" err="1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elease</a:t>
            </a:r>
            <a:r>
              <a:rPr lang="en-US" sz="933" b="1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1B</a:t>
            </a:r>
          </a:p>
          <a:p>
            <a:pPr marL="228594" indent="-228594" defTabSz="1219170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Meet Payments Canada’s requirements for Lynx: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RTGS risk model, collateralization requirement, and urgent/non-urgent payment items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SWIFT MX messaging set (i.e. ISO 20022) enabled for Lynx Phase 2</a:t>
            </a:r>
          </a:p>
          <a:p>
            <a:pPr marL="461422" lvl="1" indent="-228594">
              <a:lnSpc>
                <a:spcPct val="90000"/>
              </a:lnSpc>
              <a:spcAft>
                <a:spcPts val="133"/>
              </a:spcAft>
              <a:buFont typeface="Courier New" panose="02070309020205020404" pitchFamily="49" charset="0"/>
              <a:buChar char="‒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LSMs, queue management, notification capabilities, and interfaces</a:t>
            </a:r>
          </a:p>
          <a:p>
            <a:pPr marL="228594" indent="-228594" defTabSz="1219170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 capabilities to support future functionalities (e.g., SWIFT gpi, SWIFT for Corporates, Ripple)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808B-6DBD-4C76-8840-892D17892885}"/>
              </a:ext>
            </a:extLst>
          </p:cNvPr>
          <p:cNvSpPr/>
          <p:nvPr/>
        </p:nvSpPr>
        <p:spPr>
          <a:xfrm>
            <a:off x="980003" y="1732945"/>
            <a:ext cx="1168552" cy="21331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1219170">
              <a:spcBef>
                <a:spcPts val="400"/>
              </a:spcBef>
              <a:defRPr/>
            </a:pPr>
            <a:r>
              <a:rPr lang="en-US" sz="1333" dirty="0">
                <a:solidFill>
                  <a:srgbClr val="FFFFFF"/>
                </a:solidFill>
                <a:latin typeface="Arial Black" panose="020B0A04020102020204" pitchFamily="34" charset="0"/>
              </a:rPr>
              <a:t>Release 1 Wires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450447-E9A7-4B10-9B94-85ECD985D604}"/>
              </a:ext>
            </a:extLst>
          </p:cNvPr>
          <p:cNvSpPr/>
          <p:nvPr/>
        </p:nvSpPr>
        <p:spPr>
          <a:xfrm>
            <a:off x="980003" y="4101287"/>
            <a:ext cx="1168552" cy="9621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1219170">
              <a:spcBef>
                <a:spcPts val="400"/>
              </a:spcBef>
              <a:defRPr/>
            </a:pPr>
            <a:r>
              <a:rPr lang="en-US" sz="1333" dirty="0">
                <a:solidFill>
                  <a:srgbClr val="FFFFFF"/>
                </a:solidFill>
                <a:latin typeface="Arial Black" panose="020B0A04020102020204" pitchFamily="34" charset="0"/>
              </a:rPr>
              <a:t>Release 2 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0358A-2EDC-4C79-A09B-D1301B62F6FF}"/>
              </a:ext>
            </a:extLst>
          </p:cNvPr>
          <p:cNvSpPr/>
          <p:nvPr/>
        </p:nvSpPr>
        <p:spPr>
          <a:xfrm>
            <a:off x="980003" y="5176295"/>
            <a:ext cx="1168552" cy="9659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1219170">
              <a:spcBef>
                <a:spcPts val="400"/>
              </a:spcBef>
              <a:defRPr/>
            </a:pPr>
            <a:r>
              <a:rPr lang="en-US" sz="1333" dirty="0">
                <a:solidFill>
                  <a:srgbClr val="FFFFFF"/>
                </a:solidFill>
                <a:latin typeface="Arial Black" panose="020B0A04020102020204" pitchFamily="34" charset="0"/>
              </a:rPr>
              <a:t>Release 3 EDI + Bulk Payments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843AE-D462-40A3-B0B4-BDA2C6F71519}"/>
              </a:ext>
            </a:extLst>
          </p:cNvPr>
          <p:cNvSpPr/>
          <p:nvPr/>
        </p:nvSpPr>
        <p:spPr>
          <a:xfrm>
            <a:off x="2264981" y="4111650"/>
            <a:ext cx="3934012" cy="951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60960" rtlCol="0" anchor="ctr">
            <a:noAutofit/>
          </a:bodyPr>
          <a:lstStyle/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Meet Payments Canada AFT requirements (e.g. new serviceability codes, fund availability)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Support Payments Canada defined ISO 20022 messages (e.g., PAIN/CAMT) and related rules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Support mechanism to allow for retirement of Standard 005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418AB2-2273-47AF-B3D4-77CBC925B5F6}"/>
              </a:ext>
            </a:extLst>
          </p:cNvPr>
          <p:cNvSpPr/>
          <p:nvPr/>
        </p:nvSpPr>
        <p:spPr>
          <a:xfrm>
            <a:off x="792812" y="1634118"/>
            <a:ext cx="10294587" cy="233442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 anchor="ctr">
            <a:normAutofit/>
          </a:bodyPr>
          <a:lstStyle/>
          <a:p>
            <a:pPr algn="ctr">
              <a:spcBef>
                <a:spcPts val="400"/>
              </a:spcBef>
            </a:pP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01D2B-2DB0-41AA-ADF9-F16639D2998D}"/>
              </a:ext>
            </a:extLst>
          </p:cNvPr>
          <p:cNvSpPr/>
          <p:nvPr/>
        </p:nvSpPr>
        <p:spPr>
          <a:xfrm>
            <a:off x="2264981" y="5176295"/>
            <a:ext cx="3934012" cy="951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60960" rtlCol="0" anchor="ctr">
            <a:noAutofit/>
          </a:bodyPr>
          <a:lstStyle/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Support exiting EDI payment and information capabilities in compliance with Canadian standards (H6 &amp; E3)</a:t>
            </a:r>
          </a:p>
          <a:p>
            <a:pPr marL="228594" lvl="1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Versions 3010, 3030 &amp; 4010; in-house EDI file format (CPE)</a:t>
            </a:r>
          </a:p>
          <a:p>
            <a:pPr marL="228594" lvl="1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sym typeface="Arial"/>
              </a:rPr>
              <a:t>Acknowledgement cycle management (813 / 820 / 824 / 824 neg / 828 / 997 / 824)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910C21-EF5A-437D-B7CA-94AA06705C06}"/>
              </a:ext>
            </a:extLst>
          </p:cNvPr>
          <p:cNvSpPr/>
          <p:nvPr/>
        </p:nvSpPr>
        <p:spPr>
          <a:xfrm>
            <a:off x="6405524" y="4111650"/>
            <a:ext cx="2095096" cy="2016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60960" rtlCol="0" anchor="ctr">
            <a:noAutofit/>
          </a:bodyPr>
          <a:lstStyle/>
          <a:p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Meet Payments Canada’s requirements for SOE: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connectivity model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financial risk framework (e.g., same-day settlement)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reporting requirements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participation model (e.g., unbundled exchange from clearing and settlement)</a:t>
            </a:r>
          </a:p>
          <a:p>
            <a:pPr marL="228594" indent="-228594">
              <a:lnSpc>
                <a:spcPct val="90000"/>
              </a:lnSpc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prstClr val="black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Possibility of centralized exchange model (TBD – under review by Bank of Canada)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3A2A0B-A673-4929-8D2F-1C6F20784C40}"/>
              </a:ext>
            </a:extLst>
          </p:cNvPr>
          <p:cNvSpPr txBox="1"/>
          <p:nvPr/>
        </p:nvSpPr>
        <p:spPr>
          <a:xfrm>
            <a:off x="8657287" y="2116883"/>
            <a:ext cx="2360637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i="1" dirty="0">
                <a:latin typeface="+mj-lt"/>
              </a:rPr>
              <a:t>Initial focus is the successful delivery of Release 1 – which forms the cornerstone of the Payment Hub project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DE97B1D-DA67-4F18-823C-5085395F50C3}"/>
              </a:ext>
            </a:extLst>
          </p:cNvPr>
          <p:cNvSpPr/>
          <p:nvPr/>
        </p:nvSpPr>
        <p:spPr>
          <a:xfrm rot="10800000">
            <a:off x="8561972" y="4111650"/>
            <a:ext cx="206893" cy="2016481"/>
          </a:xfrm>
          <a:prstGeom prst="leftBrace">
            <a:avLst>
              <a:gd name="adj1" fmla="val 138492"/>
              <a:gd name="adj2" fmla="val 50000"/>
            </a:avLst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BECFA5-6D56-404A-BA3D-2869321CFF54}"/>
              </a:ext>
            </a:extLst>
          </p:cNvPr>
          <p:cNvSpPr txBox="1"/>
          <p:nvPr/>
        </p:nvSpPr>
        <p:spPr>
          <a:xfrm>
            <a:off x="8773904" y="4471674"/>
            <a:ext cx="2357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Payments Canada has not provided detailed requirements for this phase of the Modernization Program (e.g., scope of SOE, potential sunset of EDI for inter-bank exchange)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CA1BE90-5C52-4DB2-A3B6-565FDDAC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1245" y="6342744"/>
            <a:ext cx="633163" cy="207433"/>
          </a:xfrm>
        </p:spPr>
        <p:txBody>
          <a:bodyPr anchor="ctr"/>
          <a:lstStyle>
            <a:lvl1pPr algn="r">
              <a:defRPr sz="16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22</a:t>
            </a:fld>
            <a:r>
              <a:rPr lang="en-US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9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NBC – Target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96901" y="1098468"/>
            <a:ext cx="9424987" cy="46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>
          <a:xfrm>
            <a:off x="4324894" y="2511188"/>
            <a:ext cx="6177644" cy="2069885"/>
          </a:xfrm>
        </p:spPr>
        <p:txBody>
          <a:bodyPr>
            <a:normAutofit fontScale="90000"/>
          </a:bodyPr>
          <a:lstStyle/>
          <a:p>
            <a:pPr algn="r"/>
            <a:r>
              <a:rPr lang="en-US" kern="0" dirty="0" smtClean="0">
                <a:solidFill>
                  <a:schemeClr val="tx1"/>
                </a:solidFill>
                <a:cs typeface="Arial" pitchFamily="34" charset="0"/>
              </a:rPr>
              <a:t>CGI APS – </a:t>
            </a:r>
            <a:r>
              <a:rPr lang="en-US" kern="0" dirty="0" smtClean="0">
                <a:solidFill>
                  <a:schemeClr val="tx1"/>
                </a:solidFill>
                <a:cs typeface="Arial" pitchFamily="34" charset="0"/>
              </a:rPr>
              <a:t>Technical Architecture</a:t>
            </a:r>
            <a:br>
              <a:rPr lang="en-US" kern="0" dirty="0" smtClean="0">
                <a:solidFill>
                  <a:schemeClr val="tx1"/>
                </a:solidFill>
                <a:cs typeface="Arial" pitchFamily="34" charset="0"/>
              </a:rPr>
            </a:br>
            <a:r>
              <a:rPr lang="en-US" kern="0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kern="0" dirty="0">
                <a:solidFill>
                  <a:schemeClr val="tx1"/>
                </a:solidFill>
                <a:cs typeface="Arial" pitchFamily="34" charset="0"/>
              </a:rPr>
            </a:br>
            <a:r>
              <a:rPr lang="en-US" kern="0" dirty="0" smtClean="0">
                <a:solidFill>
                  <a:schemeClr val="tx1"/>
                </a:solidFill>
                <a:cs typeface="Arial" pitchFamily="34" charset="0"/>
              </a:rPr>
              <a:t>		</a:t>
            </a:r>
            <a:r>
              <a:rPr lang="en-US" sz="1800" kern="0" dirty="0" smtClean="0">
                <a:solidFill>
                  <a:schemeClr val="tx1"/>
                </a:solidFill>
                <a:cs typeface="Arial" pitchFamily="34" charset="0"/>
              </a:rPr>
              <a:t>Presented by – Subbanarasa Puttana</a:t>
            </a:r>
            <a:r>
              <a:rPr lang="en-US" sz="1800" kern="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cs typeface="Arial" pitchFamily="34" charset="0"/>
              </a:rPr>
              <a:t>Overview &amp; Features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1771" y="5309988"/>
            <a:ext cx="993432" cy="13007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6135" y="5337756"/>
            <a:ext cx="993432" cy="1300752"/>
          </a:xfrm>
          <a:prstGeom prst="rect">
            <a:avLst/>
          </a:prstGeom>
        </p:spPr>
      </p:pic>
      <p:sp>
        <p:nvSpPr>
          <p:cNvPr id="29" name="Flowchart: Process 28"/>
          <p:cNvSpPr/>
          <p:nvPr/>
        </p:nvSpPr>
        <p:spPr bwMode="gray">
          <a:xfrm>
            <a:off x="1777337" y="1918672"/>
            <a:ext cx="1884647" cy="3329723"/>
          </a:xfrm>
          <a:prstGeom prst="flowChartProcess">
            <a:avLst/>
          </a:prstGeom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3500" tIns="0" rIns="64800" bIns="0" rtlCol="0" anchor="t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200" b="1" dirty="0" smtClean="0">
                <a:cs typeface="Arial" pitchFamily="34" charset="0"/>
              </a:rPr>
              <a:t>Clearing</a:t>
            </a:r>
            <a:endParaRPr lang="cs-CZ" sz="1200" b="1" dirty="0">
              <a:cs typeface="Arial" pitchFamily="34" charset="0"/>
            </a:endParaRPr>
          </a:p>
        </p:txBody>
      </p:sp>
      <p:sp>
        <p:nvSpPr>
          <p:cNvPr id="28" name="Flowchart: Process 27"/>
          <p:cNvSpPr/>
          <p:nvPr/>
        </p:nvSpPr>
        <p:spPr bwMode="gray">
          <a:xfrm>
            <a:off x="8611073" y="1918672"/>
            <a:ext cx="1818387" cy="3337072"/>
          </a:xfrm>
          <a:prstGeom prst="flowChartProcess">
            <a:avLst/>
          </a:prstGeom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3500" tIns="0" rIns="64800" bIns="0" rtlCol="0" anchor="t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200" b="1" dirty="0" smtClean="0">
                <a:cs typeface="Arial" pitchFamily="34" charset="0"/>
              </a:rPr>
              <a:t>Downstream systems</a:t>
            </a:r>
            <a:endParaRPr lang="cs-CZ" sz="1200" b="1" dirty="0">
              <a:cs typeface="Arial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 bwMode="gray">
          <a:xfrm>
            <a:off x="3843495" y="1918672"/>
            <a:ext cx="4555787" cy="4692068"/>
          </a:xfrm>
          <a:prstGeom prst="flowChartProcess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3500" tIns="0" rIns="64800" bIns="0" rtlCol="0" anchor="t"/>
          <a:lstStyle/>
          <a:p>
            <a:pPr algn="ctr">
              <a:spcBef>
                <a:spcPct val="0"/>
              </a:spcBef>
              <a:buSzPct val="90000"/>
            </a:pPr>
            <a:r>
              <a:rPr lang="en-US" sz="1200" b="1" dirty="0">
                <a:cs typeface="Arial" pitchFamily="34" charset="0"/>
              </a:rPr>
              <a:t>All Payments</a:t>
            </a:r>
            <a:endParaRPr lang="cs-CZ" sz="1200" b="1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Overview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/>
              <a:t>August 2018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 bwMode="gray">
          <a:xfrm>
            <a:off x="1981367" y="2152755"/>
            <a:ext cx="1507672" cy="57887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SWIFT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 bwMode="gray">
          <a:xfrm>
            <a:off x="1974076" y="2925493"/>
            <a:ext cx="1507672" cy="57887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LVTS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lowchart: Process 19"/>
          <p:cNvSpPr/>
          <p:nvPr/>
        </p:nvSpPr>
        <p:spPr bwMode="gray">
          <a:xfrm>
            <a:off x="1960535" y="3718036"/>
            <a:ext cx="1507672" cy="573187"/>
          </a:xfrm>
          <a:prstGeom prst="flowChartProcess">
            <a:avLst/>
          </a:prstGeom>
          <a:solidFill>
            <a:srgbClr val="66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Bulk</a:t>
            </a:r>
          </a:p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Clearing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 bwMode="gray">
          <a:xfrm>
            <a:off x="1960535" y="4504893"/>
            <a:ext cx="1507672" cy="578875"/>
          </a:xfrm>
          <a:prstGeom prst="flowChartProcess">
            <a:avLst/>
          </a:prstGeom>
          <a:solidFill>
            <a:srgbClr val="66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Real-Time Clearing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 bwMode="gray">
          <a:xfrm rot="16200000">
            <a:off x="3016709" y="3214229"/>
            <a:ext cx="2936079" cy="813129"/>
          </a:xfrm>
          <a:prstGeom prst="flowChartProcess">
            <a:avLst/>
          </a:prstGeom>
          <a:solidFill>
            <a:srgbClr val="FF6A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MQ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, REST API, SOAP, </a:t>
            </a:r>
          </a:p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SFTP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, IBM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C:D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 bwMode="gray">
          <a:xfrm>
            <a:off x="5126500" y="2172955"/>
            <a:ext cx="1981987" cy="468000"/>
          </a:xfrm>
          <a:prstGeom prst="flowChart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REST API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Flowchart: Process 24"/>
          <p:cNvSpPr/>
          <p:nvPr/>
        </p:nvSpPr>
        <p:spPr bwMode="gray">
          <a:xfrm>
            <a:off x="5126501" y="2795518"/>
            <a:ext cx="1981986" cy="468000"/>
          </a:xfrm>
          <a:prstGeom prst="flowChart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Services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Flowchart: Process 25"/>
          <p:cNvSpPr/>
          <p:nvPr/>
        </p:nvSpPr>
        <p:spPr bwMode="gray">
          <a:xfrm>
            <a:off x="5125382" y="4024259"/>
            <a:ext cx="1981987" cy="468000"/>
          </a:xfrm>
          <a:prstGeom prst="flowChart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Workflow Steps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Flowchart: Process 26"/>
          <p:cNvSpPr/>
          <p:nvPr/>
        </p:nvSpPr>
        <p:spPr bwMode="gray">
          <a:xfrm>
            <a:off x="5125382" y="3401849"/>
            <a:ext cx="1981986" cy="468000"/>
          </a:xfrm>
          <a:prstGeom prst="flowChart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Workflow Engine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Flowchart: Process 35"/>
          <p:cNvSpPr/>
          <p:nvPr/>
        </p:nvSpPr>
        <p:spPr bwMode="gray">
          <a:xfrm rot="16200000">
            <a:off x="6284732" y="3211695"/>
            <a:ext cx="2931013" cy="813129"/>
          </a:xfrm>
          <a:prstGeom prst="flowChartProcess">
            <a:avLst/>
          </a:prstGeom>
          <a:solidFill>
            <a:srgbClr val="FF6A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MQ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, REST API, SOAP, </a:t>
            </a:r>
          </a:p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SFTP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, IBM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C:D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Flowchart: Process 39"/>
          <p:cNvSpPr/>
          <p:nvPr/>
        </p:nvSpPr>
        <p:spPr bwMode="gray">
          <a:xfrm>
            <a:off x="5420636" y="1137701"/>
            <a:ext cx="1391478" cy="554751"/>
          </a:xfrm>
          <a:prstGeom prst="flowChartProcess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cs typeface="Arial" pitchFamily="34" charset="0"/>
              </a:rPr>
              <a:t>Browser Client</a:t>
            </a:r>
            <a:endParaRPr lang="cs-CZ" sz="1600" b="1" dirty="0">
              <a:cs typeface="Arial" pitchFamily="34" charset="0"/>
            </a:endParaRPr>
          </a:p>
        </p:txBody>
      </p:sp>
      <p:sp>
        <p:nvSpPr>
          <p:cNvPr id="45" name="Flowchart: Process 44"/>
          <p:cNvSpPr/>
          <p:nvPr/>
        </p:nvSpPr>
        <p:spPr bwMode="gray">
          <a:xfrm>
            <a:off x="8766781" y="2175645"/>
            <a:ext cx="1507672" cy="57887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AML /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OFAC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Flowchart: Process 45"/>
          <p:cNvSpPr/>
          <p:nvPr/>
        </p:nvSpPr>
        <p:spPr bwMode="gray">
          <a:xfrm>
            <a:off x="8766781" y="2948840"/>
            <a:ext cx="1507672" cy="578873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Fraud Analytics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Flowchart: Process 46"/>
          <p:cNvSpPr/>
          <p:nvPr/>
        </p:nvSpPr>
        <p:spPr bwMode="gray">
          <a:xfrm>
            <a:off x="8766781" y="3737665"/>
            <a:ext cx="1507672" cy="57318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DDA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Flowchart: Process 47"/>
          <p:cNvSpPr/>
          <p:nvPr/>
        </p:nvSpPr>
        <p:spPr bwMode="gray">
          <a:xfrm>
            <a:off x="8766781" y="4504893"/>
            <a:ext cx="1507672" cy="57887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FX,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270193" y="5628496"/>
            <a:ext cx="3307857" cy="52322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b="1" dirty="0">
                <a:cs typeface="Arial" pitchFamily="34" charset="0"/>
              </a:rPr>
              <a:t>Oracle Database</a:t>
            </a:r>
          </a:p>
          <a:p>
            <a:pPr algn="r"/>
            <a:r>
              <a:rPr lang="en-US" sz="1600" dirty="0">
                <a:cs typeface="Arial" pitchFamily="34" charset="0"/>
              </a:rPr>
              <a:t>(All Payments)</a:t>
            </a:r>
            <a:endParaRPr lang="cs-CZ" sz="1600" b="1" dirty="0"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678773" y="5568754"/>
            <a:ext cx="4513227" cy="52322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Cassandra </a:t>
            </a:r>
            <a:br>
              <a:rPr lang="en-US" b="1" dirty="0">
                <a:cs typeface="Arial" pitchFamily="34" charset="0"/>
              </a:rPr>
            </a:br>
            <a:r>
              <a:rPr lang="en-US" sz="1600" dirty="0">
                <a:cs typeface="Arial" pitchFamily="34" charset="0"/>
              </a:rPr>
              <a:t>(Cold Storage for In-flight Real-Time Payments)</a:t>
            </a:r>
            <a:endParaRPr lang="cs-CZ" sz="1600" dirty="0">
              <a:cs typeface="Arial" pitchFamily="34" charset="0"/>
            </a:endParaRPr>
          </a:p>
        </p:txBody>
      </p:sp>
      <p:sp>
        <p:nvSpPr>
          <p:cNvPr id="54" name="Left Arrow 53"/>
          <p:cNvSpPr/>
          <p:nvPr/>
        </p:nvSpPr>
        <p:spPr bwMode="gray">
          <a:xfrm>
            <a:off x="5641391" y="5792671"/>
            <a:ext cx="952204" cy="299303"/>
          </a:xfrm>
          <a:prstGeom prst="leftArrow">
            <a:avLst/>
          </a:prstGeom>
          <a:solidFill>
            <a:srgbClr val="FFAA99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Flowchart: Process 56"/>
          <p:cNvSpPr/>
          <p:nvPr/>
        </p:nvSpPr>
        <p:spPr bwMode="gray">
          <a:xfrm>
            <a:off x="5126500" y="4615768"/>
            <a:ext cx="1981987" cy="468000"/>
          </a:xfrm>
          <a:prstGeom prst="flowChartProcess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Business Rules</a:t>
            </a:r>
            <a:endParaRPr lang="cs-CZ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Flowchart: Process 58"/>
          <p:cNvSpPr/>
          <p:nvPr/>
        </p:nvSpPr>
        <p:spPr bwMode="gray">
          <a:xfrm>
            <a:off x="7107368" y="1137702"/>
            <a:ext cx="1291914" cy="557174"/>
          </a:xfrm>
          <a:prstGeom prst="flowChartProcess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>
                <a:cs typeface="Arial" pitchFamily="34" charset="0"/>
              </a:rPr>
              <a:t>Identity Provider</a:t>
            </a:r>
            <a:endParaRPr lang="cs-CZ" sz="1600" b="1" dirty="0">
              <a:cs typeface="Arial" pitchFamily="34" charset="0"/>
            </a:endParaRPr>
          </a:p>
        </p:txBody>
      </p:sp>
      <p:sp>
        <p:nvSpPr>
          <p:cNvPr id="30" name="Flowchart: Process 29"/>
          <p:cNvSpPr/>
          <p:nvPr/>
        </p:nvSpPr>
        <p:spPr bwMode="gray">
          <a:xfrm>
            <a:off x="3843494" y="1137701"/>
            <a:ext cx="1281887" cy="554751"/>
          </a:xfrm>
          <a:prstGeom prst="flowChartProcess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cs typeface="Arial" pitchFamily="34" charset="0"/>
              </a:rPr>
              <a:t>Payment Feeders</a:t>
            </a:r>
            <a:endParaRPr lang="cs-CZ" sz="1600" b="1" dirty="0">
              <a:cs typeface="Arial" pitchFamily="34" charset="0"/>
            </a:endParaRPr>
          </a:p>
        </p:txBody>
      </p:sp>
      <p:sp>
        <p:nvSpPr>
          <p:cNvPr id="32" name="Date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752121" y="6557082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1000" b="0" i="0" u="non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CGI All Payments Tiered Architecture 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" y="1106489"/>
            <a:ext cx="8842507" cy="5349133"/>
          </a:xfrm>
          <a:prstGeom prst="rect">
            <a:avLst/>
          </a:prstGeom>
          <a:ln>
            <a:solidFill>
              <a:srgbClr val="4E596A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solidFill>
                  <a:srgbClr val="363534"/>
                </a:solidFill>
              </a:rPr>
              <a:pPr/>
              <a:t>26</a:t>
            </a:fld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5354053" y="3573379"/>
            <a:ext cx="1431758" cy="348916"/>
          </a:xfrm>
          <a:prstGeom prst="rect">
            <a:avLst/>
          </a:prstGeom>
          <a:solidFill>
            <a:srgbClr val="9ABFCC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GB" sz="1200" b="1" dirty="0" smtClean="0">
                <a:solidFill>
                  <a:schemeClr val="bg1"/>
                </a:solidFill>
                <a:cs typeface="Arial" pitchFamily="34" charset="0"/>
              </a:rPr>
              <a:t>Workflow</a:t>
            </a:r>
            <a:endParaRPr lang="en-GB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383714" cy="9207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CGI All Payments – Business Intelligence Architecture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1" y="1193735"/>
            <a:ext cx="7223760" cy="528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7"/>
          <a:stretch/>
        </p:blipFill>
        <p:spPr>
          <a:xfrm rot="16200000" flipV="1">
            <a:off x="9570807" y="2762161"/>
            <a:ext cx="4164360" cy="11006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solidFill>
                  <a:srgbClr val="363534"/>
                </a:solidFill>
              </a:rPr>
              <a:pPr/>
              <a:t>27</a:t>
            </a:fld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</a:t>
            </a:r>
            <a:r>
              <a:rPr lang="en-US" dirty="0" smtClean="0"/>
              <a:t>Availability </a:t>
            </a:r>
            <a:r>
              <a:rPr lang="en-US" dirty="0"/>
              <a:t>/ </a:t>
            </a:r>
            <a:r>
              <a:rPr lang="en-US" dirty="0" smtClean="0"/>
              <a:t>Disaster Recovery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8862168" y="1106490"/>
            <a:ext cx="2771493" cy="5275260"/>
          </a:xfrm>
        </p:spPr>
        <p:txBody>
          <a:bodyPr>
            <a:noAutofit/>
          </a:bodyPr>
          <a:lstStyle/>
          <a:p>
            <a:pPr marL="285750" lvl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GB" sz="1600" dirty="0"/>
              <a:t>Architected to multi-cloud 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Auto restart using Kubernetes health probes and Kubernetes load balancing / services</a:t>
            </a:r>
          </a:p>
          <a:p>
            <a:pPr marL="285750" lvl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GB" sz="1600" dirty="0" smtClean="0"/>
              <a:t>Data </a:t>
            </a:r>
            <a:r>
              <a:rPr lang="en-GB" sz="1600" dirty="0"/>
              <a:t>geo-replication</a:t>
            </a:r>
          </a:p>
          <a:p>
            <a:pPr marL="571500" lvl="2" indent="-279400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</a:pPr>
            <a:r>
              <a:rPr lang="en-GB" sz="1600" dirty="0"/>
              <a:t>Landing zone for payment files (inbound &amp; outbound payments)</a:t>
            </a:r>
          </a:p>
          <a:p>
            <a:pPr marL="571500" lvl="2" indent="-279400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</a:pPr>
            <a:r>
              <a:rPr lang="en-GB" sz="1600" dirty="0"/>
              <a:t>Synchronous replication of transaction files dropped to CGI landing zone by Bank to guarantee data consistency between sites</a:t>
            </a:r>
          </a:p>
          <a:p>
            <a:pPr marL="571500" lvl="2" indent="-279400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</a:pPr>
            <a:r>
              <a:rPr lang="en-GB" sz="1600" dirty="0"/>
              <a:t>Asynchronous database geo-replication </a:t>
            </a:r>
            <a:r>
              <a:rPr lang="en-GB" sz="1600" dirty="0" smtClean="0"/>
              <a:t>(</a:t>
            </a:r>
            <a:r>
              <a:rPr lang="en-GB" sz="1600" dirty="0"/>
              <a:t>Oracle Data Guard) is used to maintain performance</a:t>
            </a:r>
          </a:p>
          <a:p>
            <a:endParaRPr lang="fr-C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52400" y="3976669"/>
            <a:ext cx="885825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algn="ctr">
            <a:noFill/>
            <a:prstDash val="dash"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52400" y="2507420"/>
            <a:ext cx="885825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algn="ctr">
            <a:noFill/>
            <a:prstDash val="dash"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5" name="Groupe 304"/>
          <p:cNvGrpSpPr/>
          <p:nvPr/>
        </p:nvGrpSpPr>
        <p:grpSpPr>
          <a:xfrm>
            <a:off x="3468799" y="1186245"/>
            <a:ext cx="2078198" cy="4739878"/>
            <a:chOff x="3468799" y="1186245"/>
            <a:chExt cx="2078198" cy="4739878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35" y="2554819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485" y="2554819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235" y="3993094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485" y="3993094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437" y="2663139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799" y="2663139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228" y="4877135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2849" y="5497243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645" y="4869764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462" y="4869764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783" y="1617598"/>
              <a:ext cx="300554" cy="189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3937021" y="1186245"/>
              <a:ext cx="89607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cs typeface="Arial" pitchFamily="34" charset="0"/>
                </a:rPr>
                <a:t>Azure</a:t>
              </a:r>
              <a:br>
                <a:rPr lang="en-US" sz="1200" b="1" dirty="0">
                  <a:cs typeface="Arial" pitchFamily="34" charset="0"/>
                </a:rPr>
              </a:br>
              <a:r>
                <a:rPr lang="en-US" sz="1200" b="1" dirty="0">
                  <a:cs typeface="Arial" pitchFamily="34" charset="0"/>
                </a:rPr>
                <a:t>Primary Site</a:t>
              </a: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4173748" y="4124667"/>
              <a:ext cx="413576" cy="16927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Data Guard</a:t>
              </a:r>
              <a:br>
                <a:rPr lang="en-US" sz="600" dirty="0">
                  <a:cs typeface="Arial" pitchFamily="34" charset="0"/>
                </a:rPr>
              </a:br>
              <a:r>
                <a:rPr lang="en-US" sz="500" dirty="0">
                  <a:cs typeface="Arial" pitchFamily="34" charset="0"/>
                </a:rPr>
                <a:t>(Synchronous)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562290" y="52232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4531441" y="52232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203953" y="5222803"/>
              <a:ext cx="343044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Archive</a:t>
              </a: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4216929" y="5803012"/>
              <a:ext cx="34464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Backup</a:t>
              </a:r>
            </a:p>
          </p:txBody>
        </p:sp>
        <p:cxnSp>
          <p:nvCxnSpPr>
            <p:cNvPr id="41" name="Straight Arrow Connector 40"/>
            <p:cNvCxnSpPr>
              <a:stCxn id="31" idx="3"/>
              <a:endCxn id="12" idx="0"/>
            </p:cNvCxnSpPr>
            <p:nvPr/>
          </p:nvCxnSpPr>
          <p:spPr bwMode="gray">
            <a:xfrm>
              <a:off x="4535337" y="1712129"/>
              <a:ext cx="278265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2" name="Straight Arrow Connector 41"/>
            <p:cNvCxnSpPr>
              <a:stCxn id="31" idx="1"/>
              <a:endCxn id="11" idx="0"/>
            </p:cNvCxnSpPr>
            <p:nvPr/>
          </p:nvCxnSpPr>
          <p:spPr bwMode="gray">
            <a:xfrm flipH="1">
              <a:off x="3956352" y="1712129"/>
              <a:ext cx="278431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3" name="Straight Arrow Connector 42"/>
            <p:cNvCxnSpPr>
              <a:stCxn id="11" idx="2"/>
              <a:endCxn id="14" idx="0"/>
            </p:cNvCxnSpPr>
            <p:nvPr/>
          </p:nvCxnSpPr>
          <p:spPr bwMode="gray">
            <a:xfrm>
              <a:off x="3956352" y="2940050"/>
              <a:ext cx="0" cy="105304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4" name="Straight Arrow Connector 43"/>
            <p:cNvCxnSpPr>
              <a:stCxn id="12" idx="2"/>
              <a:endCxn id="15" idx="0"/>
            </p:cNvCxnSpPr>
            <p:nvPr/>
          </p:nvCxnSpPr>
          <p:spPr bwMode="gray">
            <a:xfrm>
              <a:off x="4813602" y="2940050"/>
              <a:ext cx="0" cy="1053044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cxnSp>
          <p:nvCxnSpPr>
            <p:cNvPr id="45" name="Straight Arrow Connector 44"/>
            <p:cNvCxnSpPr>
              <a:stCxn id="14" idx="2"/>
              <a:endCxn id="27" idx="0"/>
            </p:cNvCxnSpPr>
            <p:nvPr/>
          </p:nvCxnSpPr>
          <p:spPr bwMode="gray">
            <a:xfrm>
              <a:off x="3956352" y="4378325"/>
              <a:ext cx="3604" cy="49881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6" name="Straight Arrow Connector 45"/>
            <p:cNvCxnSpPr>
              <a:stCxn id="15" idx="2"/>
              <a:endCxn id="30" idx="0"/>
            </p:cNvCxnSpPr>
            <p:nvPr/>
          </p:nvCxnSpPr>
          <p:spPr bwMode="gray">
            <a:xfrm>
              <a:off x="4813602" y="4378325"/>
              <a:ext cx="588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7" name="Straight Arrow Connector 46"/>
            <p:cNvCxnSpPr>
              <a:stCxn id="15" idx="2"/>
              <a:endCxn id="29" idx="0"/>
            </p:cNvCxnSpPr>
            <p:nvPr/>
          </p:nvCxnSpPr>
          <p:spPr bwMode="gray">
            <a:xfrm>
              <a:off x="4813602" y="4378325"/>
              <a:ext cx="571771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8" name="Straight Arrow Connector 47"/>
            <p:cNvCxnSpPr>
              <a:stCxn id="15" idx="2"/>
              <a:endCxn id="28" idx="0"/>
            </p:cNvCxnSpPr>
            <p:nvPr/>
          </p:nvCxnSpPr>
          <p:spPr bwMode="gray">
            <a:xfrm flipH="1">
              <a:off x="4373577" y="4378325"/>
              <a:ext cx="440025" cy="111891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49" name="Straight Arrow Connector 48"/>
            <p:cNvCxnSpPr>
              <a:stCxn id="14" idx="2"/>
              <a:endCxn id="28" idx="0"/>
            </p:cNvCxnSpPr>
            <p:nvPr/>
          </p:nvCxnSpPr>
          <p:spPr bwMode="gray">
            <a:xfrm>
              <a:off x="3956352" y="4378325"/>
              <a:ext cx="417225" cy="1118918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 bwMode="auto">
            <a:xfrm>
              <a:off x="4051636" y="1869529"/>
              <a:ext cx="666849" cy="12311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cs typeface="Arial" pitchFamily="34" charset="0"/>
                </a:rPr>
                <a:t>Load Balancer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>
              <a:off x="3712695" y="4421230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570867" y="4421229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gray">
            <a:xfrm>
              <a:off x="4190469" y="4076172"/>
              <a:ext cx="389016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gray">
            <a:xfrm flipH="1">
              <a:off x="4181874" y="4338639"/>
              <a:ext cx="383405" cy="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sm"/>
            </a:ln>
            <a:effectLst/>
          </p:spPr>
        </p:cxnSp>
        <p:sp>
          <p:nvSpPr>
            <p:cNvPr id="56" name="TextBox 55"/>
            <p:cNvSpPr txBox="1"/>
            <p:nvPr/>
          </p:nvSpPr>
          <p:spPr bwMode="auto">
            <a:xfrm>
              <a:off x="3850624" y="2115750"/>
              <a:ext cx="1038343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HTTPS MQ </a:t>
              </a:r>
              <a:br>
                <a:rPr lang="en-US" sz="800" dirty="0">
                  <a:cs typeface="Arial" pitchFamily="34" charset="0"/>
                </a:rPr>
              </a:br>
              <a:r>
                <a:rPr lang="en-US" sz="800" dirty="0">
                  <a:cs typeface="Arial" pitchFamily="34" charset="0"/>
                </a:rPr>
                <a:t>over SSL SFTP</a:t>
              </a:r>
            </a:p>
          </p:txBody>
        </p:sp>
        <p:cxnSp>
          <p:nvCxnSpPr>
            <p:cNvPr id="57" name="Elbow Connector 56"/>
            <p:cNvCxnSpPr/>
            <p:nvPr/>
          </p:nvCxnSpPr>
          <p:spPr bwMode="gray">
            <a:xfrm rot="5400000">
              <a:off x="3764838" y="3214428"/>
              <a:ext cx="1145379" cy="483917"/>
            </a:xfrm>
            <a:prstGeom prst="bentConnector3">
              <a:avLst>
                <a:gd name="adj1" fmla="val 63514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 bwMode="auto">
            <a:xfrm>
              <a:off x="4563971" y="29721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  <a:endParaRPr lang="en-US" sz="800" b="1" dirty="0"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 bwMode="gray">
            <a:xfrm rot="16200000" flipH="1">
              <a:off x="3836023" y="3199593"/>
              <a:ext cx="1089026" cy="569939"/>
            </a:xfrm>
            <a:prstGeom prst="bentConnector3">
              <a:avLst>
                <a:gd name="adj1" fmla="val 52624"/>
              </a:avLst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 bwMode="auto">
            <a:xfrm>
              <a:off x="3727168" y="29721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4712613" y="3447264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62" name="TextBox 61"/>
            <p:cNvSpPr txBox="1"/>
            <p:nvPr/>
          </p:nvSpPr>
          <p:spPr bwMode="auto">
            <a:xfrm>
              <a:off x="3857059" y="3438395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4564517" y="369198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4477410" y="327910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</p:grpSp>
      <p:grpSp>
        <p:nvGrpSpPr>
          <p:cNvPr id="1481" name="Groupe 1480"/>
          <p:cNvGrpSpPr/>
          <p:nvPr/>
        </p:nvGrpSpPr>
        <p:grpSpPr>
          <a:xfrm>
            <a:off x="6629888" y="1176720"/>
            <a:ext cx="2114649" cy="4711303"/>
            <a:chOff x="6629888" y="1176720"/>
            <a:chExt cx="2114649" cy="4711303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888" y="2646117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900" y="4831664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850" y="4831664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008" y="4831664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275" y="5451772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913" y="2516719"/>
              <a:ext cx="494332" cy="40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163" y="2516719"/>
              <a:ext cx="494332" cy="40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200" y="2646117"/>
              <a:ext cx="228275" cy="24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913" y="3918989"/>
              <a:ext cx="494332" cy="40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163" y="3918988"/>
              <a:ext cx="494332" cy="40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646" y="1579498"/>
              <a:ext cx="300554" cy="189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7145599" y="1176720"/>
              <a:ext cx="87665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cs typeface="Arial" pitchFamily="34" charset="0"/>
                </a:defRPr>
              </a:lvl1pPr>
            </a:lstStyle>
            <a:p>
              <a:r>
                <a:rPr lang="en-US" dirty="0"/>
                <a:t>AWS</a:t>
              </a:r>
              <a:br>
                <a:rPr lang="en-US" dirty="0"/>
              </a:br>
              <a:r>
                <a:rPr lang="en-US" dirty="0"/>
                <a:t>Tertiary Site</a:t>
              </a:r>
            </a:p>
          </p:txBody>
        </p:sp>
        <p:cxnSp>
          <p:nvCxnSpPr>
            <p:cNvPr id="65" name="Straight Arrow Connector 64"/>
            <p:cNvCxnSpPr>
              <a:stCxn id="32" idx="3"/>
            </p:cNvCxnSpPr>
            <p:nvPr/>
          </p:nvCxnSpPr>
          <p:spPr bwMode="gray">
            <a:xfrm>
              <a:off x="7734200" y="1674029"/>
              <a:ext cx="260129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66" name="Straight Arrow Connector 65"/>
            <p:cNvCxnSpPr>
              <a:stCxn id="32" idx="1"/>
              <a:endCxn id="21" idx="0"/>
            </p:cNvCxnSpPr>
            <p:nvPr/>
          </p:nvCxnSpPr>
          <p:spPr bwMode="gray">
            <a:xfrm flipH="1">
              <a:off x="7137079" y="1674029"/>
              <a:ext cx="296567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 bwMode="auto">
            <a:xfrm>
              <a:off x="7252096" y="1831429"/>
              <a:ext cx="666849" cy="12311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cs typeface="Arial" pitchFamily="34" charset="0"/>
                </a:rPr>
                <a:t>Load Balancer</a:t>
              </a: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7051084" y="2077650"/>
              <a:ext cx="1038343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HTTPS MQ </a:t>
              </a:r>
              <a:br>
                <a:rPr lang="en-US" sz="800" dirty="0">
                  <a:cs typeface="Arial" pitchFamily="34" charset="0"/>
                </a:rPr>
              </a:br>
              <a:r>
                <a:rPr lang="en-US" sz="800" dirty="0">
                  <a:cs typeface="Arial" pitchFamily="34" charset="0"/>
                </a:rPr>
                <a:t>over SSL SFTP</a:t>
              </a:r>
            </a:p>
          </p:txBody>
        </p:sp>
        <p:cxnSp>
          <p:nvCxnSpPr>
            <p:cNvPr id="70" name="Straight Arrow Connector 69"/>
            <p:cNvCxnSpPr>
              <a:endCxn id="25" idx="0"/>
            </p:cNvCxnSpPr>
            <p:nvPr/>
          </p:nvCxnSpPr>
          <p:spPr bwMode="gray">
            <a:xfrm>
              <a:off x="7133331" y="2901950"/>
              <a:ext cx="3748" cy="10170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71" name="Straight Arrow Connector 70"/>
            <p:cNvCxnSpPr>
              <a:endCxn id="26" idx="0"/>
            </p:cNvCxnSpPr>
            <p:nvPr/>
          </p:nvCxnSpPr>
          <p:spPr bwMode="gray">
            <a:xfrm>
              <a:off x="7990581" y="2901950"/>
              <a:ext cx="3748" cy="1017038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cxnSp>
          <p:nvCxnSpPr>
            <p:cNvPr id="72" name="Elbow Connector 71"/>
            <p:cNvCxnSpPr/>
            <p:nvPr/>
          </p:nvCxnSpPr>
          <p:spPr bwMode="gray">
            <a:xfrm rot="5400000">
              <a:off x="6966216" y="3164743"/>
              <a:ext cx="1109397" cy="471104"/>
            </a:xfrm>
            <a:prstGeom prst="bentConnector3">
              <a:avLst>
                <a:gd name="adj1" fmla="val 64596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 bwMode="auto">
            <a:xfrm>
              <a:off x="7740950" y="29340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  <a:endParaRPr lang="en-US" sz="800" b="1" dirty="0">
                <a:cs typeface="Arial" pitchFamily="34" charset="0"/>
              </a:endParaRPr>
            </a:p>
          </p:txBody>
        </p:sp>
        <p:cxnSp>
          <p:nvCxnSpPr>
            <p:cNvPr id="74" name="Elbow Connector 73"/>
            <p:cNvCxnSpPr/>
            <p:nvPr/>
          </p:nvCxnSpPr>
          <p:spPr bwMode="gray">
            <a:xfrm rot="16200000" flipH="1">
              <a:off x="7030993" y="3143502"/>
              <a:ext cx="1053046" cy="5699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 bwMode="auto">
            <a:xfrm>
              <a:off x="6904147" y="29340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7889592" y="3409164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77" name="TextBox 76"/>
            <p:cNvSpPr txBox="1"/>
            <p:nvPr/>
          </p:nvSpPr>
          <p:spPr bwMode="auto">
            <a:xfrm>
              <a:off x="7034038" y="3400295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78" name="TextBox 77"/>
            <p:cNvSpPr txBox="1"/>
            <p:nvPr/>
          </p:nvSpPr>
          <p:spPr bwMode="auto">
            <a:xfrm>
              <a:off x="7741496" y="365388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79" name="TextBox 78"/>
            <p:cNvSpPr txBox="1"/>
            <p:nvPr/>
          </p:nvSpPr>
          <p:spPr bwMode="auto">
            <a:xfrm>
              <a:off x="7654389" y="324100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80" name="TextBox 79"/>
            <p:cNvSpPr txBox="1"/>
            <p:nvPr/>
          </p:nvSpPr>
          <p:spPr bwMode="auto">
            <a:xfrm>
              <a:off x="7363847" y="4067517"/>
              <a:ext cx="413576" cy="16927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Data Guard</a:t>
              </a:r>
              <a:br>
                <a:rPr lang="en-US" sz="600" dirty="0">
                  <a:cs typeface="Arial" pitchFamily="34" charset="0"/>
                </a:rPr>
              </a:br>
              <a:r>
                <a:rPr lang="en-US" sz="500" dirty="0">
                  <a:cs typeface="Arial" pitchFamily="34" charset="0"/>
                </a:rPr>
                <a:t>(Synchronous)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gray">
            <a:xfrm>
              <a:off x="7380568" y="4019022"/>
              <a:ext cx="389016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7371973" y="4281489"/>
              <a:ext cx="383405" cy="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sm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gray">
            <a:xfrm>
              <a:off x="7132409" y="4327525"/>
              <a:ext cx="3604" cy="49881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gray">
            <a:xfrm>
              <a:off x="7989659" y="4327525"/>
              <a:ext cx="588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gray">
            <a:xfrm>
              <a:off x="7989659" y="4327525"/>
              <a:ext cx="576486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gray">
            <a:xfrm flipH="1">
              <a:off x="7549634" y="4327525"/>
              <a:ext cx="440025" cy="111891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gray">
            <a:xfrm>
              <a:off x="7132409" y="4327525"/>
              <a:ext cx="417225" cy="1118918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 bwMode="auto">
            <a:xfrm>
              <a:off x="6888752" y="4370430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7746924" y="4370429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sp>
          <p:nvSpPr>
            <p:cNvPr id="90" name="TextBox 89"/>
            <p:cNvSpPr txBox="1"/>
            <p:nvPr/>
          </p:nvSpPr>
          <p:spPr bwMode="auto">
            <a:xfrm>
              <a:off x="6757611" y="51851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91" name="TextBox 90"/>
            <p:cNvSpPr txBox="1"/>
            <p:nvPr/>
          </p:nvSpPr>
          <p:spPr bwMode="auto">
            <a:xfrm>
              <a:off x="7774387" y="51851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8401493" y="5185133"/>
              <a:ext cx="343044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Archive</a:t>
              </a:r>
            </a:p>
          </p:txBody>
        </p:sp>
        <p:sp>
          <p:nvSpPr>
            <p:cNvPr id="93" name="TextBox 92"/>
            <p:cNvSpPr txBox="1"/>
            <p:nvPr/>
          </p:nvSpPr>
          <p:spPr bwMode="auto">
            <a:xfrm>
              <a:off x="7412252" y="5764912"/>
              <a:ext cx="34464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Backup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067476" y="1236310"/>
            <a:ext cx="1758534" cy="4812923"/>
            <a:chOff x="5562776" y="1236310"/>
            <a:chExt cx="1758534" cy="4812923"/>
          </a:xfrm>
        </p:grpSpPr>
        <p:cxnSp>
          <p:nvCxnSpPr>
            <p:cNvPr id="8" name="Straight Connector 7"/>
            <p:cNvCxnSpPr/>
            <p:nvPr/>
          </p:nvCxnSpPr>
          <p:spPr bwMode="gray">
            <a:xfrm>
              <a:off x="6567010" y="1236310"/>
              <a:ext cx="0" cy="4812923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95" name="TextBox 94"/>
            <p:cNvSpPr txBox="1"/>
            <p:nvPr/>
          </p:nvSpPr>
          <p:spPr bwMode="auto">
            <a:xfrm>
              <a:off x="6029041" y="3346110"/>
              <a:ext cx="1031674" cy="307777"/>
            </a:xfrm>
            <a:prstGeom prst="rect">
              <a:avLst/>
            </a:prstGeom>
            <a:solidFill>
              <a:schemeClr val="accent4">
                <a:lumMod val="75000"/>
                <a:alpha val="31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cs typeface="Arial" pitchFamily="34" charset="0"/>
                </a:defRPr>
              </a:lvl1pPr>
            </a:lstStyle>
            <a:p>
              <a:r>
                <a:rPr lang="en-US" dirty="0"/>
                <a:t>Public Internet</a:t>
              </a:r>
            </a:p>
            <a:p>
              <a:r>
                <a:rPr lang="en-US" dirty="0"/>
                <a:t>VPN</a:t>
              </a:r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5562776" y="2335300"/>
              <a:ext cx="1758534" cy="7970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/>
              <a:r>
                <a:rPr lang="en-US" sz="1000" b="1" dirty="0">
                  <a:cs typeface="Arial" pitchFamily="34" charset="0"/>
                </a:rPr>
                <a:t>Landing Zone</a:t>
              </a:r>
            </a:p>
            <a:p>
              <a:pPr algn="ctr"/>
              <a:r>
                <a:rPr lang="en-US" sz="1000" b="1" dirty="0">
                  <a:cs typeface="Arial" pitchFamily="34" charset="0"/>
                </a:rPr>
                <a:t>Synchronous Communication</a:t>
              </a:r>
            </a:p>
          </p:txBody>
        </p:sp>
        <p:sp>
          <p:nvSpPr>
            <p:cNvPr id="97" name="Rectangle 96"/>
            <p:cNvSpPr/>
            <p:nvPr/>
          </p:nvSpPr>
          <p:spPr bwMode="gray">
            <a:xfrm>
              <a:off x="5873511" y="3928241"/>
              <a:ext cx="1248263" cy="5499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/>
              <a:r>
                <a:rPr lang="en-US" sz="1000" b="1" dirty="0">
                  <a:cs typeface="Arial" pitchFamily="34" charset="0"/>
                </a:rPr>
                <a:t>Asynchronous </a:t>
              </a:r>
              <a:br>
                <a:rPr lang="en-US" sz="1000" b="1" dirty="0">
                  <a:cs typeface="Arial" pitchFamily="34" charset="0"/>
                </a:rPr>
              </a:br>
              <a:r>
                <a:rPr lang="en-US" sz="1000" b="1" dirty="0">
                  <a:cs typeface="Arial" pitchFamily="34" charset="0"/>
                </a:rPr>
                <a:t>Communication</a:t>
              </a:r>
            </a:p>
            <a:p>
              <a:pPr algn="ctr"/>
              <a:r>
                <a:rPr lang="en-US" sz="1000" b="1" i="1" dirty="0">
                  <a:cs typeface="Arial" pitchFamily="34" charset="0"/>
                </a:rPr>
                <a:t>(Latency 44 ms)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933751" y="1188685"/>
            <a:ext cx="1758534" cy="4812923"/>
            <a:chOff x="5648501" y="1236310"/>
            <a:chExt cx="1758534" cy="4812923"/>
          </a:xfrm>
        </p:grpSpPr>
        <p:cxnSp>
          <p:nvCxnSpPr>
            <p:cNvPr id="149" name="Straight Connector 148"/>
            <p:cNvCxnSpPr/>
            <p:nvPr/>
          </p:nvCxnSpPr>
          <p:spPr bwMode="gray">
            <a:xfrm>
              <a:off x="6624160" y="1236310"/>
              <a:ext cx="0" cy="4812923"/>
            </a:xfrm>
            <a:prstGeom prst="line">
              <a:avLst/>
            </a:prstGeom>
            <a:noFill/>
            <a:ln w="12700">
              <a:solidFill>
                <a:schemeClr val="accent4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150" name="TextBox 149"/>
            <p:cNvSpPr txBox="1"/>
            <p:nvPr/>
          </p:nvSpPr>
          <p:spPr bwMode="auto">
            <a:xfrm>
              <a:off x="5877200" y="3362851"/>
              <a:ext cx="1376993" cy="307777"/>
            </a:xfrm>
            <a:prstGeom prst="rect">
              <a:avLst/>
            </a:prstGeom>
            <a:solidFill>
              <a:schemeClr val="accent4">
                <a:lumMod val="75000"/>
                <a:alpha val="31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cs typeface="Arial" pitchFamily="34" charset="0"/>
                </a:rPr>
                <a:t>Secured Private Network</a:t>
              </a:r>
            </a:p>
          </p:txBody>
        </p:sp>
        <p:sp>
          <p:nvSpPr>
            <p:cNvPr id="151" name="Rectangle 150"/>
            <p:cNvSpPr/>
            <p:nvPr/>
          </p:nvSpPr>
          <p:spPr bwMode="gray">
            <a:xfrm>
              <a:off x="5648501" y="2373400"/>
              <a:ext cx="1758534" cy="7970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/>
              <a:r>
                <a:rPr lang="en-US" sz="1000" b="1" dirty="0">
                  <a:cs typeface="Arial" pitchFamily="34" charset="0"/>
                </a:rPr>
                <a:t>Landing Zone</a:t>
              </a:r>
            </a:p>
            <a:p>
              <a:pPr algn="ctr"/>
              <a:r>
                <a:rPr lang="en-US" sz="1000" b="1" dirty="0">
                  <a:cs typeface="Arial" pitchFamily="34" charset="0"/>
                </a:rPr>
                <a:t>Synchronous Communication</a:t>
              </a:r>
            </a:p>
          </p:txBody>
        </p:sp>
        <p:sp>
          <p:nvSpPr>
            <p:cNvPr id="152" name="Rectangle 151"/>
            <p:cNvSpPr/>
            <p:nvPr/>
          </p:nvSpPr>
          <p:spPr bwMode="gray">
            <a:xfrm>
              <a:off x="5906621" y="3975867"/>
              <a:ext cx="1248263" cy="5499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/>
              <a:r>
                <a:rPr lang="en-US" sz="1000" b="1" dirty="0">
                  <a:cs typeface="Arial" pitchFamily="34" charset="0"/>
                </a:rPr>
                <a:t>Asynchronous </a:t>
              </a:r>
              <a:br>
                <a:rPr lang="en-US" sz="1000" b="1" dirty="0">
                  <a:cs typeface="Arial" pitchFamily="34" charset="0"/>
                </a:rPr>
              </a:br>
              <a:r>
                <a:rPr lang="en-US" sz="1000" b="1" dirty="0">
                  <a:cs typeface="Arial" pitchFamily="34" charset="0"/>
                </a:rPr>
                <a:t>Communication</a:t>
              </a:r>
            </a:p>
            <a:p>
              <a:pPr algn="ctr"/>
              <a:r>
                <a:rPr lang="en-US" sz="1000" b="1" i="1" dirty="0">
                  <a:cs typeface="Arial" pitchFamily="34" charset="0"/>
                </a:rPr>
                <a:t>(Latency 25 ms)</a:t>
              </a:r>
            </a:p>
          </p:txBody>
        </p:sp>
      </p:grpSp>
      <p:grpSp>
        <p:nvGrpSpPr>
          <p:cNvPr id="1729" name="Groupe 1728"/>
          <p:cNvGrpSpPr/>
          <p:nvPr/>
        </p:nvGrpSpPr>
        <p:grpSpPr>
          <a:xfrm>
            <a:off x="316024" y="1214622"/>
            <a:ext cx="2085621" cy="4711501"/>
            <a:chOff x="316024" y="1214622"/>
            <a:chExt cx="2085621" cy="4711501"/>
          </a:xfrm>
        </p:grpSpPr>
        <p:pic>
          <p:nvPicPr>
            <p:cNvPr id="9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60" y="2554819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710" y="2554819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60" y="3993094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710" y="3993094"/>
              <a:ext cx="468234" cy="38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662" y="2663139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24" y="2663139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53" y="4877135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074" y="5497243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70" y="4869764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687" y="4869764"/>
              <a:ext cx="221456" cy="239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008" y="1617598"/>
              <a:ext cx="300554" cy="189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/>
            <p:cNvSpPr txBox="1"/>
            <p:nvPr/>
          </p:nvSpPr>
          <p:spPr bwMode="auto">
            <a:xfrm>
              <a:off x="1020973" y="4124667"/>
              <a:ext cx="413576" cy="16927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Data Guard</a:t>
              </a:r>
              <a:br>
                <a:rPr lang="en-US" sz="600" dirty="0">
                  <a:cs typeface="Arial" pitchFamily="34" charset="0"/>
                </a:rPr>
              </a:br>
              <a:r>
                <a:rPr lang="en-US" sz="500" dirty="0">
                  <a:cs typeface="Arial" pitchFamily="34" charset="0"/>
                </a:rPr>
                <a:t>(Synchronous)</a:t>
              </a:r>
            </a:p>
          </p:txBody>
        </p:sp>
        <p:sp>
          <p:nvSpPr>
            <p:cNvPr id="110" name="TextBox 109"/>
            <p:cNvSpPr txBox="1"/>
            <p:nvPr/>
          </p:nvSpPr>
          <p:spPr bwMode="auto">
            <a:xfrm>
              <a:off x="409515" y="52232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111" name="TextBox 110"/>
            <p:cNvSpPr txBox="1"/>
            <p:nvPr/>
          </p:nvSpPr>
          <p:spPr bwMode="auto">
            <a:xfrm>
              <a:off x="1378666" y="5223233"/>
              <a:ext cx="57387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Current data</a:t>
              </a:r>
            </a:p>
          </p:txBody>
        </p:sp>
        <p:sp>
          <p:nvSpPr>
            <p:cNvPr id="112" name="TextBox 111"/>
            <p:cNvSpPr txBox="1"/>
            <p:nvPr/>
          </p:nvSpPr>
          <p:spPr bwMode="auto">
            <a:xfrm>
              <a:off x="2058602" y="5222803"/>
              <a:ext cx="343043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Archive</a:t>
              </a: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1064156" y="5803012"/>
              <a:ext cx="344645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Backup</a:t>
              </a:r>
            </a:p>
          </p:txBody>
        </p:sp>
        <p:cxnSp>
          <p:nvCxnSpPr>
            <p:cNvPr id="114" name="Straight Arrow Connector 113"/>
            <p:cNvCxnSpPr>
              <a:stCxn id="108" idx="3"/>
              <a:endCxn id="99" idx="0"/>
            </p:cNvCxnSpPr>
            <p:nvPr/>
          </p:nvCxnSpPr>
          <p:spPr bwMode="gray">
            <a:xfrm>
              <a:off x="1382562" y="1712129"/>
              <a:ext cx="278265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15" name="Straight Arrow Connector 114"/>
            <p:cNvCxnSpPr>
              <a:stCxn id="108" idx="1"/>
              <a:endCxn id="98" idx="0"/>
            </p:cNvCxnSpPr>
            <p:nvPr/>
          </p:nvCxnSpPr>
          <p:spPr bwMode="gray">
            <a:xfrm flipH="1">
              <a:off x="803577" y="1712129"/>
              <a:ext cx="278431" cy="84269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16" name="Straight Arrow Connector 115"/>
            <p:cNvCxnSpPr>
              <a:stCxn id="98" idx="2"/>
              <a:endCxn id="100" idx="0"/>
            </p:cNvCxnSpPr>
            <p:nvPr/>
          </p:nvCxnSpPr>
          <p:spPr bwMode="gray">
            <a:xfrm>
              <a:off x="803577" y="2940050"/>
              <a:ext cx="0" cy="105304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17" name="Straight Arrow Connector 116"/>
            <p:cNvCxnSpPr>
              <a:stCxn id="99" idx="2"/>
              <a:endCxn id="101" idx="0"/>
            </p:cNvCxnSpPr>
            <p:nvPr/>
          </p:nvCxnSpPr>
          <p:spPr bwMode="gray">
            <a:xfrm>
              <a:off x="1660827" y="2940050"/>
              <a:ext cx="0" cy="1053044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cxnSp>
          <p:nvCxnSpPr>
            <p:cNvPr id="118" name="Straight Arrow Connector 117"/>
            <p:cNvCxnSpPr>
              <a:stCxn id="100" idx="2"/>
              <a:endCxn id="104" idx="0"/>
            </p:cNvCxnSpPr>
            <p:nvPr/>
          </p:nvCxnSpPr>
          <p:spPr bwMode="gray">
            <a:xfrm>
              <a:off x="803577" y="4378325"/>
              <a:ext cx="3604" cy="49881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19" name="Straight Arrow Connector 118"/>
            <p:cNvCxnSpPr>
              <a:stCxn id="101" idx="2"/>
              <a:endCxn id="107" idx="0"/>
            </p:cNvCxnSpPr>
            <p:nvPr/>
          </p:nvCxnSpPr>
          <p:spPr bwMode="gray">
            <a:xfrm>
              <a:off x="1660827" y="4378325"/>
              <a:ext cx="588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20" name="Straight Arrow Connector 119"/>
            <p:cNvCxnSpPr>
              <a:stCxn id="101" idx="2"/>
              <a:endCxn id="106" idx="0"/>
            </p:cNvCxnSpPr>
            <p:nvPr/>
          </p:nvCxnSpPr>
          <p:spPr bwMode="gray">
            <a:xfrm>
              <a:off x="1660827" y="4378325"/>
              <a:ext cx="571771" cy="49143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21" name="Straight Arrow Connector 120"/>
            <p:cNvCxnSpPr>
              <a:stCxn id="101" idx="2"/>
              <a:endCxn id="105" idx="0"/>
            </p:cNvCxnSpPr>
            <p:nvPr/>
          </p:nvCxnSpPr>
          <p:spPr bwMode="gray">
            <a:xfrm flipH="1">
              <a:off x="1220802" y="4378325"/>
              <a:ext cx="440025" cy="111891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22" name="Straight Arrow Connector 121"/>
            <p:cNvCxnSpPr>
              <a:stCxn id="100" idx="2"/>
              <a:endCxn id="105" idx="0"/>
            </p:cNvCxnSpPr>
            <p:nvPr/>
          </p:nvCxnSpPr>
          <p:spPr bwMode="gray">
            <a:xfrm>
              <a:off x="803577" y="4378325"/>
              <a:ext cx="417225" cy="1118918"/>
            </a:xfrm>
            <a:prstGeom prst="straightConnector1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 bwMode="auto">
            <a:xfrm>
              <a:off x="898861" y="1869529"/>
              <a:ext cx="666849" cy="12311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cs typeface="Arial" pitchFamily="34" charset="0"/>
                </a:rPr>
                <a:t>Load Balancer</a:t>
              </a:r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559920" y="4421230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(active)</a:t>
              </a:r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1418092" y="4421229"/>
              <a:ext cx="487314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DB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(standby)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 bwMode="gray">
            <a:xfrm>
              <a:off x="1037694" y="4076172"/>
              <a:ext cx="389016" cy="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gray">
            <a:xfrm flipH="1">
              <a:off x="1029099" y="4338639"/>
              <a:ext cx="383405" cy="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sm"/>
            </a:ln>
            <a:effectLst/>
          </p:spPr>
        </p:cxnSp>
        <p:sp>
          <p:nvSpPr>
            <p:cNvPr id="129" name="TextBox 128"/>
            <p:cNvSpPr txBox="1"/>
            <p:nvPr/>
          </p:nvSpPr>
          <p:spPr bwMode="auto">
            <a:xfrm>
              <a:off x="697849" y="2115750"/>
              <a:ext cx="1038343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cs typeface="Arial" pitchFamily="34" charset="0"/>
                </a:rPr>
                <a:t>HTTPS MQ </a:t>
              </a:r>
              <a:br>
                <a:rPr lang="en-US" sz="800" dirty="0">
                  <a:cs typeface="Arial" pitchFamily="34" charset="0"/>
                </a:rPr>
              </a:br>
              <a:r>
                <a:rPr lang="en-US" sz="800" dirty="0">
                  <a:cs typeface="Arial" pitchFamily="34" charset="0"/>
                </a:rPr>
                <a:t>over SSL SFTP</a:t>
              </a:r>
            </a:p>
          </p:txBody>
        </p:sp>
        <p:cxnSp>
          <p:nvCxnSpPr>
            <p:cNvPr id="130" name="Elbow Connector 129"/>
            <p:cNvCxnSpPr/>
            <p:nvPr/>
          </p:nvCxnSpPr>
          <p:spPr bwMode="gray">
            <a:xfrm rot="5400000">
              <a:off x="612063" y="3214428"/>
              <a:ext cx="1145379" cy="483917"/>
            </a:xfrm>
            <a:prstGeom prst="bentConnector3">
              <a:avLst>
                <a:gd name="adj1" fmla="val 63514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sm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 bwMode="auto">
            <a:xfrm>
              <a:off x="1411196" y="29721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(active)</a:t>
              </a:r>
              <a:endParaRPr lang="en-US" sz="800" b="1" dirty="0">
                <a:cs typeface="Arial" pitchFamily="34" charset="0"/>
              </a:endParaRPr>
            </a:p>
          </p:txBody>
        </p:sp>
        <p:cxnSp>
          <p:nvCxnSpPr>
            <p:cNvPr id="132" name="Elbow Connector 131"/>
            <p:cNvCxnSpPr/>
            <p:nvPr/>
          </p:nvCxnSpPr>
          <p:spPr bwMode="gray">
            <a:xfrm rot="16200000" flipH="1">
              <a:off x="683248" y="3199593"/>
              <a:ext cx="1089026" cy="569939"/>
            </a:xfrm>
            <a:prstGeom prst="bentConnector3">
              <a:avLst>
                <a:gd name="adj1" fmla="val 52624"/>
              </a:avLst>
            </a:prstGeom>
            <a:noFill/>
            <a:ln w="9525">
              <a:solidFill>
                <a:schemeClr val="accent6">
                  <a:lumMod val="50000"/>
                </a:schemeClr>
              </a:solidFill>
              <a:prstDash val="dash"/>
              <a:round/>
              <a:headEnd/>
              <a:tailEnd type="arrow" w="sm" len="med"/>
            </a:ln>
            <a:effectLst/>
          </p:spPr>
        </p:cxnSp>
        <p:sp>
          <p:nvSpPr>
            <p:cNvPr id="133" name="TextBox 132"/>
            <p:cNvSpPr txBox="1"/>
            <p:nvPr/>
          </p:nvSpPr>
          <p:spPr bwMode="auto">
            <a:xfrm>
              <a:off x="574393" y="2972129"/>
              <a:ext cx="538610" cy="24622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cs typeface="Arial" pitchFamily="34" charset="0"/>
                </a:rPr>
                <a:t>App server</a:t>
              </a:r>
            </a:p>
            <a:p>
              <a:pPr algn="ctr"/>
              <a:r>
                <a:rPr lang="en-US" sz="800" dirty="0">
                  <a:cs typeface="Arial" pitchFamily="34" charset="0"/>
                </a:rPr>
                <a:t>(active)</a:t>
              </a:r>
            </a:p>
          </p:txBody>
        </p:sp>
        <p:sp>
          <p:nvSpPr>
            <p:cNvPr id="134" name="TextBox 133"/>
            <p:cNvSpPr txBox="1"/>
            <p:nvPr/>
          </p:nvSpPr>
          <p:spPr bwMode="auto">
            <a:xfrm>
              <a:off x="1559838" y="3447264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135" name="TextBox 134"/>
            <p:cNvSpPr txBox="1"/>
            <p:nvPr/>
          </p:nvSpPr>
          <p:spPr bwMode="auto">
            <a:xfrm>
              <a:off x="704284" y="3438395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136" name="TextBox 135"/>
            <p:cNvSpPr txBox="1"/>
            <p:nvPr/>
          </p:nvSpPr>
          <p:spPr bwMode="auto">
            <a:xfrm>
              <a:off x="1411742" y="369198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137" name="TextBox 136"/>
            <p:cNvSpPr txBox="1"/>
            <p:nvPr/>
          </p:nvSpPr>
          <p:spPr bwMode="auto">
            <a:xfrm>
              <a:off x="1324635" y="3279107"/>
              <a:ext cx="201978" cy="92333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 dirty="0">
                  <a:cs typeface="Arial" pitchFamily="34" charset="0"/>
                </a:rPr>
                <a:t>JDBC</a:t>
              </a:r>
            </a:p>
          </p:txBody>
        </p:sp>
        <p:sp>
          <p:nvSpPr>
            <p:cNvPr id="138" name="TextBox 137"/>
            <p:cNvSpPr txBox="1"/>
            <p:nvPr/>
          </p:nvSpPr>
          <p:spPr bwMode="auto">
            <a:xfrm>
              <a:off x="740674" y="1214622"/>
              <a:ext cx="10820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cs typeface="Arial" pitchFamily="34" charset="0"/>
                </a:rPr>
                <a:t>Azure</a:t>
              </a:r>
              <a:r>
                <a:rPr lang="en-US" sz="1100" b="1" dirty="0">
                  <a:cs typeface="Arial" pitchFamily="34" charset="0"/>
                </a:rPr>
                <a:t/>
              </a:r>
              <a:br>
                <a:rPr lang="en-US" sz="1100" b="1" dirty="0">
                  <a:cs typeface="Arial" pitchFamily="34" charset="0"/>
                </a:rPr>
              </a:br>
              <a:r>
                <a:rPr lang="en-US" sz="1200" b="1" dirty="0">
                  <a:cs typeface="Arial" pitchFamily="34" charset="0"/>
                </a:rPr>
                <a:t>Secondary</a:t>
              </a:r>
              <a:r>
                <a:rPr lang="en-US" sz="1100" b="1" dirty="0">
                  <a:cs typeface="Arial" pitchFamily="34" charset="0"/>
                </a:rPr>
                <a:t> Site</a:t>
              </a:r>
            </a:p>
          </p:txBody>
        </p:sp>
      </p:grpSp>
      <p:sp>
        <p:nvSpPr>
          <p:cNvPr id="156" name="TextBox 155"/>
          <p:cNvSpPr txBox="1"/>
          <p:nvPr/>
        </p:nvSpPr>
        <p:spPr bwMode="auto">
          <a:xfrm>
            <a:off x="1504690" y="6048375"/>
            <a:ext cx="290084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b="1" i="1" dirty="0">
                <a:solidFill>
                  <a:srgbClr val="407080"/>
                </a:solidFill>
                <a:cs typeface="Arial" pitchFamily="34" charset="0"/>
              </a:rPr>
              <a:t>Two-Site Delivery</a:t>
            </a:r>
            <a:r>
              <a:rPr lang="fr-CA" b="1" i="1" dirty="0">
                <a:solidFill>
                  <a:srgbClr val="407080"/>
                </a:solidFill>
                <a:cs typeface="Arial" pitchFamily="34" charset="0"/>
              </a:rPr>
              <a:t> Model</a:t>
            </a:r>
          </a:p>
        </p:txBody>
      </p:sp>
      <p:sp>
        <p:nvSpPr>
          <p:cNvPr id="155" name="Rounded Rectangle 154"/>
          <p:cNvSpPr/>
          <p:nvPr/>
        </p:nvSpPr>
        <p:spPr bwMode="gray">
          <a:xfrm>
            <a:off x="241024" y="1123950"/>
            <a:ext cx="5225272" cy="5276850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fr-CA" sz="1600" b="1" dirty="0">
                <a:solidFill>
                  <a:schemeClr val="bg1"/>
                </a:solidFill>
                <a:cs typeface="Arial" pitchFamily="34" charset="0"/>
              </a:rPr>
              <a:t>											</a:t>
            </a:r>
          </a:p>
        </p:txBody>
      </p:sp>
      <p:sp>
        <p:nvSpPr>
          <p:cNvPr id="936" name="Date Placeholder 4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5821" y="6553908"/>
            <a:ext cx="1317674" cy="169200"/>
          </a:xfrm>
        </p:spPr>
        <p:txBody>
          <a:bodyPr/>
          <a:lstStyle/>
          <a:p>
            <a:pPr algn="ctr"/>
            <a:r>
              <a:rPr lang="fr-FR"/>
              <a:t>August 2018</a:t>
            </a:r>
            <a:endParaRPr lang="en-US" dirty="0"/>
          </a:p>
        </p:txBody>
      </p:sp>
      <p:sp>
        <p:nvSpPr>
          <p:cNvPr id="1730" name="Espace réservé du numéro de diapositive 17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3" name="Date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497728" y="6519042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1000" b="0" i="0" u="non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</a:t>
            </a:r>
            <a:r>
              <a:rPr lang="en-US" dirty="0" smtClean="0"/>
              <a:t>Stack </a:t>
            </a:r>
            <a:r>
              <a:rPr lang="en-US" dirty="0"/>
              <a:t>– </a:t>
            </a:r>
            <a:r>
              <a:rPr lang="en-US" dirty="0" smtClean="0"/>
              <a:t>Runtime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/>
              <a:t>August 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111" y="2776129"/>
            <a:ext cx="1662741" cy="452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918" y="4306847"/>
            <a:ext cx="2003910" cy="4752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266" y="5691912"/>
            <a:ext cx="804659" cy="553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80" y="1336766"/>
            <a:ext cx="1647535" cy="5191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64" y="5768943"/>
            <a:ext cx="1537278" cy="3998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329" y="1276269"/>
            <a:ext cx="1608355" cy="5824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799" y="1244395"/>
            <a:ext cx="1495476" cy="6342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1737" y="4802765"/>
            <a:ext cx="2073311" cy="356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1515" y="4322580"/>
            <a:ext cx="1524153" cy="4956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152" y="3290147"/>
            <a:ext cx="1536779" cy="6196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5646" y="3263852"/>
            <a:ext cx="1493372" cy="6910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9828" y="4478211"/>
            <a:ext cx="1522083" cy="5344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7059" y="4373561"/>
            <a:ext cx="1806661" cy="587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9759" y="3345693"/>
            <a:ext cx="1041343" cy="3494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99390" y="1283595"/>
            <a:ext cx="1612591" cy="6022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7043" y="5592809"/>
            <a:ext cx="750760" cy="719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49982" y="3300290"/>
            <a:ext cx="2238509" cy="599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36035" y="4859590"/>
            <a:ext cx="1453616" cy="3391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9532" y="4476606"/>
            <a:ext cx="1030626" cy="5127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99695" y="4493618"/>
            <a:ext cx="1947489" cy="3894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23298" y="5679161"/>
            <a:ext cx="1448002" cy="4477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58189" y="2294139"/>
            <a:ext cx="2136195" cy="4139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62580" y="5573189"/>
            <a:ext cx="1886213" cy="676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46588" y="5695847"/>
            <a:ext cx="1978915" cy="431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8352" y="1244395"/>
            <a:ext cx="1265924" cy="503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850970" y="1269048"/>
            <a:ext cx="1920117" cy="5127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29115" y="3309702"/>
            <a:ext cx="673248" cy="4573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182402" y="3309702"/>
            <a:ext cx="864604" cy="5275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027267" y="3392259"/>
            <a:ext cx="771620" cy="261926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 bwMode="gray">
          <a:xfrm>
            <a:off x="455174" y="1103519"/>
            <a:ext cx="7593619" cy="951243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Browsers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gray">
          <a:xfrm>
            <a:off x="455173" y="4165771"/>
            <a:ext cx="11388484" cy="1134419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Application Frameworks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gray">
          <a:xfrm>
            <a:off x="8181307" y="1105418"/>
            <a:ext cx="3662350" cy="949344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Monitoring Tools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gray">
          <a:xfrm>
            <a:off x="8181307" y="2156300"/>
            <a:ext cx="3662350" cy="1907932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Deployment &amp; Runtime (Public / Private)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gray">
          <a:xfrm>
            <a:off x="455174" y="3165149"/>
            <a:ext cx="7593619" cy="899083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Application Containers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660726" y="5971448"/>
            <a:ext cx="924760" cy="449536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 bwMode="gray">
          <a:xfrm>
            <a:off x="5072572" y="5401729"/>
            <a:ext cx="6785599" cy="1112193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Messaging / Transport / Storage </a:t>
            </a:r>
            <a:r>
              <a:rPr lang="en-US" sz="1400" b="1" dirty="0">
                <a:cs typeface="Arial" pitchFamily="34" charset="0"/>
              </a:rPr>
              <a:t>M</a:t>
            </a:r>
            <a:r>
              <a:rPr lang="en-US" sz="1400" b="1" dirty="0" smtClean="0">
                <a:cs typeface="Arial" pitchFamily="34" charset="0"/>
              </a:rPr>
              <a:t>iddleware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2" name="Date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752121" y="6557082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1000" b="0" i="0" u="non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431515" y="5563162"/>
            <a:ext cx="1256062" cy="4475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372429" y="6046583"/>
            <a:ext cx="1382476" cy="357963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 bwMode="gray">
          <a:xfrm>
            <a:off x="443462" y="5401728"/>
            <a:ext cx="4512206" cy="1112194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Databases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gray">
          <a:xfrm>
            <a:off x="3614843" y="2162332"/>
            <a:ext cx="2262782" cy="899083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Authentication Provider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63913" y="2338846"/>
            <a:ext cx="1326976" cy="3905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695590" y="2402190"/>
            <a:ext cx="2061202" cy="31827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940986" y="2331276"/>
            <a:ext cx="1412193" cy="39811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113278" y="2367370"/>
            <a:ext cx="1861591" cy="450139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 bwMode="gray">
          <a:xfrm>
            <a:off x="6024748" y="2162332"/>
            <a:ext cx="2024045" cy="893520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Reporting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gray">
          <a:xfrm>
            <a:off x="455174" y="2162332"/>
            <a:ext cx="2997936" cy="899083"/>
          </a:xfrm>
          <a:prstGeom prst="roundRect">
            <a:avLst>
              <a:gd name="adj" fmla="val 7143"/>
            </a:avLst>
          </a:prstGeom>
          <a:solidFill>
            <a:schemeClr val="accent4">
              <a:lumMod val="75000"/>
              <a:alpha val="10000"/>
            </a:schemeClr>
          </a:solidFill>
          <a:ln w="25400" algn="ctr">
            <a:solidFill>
              <a:schemeClr val="dk1"/>
            </a:solidFill>
            <a:prstDash val="sysDot"/>
            <a:miter lim="800000"/>
            <a:headEnd/>
            <a:tailEnd/>
          </a:ln>
          <a:effectLst/>
        </p:spPr>
        <p:txBody>
          <a:bodyPr lIns="63500" tIns="0" rIns="64800" bIns="0" rtlCol="0" anchor="b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400" b="1" dirty="0" smtClean="0">
                <a:cs typeface="Arial" pitchFamily="34" charset="0"/>
              </a:rPr>
              <a:t>UI Frameworks</a:t>
            </a:r>
            <a:endParaRPr 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5780" y="1434277"/>
            <a:ext cx="6606480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Overview of CGI in Banking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5780" y="2044538"/>
            <a:ext cx="6569574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CGI APS </a:t>
            </a:r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Functional Architecture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5780" y="2645316"/>
            <a:ext cx="6569574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CGI APS </a:t>
            </a:r>
            <a:r>
              <a:rPr lang="en-US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Roadmap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5780" y="3253837"/>
            <a:ext cx="6569574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CGI APS Competitor position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4233" y="3888418"/>
            <a:ext cx="6569574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CGI APS Deployment – Case Study</a:t>
            </a:r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48476" y="1389862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48475" y="1981326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45752" y="2580323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45751" y="3182620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48854" y="3843404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215780" y="4522083"/>
            <a:ext cx="6569574" cy="356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CGI APS  </a:t>
            </a:r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Technical Architecture</a:t>
            </a:r>
            <a:endParaRPr lang="en-US" sz="1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30401" y="4477069"/>
            <a:ext cx="507339" cy="4683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821" y="1525941"/>
            <a:ext cx="7494479" cy="4212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Stack </a:t>
            </a:r>
            <a:r>
              <a:rPr lang="en-US" dirty="0"/>
              <a:t>– DevOps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/>
              <a:t>August 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753" y="5685994"/>
            <a:ext cx="1557309" cy="423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793" y="2005408"/>
            <a:ext cx="1518132" cy="28625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421" y="1133319"/>
            <a:ext cx="793097" cy="2874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54" y="3593271"/>
            <a:ext cx="1511977" cy="3211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71" y="4721121"/>
            <a:ext cx="1924149" cy="3429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115" y="4129152"/>
            <a:ext cx="1485976" cy="4127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209" y="5194368"/>
            <a:ext cx="725505" cy="96330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5072" y="1092931"/>
            <a:ext cx="1638384" cy="42547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5221" y="1252173"/>
            <a:ext cx="2077779" cy="4026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4472" y="2218669"/>
            <a:ext cx="1701014" cy="5707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9220" y="5317043"/>
            <a:ext cx="733527" cy="8002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12493" y="2932793"/>
            <a:ext cx="1268513" cy="43059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691" y="1724975"/>
            <a:ext cx="1557309" cy="42356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253" y="5774184"/>
            <a:ext cx="793097" cy="2874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97076" y="4730368"/>
            <a:ext cx="1265924" cy="5033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26011" y="5261482"/>
            <a:ext cx="1920117" cy="512702"/>
          </a:xfrm>
          <a:prstGeom prst="rect">
            <a:avLst/>
          </a:prstGeom>
        </p:spPr>
      </p:pic>
      <p:sp>
        <p:nvSpPr>
          <p:cNvPr id="23" name="Date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752121" y="6557082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1000" b="0" i="0" u="non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Mechanism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Fully automated deployment</a:t>
            </a:r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Containerized deployment using Docker + Kubernetes</a:t>
            </a:r>
          </a:p>
          <a:p>
            <a:pPr marL="615950" lvl="2" indent="-342900"/>
            <a:r>
              <a:rPr lang="en-US" sz="2200" dirty="0" smtClean="0"/>
              <a:t>For all components of the solution (Application </a:t>
            </a:r>
            <a:r>
              <a:rPr lang="en-US" sz="2200" dirty="0"/>
              <a:t>S</a:t>
            </a:r>
            <a:r>
              <a:rPr lang="en-US" sz="2200" dirty="0" smtClean="0"/>
              <a:t>erver, Oracle Database, </a:t>
            </a:r>
            <a:r>
              <a:rPr lang="en-US" sz="2200" dirty="0" err="1" smtClean="0"/>
              <a:t>WSO2</a:t>
            </a:r>
            <a:r>
              <a:rPr lang="en-US" sz="2200" dirty="0" smtClean="0"/>
              <a:t> Identity Server, Boulder CA, </a:t>
            </a:r>
            <a:r>
              <a:rPr lang="en-US" sz="2200" dirty="0" err="1" smtClean="0"/>
              <a:t>SFTP</a:t>
            </a:r>
            <a:r>
              <a:rPr lang="en-US" sz="2200" dirty="0" smtClean="0"/>
              <a:t> server, </a:t>
            </a:r>
            <a:r>
              <a:rPr lang="en-US" sz="2200" dirty="0" err="1" smtClean="0"/>
              <a:t>MQ</a:t>
            </a:r>
            <a:r>
              <a:rPr lang="en-US" sz="2200" dirty="0" smtClean="0"/>
              <a:t> server)</a:t>
            </a:r>
            <a:endParaRPr lang="en-US" sz="2200" dirty="0"/>
          </a:p>
          <a:p>
            <a:pPr marL="615950" lvl="2" indent="-342900"/>
            <a:r>
              <a:rPr lang="en-US" sz="2400" dirty="0" smtClean="0"/>
              <a:t>Docker images for stateless deployments</a:t>
            </a:r>
          </a:p>
          <a:p>
            <a:pPr marL="615950" lvl="2" indent="-342900"/>
            <a:r>
              <a:rPr lang="en-US" sz="2400" dirty="0" smtClean="0"/>
              <a:t>Docker jobs for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sets (Oracle Database, Cassandra)</a:t>
            </a:r>
          </a:p>
          <a:p>
            <a:pPr marL="890588" lvl="3" indent="-342900"/>
            <a:r>
              <a:rPr lang="en-US" sz="2200" dirty="0"/>
              <a:t>a</a:t>
            </a:r>
            <a:r>
              <a:rPr lang="en-US" sz="2200" dirty="0" smtClean="0"/>
              <a:t>lter schema + data </a:t>
            </a:r>
            <a:r>
              <a:rPr lang="en-US" sz="2200" dirty="0"/>
              <a:t>migration </a:t>
            </a:r>
            <a:r>
              <a:rPr lang="en-US" sz="2200" dirty="0" smtClean="0"/>
              <a:t>scripts</a:t>
            </a:r>
          </a:p>
          <a:p>
            <a:pPr marL="342900" lvl="1" indent="-342900"/>
            <a:endParaRPr lang="en-US" sz="2400" dirty="0" smtClean="0"/>
          </a:p>
          <a:p>
            <a:pPr marL="342900" lvl="1" indent="-342900"/>
            <a:r>
              <a:rPr lang="en-US" sz="2400" dirty="0" smtClean="0"/>
              <a:t>Test automation also runs in Docker including interface simulators (downstream systems)</a:t>
            </a:r>
            <a:endParaRPr lang="cs-C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/>
              <a:t>August 2018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752121" y="6557082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1000" b="0" i="0" u="none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3100" dirty="0" smtClean="0">
                <a:solidFill>
                  <a:schemeClr val="tx1"/>
                </a:solidFill>
              </a:rPr>
              <a:t>We approach every engagement with one </a:t>
            </a:r>
            <a:br>
              <a:rPr lang="en-US" sz="3100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objective in mind</a:t>
            </a:r>
            <a:r>
              <a:rPr lang="en-US" sz="3200" dirty="0">
                <a:solidFill>
                  <a:schemeClr val="tx1"/>
                </a:solidFill>
              </a:rPr>
              <a:t>—</a:t>
            </a:r>
            <a:r>
              <a:rPr lang="en-US" sz="3100" dirty="0" smtClean="0">
                <a:solidFill>
                  <a:schemeClr val="tx1"/>
                </a:solidFill>
              </a:rPr>
              <a:t>to help clients </a:t>
            </a:r>
            <a:r>
              <a:rPr lang="en-US" sz="3100" dirty="0">
                <a:solidFill>
                  <a:schemeClr val="tx1"/>
                </a:solidFill>
              </a:rPr>
              <a:t>succeed.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CGI in Banking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991F3D"/>
                </a:solidFill>
                <a:latin typeface="Arial" pitchFamily="34" charset="0"/>
              </a:rPr>
              <a:t>CGI in Banking</a:t>
            </a:r>
            <a:endParaRPr lang="en-US" sz="3200" dirty="0">
              <a:solidFill>
                <a:srgbClr val="991F3D"/>
              </a:solidFill>
              <a:latin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18011" y="1106489"/>
            <a:ext cx="11064240" cy="48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riding a motorcycle down a street&#10;&#10;Description automatically generated">
            <a:extLst>
              <a:ext uri="{FF2B5EF4-FFF2-40B4-BE49-F238E27FC236}">
                <a16:creationId xmlns:a16="http://schemas.microsoft.com/office/drawing/2014/main" id="{6650F9F6-C268-C241-B56B-539110B39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4836"/>
            <a:ext cx="12058820" cy="4935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62ABC-027D-274E-ACE6-96B136C2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39"/>
            <a:ext cx="10814635" cy="642386"/>
          </a:xfrm>
          <a:solidFill>
            <a:schemeClr val="bg1">
              <a:alpha val="73000"/>
            </a:schemeClr>
          </a:solidFill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CGI is a company of firsts in the payments industry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EBA78-C282-814E-8124-504B8854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13605"/>
            <a:ext cx="12058820" cy="63438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1BD3A45-D562-8648-BD4E-F184B083628A}"/>
              </a:ext>
            </a:extLst>
          </p:cNvPr>
          <p:cNvGrpSpPr/>
          <p:nvPr/>
        </p:nvGrpSpPr>
        <p:grpSpPr>
          <a:xfrm>
            <a:off x="292265" y="4686785"/>
            <a:ext cx="11645049" cy="1921983"/>
            <a:chOff x="292265" y="4303954"/>
            <a:chExt cx="11645049" cy="19219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47A17A-3EC4-C542-8998-51BE3FE6EE3E}"/>
                </a:ext>
              </a:extLst>
            </p:cNvPr>
            <p:cNvGrpSpPr/>
            <p:nvPr/>
          </p:nvGrpSpPr>
          <p:grpSpPr>
            <a:xfrm>
              <a:off x="292265" y="4303954"/>
              <a:ext cx="1235909" cy="1169551"/>
              <a:chOff x="292265" y="5005410"/>
              <a:chExt cx="1235909" cy="11695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E2962-87ED-754A-86C4-819B4C418965}"/>
                  </a:ext>
                </a:extLst>
              </p:cNvPr>
              <p:cNvSpPr txBox="1"/>
              <p:nvPr/>
            </p:nvSpPr>
            <p:spPr bwMode="auto">
              <a:xfrm>
                <a:off x="292265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1973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D1EB2F-4E8B-E642-8805-74ED46C1F40A}"/>
                  </a:ext>
                </a:extLst>
              </p:cNvPr>
              <p:cNvSpPr txBox="1"/>
              <p:nvPr/>
            </p:nvSpPr>
            <p:spPr bwMode="auto">
              <a:xfrm>
                <a:off x="292265" y="5436297"/>
                <a:ext cx="1235909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Designed the </a:t>
                </a:r>
                <a:r>
                  <a:rPr lang="en-CA" sz="1200" b="1" dirty="0">
                    <a:cs typeface="Arial" pitchFamily="34" charset="0"/>
                  </a:rPr>
                  <a:t>SWIFT network </a:t>
                </a:r>
                <a:r>
                  <a:rPr lang="en-CA" sz="1200" dirty="0">
                    <a:cs typeface="Arial" pitchFamily="34" charset="0"/>
                  </a:rPr>
                  <a:t>for international transfers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24D79C-8239-DE4F-BC9D-56F8F135C1CA}"/>
                </a:ext>
              </a:extLst>
            </p:cNvPr>
            <p:cNvGrpSpPr/>
            <p:nvPr/>
          </p:nvGrpSpPr>
          <p:grpSpPr>
            <a:xfrm>
              <a:off x="1644113" y="4303954"/>
              <a:ext cx="1138530" cy="1354217"/>
              <a:chOff x="1568131" y="5005410"/>
              <a:chExt cx="1138530" cy="135421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9D64A6-56EB-C144-BD12-3CD8EC1832AE}"/>
                  </a:ext>
                </a:extLst>
              </p:cNvPr>
              <p:cNvSpPr txBox="1"/>
              <p:nvPr/>
            </p:nvSpPr>
            <p:spPr bwMode="auto">
              <a:xfrm>
                <a:off x="1568131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1984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A22F74-9906-AC4F-B88F-08203BD762D1}"/>
                  </a:ext>
                </a:extLst>
              </p:cNvPr>
              <p:cNvSpPr txBox="1"/>
              <p:nvPr/>
            </p:nvSpPr>
            <p:spPr bwMode="auto">
              <a:xfrm>
                <a:off x="1568131" y="5436297"/>
                <a:ext cx="1138530" cy="923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Developed and installed the</a:t>
                </a:r>
              </a:p>
              <a:p>
                <a:r>
                  <a:rPr lang="en-CA" sz="1200" dirty="0">
                    <a:cs typeface="Arial" pitchFamily="34" charset="0"/>
                  </a:rPr>
                  <a:t>first </a:t>
                </a:r>
                <a:r>
                  <a:rPr lang="en-CA" sz="1200" b="1" dirty="0">
                    <a:cs typeface="Arial" pitchFamily="34" charset="0"/>
                  </a:rPr>
                  <a:t>BESS wire </a:t>
                </a:r>
                <a:r>
                  <a:rPr lang="en-CA" sz="1200" dirty="0">
                    <a:cs typeface="Arial" pitchFamily="34" charset="0"/>
                  </a:rPr>
                  <a:t>payments platform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BBBDBB-14B6-0B4D-A46A-F3FA9F378DB9}"/>
                </a:ext>
              </a:extLst>
            </p:cNvPr>
            <p:cNvGrpSpPr/>
            <p:nvPr/>
          </p:nvGrpSpPr>
          <p:grpSpPr>
            <a:xfrm>
              <a:off x="2911108" y="4303954"/>
              <a:ext cx="1457251" cy="1522281"/>
              <a:chOff x="3103828" y="5005410"/>
              <a:chExt cx="1457251" cy="152228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5CD3A5-B5A9-8240-8292-7EC34565C996}"/>
                  </a:ext>
                </a:extLst>
              </p:cNvPr>
              <p:cNvSpPr txBox="1"/>
              <p:nvPr/>
            </p:nvSpPr>
            <p:spPr bwMode="auto">
              <a:xfrm>
                <a:off x="3103828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1994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7B4DE5-7F27-764B-BB16-168283C0F703}"/>
                  </a:ext>
                </a:extLst>
              </p:cNvPr>
              <p:cNvSpPr txBox="1"/>
              <p:nvPr/>
            </p:nvSpPr>
            <p:spPr bwMode="auto">
              <a:xfrm>
                <a:off x="3103828" y="5419695"/>
                <a:ext cx="1457251" cy="11079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Developed</a:t>
                </a:r>
              </a:p>
              <a:p>
                <a:r>
                  <a:rPr lang="en-CA" sz="1200" b="1" dirty="0">
                    <a:cs typeface="Arial" pitchFamily="34" charset="0"/>
                  </a:rPr>
                  <a:t>HotScan</a:t>
                </a:r>
                <a:r>
                  <a:rPr lang="en-CA" sz="1200" dirty="0">
                    <a:cs typeface="Arial" pitchFamily="34" charset="0"/>
                  </a:rPr>
                  <a:t> in response to U.S. requirement for sanctions screening through OFAC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BD06FA-6D74-1B4C-B55E-EB87006582AA}"/>
                </a:ext>
              </a:extLst>
            </p:cNvPr>
            <p:cNvGrpSpPr/>
            <p:nvPr/>
          </p:nvGrpSpPr>
          <p:grpSpPr>
            <a:xfrm>
              <a:off x="4521876" y="4303954"/>
              <a:ext cx="1362196" cy="1337615"/>
              <a:chOff x="4564362" y="5005410"/>
              <a:chExt cx="1362196" cy="133761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5E01A-8832-904A-9FFB-59A4B3245B96}"/>
                  </a:ext>
                </a:extLst>
              </p:cNvPr>
              <p:cNvSpPr txBox="1"/>
              <p:nvPr/>
            </p:nvSpPr>
            <p:spPr bwMode="auto">
              <a:xfrm>
                <a:off x="4564362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2001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A3B0DE-DF19-9141-BE8F-F619B654D4C1}"/>
                  </a:ext>
                </a:extLst>
              </p:cNvPr>
              <p:cNvSpPr txBox="1"/>
              <p:nvPr/>
            </p:nvSpPr>
            <p:spPr bwMode="auto">
              <a:xfrm>
                <a:off x="4564362" y="5419695"/>
                <a:ext cx="1362196" cy="923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Created functional specifications and built the bank interfaces for the </a:t>
                </a:r>
                <a:r>
                  <a:rPr lang="en-CA" sz="1200" b="1" dirty="0">
                    <a:cs typeface="Arial" pitchFamily="34" charset="0"/>
                  </a:rPr>
                  <a:t>CLS platform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D837DD-A1CC-644B-9D74-51E453B80D05}"/>
                </a:ext>
              </a:extLst>
            </p:cNvPr>
            <p:cNvGrpSpPr/>
            <p:nvPr/>
          </p:nvGrpSpPr>
          <p:grpSpPr>
            <a:xfrm>
              <a:off x="6025063" y="4303954"/>
              <a:ext cx="1683023" cy="1891613"/>
              <a:chOff x="6082153" y="5005410"/>
              <a:chExt cx="1683023" cy="189161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B8087-4FA5-6543-B03D-135172ABFE50}"/>
                  </a:ext>
                </a:extLst>
              </p:cNvPr>
              <p:cNvSpPr txBox="1"/>
              <p:nvPr/>
            </p:nvSpPr>
            <p:spPr bwMode="auto">
              <a:xfrm>
                <a:off x="6082154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2008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5A1251-30BF-8844-B7F4-BCBE897EC172}"/>
                  </a:ext>
                </a:extLst>
              </p:cNvPr>
              <p:cNvSpPr txBox="1"/>
              <p:nvPr/>
            </p:nvSpPr>
            <p:spPr bwMode="auto">
              <a:xfrm>
                <a:off x="6082153" y="5419695"/>
                <a:ext cx="1683023" cy="14773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Developed the </a:t>
                </a:r>
                <a:r>
                  <a:rPr lang="en-CA" sz="1200" b="1" dirty="0">
                    <a:cs typeface="Arial" pitchFamily="34" charset="0"/>
                  </a:rPr>
                  <a:t>CGI All Payments </a:t>
                </a:r>
                <a:r>
                  <a:rPr lang="en-CA" sz="1200" dirty="0">
                    <a:cs typeface="Arial" pitchFamily="34" charset="0"/>
                  </a:rPr>
                  <a:t>next generation payment hub</a:t>
                </a:r>
                <a:br>
                  <a:rPr lang="en-CA" sz="1200" dirty="0">
                    <a:cs typeface="Arial" pitchFamily="34" charset="0"/>
                  </a:rPr>
                </a:br>
                <a:endParaRPr lang="en-CA" sz="1200" dirty="0">
                  <a:cs typeface="Arial" pitchFamily="34" charset="0"/>
                </a:endParaRPr>
              </a:p>
              <a:p>
                <a:r>
                  <a:rPr lang="en-CA" sz="1200" dirty="0">
                    <a:cs typeface="Arial" pitchFamily="34" charset="0"/>
                  </a:rPr>
                  <a:t>Developed SEPA Credit Transfer interface and performed industry- wide testing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C0DFF-6343-3740-B4FB-83F15DDED3E6}"/>
                </a:ext>
              </a:extLst>
            </p:cNvPr>
            <p:cNvGrpSpPr/>
            <p:nvPr/>
          </p:nvGrpSpPr>
          <p:grpSpPr>
            <a:xfrm>
              <a:off x="7899181" y="4303954"/>
              <a:ext cx="1114824" cy="1367985"/>
              <a:chOff x="7596014" y="5005410"/>
              <a:chExt cx="1114824" cy="136798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8D6B75-226D-3B4E-8CEA-0846D1FA7B61}"/>
                  </a:ext>
                </a:extLst>
              </p:cNvPr>
              <p:cNvSpPr txBox="1"/>
              <p:nvPr/>
            </p:nvSpPr>
            <p:spPr bwMode="auto">
              <a:xfrm>
                <a:off x="7596014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2015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4BBEC-5ABC-A14F-82ED-068A2C1E103E}"/>
                  </a:ext>
                </a:extLst>
              </p:cNvPr>
              <p:cNvSpPr txBox="1"/>
              <p:nvPr/>
            </p:nvSpPr>
            <p:spPr bwMode="auto">
              <a:xfrm>
                <a:off x="7596014" y="5450065"/>
                <a:ext cx="1114824" cy="923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Applied </a:t>
                </a:r>
                <a:r>
                  <a:rPr lang="en-CA" sz="1200" b="1" dirty="0">
                    <a:cs typeface="Arial" pitchFamily="34" charset="0"/>
                  </a:rPr>
                  <a:t>real- time payments </a:t>
                </a:r>
                <a:r>
                  <a:rPr lang="en-CA" sz="1200" dirty="0">
                    <a:cs typeface="Arial" pitchFamily="34" charset="0"/>
                  </a:rPr>
                  <a:t>capabilities to CGI All Payments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99DBD0-91D4-364A-A8E7-4F9A8073B605}"/>
                </a:ext>
              </a:extLst>
            </p:cNvPr>
            <p:cNvGrpSpPr/>
            <p:nvPr/>
          </p:nvGrpSpPr>
          <p:grpSpPr>
            <a:xfrm>
              <a:off x="9205100" y="4303954"/>
              <a:ext cx="1362166" cy="1921983"/>
              <a:chOff x="9129376" y="5005410"/>
              <a:chExt cx="1362166" cy="192198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753C8B-94DA-4F45-8FD5-206FAF549CC7}"/>
                  </a:ext>
                </a:extLst>
              </p:cNvPr>
              <p:cNvSpPr txBox="1"/>
              <p:nvPr/>
            </p:nvSpPr>
            <p:spPr bwMode="auto">
              <a:xfrm>
                <a:off x="9129376" y="5005410"/>
                <a:ext cx="1114824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2016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AB712F-ED33-1E43-853D-AF5AA51BCE74}"/>
                  </a:ext>
                </a:extLst>
              </p:cNvPr>
              <p:cNvSpPr txBox="1"/>
              <p:nvPr/>
            </p:nvSpPr>
            <p:spPr bwMode="auto">
              <a:xfrm>
                <a:off x="9129376" y="5450065"/>
                <a:ext cx="1362166" cy="147732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Introduced</a:t>
                </a:r>
              </a:p>
              <a:p>
                <a:r>
                  <a:rPr lang="en-CA" sz="1200" dirty="0">
                    <a:cs typeface="Arial" pitchFamily="34" charset="0"/>
                  </a:rPr>
                  <a:t>CGI All Payments Ripple connector</a:t>
                </a:r>
              </a:p>
              <a:p>
                <a:r>
                  <a:rPr lang="en-CA" sz="1200" dirty="0">
                    <a:cs typeface="Arial" pitchFamily="34" charset="0"/>
                  </a:rPr>
                  <a:t/>
                </a:r>
                <a:br>
                  <a:rPr lang="en-CA" sz="1200" dirty="0">
                    <a:cs typeface="Arial" pitchFamily="34" charset="0"/>
                  </a:rPr>
                </a:br>
                <a:r>
                  <a:rPr lang="en-CA" sz="1200" dirty="0">
                    <a:cs typeface="Arial" pitchFamily="34" charset="0"/>
                  </a:rPr>
                  <a:t>Re-architected and </a:t>
                </a:r>
                <a:r>
                  <a:rPr lang="en-CA" sz="1200" dirty="0" smtClean="0">
                    <a:cs typeface="Arial" pitchFamily="34" charset="0"/>
                  </a:rPr>
                  <a:t>built CGI </a:t>
                </a:r>
                <a:r>
                  <a:rPr lang="en-CA" sz="1200" dirty="0">
                    <a:cs typeface="Arial" pitchFamily="34" charset="0"/>
                  </a:rPr>
                  <a:t>All Payments for the </a:t>
                </a:r>
                <a:r>
                  <a:rPr lang="en-CA" sz="1200" b="1" dirty="0">
                    <a:cs typeface="Arial" pitchFamily="34" charset="0"/>
                  </a:rPr>
                  <a:t>cloud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8C497A-0EDF-AB40-A134-52A0451C1155}"/>
                </a:ext>
              </a:extLst>
            </p:cNvPr>
            <p:cNvGrpSpPr/>
            <p:nvPr/>
          </p:nvGrpSpPr>
          <p:grpSpPr>
            <a:xfrm>
              <a:off x="10745833" y="4303954"/>
              <a:ext cx="1191481" cy="1522281"/>
              <a:chOff x="10745833" y="5005410"/>
              <a:chExt cx="1191481" cy="15222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5B1737-5EAE-174E-9512-906889AA3EB8}"/>
                  </a:ext>
                </a:extLst>
              </p:cNvPr>
              <p:cNvSpPr txBox="1"/>
              <p:nvPr/>
            </p:nvSpPr>
            <p:spPr bwMode="auto">
              <a:xfrm>
                <a:off x="10745833" y="5005410"/>
                <a:ext cx="902850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chemeClr val="bg1"/>
                    </a:solidFill>
                    <a:cs typeface="Arial" pitchFamily="34" charset="0"/>
                  </a:rPr>
                  <a:t>2018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41C786-5C02-334B-AE9F-A65360BA9CAF}"/>
                  </a:ext>
                </a:extLst>
              </p:cNvPr>
              <p:cNvSpPr txBox="1"/>
              <p:nvPr/>
            </p:nvSpPr>
            <p:spPr bwMode="auto">
              <a:xfrm>
                <a:off x="10745834" y="5419695"/>
                <a:ext cx="1191480" cy="11079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1200" dirty="0">
                    <a:cs typeface="Arial" pitchFamily="34" charset="0"/>
                  </a:rPr>
                  <a:t>Delivered real-time payments capability in partnership with </a:t>
                </a:r>
                <a:r>
                  <a:rPr lang="en-CA" sz="1200" b="1" dirty="0">
                    <a:cs typeface="Arial" pitchFamily="34" charset="0"/>
                  </a:rPr>
                  <a:t>The Clearing House</a:t>
                </a:r>
              </a:p>
            </p:txBody>
          </p:sp>
        </p:grp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A436D-EB64-5547-83E8-68A0887F0A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3"/>
          <p:cNvSpPr txBox="1">
            <a:spLocks/>
          </p:cNvSpPr>
          <p:nvPr/>
        </p:nvSpPr>
        <p:spPr>
          <a:xfrm rot="10800000" flipV="1">
            <a:off x="376175" y="227862"/>
            <a:ext cx="10991705" cy="42101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CGI has driven payments innovation for decades</a:t>
            </a:r>
            <a:endParaRPr lang="nl-NL" dirty="0"/>
          </a:p>
        </p:txBody>
      </p:sp>
      <p:grpSp>
        <p:nvGrpSpPr>
          <p:cNvPr id="1142" name="Group 1141"/>
          <p:cNvGrpSpPr/>
          <p:nvPr/>
        </p:nvGrpSpPr>
        <p:grpSpPr>
          <a:xfrm>
            <a:off x="376175" y="887527"/>
            <a:ext cx="11287620" cy="5495601"/>
            <a:chOff x="297866" y="693047"/>
            <a:chExt cx="11287620" cy="5495601"/>
          </a:xfrm>
        </p:grpSpPr>
        <p:grpSp>
          <p:nvGrpSpPr>
            <p:cNvPr id="19" name="Group 18"/>
            <p:cNvGrpSpPr/>
            <p:nvPr>
              <p:custDataLst>
                <p:tags r:id="rId1"/>
              </p:custDataLst>
            </p:nvPr>
          </p:nvGrpSpPr>
          <p:grpSpPr>
            <a:xfrm>
              <a:off x="550125" y="3288345"/>
              <a:ext cx="1319741" cy="1366139"/>
              <a:chOff x="550125" y="3288345"/>
              <a:chExt cx="1319741" cy="1366139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550125" y="4186664"/>
                <a:ext cx="1319741" cy="4678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1983/4: CHAPS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design and build the new CHAPS system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154" y="3807440"/>
                <a:ext cx="557902" cy="3219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5" name="Down Arrow 234"/>
              <p:cNvSpPr/>
              <p:nvPr/>
            </p:nvSpPr>
            <p:spPr bwMode="gray">
              <a:xfrm>
                <a:off x="1162817" y="3288345"/>
                <a:ext cx="129362" cy="518272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>
              <p:custDataLst>
                <p:tags r:id="rId2"/>
              </p:custDataLst>
            </p:nvPr>
          </p:nvGrpSpPr>
          <p:grpSpPr>
            <a:xfrm>
              <a:off x="1627551" y="902629"/>
              <a:ext cx="1669503" cy="2059413"/>
              <a:chOff x="1627551" y="902629"/>
              <a:chExt cx="1669503" cy="2059413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1627551" y="902629"/>
                <a:ext cx="1669503" cy="4678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1994: USA imposes sanctions checking through OFAC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develop HotScan </a:t>
                </a:r>
                <a:endParaRPr lang="en-GB" sz="800" dirty="0">
                  <a:solidFill>
                    <a:srgbClr val="363534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30" name="Picture 2"/>
              <p:cNvPicPr>
                <a:picLocks noChangeAspect="1" noChangeArrowheads="1"/>
              </p:cNvPicPr>
              <p:nvPr/>
            </p:nvPicPr>
            <p:blipFill rotWithShape="1"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036" t="46507" r="39228" b="40179"/>
              <a:stretch/>
            </p:blipFill>
            <p:spPr bwMode="auto">
              <a:xfrm>
                <a:off x="2010606" y="1950743"/>
                <a:ext cx="592106" cy="6115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1" name="Down Arrow 230"/>
              <p:cNvSpPr/>
              <p:nvPr/>
            </p:nvSpPr>
            <p:spPr bwMode="gray">
              <a:xfrm flipV="1">
                <a:off x="2241978" y="2504442"/>
                <a:ext cx="129362" cy="457600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Down Arrow 231"/>
              <p:cNvSpPr/>
              <p:nvPr/>
            </p:nvSpPr>
            <p:spPr bwMode="gray">
              <a:xfrm flipV="1">
                <a:off x="2241978" y="1384332"/>
                <a:ext cx="129362" cy="624272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23" name="Group 322"/>
            <p:cNvGrpSpPr/>
            <p:nvPr>
              <p:custDataLst>
                <p:tags r:id="rId3"/>
              </p:custDataLst>
            </p:nvPr>
          </p:nvGrpSpPr>
          <p:grpSpPr>
            <a:xfrm>
              <a:off x="2417148" y="1555558"/>
              <a:ext cx="1212429" cy="1412697"/>
              <a:chOff x="2417148" y="1555558"/>
              <a:chExt cx="1212429" cy="141269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2417148" y="1555558"/>
                <a:ext cx="1212429" cy="5786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1996: CHAPS goes ‘Real Time’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build the new RTGS service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1793" y="2130247"/>
                <a:ext cx="557902" cy="32195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8" name="Down Arrow 227"/>
              <p:cNvSpPr/>
              <p:nvPr/>
            </p:nvSpPr>
            <p:spPr bwMode="gray">
              <a:xfrm flipV="1">
                <a:off x="2804542" y="2461505"/>
                <a:ext cx="129362" cy="506750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72" name="Group 371"/>
            <p:cNvGrpSpPr/>
            <p:nvPr>
              <p:custDataLst>
                <p:tags r:id="rId4"/>
              </p:custDataLst>
            </p:nvPr>
          </p:nvGrpSpPr>
          <p:grpSpPr>
            <a:xfrm>
              <a:off x="2355121" y="3207560"/>
              <a:ext cx="1680266" cy="2096587"/>
              <a:chOff x="2355121" y="3207560"/>
              <a:chExt cx="1680266" cy="2096587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2355121" y="4614727"/>
                <a:ext cx="1680266" cy="689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1998: Ireland’s new RTGS infrastructure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build a Real Time Gross Settlement (RTGS) for Ireland, - now sold to 18 countries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223" name="Picture 222"/>
              <p:cNvPicPr>
                <a:picLocks noChangeAspect="1"/>
              </p:cNvPicPr>
              <p:nvPr/>
            </p:nvPicPr>
            <p:blipFill rotWithShape="1"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630"/>
              <a:stretch/>
            </p:blipFill>
            <p:spPr>
              <a:xfrm>
                <a:off x="3158334" y="3623063"/>
                <a:ext cx="567596" cy="50959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4" name="Down Arrow 223"/>
              <p:cNvSpPr/>
              <p:nvPr/>
            </p:nvSpPr>
            <p:spPr bwMode="gray">
              <a:xfrm>
                <a:off x="3373136" y="3207560"/>
                <a:ext cx="129362" cy="414679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Down Arrow 224"/>
              <p:cNvSpPr/>
              <p:nvPr/>
            </p:nvSpPr>
            <p:spPr bwMode="gray">
              <a:xfrm>
                <a:off x="3373136" y="4143789"/>
                <a:ext cx="129362" cy="470936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422" name="Group 421"/>
            <p:cNvGrpSpPr/>
            <p:nvPr>
              <p:custDataLst>
                <p:tags r:id="rId5"/>
              </p:custDataLst>
            </p:nvPr>
          </p:nvGrpSpPr>
          <p:grpSpPr>
            <a:xfrm>
              <a:off x="3150603" y="3273822"/>
              <a:ext cx="1706007" cy="2914826"/>
              <a:chOff x="3150603" y="3273822"/>
              <a:chExt cx="1706007" cy="2914826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150603" y="5499228"/>
                <a:ext cx="1706007" cy="689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2000/1: FX banks design CLS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support the design and development of the CLS interface for member banks [sold to 12 banks</a:t>
                </a:r>
                <a:endParaRPr lang="en-GB" sz="800" dirty="0">
                  <a:solidFill>
                    <a:srgbClr val="363534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2061" y="3869507"/>
                <a:ext cx="810822" cy="16877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0" name="Down Arrow 219"/>
              <p:cNvSpPr/>
              <p:nvPr/>
            </p:nvSpPr>
            <p:spPr bwMode="gray">
              <a:xfrm>
                <a:off x="3932293" y="3273822"/>
                <a:ext cx="129362" cy="518271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1" name="Down Arrow 220"/>
              <p:cNvSpPr/>
              <p:nvPr/>
            </p:nvSpPr>
            <p:spPr bwMode="gray">
              <a:xfrm>
                <a:off x="3932293" y="4080417"/>
                <a:ext cx="129362" cy="1335686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>
              <p:custDataLst>
                <p:tags r:id="rId6"/>
              </p:custDataLst>
            </p:nvPr>
          </p:nvGrpSpPr>
          <p:grpSpPr>
            <a:xfrm>
              <a:off x="3822260" y="1774997"/>
              <a:ext cx="1736992" cy="1206331"/>
              <a:chOff x="3822260" y="1774997"/>
              <a:chExt cx="1736992" cy="1206331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3822260" y="1774997"/>
                <a:ext cx="1736992" cy="5786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2005/6: CLS develop Strategic Initiatives programme for CLS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develop CLS SI new framework and new products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636" y="2365660"/>
                <a:ext cx="810822" cy="16877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7" name="Down Arrow 216"/>
              <p:cNvSpPr/>
              <p:nvPr/>
            </p:nvSpPr>
            <p:spPr bwMode="gray">
              <a:xfrm flipV="1">
                <a:off x="4593108" y="2595544"/>
                <a:ext cx="127604" cy="385784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523" name="Group 522"/>
            <p:cNvGrpSpPr/>
            <p:nvPr/>
          </p:nvGrpSpPr>
          <p:grpSpPr>
            <a:xfrm>
              <a:off x="5098283" y="3327073"/>
              <a:ext cx="565650" cy="899485"/>
              <a:chOff x="5098283" y="3327073"/>
              <a:chExt cx="565650" cy="899485"/>
            </a:xfrm>
          </p:grpSpPr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8283" y="3822417"/>
                <a:ext cx="565650" cy="40414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4" name="Down Arrow 213"/>
              <p:cNvSpPr/>
              <p:nvPr/>
            </p:nvSpPr>
            <p:spPr bwMode="gray">
              <a:xfrm>
                <a:off x="5200112" y="3327073"/>
                <a:ext cx="129362" cy="518271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>
              <a:off x="5429298" y="2109270"/>
              <a:ext cx="427320" cy="447748"/>
              <a:chOff x="5429298" y="2109270"/>
              <a:chExt cx="427320" cy="447748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9298" y="2109270"/>
                <a:ext cx="427320" cy="28393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0" name="TextBox 209"/>
              <p:cNvSpPr txBox="1"/>
              <p:nvPr/>
            </p:nvSpPr>
            <p:spPr bwMode="auto">
              <a:xfrm>
                <a:off x="5429298" y="2387741"/>
                <a:ext cx="386223" cy="1692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1100" b="1">
                    <a:solidFill>
                      <a:srgbClr val="3D6B7B"/>
                    </a:solidFill>
                    <a:latin typeface="Arial" panose="020B0604020202020204" pitchFamily="34" charset="0"/>
                    <a:cs typeface="Arial" pitchFamily="34" charset="0"/>
                  </a:rPr>
                  <a:t>SEPA</a:t>
                </a:r>
                <a:endParaRPr lang="en-GB" sz="1100" b="1" dirty="0">
                  <a:solidFill>
                    <a:srgbClr val="3D6B7B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53" name="Group 552"/>
            <p:cNvGrpSpPr/>
            <p:nvPr>
              <p:custDataLst>
                <p:tags r:id="rId7"/>
              </p:custDataLst>
            </p:nvPr>
          </p:nvGrpSpPr>
          <p:grpSpPr>
            <a:xfrm>
              <a:off x="4963709" y="806278"/>
              <a:ext cx="1366432" cy="2188875"/>
              <a:chOff x="4963709" y="806278"/>
              <a:chExt cx="1366432" cy="2188875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4963709" y="806278"/>
                <a:ext cx="1366432" cy="8002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2007: The EPC devise SEPA schemes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work with EPC to refine the schemes &amp; produce a SEPA Test Framework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07" name="Down Arrow 206"/>
              <p:cNvSpPr/>
              <p:nvPr/>
            </p:nvSpPr>
            <p:spPr bwMode="gray">
              <a:xfrm flipV="1">
                <a:off x="5569340" y="2557017"/>
                <a:ext cx="136326" cy="438136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8" name="Down Arrow 207"/>
              <p:cNvSpPr/>
              <p:nvPr/>
            </p:nvSpPr>
            <p:spPr bwMode="gray">
              <a:xfrm flipV="1">
                <a:off x="5553572" y="1634192"/>
                <a:ext cx="136326" cy="438136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627" name="Group 626"/>
            <p:cNvGrpSpPr/>
            <p:nvPr/>
          </p:nvGrpSpPr>
          <p:grpSpPr>
            <a:xfrm>
              <a:off x="6003347" y="3766309"/>
              <a:ext cx="427320" cy="447748"/>
              <a:chOff x="6003347" y="3766309"/>
              <a:chExt cx="427320" cy="447748"/>
            </a:xfrm>
          </p:grpSpPr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3347" y="3766309"/>
                <a:ext cx="427320" cy="28393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4" name="TextBox 203"/>
              <p:cNvSpPr txBox="1"/>
              <p:nvPr/>
            </p:nvSpPr>
            <p:spPr bwMode="auto">
              <a:xfrm>
                <a:off x="6003347" y="4044780"/>
                <a:ext cx="386223" cy="1692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1100" b="1">
                    <a:solidFill>
                      <a:srgbClr val="3D6B7B"/>
                    </a:solidFill>
                    <a:latin typeface="Arial" panose="020B0604020202020204" pitchFamily="34" charset="0"/>
                    <a:cs typeface="Arial" pitchFamily="34" charset="0"/>
                  </a:rPr>
                  <a:t>SEPA</a:t>
                </a:r>
                <a:endParaRPr lang="en-GB" sz="1100" b="1" dirty="0">
                  <a:solidFill>
                    <a:srgbClr val="3D6B7B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>
              <p:custDataLst>
                <p:tags r:id="rId8"/>
              </p:custDataLst>
            </p:nvPr>
          </p:nvGrpSpPr>
          <p:grpSpPr>
            <a:xfrm>
              <a:off x="5548254" y="3268084"/>
              <a:ext cx="1145922" cy="2787696"/>
              <a:chOff x="5548254" y="3268084"/>
              <a:chExt cx="1145922" cy="2787696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548254" y="5144761"/>
                <a:ext cx="1145922" cy="9110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2008: SEPA Credit Transfer is launched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help our clients get ready for launch with working SCT solutions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01" name="Down Arrow 200"/>
              <p:cNvSpPr/>
              <p:nvPr/>
            </p:nvSpPr>
            <p:spPr bwMode="gray">
              <a:xfrm>
                <a:off x="6087646" y="3268084"/>
                <a:ext cx="129362" cy="518271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2" name="Down Arrow 201"/>
              <p:cNvSpPr/>
              <p:nvPr/>
            </p:nvSpPr>
            <p:spPr bwMode="gray">
              <a:xfrm>
                <a:off x="6087646" y="4245805"/>
                <a:ext cx="129362" cy="881350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703" name="Group 702"/>
            <p:cNvGrpSpPr/>
            <p:nvPr/>
          </p:nvGrpSpPr>
          <p:grpSpPr>
            <a:xfrm>
              <a:off x="6548261" y="3751793"/>
              <a:ext cx="456935" cy="447748"/>
              <a:chOff x="6548261" y="3751793"/>
              <a:chExt cx="456935" cy="447748"/>
            </a:xfrm>
          </p:grpSpPr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7877" y="3751793"/>
                <a:ext cx="427319" cy="28393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8" name="TextBox 197"/>
              <p:cNvSpPr txBox="1"/>
              <p:nvPr/>
            </p:nvSpPr>
            <p:spPr bwMode="auto">
              <a:xfrm>
                <a:off x="6548261" y="4030264"/>
                <a:ext cx="386223" cy="1692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1100" b="1">
                    <a:solidFill>
                      <a:srgbClr val="3D6B7B"/>
                    </a:solidFill>
                    <a:latin typeface="Arial" panose="020B0604020202020204" pitchFamily="34" charset="0"/>
                    <a:cs typeface="Arial" pitchFamily="34" charset="0"/>
                  </a:rPr>
                  <a:t>SEPA</a:t>
                </a:r>
                <a:endParaRPr lang="en-GB" sz="1100" b="1" dirty="0">
                  <a:solidFill>
                    <a:srgbClr val="3D6B7B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81" name="Group 680"/>
            <p:cNvGrpSpPr/>
            <p:nvPr>
              <p:custDataLst>
                <p:tags r:id="rId9"/>
              </p:custDataLst>
            </p:nvPr>
          </p:nvGrpSpPr>
          <p:grpSpPr>
            <a:xfrm>
              <a:off x="6258192" y="3277179"/>
              <a:ext cx="1056751" cy="1964118"/>
              <a:chOff x="6258192" y="3277179"/>
              <a:chExt cx="1056751" cy="1964118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6258192" y="4219479"/>
                <a:ext cx="1056751" cy="102181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2009: SEPA Direct Debit is launched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help achieve readiness with SDD, mandate management and SDD B2B scheme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96" name="Down Arrow 195"/>
              <p:cNvSpPr/>
              <p:nvPr/>
            </p:nvSpPr>
            <p:spPr bwMode="gray">
              <a:xfrm>
                <a:off x="6668772" y="3277179"/>
                <a:ext cx="140373" cy="480438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777" name="Group 776"/>
            <p:cNvGrpSpPr/>
            <p:nvPr>
              <p:custDataLst>
                <p:tags r:id="rId10"/>
              </p:custDataLst>
            </p:nvPr>
          </p:nvGrpSpPr>
          <p:grpSpPr>
            <a:xfrm>
              <a:off x="7186137" y="3739089"/>
              <a:ext cx="427320" cy="447747"/>
              <a:chOff x="7186137" y="3739089"/>
              <a:chExt cx="427320" cy="447747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6137" y="3739089"/>
                <a:ext cx="427320" cy="28393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3" name="TextBox 192"/>
              <p:cNvSpPr txBox="1"/>
              <p:nvPr/>
            </p:nvSpPr>
            <p:spPr bwMode="auto">
              <a:xfrm>
                <a:off x="7186137" y="4017559"/>
                <a:ext cx="386223" cy="1692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1100" b="1">
                    <a:solidFill>
                      <a:srgbClr val="3D6B7B"/>
                    </a:solidFill>
                    <a:latin typeface="Arial" panose="020B0604020202020204" pitchFamily="34" charset="0"/>
                    <a:cs typeface="Arial" pitchFamily="34" charset="0"/>
                  </a:rPr>
                  <a:t>SEPA</a:t>
                </a:r>
                <a:endParaRPr lang="en-GB" sz="1100" b="1" dirty="0">
                  <a:solidFill>
                    <a:srgbClr val="3D6B7B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1" name="Group 850"/>
            <p:cNvGrpSpPr/>
            <p:nvPr>
              <p:custDataLst>
                <p:tags r:id="rId11"/>
              </p:custDataLst>
            </p:nvPr>
          </p:nvGrpSpPr>
          <p:grpSpPr>
            <a:xfrm>
              <a:off x="7570295" y="1052219"/>
              <a:ext cx="1510541" cy="1908560"/>
              <a:chOff x="7570295" y="1052219"/>
              <a:chExt cx="1510541" cy="190856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7570295" y="1052219"/>
                <a:ext cx="1510541" cy="8002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2013: Payments Council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CGI successfully launch the industry wide account switching programme and implementation of the same scheme at multiple UK banks</a:t>
                </a:r>
                <a:endParaRPr lang="en-GB" sz="800" dirty="0">
                  <a:solidFill>
                    <a:srgbClr val="363534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5489" y="2222095"/>
                <a:ext cx="609980" cy="26624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0" name="Down Arrow 189"/>
              <p:cNvSpPr/>
              <p:nvPr/>
            </p:nvSpPr>
            <p:spPr bwMode="gray">
              <a:xfrm flipV="1">
                <a:off x="7895797" y="2488336"/>
                <a:ext cx="129362" cy="472443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1" name="Down Arrow 190"/>
              <p:cNvSpPr/>
              <p:nvPr/>
            </p:nvSpPr>
            <p:spPr bwMode="gray">
              <a:xfrm flipV="1">
                <a:off x="7895797" y="1921805"/>
                <a:ext cx="129362" cy="278104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973" name="Group 972"/>
            <p:cNvGrpSpPr/>
            <p:nvPr>
              <p:custDataLst>
                <p:tags r:id="rId12"/>
              </p:custDataLst>
            </p:nvPr>
          </p:nvGrpSpPr>
          <p:grpSpPr>
            <a:xfrm>
              <a:off x="7960477" y="3273825"/>
              <a:ext cx="1270451" cy="2124164"/>
              <a:chOff x="7960477" y="3273825"/>
              <a:chExt cx="1270451" cy="212416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7960477" y="4708569"/>
                <a:ext cx="1270451" cy="6894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UK Mobile Payments Service launch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lvl="0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 work with UK banks  to design, test and manage Paym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85" name="Down Arrow 184"/>
              <p:cNvSpPr/>
              <p:nvPr/>
            </p:nvSpPr>
            <p:spPr bwMode="gray">
              <a:xfrm>
                <a:off x="8345556" y="3273825"/>
                <a:ext cx="129362" cy="424448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6" name="Down Arrow 185"/>
              <p:cNvSpPr/>
              <p:nvPr/>
            </p:nvSpPr>
            <p:spPr bwMode="gray">
              <a:xfrm>
                <a:off x="8345556" y="4219823"/>
                <a:ext cx="107963" cy="466658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5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06736" y="3752346"/>
                <a:ext cx="608776" cy="36536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41" name="Group 1140"/>
            <p:cNvGrpSpPr/>
            <p:nvPr/>
          </p:nvGrpSpPr>
          <p:grpSpPr>
            <a:xfrm>
              <a:off x="297866" y="693047"/>
              <a:ext cx="11287620" cy="5362734"/>
              <a:chOff x="297866" y="693047"/>
              <a:chExt cx="11287620" cy="5362734"/>
            </a:xfrm>
          </p:grpSpPr>
          <p:graphicFrame>
            <p:nvGraphicFramePr>
              <p:cNvPr id="136" name="Diagram 135"/>
              <p:cNvGraphicFramePr/>
              <p:nvPr>
                <p:custDataLst>
                  <p:tags r:id="rId13"/>
                </p:custDataLst>
                <p:extLst/>
              </p:nvPr>
            </p:nvGraphicFramePr>
            <p:xfrm>
              <a:off x="354469" y="1052219"/>
              <a:ext cx="10963090" cy="41017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1" r:lo="rId52" r:qs="rId53" r:cs="rId54"/>
              </a:graphicData>
            </a:graphic>
          </p:graphicFrame>
          <p:sp>
            <p:nvSpPr>
              <p:cNvPr id="137" name="Rectangle 136"/>
              <p:cNvSpPr/>
              <p:nvPr>
                <p:custDataLst>
                  <p:tags r:id="rId14"/>
                </p:custDataLst>
              </p:nvPr>
            </p:nvSpPr>
            <p:spPr>
              <a:xfrm>
                <a:off x="297866" y="1179330"/>
                <a:ext cx="1332616" cy="83099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38" tIns="45719" rIns="91438" bIns="45719">
                <a:spAutoFit/>
              </a:bodyPr>
              <a:lstStyle/>
              <a:p>
                <a:pPr lvl="0"/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1969: creation of SWIFT</a:t>
                </a:r>
                <a:endParaRPr lang="en-GB" sz="800" b="1">
                  <a:solidFill>
                    <a:srgbClr val="363534"/>
                  </a:solidFill>
                  <a:latin typeface="Arial" panose="020B0604020202020204" pitchFamily="34" charset="0"/>
                </a:endParaRPr>
              </a:p>
              <a:p>
                <a:pPr marL="0" lvl="1"/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review the design and develop SWIFT interface solutions for clients</a:t>
                </a:r>
                <a:endParaRPr lang="en-GB" sz="800" dirty="0">
                  <a:solidFill>
                    <a:srgbClr val="363534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80" y="1985244"/>
                <a:ext cx="495708" cy="49583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9" name="Down Arrow 138"/>
              <p:cNvSpPr/>
              <p:nvPr>
                <p:custDataLst>
                  <p:tags r:id="rId16"/>
                </p:custDataLst>
              </p:nvPr>
            </p:nvSpPr>
            <p:spPr bwMode="gray">
              <a:xfrm flipV="1">
                <a:off x="589157" y="2481080"/>
                <a:ext cx="129362" cy="457600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10671" y="4253060"/>
                <a:ext cx="1681864" cy="80021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2005/8: UK banks design Faster Payments Service in response to Cruickshank report 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support the APACS programme and roll-out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4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81435" y="693047"/>
                <a:ext cx="1345493" cy="80021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38" tIns="45719" rIns="91438" bIns="45719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2009: New liquidity regulations from the UK FSA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66713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educate on the impacts and ensure our clients comply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1526" y="2034028"/>
                <a:ext cx="365180" cy="33778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Down Arrow 150"/>
              <p:cNvSpPr/>
              <p:nvPr>
                <p:custDataLst>
                  <p:tags r:id="rId19"/>
                </p:custDataLst>
              </p:nvPr>
            </p:nvSpPr>
            <p:spPr bwMode="gray">
              <a:xfrm flipV="1">
                <a:off x="6665948" y="2441166"/>
                <a:ext cx="136326" cy="438136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2" name="Down Arrow 151"/>
              <p:cNvSpPr/>
              <p:nvPr>
                <p:custDataLst>
                  <p:tags r:id="rId20"/>
                </p:custDataLst>
              </p:nvPr>
            </p:nvSpPr>
            <p:spPr bwMode="gray">
              <a:xfrm flipV="1">
                <a:off x="6718796" y="1530606"/>
                <a:ext cx="101638" cy="447612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4" name="Rectangle 153"/>
              <p:cNvSpPr/>
              <p:nvPr>
                <p:custDataLst>
                  <p:tags r:id="rId21"/>
                </p:custDataLst>
              </p:nvPr>
            </p:nvSpPr>
            <p:spPr>
              <a:xfrm>
                <a:off x="6859471" y="5255564"/>
                <a:ext cx="1345492" cy="80021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38" tIns="45719" rIns="91438" bIns="45719">
                <a:spAutoFit/>
              </a:bodyPr>
              <a:lstStyle/>
              <a:p>
                <a:pPr lvl="0" defTabSz="488938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GB" sz="800" b="1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2012: SEPA as a service</a:t>
                </a:r>
                <a:endParaRPr lang="en-GB" sz="800" b="1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  <a:p>
                <a:pPr marL="0" lvl="1" defTabSz="488938">
                  <a:lnSpc>
                    <a:spcPct val="90000"/>
                  </a:lnSpc>
                  <a:spcAft>
                    <a:spcPct val="15000"/>
                  </a:spcAft>
                </a:pPr>
                <a:r>
                  <a:rPr lang="en-GB" sz="800">
                    <a:ln/>
                    <a:solidFill>
                      <a:srgbClr val="363534"/>
                    </a:solidFill>
                    <a:latin typeface="Arial" panose="020B0604020202020204" pitchFamily="34" charset="0"/>
                    <a:ea typeface="Calibri" pitchFamily="34" charset="0"/>
                    <a:cs typeface="Times New Roman" pitchFamily="18" charset="0"/>
                  </a:rPr>
                  <a:t>We  create a hosted platform to offer Mandate Management services to banks and corporates</a:t>
                </a:r>
                <a:endParaRPr lang="en-GB" sz="800" dirty="0">
                  <a:ln/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56" name="Down Arrow 155"/>
              <p:cNvSpPr/>
              <p:nvPr>
                <p:custDataLst>
                  <p:tags r:id="rId22"/>
                </p:custDataLst>
              </p:nvPr>
            </p:nvSpPr>
            <p:spPr bwMode="gray">
              <a:xfrm>
                <a:off x="7265697" y="3278701"/>
                <a:ext cx="140373" cy="480439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pic>
            <p:nvPicPr>
              <p:cNvPr id="158" name="Picture 3"/>
              <p:cNvPicPr>
                <a:picLocks noChangeAspect="1" noChangeArrowheads="1"/>
              </p:cNvPicPr>
              <p:nvPr>
                <p:custDataLst>
                  <p:tags r:id="rId23"/>
                </p:custDataLst>
              </p:nvPr>
            </p:nvPicPr>
            <p:blipFill rotWithShape="1">
              <a:blip r:embed="rId5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576562" y="5588254"/>
                <a:ext cx="2175550" cy="296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59" name="Down Arrow 158"/>
              <p:cNvSpPr/>
              <p:nvPr>
                <p:custDataLst>
                  <p:tags r:id="rId24"/>
                </p:custDataLst>
              </p:nvPr>
            </p:nvSpPr>
            <p:spPr bwMode="gray">
              <a:xfrm>
                <a:off x="1744668" y="3267263"/>
                <a:ext cx="118413" cy="2309702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pic>
            <p:nvPicPr>
              <p:cNvPr id="160" name="Picture 2 rename 1"/>
              <p:cNvPicPr>
                <a:picLocks noChangeAspect="1"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5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3385" y="1968872"/>
                <a:ext cx="698431" cy="164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" name="Down Arrow 160"/>
              <p:cNvSpPr/>
              <p:nvPr>
                <p:custDataLst>
                  <p:tags r:id="rId26"/>
                </p:custDataLst>
              </p:nvPr>
            </p:nvSpPr>
            <p:spPr bwMode="gray">
              <a:xfrm flipV="1">
                <a:off x="7284050" y="2219731"/>
                <a:ext cx="122972" cy="724575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pic>
            <p:nvPicPr>
              <p:cNvPr id="163" name="Picture 2 rename 2"/>
              <p:cNvPicPr>
                <a:picLocks noChangeAspect="1" noChangeArrowheads="1"/>
              </p:cNvPicPr>
              <p:nvPr>
                <p:custDataLst>
                  <p:tags r:id="rId27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3520" y="2281746"/>
                <a:ext cx="988817" cy="29585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64" name="Down Arrow 163"/>
              <p:cNvSpPr/>
              <p:nvPr>
                <p:custDataLst>
                  <p:tags r:id="rId28"/>
                </p:custDataLst>
              </p:nvPr>
            </p:nvSpPr>
            <p:spPr bwMode="gray">
              <a:xfrm flipV="1">
                <a:off x="8897967" y="2575228"/>
                <a:ext cx="122972" cy="394479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5" name="Down Arrow 164"/>
              <p:cNvSpPr/>
              <p:nvPr>
                <p:custDataLst>
                  <p:tags r:id="rId29"/>
                </p:custDataLst>
              </p:nvPr>
            </p:nvSpPr>
            <p:spPr bwMode="gray">
              <a:xfrm>
                <a:off x="7258811" y="4189081"/>
                <a:ext cx="147260" cy="955680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6" name="Down Arrow 165"/>
              <p:cNvSpPr/>
              <p:nvPr>
                <p:custDataLst>
                  <p:tags r:id="rId30"/>
                </p:custDataLst>
              </p:nvPr>
            </p:nvSpPr>
            <p:spPr bwMode="gray">
              <a:xfrm>
                <a:off x="9420211" y="3273825"/>
                <a:ext cx="136985" cy="212727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67" name="TextBox 166"/>
              <p:cNvSpPr txBox="1"/>
              <p:nvPr>
                <p:custDataLst>
                  <p:tags r:id="rId31"/>
                </p:custDataLst>
              </p:nvPr>
            </p:nvSpPr>
            <p:spPr bwMode="auto">
              <a:xfrm>
                <a:off x="9185701" y="4226559"/>
                <a:ext cx="886230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800" b="1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SEPA Inst CT</a:t>
                </a:r>
              </a:p>
              <a:p>
                <a:pPr lvl="0"/>
                <a:r>
                  <a:rPr lang="en-GB" sz="800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We work with </a:t>
                </a:r>
              </a:p>
              <a:p>
                <a:pPr lvl="0"/>
                <a:r>
                  <a:rPr lang="en-GB" sz="800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EBA and European</a:t>
                </a:r>
              </a:p>
              <a:p>
                <a:pPr lvl="0"/>
                <a:r>
                  <a:rPr lang="en-GB" sz="800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banks to provide </a:t>
                </a:r>
              </a:p>
              <a:p>
                <a:pPr lvl="0"/>
                <a:r>
                  <a:rPr lang="en-GB" sz="800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a new solution</a:t>
                </a:r>
              </a:p>
              <a:p>
                <a:pPr lvl="0"/>
                <a:r>
                  <a:rPr lang="en-GB" sz="800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for SEPA Inst CT</a:t>
                </a:r>
                <a:endParaRPr lang="en-GB" sz="800" dirty="0"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pic>
            <p:nvPicPr>
              <p:cNvPr id="168" name="Picture 167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6689" y="3573851"/>
                <a:ext cx="544038" cy="2930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9" name="Down Arrow 168"/>
              <p:cNvSpPr/>
              <p:nvPr>
                <p:custDataLst>
                  <p:tags r:id="rId33"/>
                </p:custDataLst>
              </p:nvPr>
            </p:nvSpPr>
            <p:spPr bwMode="gray">
              <a:xfrm>
                <a:off x="9434809" y="3953709"/>
                <a:ext cx="136985" cy="212727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pic>
            <p:nvPicPr>
              <p:cNvPr id="170" name="Image 2"/>
              <p:cNvPicPr>
                <a:picLocks noChangeAspect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504" y="1771017"/>
                <a:ext cx="1274573" cy="40207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1" name="Down Arrow 8"/>
              <p:cNvSpPr/>
              <p:nvPr>
                <p:custDataLst>
                  <p:tags r:id="rId34"/>
                </p:custDataLst>
              </p:nvPr>
            </p:nvSpPr>
            <p:spPr bwMode="gray">
              <a:xfrm flipV="1">
                <a:off x="9437671" y="2199909"/>
                <a:ext cx="129362" cy="761248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2" name="TextBox 89"/>
              <p:cNvSpPr txBox="1"/>
              <p:nvPr>
                <p:custDataLst>
                  <p:tags r:id="rId35"/>
                </p:custDataLst>
              </p:nvPr>
            </p:nvSpPr>
            <p:spPr bwMode="auto">
              <a:xfrm>
                <a:off x="9096994" y="846933"/>
                <a:ext cx="1881925" cy="6155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en-GB" sz="1000" b="1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Shortlisted by PC to </a:t>
                </a:r>
              </a:p>
              <a:p>
                <a:pPr lvl="0"/>
                <a:r>
                  <a:rPr lang="en-GB" sz="1000" b="1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Participate in the procurement </a:t>
                </a:r>
              </a:p>
              <a:p>
                <a:pPr lvl="0"/>
                <a:r>
                  <a:rPr lang="en-GB" sz="1000" b="1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of Lynx, Canada core clearing</a:t>
                </a:r>
              </a:p>
              <a:p>
                <a:pPr lvl="0"/>
                <a:r>
                  <a:rPr lang="en-GB" sz="1000" b="1">
                    <a:solidFill>
                      <a:srgbClr val="363534"/>
                    </a:solidFill>
                    <a:latin typeface="Arial" panose="020B0604020202020204" pitchFamily="34" charset="0"/>
                    <a:cs typeface="Arial" pitchFamily="34" charset="0"/>
                  </a:rPr>
                  <a:t>&amp; settlement system</a:t>
                </a:r>
                <a:endParaRPr lang="en-GB" sz="1000" b="1" dirty="0">
                  <a:solidFill>
                    <a:srgbClr val="363534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73" name="Down Arrow 8 rename 1"/>
              <p:cNvSpPr/>
              <p:nvPr>
                <p:custDataLst>
                  <p:tags r:id="rId36"/>
                </p:custDataLst>
              </p:nvPr>
            </p:nvSpPr>
            <p:spPr bwMode="gray">
              <a:xfrm flipV="1">
                <a:off x="9420211" y="1493263"/>
                <a:ext cx="151264" cy="281734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4" name="Down Arrow 85"/>
              <p:cNvSpPr/>
              <p:nvPr>
                <p:custDataLst>
                  <p:tags r:id="rId37"/>
                </p:custDataLst>
              </p:nvPr>
            </p:nvSpPr>
            <p:spPr bwMode="gray">
              <a:xfrm flipV="1">
                <a:off x="9925887" y="2571980"/>
                <a:ext cx="122972" cy="394479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5" name="Down Arrow 78"/>
              <p:cNvSpPr/>
              <p:nvPr>
                <p:custDataLst>
                  <p:tags r:id="rId38"/>
                </p:custDataLst>
              </p:nvPr>
            </p:nvSpPr>
            <p:spPr bwMode="gray">
              <a:xfrm flipV="1">
                <a:off x="10500770" y="2291222"/>
                <a:ext cx="122972" cy="659564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6" name="Down Arrow 85 rename 1"/>
              <p:cNvSpPr/>
              <p:nvPr>
                <p:custDataLst>
                  <p:tags r:id="rId39"/>
                </p:custDataLst>
              </p:nvPr>
            </p:nvSpPr>
            <p:spPr bwMode="gray">
              <a:xfrm flipV="1">
                <a:off x="11015786" y="2173089"/>
                <a:ext cx="134483" cy="790121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7" name="ZoneTexte 87"/>
              <p:cNvSpPr txBox="1"/>
              <p:nvPr/>
            </p:nvSpPr>
            <p:spPr bwMode="auto">
              <a:xfrm>
                <a:off x="9783085" y="3976373"/>
                <a:ext cx="689291" cy="1692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fr-CA" sz="1100" b="1">
                    <a:solidFill>
                      <a:srgbClr val="000000"/>
                    </a:solidFill>
                    <a:latin typeface="Arial" panose="020B0604020202020204" pitchFamily="34" charset="0"/>
                    <a:cs typeface="Arial" pitchFamily="34" charset="0"/>
                  </a:rPr>
                  <a:t>SWIFT gpi</a:t>
                </a:r>
                <a:endParaRPr lang="fr-CA" sz="1100" b="1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78" name="Down Arrow 81"/>
              <p:cNvSpPr/>
              <p:nvPr/>
            </p:nvSpPr>
            <p:spPr bwMode="gray">
              <a:xfrm>
                <a:off x="9927972" y="3280305"/>
                <a:ext cx="129362" cy="673404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79" name="ZoneTexte 92"/>
              <p:cNvSpPr txBox="1"/>
              <p:nvPr/>
            </p:nvSpPr>
            <p:spPr bwMode="auto">
              <a:xfrm>
                <a:off x="10208467" y="1727326"/>
                <a:ext cx="1377019" cy="27699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t"/>
              <a:lstStyle>
                <a:defPPr>
                  <a:defRPr lang="en-US"/>
                </a:defPPr>
                <a:lvl1pPr>
                  <a:spcBef>
                    <a:spcPct val="0"/>
                  </a:spcBef>
                  <a:buClrTx/>
                  <a:buSzPct val="90000"/>
                  <a:defRPr sz="900">
                    <a:cs typeface="Arial" pitchFamily="34" charset="0"/>
                  </a:defRPr>
                </a:lvl1pPr>
              </a:lstStyle>
              <a:p>
                <a:pPr lvl="0">
                  <a:spcBef>
                    <a:spcPts val="0"/>
                  </a:spcBef>
                  <a:buSzTx/>
                </a:pPr>
                <a:r>
                  <a:rPr lang="fr-CA" b="1" dirty="0">
                    <a:solidFill>
                      <a:srgbClr val="000000"/>
                    </a:solidFill>
                    <a:latin typeface="Arial" panose="020B0604020202020204" pitchFamily="34" charset="0"/>
                    <a:cs typeface="+mn-cs"/>
                  </a:rPr>
                  <a:t>Real-Time </a:t>
                </a:r>
                <a:r>
                  <a:rPr lang="fr-CA" b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+mn-cs"/>
                  </a:rPr>
                  <a:t>Payments</a:t>
                </a:r>
                <a:r>
                  <a:rPr lang="fr-CA" b="1" dirty="0">
                    <a:solidFill>
                      <a:prstClr val="black"/>
                    </a:solidFill>
                    <a:latin typeface="Arial" panose="020B0604020202020204" pitchFamily="34" charset="0"/>
                    <a:cs typeface="+mn-cs"/>
                  </a:rPr>
                  <a:t> &amp; </a:t>
                </a:r>
                <a:r>
                  <a:rPr lang="fr-CA" sz="1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+mn-cs"/>
                  </a:rPr>
                  <a:t>ISO20022</a:t>
                </a:r>
              </a:p>
            </p:txBody>
          </p:sp>
          <p:sp>
            <p:nvSpPr>
              <p:cNvPr id="180" name="ZoneTexte 96"/>
              <p:cNvSpPr txBox="1"/>
              <p:nvPr/>
            </p:nvSpPr>
            <p:spPr bwMode="auto">
              <a:xfrm>
                <a:off x="10157303" y="3806156"/>
                <a:ext cx="905697" cy="12311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:r>
                  <a:rPr lang="fr-CA" sz="800">
                    <a:solidFill>
                      <a:srgbClr val="000000"/>
                    </a:solidFill>
                    <a:latin typeface="Arial" panose="020B0604020202020204" pitchFamily="34" charset="0"/>
                    <a:cs typeface="Arial" pitchFamily="34" charset="0"/>
                  </a:rPr>
                  <a:t>US faster payments</a:t>
                </a:r>
                <a:endParaRPr lang="fr-CA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81" name="Down Arrow 69"/>
              <p:cNvSpPr/>
              <p:nvPr>
                <p:custDataLst>
                  <p:tags r:id="rId40"/>
                </p:custDataLst>
              </p:nvPr>
            </p:nvSpPr>
            <p:spPr bwMode="gray">
              <a:xfrm>
                <a:off x="10487902" y="3287408"/>
                <a:ext cx="140373" cy="480439"/>
              </a:xfrm>
              <a:prstGeom prst="downArrow">
                <a:avLst/>
              </a:prstGeom>
              <a:solidFill>
                <a:schemeClr val="tx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499" tIns="0" rIns="64799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2" name="Down Arrow 81 rename 1"/>
              <p:cNvSpPr/>
              <p:nvPr/>
            </p:nvSpPr>
            <p:spPr bwMode="gray">
              <a:xfrm>
                <a:off x="11020908" y="3289012"/>
                <a:ext cx="129362" cy="964048"/>
              </a:xfrm>
              <a:prstGeom prst="downArrow">
                <a:avLst/>
              </a:prstGeom>
              <a:solidFill>
                <a:schemeClr val="accent4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63500" tIns="0" rIns="64800" bIns="0" rtlCol="0" anchor="ctr"/>
              <a:lstStyle/>
              <a:p>
                <a:pPr algn="ctr">
                  <a:spcBef>
                    <a:spcPct val="0"/>
                  </a:spcBef>
                  <a:buSzPct val="90000"/>
                </a:pPr>
                <a:endParaRPr lang="en-GB" sz="1600" b="1" dirty="0">
                  <a:solidFill>
                    <a:srgbClr val="FFFFFF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3" name="ZoneTexte 104"/>
              <p:cNvSpPr txBox="1"/>
              <p:nvPr/>
            </p:nvSpPr>
            <p:spPr bwMode="auto">
              <a:xfrm>
                <a:off x="10687576" y="4336032"/>
                <a:ext cx="702654" cy="49244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lang="fr-CA" sz="800">
                    <a:solidFill>
                      <a:srgbClr val="000000"/>
                    </a:solidFill>
                    <a:latin typeface="Arial" panose="020B0604020202020204" pitchFamily="34" charset="0"/>
                    <a:cs typeface="Arial" pitchFamily="34" charset="0"/>
                  </a:rPr>
                  <a:t>Alternative </a:t>
                </a:r>
                <a:r>
                  <a:rPr lang="fr-CA" sz="800">
                    <a:solidFill>
                      <a:prstClr val="black"/>
                    </a:solidFill>
                    <a:latin typeface="Arial" panose="020B0604020202020204" pitchFamily="34" charset="0"/>
                    <a:cs typeface="Arial" pitchFamily="34" charset="0"/>
                  </a:rPr>
                  <a:t>Networks, </a:t>
                </a:r>
              </a:p>
              <a:p>
                <a:pPr lvl="0"/>
                <a:r>
                  <a:rPr lang="fr-CA" sz="800">
                    <a:solidFill>
                      <a:prstClr val="black"/>
                    </a:solidFill>
                    <a:latin typeface="Arial" panose="020B0604020202020204" pitchFamily="34" charset="0"/>
                    <a:cs typeface="Arial" pitchFamily="34" charset="0"/>
                  </a:rPr>
                  <a:t>MC API,</a:t>
                </a:r>
              </a:p>
              <a:p>
                <a:pPr lvl="0"/>
                <a:r>
                  <a:rPr lang="fr-CA" sz="800">
                    <a:solidFill>
                      <a:prstClr val="black"/>
                    </a:solidFill>
                    <a:latin typeface="Arial" panose="020B0604020202020204" pitchFamily="34" charset="0"/>
                    <a:cs typeface="Arial" pitchFamily="34" charset="0"/>
                  </a:rPr>
                  <a:t>SWIFT DLT</a:t>
                </a:r>
                <a:endParaRPr lang="fr-CA" sz="800" dirty="0">
                  <a:solidFill>
                    <a:prstClr val="black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5" name="Rectangle 134"/>
            <p:cNvSpPr/>
            <p:nvPr/>
          </p:nvSpPr>
          <p:spPr bwMode="gray">
            <a:xfrm>
              <a:off x="9080836" y="806278"/>
              <a:ext cx="1982164" cy="6460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nl-NL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gray">
            <a:xfrm>
              <a:off x="9238530" y="693047"/>
              <a:ext cx="1800373" cy="79239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t"/>
            <a:lstStyle/>
            <a:p>
              <a:pPr lvl="0">
                <a:spcBef>
                  <a:spcPct val="0"/>
                </a:spcBef>
                <a:buSzPct val="90000"/>
              </a:pPr>
              <a:endParaRPr lang="en-US" sz="90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endParaRPr>
            </a:p>
            <a:p>
              <a:pPr lvl="0">
                <a:spcBef>
                  <a:spcPct val="0"/>
                </a:spcBef>
                <a:buSzPct val="90000"/>
              </a:pPr>
              <a:r>
                <a:rPr lang="en-US" sz="900">
                  <a:solidFill>
                    <a:prstClr val="black"/>
                  </a:solidFill>
                  <a:latin typeface="Arial" panose="020B0604020202020204" pitchFamily="34" charset="0"/>
                  <a:cs typeface="Arial" pitchFamily="34" charset="0"/>
                </a:rPr>
                <a:t>CGI All Payments in  the cloud</a:t>
              </a:r>
            </a:p>
            <a:p>
              <a:pPr lvl="0">
                <a:spcBef>
                  <a:spcPct val="0"/>
                </a:spcBef>
                <a:buSzPct val="90000"/>
              </a:pPr>
              <a:r>
                <a:rPr lang="en-US" sz="900">
                  <a:solidFill>
                    <a:prstClr val="black"/>
                  </a:solidFill>
                  <a:latin typeface="Arial" panose="020B0604020202020204" pitchFamily="34" charset="0"/>
                  <a:cs typeface="Arial" pitchFamily="34" charset="0"/>
                </a:rPr>
                <a:t>SEPA Instant Payments </a:t>
              </a:r>
            </a:p>
            <a:p>
              <a:pPr lvl="0">
                <a:spcBef>
                  <a:spcPct val="0"/>
                </a:spcBef>
                <a:buSzPct val="90000"/>
              </a:pPr>
              <a:r>
                <a:rPr lang="en-US" sz="900">
                  <a:solidFill>
                    <a:prstClr val="black"/>
                  </a:solidFill>
                  <a:latin typeface="Arial" panose="020B0604020202020204" pitchFamily="34" charset="0"/>
                  <a:cs typeface="Arial" pitchFamily="34" charset="0"/>
                </a:rPr>
                <a:t>PSD2 Open Banking API Store</a:t>
              </a:r>
            </a:p>
            <a:p>
              <a:pPr lvl="0">
                <a:spcBef>
                  <a:spcPct val="0"/>
                </a:spcBef>
                <a:buSzPct val="90000"/>
              </a:pPr>
              <a:r>
                <a:rPr lang="en-US" sz="900">
                  <a:solidFill>
                    <a:prstClr val="black"/>
                  </a:solidFill>
                  <a:latin typeface="Arial" panose="020B0604020202020204" pitchFamily="34" charset="0"/>
                  <a:cs typeface="Arial" pitchFamily="34" charset="0"/>
                </a:rPr>
                <a:t>Digital Challenger Bank</a:t>
              </a: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CGI’s Footprint in Payments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95" y="1521399"/>
            <a:ext cx="104894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40</a:t>
            </a:r>
            <a:r>
              <a:rPr lang="en-US" dirty="0"/>
              <a:t>% of global foreign exchange (</a:t>
            </a:r>
            <a:r>
              <a:rPr lang="en-US" dirty="0" err="1"/>
              <a:t>Fx</a:t>
            </a:r>
            <a:r>
              <a:rPr lang="en-US" dirty="0"/>
              <a:t>) settlement volume processed by CGI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20% of SWIFT message volume transferred by our financial software solutions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35% of US wire transaction volume handled by CGI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70% of the world’s top financial institutions have partnered with CGI, including 8 of the top 10 global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CGI has designed and implemented market infrastructures and central bank payment systems for more than 40 </a:t>
            </a:r>
            <a:r>
              <a:rPr lang="en-US" dirty="0" smtClean="0"/>
              <a:t>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CGI All Payments is currently deployed, or is in the process of being deployed, with major financial institutions in North America, Europe, and Asia</a:t>
            </a:r>
          </a:p>
          <a:p>
            <a:endParaRPr lang="en-US" sz="1400" dirty="0">
              <a:solidFill>
                <a:srgbClr val="58585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1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ECB4-B2DB-0241-A35A-75E3857F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Payment modernization challenges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C0AE-7E36-D040-9892-4F25353532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9019" y="1268412"/>
            <a:ext cx="6279454" cy="528718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Technical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Ageing </a:t>
            </a:r>
            <a:r>
              <a:rPr lang="en-US" sz="1900" dirty="0" smtClean="0"/>
              <a:t>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Restrictive database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Legacy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Redundant integrations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Real-time scheme SLAs</a:t>
            </a:r>
          </a:p>
          <a:p>
            <a:endParaRPr lang="en-US" dirty="0"/>
          </a:p>
          <a:p>
            <a:r>
              <a:rPr lang="en-US" sz="2400" b="1" dirty="0" smtClean="0"/>
              <a:t>Business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Increasing payment </a:t>
            </a:r>
            <a:r>
              <a:rPr lang="en-US" sz="1900" dirty="0"/>
              <a:t>v</a:t>
            </a:r>
            <a:r>
              <a:rPr lang="en-US" sz="1900" dirty="0" smtClean="0"/>
              <a:t>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Operational </a:t>
            </a:r>
            <a:r>
              <a:rPr lang="en-US" sz="1900" dirty="0"/>
              <a:t>s</a:t>
            </a:r>
            <a:r>
              <a:rPr lang="en-US" sz="1900" dirty="0" smtClean="0"/>
              <a:t>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New </a:t>
            </a:r>
            <a:r>
              <a:rPr lang="en-US" sz="1900" dirty="0"/>
              <a:t>and increasingly complex regulation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Changing </a:t>
            </a:r>
            <a:r>
              <a:rPr lang="en-US" sz="1900" dirty="0" smtClean="0"/>
              <a:t>client expectations </a:t>
            </a:r>
            <a:endParaRPr lang="en-US" sz="1900" dirty="0"/>
          </a:p>
          <a:p>
            <a:pPr marL="606425" lvl="1" indent="-342900"/>
            <a:r>
              <a:rPr lang="en-US" sz="1700" dirty="0"/>
              <a:t>Tailored services</a:t>
            </a:r>
          </a:p>
          <a:p>
            <a:pPr marL="606425" lvl="1" indent="-342900"/>
            <a:r>
              <a:rPr lang="en-US" sz="1700" dirty="0"/>
              <a:t>Faster and </a:t>
            </a:r>
            <a:r>
              <a:rPr lang="en-US" sz="1700" dirty="0" smtClean="0"/>
              <a:t>cheaper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Fintech disruptors offering new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Real-time </a:t>
            </a:r>
            <a:r>
              <a:rPr lang="en-US" sz="1900" dirty="0" smtClean="0"/>
              <a:t>payments/Faster payments</a:t>
            </a: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16C0A-5C07-424E-A6E1-11A6C226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7FD5-C378-4444-B2B7-7EF9A91D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3" y="964867"/>
            <a:ext cx="4736692" cy="2604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29" y="4098044"/>
            <a:ext cx="4512220" cy="2198879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 bwMode="gray">
          <a:xfrm flipV="1">
            <a:off x="7347819" y="3569684"/>
            <a:ext cx="4332530" cy="48714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623394" y="3575257"/>
            <a:ext cx="179055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How to get from here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to there</a:t>
            </a:r>
          </a:p>
        </p:txBody>
      </p:sp>
    </p:spTree>
    <p:extLst>
      <p:ext uri="{BB962C8B-B14F-4D97-AF65-F5344CB8AC3E}">
        <p14:creationId xmlns:p14="http://schemas.microsoft.com/office/powerpoint/2010/main" val="24146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  <CSMeta2010Field xmlns="http://schemas.microsoft.com/sharepoint/v3">c2267f10-f450-40b8-b863-befb24c7f842;2018-09-05 17:17:01;PENDINGCLASSIFICATION;Topic:|False||PENDINGCLASSIFICATION|2018-09-05 17:16:59|UNDEFINED|943f7bb2-08e4-43c9-b50e-b304fe6606a3;Organization:|False|2018-09-05 17:17:01|MANUALCLASSIFIED|2018-09-05 17:17:01|UNDEFINED|00000000-0000-0000-0000-000000000000;Industry:|False||PENDINGCLASSIFICATION|2018-09-05 17:16:59|UNDEFINED|c5aebc35-b3e8-40e5-912c-276ffe755dcf;Service line:|False||PENDINGCLASSIFICATION|2018-09-05 17:16:59|UNDEFINED|eafb632c-3f5c-40ba-9824-2be6bbd6bb17;Business Practice:|False||PENDINGCLASSIFICATION|2018-09-05 17:16:59|UNDEFINED|b0f7c43c-b32a-4bb9-9696-cc0157e407bc;Intellectual Property:|False||PENDINGCLASSIFICATION|2018-09-05 17:16:59|UNDEFINED|85847c86-b23d-428c-8534-90e0a9abf024;Content Format:|False||PENDINGCLASSIFICATION|2018-09-05 17:16:59|UNDEFINED|ae4bb7bb-5e18-49a3-a75b-9d2ac781ba53;Functions:|False||PENDINGCLASSIFICATION|2018-09-05 17:16:59|UNDEFINED|4bc8ce58-d091-4d5e-9641-963f23cd2adf;Geography:|False||PENDINGCLASSIFICATION|2018-09-05 17:16:59|UNDEFINED|0d9a5f5f-69a8-4d75-ad99-2b5cd341c76b;False</CSMeta2010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138075BFA204DBAA0D1D04058109B" ma:contentTypeVersion="0" ma:contentTypeDescription="Create a new document." ma:contentTypeScope="" ma:versionID="75117cfe9a35faf9164d6958f3cebdb7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48d917f09915b624b31beb7256dc34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8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readOnly="fals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readOnly="false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d95a5b16-1b8d-4c7c-9ebf-89c0983b697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2D66D8-4A30-4974-894E-99AE2A9CF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44615D-282E-4FC0-BE22-1A805868DF0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1166</TotalTime>
  <Words>3003</Words>
  <Application>Microsoft Office PowerPoint</Application>
  <PresentationFormat>Widescreen</PresentationFormat>
  <Paragraphs>634</Paragraphs>
  <Slides>32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Helvetica 45 Light</vt:lpstr>
      <vt:lpstr>Helvetica 55 Roman</vt:lpstr>
      <vt:lpstr>Helvetica 65 Medium</vt:lpstr>
      <vt:lpstr>Symbol</vt:lpstr>
      <vt:lpstr>Times New Roman</vt:lpstr>
      <vt:lpstr>Verdana</vt:lpstr>
      <vt:lpstr>Wingdings</vt:lpstr>
      <vt:lpstr>CGI Widescreen Beet</vt:lpstr>
      <vt:lpstr>FISG CGI Payments IP 101</vt:lpstr>
      <vt:lpstr>Background &amp; Objectives</vt:lpstr>
      <vt:lpstr>Agenda</vt:lpstr>
      <vt:lpstr>Overview of CGI in Banking</vt:lpstr>
      <vt:lpstr>CGI in Banking</vt:lpstr>
      <vt:lpstr>CGI is a company of firsts in the payments industry</vt:lpstr>
      <vt:lpstr>PowerPoint Presentation</vt:lpstr>
      <vt:lpstr>CGI’s Footprint in Payments</vt:lpstr>
      <vt:lpstr>Payment modernization challenges</vt:lpstr>
      <vt:lpstr>CGI All Payments – the Answer</vt:lpstr>
      <vt:lpstr>CGI All Payments</vt:lpstr>
      <vt:lpstr>CGI APS – Functional  Architecturet Overview &amp; Features</vt:lpstr>
      <vt:lpstr>What does CGI All Payments do?</vt:lpstr>
      <vt:lpstr>CGI All Payments Overview</vt:lpstr>
      <vt:lpstr>System context and Logical flows</vt:lpstr>
      <vt:lpstr>CGI APS – Roadmap</vt:lpstr>
      <vt:lpstr>CGI All Payments 3-5 Year Roadmap (Targets – For Discussion Only)</vt:lpstr>
      <vt:lpstr>CGI APS – Competitor analysis</vt:lpstr>
      <vt:lpstr>CGI APS – Competitive position</vt:lpstr>
      <vt:lpstr>CGI APS Deployment – Case study</vt:lpstr>
      <vt:lpstr>Payment Hub – National Bank of Canada</vt:lpstr>
      <vt:lpstr>PROJECT SCOPE</vt:lpstr>
      <vt:lpstr>NBC – Target state</vt:lpstr>
      <vt:lpstr>CGI APS – Technical Architecture    Presented by – Subbanarasa Puttana Overview &amp; Features</vt:lpstr>
      <vt:lpstr>Architecture Overview</vt:lpstr>
      <vt:lpstr>CGI All Payments Tiered Architecture </vt:lpstr>
      <vt:lpstr>CGI All Payments – Business Intelligence Architecture</vt:lpstr>
      <vt:lpstr>High Availability / Disaster Recovery</vt:lpstr>
      <vt:lpstr>Technology Stack – Runtime</vt:lpstr>
      <vt:lpstr>Technology Stack – DevOps</vt:lpstr>
      <vt:lpstr>Deployment Mechanism</vt:lpstr>
      <vt:lpstr>Our commitment to you We approach every engagement with one  objective in mind—to help clients succeed.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keywords/>
  <cp:lastModifiedBy>Venkatraman, Venkatesh</cp:lastModifiedBy>
  <cp:revision>178</cp:revision>
  <dcterms:created xsi:type="dcterms:W3CDTF">2018-03-29T13:37:19Z</dcterms:created>
  <dcterms:modified xsi:type="dcterms:W3CDTF">2020-07-07T13:17:18Z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0x01010087D138075BFA204DBAA0D1D04058109B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Copyright">
    <vt:lpwstr>CGI</vt:lpwstr>
  </property>
  <property fmtid="{D5CDD505-2E9C-101B-9397-08002B2CF9AE}" pid="15" name="Classification">
    <vt:lpwstr>Public</vt:lpwstr>
  </property>
</Properties>
</file>