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notesSlides/notesSlide9.xml" ContentType="application/vnd.openxmlformats-officedocument.presentationml.notesSlide+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437" r:id="rId6"/>
    <p:sldId id="401" r:id="rId7"/>
    <p:sldId id="434" r:id="rId8"/>
    <p:sldId id="397" r:id="rId9"/>
    <p:sldId id="435" r:id="rId10"/>
    <p:sldId id="436" r:id="rId11"/>
    <p:sldId id="420" r:id="rId12"/>
    <p:sldId id="409" r:id="rId13"/>
    <p:sldId id="438" r:id="rId14"/>
    <p:sldId id="421" r:id="rId15"/>
    <p:sldId id="423" r:id="rId16"/>
    <p:sldId id="432" r:id="rId17"/>
    <p:sldId id="430" r:id="rId18"/>
    <p:sldId id="424" r:id="rId19"/>
    <p:sldId id="425" r:id="rId20"/>
    <p:sldId id="431" r:id="rId21"/>
    <p:sldId id="426" r:id="rId22"/>
    <p:sldId id="427" r:id="rId23"/>
    <p:sldId id="428" r:id="rId24"/>
    <p:sldId id="422" r:id="rId25"/>
    <p:sldId id="429" r:id="rId26"/>
    <p:sldId id="439" r:id="rId27"/>
    <p:sldId id="442" r:id="rId28"/>
    <p:sldId id="433" r:id="rId29"/>
    <p:sldId id="444" r:id="rId30"/>
    <p:sldId id="445" r:id="rId31"/>
    <p:sldId id="441" r:id="rId32"/>
    <p:sldId id="440" r:id="rId33"/>
    <p:sldId id="3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3874" userDrawn="1">
          <p15:clr>
            <a:srgbClr val="A4A3A4"/>
          </p15:clr>
        </p15:guide>
        <p15:guide id="6" orient="horz" pos="1230" userDrawn="1">
          <p15:clr>
            <a:srgbClr val="A4A3A4"/>
          </p15:clr>
        </p15:guide>
        <p15:guide id="8" pos="3700" userDrawn="1">
          <p15:clr>
            <a:srgbClr val="A4A3A4"/>
          </p15:clr>
        </p15:guide>
        <p15:guide id="9" pos="3999" userDrawn="1">
          <p15:clr>
            <a:srgbClr val="A4A3A4"/>
          </p15:clr>
        </p15:guide>
        <p15:guide id="11" pos="386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F3D"/>
    <a:srgbClr val="FF6A00"/>
    <a:srgbClr val="FFFFFF"/>
    <a:srgbClr val="5A5A5A"/>
    <a:srgbClr val="FFEBE7"/>
    <a:srgbClr val="FFFFE7"/>
    <a:srgbClr val="FFD9B2"/>
    <a:srgbClr val="FFAA99"/>
    <a:srgbClr val="E67386"/>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74" autoAdjust="0"/>
    <p:restoredTop sz="77045" autoAdjust="0"/>
  </p:normalViewPr>
  <p:slideViewPr>
    <p:cSldViewPr snapToGrid="0">
      <p:cViewPr varScale="1">
        <p:scale>
          <a:sx n="73" d="100"/>
          <a:sy n="73" d="100"/>
        </p:scale>
        <p:origin x="210" y="72"/>
      </p:cViewPr>
      <p:guideLst>
        <p:guide orient="horz" pos="3874"/>
        <p:guide orient="horz" pos="1230"/>
        <p:guide pos="3700"/>
        <p:guide pos="3999"/>
        <p:guide pos="38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3" d="100"/>
        <a:sy n="63" d="100"/>
      </p:scale>
      <p:origin x="0" y="0"/>
    </p:cViewPr>
  </p:sorterViewPr>
  <p:notesViewPr>
    <p:cSldViewPr snapToGrid="0">
      <p:cViewPr varScale="1">
        <p:scale>
          <a:sx n="85" d="100"/>
          <a:sy n="85" d="100"/>
        </p:scale>
        <p:origin x="162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CE807-195B-4395-99AF-627B5BA517C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17E56FD6-DE22-4F74-9D42-9A8949915ECA}">
      <dgm:prSet phldrT="[Text]" custT="1"/>
      <dgm:spPr/>
      <dgm:t>
        <a:bodyPr/>
        <a:lstStyle/>
        <a:p>
          <a:r>
            <a:rPr lang="en-US" sz="1600" dirty="0" smtClean="0"/>
            <a:t>APS Overview</a:t>
          </a:r>
          <a:endParaRPr lang="en-GB" sz="1600" dirty="0"/>
        </a:p>
      </dgm:t>
    </dgm:pt>
    <dgm:pt modelId="{63567A95-2EBE-4299-AA32-D905942F6C47}" type="parTrans" cxnId="{290F2CBD-C699-4B81-BC41-8230BF11E00F}">
      <dgm:prSet/>
      <dgm:spPr/>
      <dgm:t>
        <a:bodyPr/>
        <a:lstStyle/>
        <a:p>
          <a:endParaRPr lang="en-GB"/>
        </a:p>
      </dgm:t>
    </dgm:pt>
    <dgm:pt modelId="{6821E7EF-9A11-4890-BCE5-66570BA5F0AD}" type="sibTrans" cxnId="{290F2CBD-C699-4B81-BC41-8230BF11E00F}">
      <dgm:prSet/>
      <dgm:spPr/>
      <dgm:t>
        <a:bodyPr/>
        <a:lstStyle/>
        <a:p>
          <a:endParaRPr lang="en-GB"/>
        </a:p>
      </dgm:t>
    </dgm:pt>
    <dgm:pt modelId="{0AF6CBD4-9156-49B9-B617-9C9AD78D3F94}">
      <dgm:prSet phldrT="[Text]" custT="1"/>
      <dgm:spPr/>
      <dgm:t>
        <a:bodyPr/>
        <a:lstStyle/>
        <a:p>
          <a:r>
            <a:rPr lang="en-US" sz="1200" dirty="0" smtClean="0">
              <a:solidFill>
                <a:schemeClr val="tx1"/>
              </a:solidFill>
              <a:latin typeface="+mn-lt"/>
            </a:rPr>
            <a:t>Multi-currency / lingual / workflow / channel / tenancy</a:t>
          </a:r>
          <a:endParaRPr lang="en-GB" sz="1200" dirty="0">
            <a:solidFill>
              <a:schemeClr val="tx1"/>
            </a:solidFill>
            <a:latin typeface="+mn-lt"/>
          </a:endParaRPr>
        </a:p>
      </dgm:t>
    </dgm:pt>
    <dgm:pt modelId="{C81B7DA1-8366-4EB8-9D96-4924868B33F4}" type="sibTrans" cxnId="{EA78619B-BBD9-4D83-9D01-19CB383BC74D}">
      <dgm:prSet/>
      <dgm:spPr/>
      <dgm:t>
        <a:bodyPr/>
        <a:lstStyle/>
        <a:p>
          <a:endParaRPr lang="en-US"/>
        </a:p>
      </dgm:t>
    </dgm:pt>
    <dgm:pt modelId="{71A8F021-76C4-4D69-9C83-006B39204835}" type="parTrans" cxnId="{EA78619B-BBD9-4D83-9D01-19CB383BC74D}">
      <dgm:prSet/>
      <dgm:spPr/>
      <dgm:t>
        <a:bodyPr/>
        <a:lstStyle/>
        <a:p>
          <a:endParaRPr lang="en-US"/>
        </a:p>
      </dgm:t>
    </dgm:pt>
    <dgm:pt modelId="{C7458D5C-A1E2-436E-B2FF-F41996C98303}">
      <dgm:prSet phldrT="[Text]" custT="1"/>
      <dgm:spPr/>
      <dgm:t>
        <a:bodyPr/>
        <a:lstStyle/>
        <a:p>
          <a:r>
            <a:rPr lang="en-GB" sz="1200" dirty="0" smtClean="0">
              <a:solidFill>
                <a:srgbClr val="363534"/>
              </a:solidFill>
              <a:latin typeface="+mn-lt"/>
            </a:rPr>
            <a:t>Modern, open platform, component based</a:t>
          </a:r>
          <a:r>
            <a:rPr lang="en-US" sz="1200" dirty="0" smtClean="0">
              <a:solidFill>
                <a:schemeClr val="tx1"/>
              </a:solidFill>
              <a:latin typeface="+mn-lt"/>
            </a:rPr>
            <a:t> </a:t>
          </a:r>
          <a:endParaRPr lang="en-GB" sz="1200" dirty="0">
            <a:solidFill>
              <a:schemeClr val="tx1"/>
            </a:solidFill>
            <a:latin typeface="+mn-lt"/>
          </a:endParaRPr>
        </a:p>
      </dgm:t>
    </dgm:pt>
    <dgm:pt modelId="{6D2D5994-E17C-45EB-9BD2-C053A60DCF20}" type="sibTrans" cxnId="{6B06568D-66E8-431F-A545-23AEF1615EC5}">
      <dgm:prSet/>
      <dgm:spPr/>
      <dgm:t>
        <a:bodyPr/>
        <a:lstStyle/>
        <a:p>
          <a:endParaRPr lang="en-US"/>
        </a:p>
      </dgm:t>
    </dgm:pt>
    <dgm:pt modelId="{1E66817A-95D1-4E6A-8B5A-11D2296172BD}" type="parTrans" cxnId="{6B06568D-66E8-431F-A545-23AEF1615EC5}">
      <dgm:prSet/>
      <dgm:spPr/>
      <dgm:t>
        <a:bodyPr/>
        <a:lstStyle/>
        <a:p>
          <a:endParaRPr lang="en-US"/>
        </a:p>
      </dgm:t>
    </dgm:pt>
    <dgm:pt modelId="{8B2D9FB0-A9C6-4C96-9ACF-986A69C021D0}">
      <dgm:prSet phldrT="[Text]" custT="1"/>
      <dgm:spPr/>
      <dgm:t>
        <a:bodyPr/>
        <a:lstStyle/>
        <a:p>
          <a:r>
            <a:rPr lang="en-GB" sz="1200" dirty="0" smtClean="0">
              <a:solidFill>
                <a:srgbClr val="363534"/>
              </a:solidFill>
              <a:latin typeface="+mn-lt"/>
            </a:rPr>
            <a:t>Highly-configurable workflows (batch &amp; RT)</a:t>
          </a:r>
          <a:r>
            <a:rPr lang="en-US" sz="1200" dirty="0" smtClean="0">
              <a:solidFill>
                <a:schemeClr val="tx1"/>
              </a:solidFill>
              <a:latin typeface="+mn-lt"/>
            </a:rPr>
            <a:t> </a:t>
          </a:r>
          <a:endParaRPr lang="en-GB" sz="1200" dirty="0">
            <a:solidFill>
              <a:schemeClr val="tx1"/>
            </a:solidFill>
            <a:latin typeface="+mn-lt"/>
          </a:endParaRPr>
        </a:p>
      </dgm:t>
    </dgm:pt>
    <dgm:pt modelId="{D49D5614-38F0-420D-9C4A-3EBE71637846}" type="sibTrans" cxnId="{EAEFFD5D-D416-45C7-9FC8-B16B79CFAB77}">
      <dgm:prSet/>
      <dgm:spPr/>
      <dgm:t>
        <a:bodyPr/>
        <a:lstStyle/>
        <a:p>
          <a:endParaRPr lang="en-US"/>
        </a:p>
      </dgm:t>
    </dgm:pt>
    <dgm:pt modelId="{DF487FE2-C343-4E10-B50D-1C8FF42567C6}" type="parTrans" cxnId="{EAEFFD5D-D416-45C7-9FC8-B16B79CFAB77}">
      <dgm:prSet/>
      <dgm:spPr/>
      <dgm:t>
        <a:bodyPr/>
        <a:lstStyle/>
        <a:p>
          <a:endParaRPr lang="en-US"/>
        </a:p>
      </dgm:t>
    </dgm:pt>
    <dgm:pt modelId="{B6FAF1D7-9D4D-4503-8552-C824FD56F92E}">
      <dgm:prSet phldrT="[Text]" custT="1"/>
      <dgm:spPr/>
      <dgm:t>
        <a:bodyPr/>
        <a:lstStyle/>
        <a:p>
          <a:endParaRPr lang="en-GB" sz="1200" dirty="0"/>
        </a:p>
      </dgm:t>
    </dgm:pt>
    <dgm:pt modelId="{0A277DC5-CD5F-4E47-9492-80154457B696}" type="parTrans" cxnId="{44C5A294-70B1-42FE-96DA-B155B0446AD5}">
      <dgm:prSet/>
      <dgm:spPr/>
      <dgm:t>
        <a:bodyPr/>
        <a:lstStyle/>
        <a:p>
          <a:endParaRPr lang="en-US"/>
        </a:p>
      </dgm:t>
    </dgm:pt>
    <dgm:pt modelId="{B9E8AE0F-EDA4-45F8-BD50-737240C07CE6}" type="sibTrans" cxnId="{44C5A294-70B1-42FE-96DA-B155B0446AD5}">
      <dgm:prSet/>
      <dgm:spPr/>
      <dgm:t>
        <a:bodyPr/>
        <a:lstStyle/>
        <a:p>
          <a:endParaRPr lang="en-US"/>
        </a:p>
      </dgm:t>
    </dgm:pt>
    <dgm:pt modelId="{1583E5CC-9790-463B-929C-D868F66E858F}">
      <dgm:prSet phldrT="[Text]" custT="1"/>
      <dgm:spPr/>
      <dgm:t>
        <a:bodyPr/>
        <a:lstStyle/>
        <a:p>
          <a:r>
            <a:rPr lang="en-GB" sz="1200" dirty="0" smtClean="0">
              <a:solidFill>
                <a:schemeClr val="tx1"/>
              </a:solidFill>
              <a:latin typeface="+mn-lt"/>
            </a:rPr>
            <a:t>High performance </a:t>
          </a:r>
          <a:r>
            <a:rPr lang="en-GB" sz="1200" strike="noStrike" dirty="0" smtClean="0">
              <a:solidFill>
                <a:schemeClr val="tx1"/>
              </a:solidFill>
              <a:latin typeface="+mn-lt"/>
            </a:rPr>
            <a:t>payment engines and hub architecture</a:t>
          </a:r>
          <a:endParaRPr lang="en-GB" sz="1200" strike="noStrike" dirty="0">
            <a:solidFill>
              <a:schemeClr val="tx1"/>
            </a:solidFill>
            <a:latin typeface="+mn-lt"/>
          </a:endParaRPr>
        </a:p>
      </dgm:t>
    </dgm:pt>
    <dgm:pt modelId="{973F9B87-7878-4280-889D-9363BAC6F50B}" type="parTrans" cxnId="{CDB74C59-DFC5-4DE0-A340-00F51F3EF9A4}">
      <dgm:prSet/>
      <dgm:spPr/>
      <dgm:t>
        <a:bodyPr/>
        <a:lstStyle/>
        <a:p>
          <a:endParaRPr lang="en-US"/>
        </a:p>
      </dgm:t>
    </dgm:pt>
    <dgm:pt modelId="{662C370D-9D31-457E-A879-9A3E41AF0E2E}" type="sibTrans" cxnId="{CDB74C59-DFC5-4DE0-A340-00F51F3EF9A4}">
      <dgm:prSet/>
      <dgm:spPr/>
      <dgm:t>
        <a:bodyPr/>
        <a:lstStyle/>
        <a:p>
          <a:endParaRPr lang="en-US"/>
        </a:p>
      </dgm:t>
    </dgm:pt>
    <dgm:pt modelId="{3E15B036-50E5-443A-9119-52A9F462E4FB}">
      <dgm:prSet phldrT="[Text]" custT="1"/>
      <dgm:spPr/>
      <dgm:t>
        <a:bodyPr/>
        <a:lstStyle/>
        <a:p>
          <a:r>
            <a:rPr lang="en-GB" sz="1200" dirty="0" smtClean="0">
              <a:solidFill>
                <a:srgbClr val="363534"/>
              </a:solidFill>
              <a:latin typeface="+mn-lt"/>
            </a:rPr>
            <a:t>Next generation standards (e.g. ISO20022)</a:t>
          </a:r>
          <a:endParaRPr lang="en-GB" sz="1200" dirty="0">
            <a:solidFill>
              <a:schemeClr val="tx1"/>
            </a:solidFill>
            <a:latin typeface="+mn-lt"/>
          </a:endParaRPr>
        </a:p>
      </dgm:t>
    </dgm:pt>
    <dgm:pt modelId="{3C51089D-A994-40FD-A416-4B4F53463892}" type="parTrans" cxnId="{9D35EC4A-AE04-4402-9B51-AD642E404BA4}">
      <dgm:prSet/>
      <dgm:spPr/>
      <dgm:t>
        <a:bodyPr/>
        <a:lstStyle/>
        <a:p>
          <a:endParaRPr lang="en-US"/>
        </a:p>
      </dgm:t>
    </dgm:pt>
    <dgm:pt modelId="{AAC55235-ECED-4B29-976B-3866ABE66FF5}" type="sibTrans" cxnId="{9D35EC4A-AE04-4402-9B51-AD642E404BA4}">
      <dgm:prSet/>
      <dgm:spPr/>
      <dgm:t>
        <a:bodyPr/>
        <a:lstStyle/>
        <a:p>
          <a:endParaRPr lang="en-US"/>
        </a:p>
      </dgm:t>
    </dgm:pt>
    <dgm:pt modelId="{78F51B66-FAA4-45F9-BF79-67EE1E6B8C5E}">
      <dgm:prSet phldrT="[Text]" custT="1"/>
      <dgm:spPr/>
      <dgm:t>
        <a:bodyPr/>
        <a:lstStyle/>
        <a:p>
          <a:r>
            <a:rPr lang="en-GB" sz="1200" dirty="0" smtClean="0">
              <a:solidFill>
                <a:schemeClr val="tx1"/>
              </a:solidFill>
              <a:latin typeface="+mn-lt"/>
            </a:rPr>
            <a:t>Next Generation Payment Hub</a:t>
          </a:r>
          <a:endParaRPr lang="en-GB" sz="1200" dirty="0">
            <a:solidFill>
              <a:schemeClr val="tx1"/>
            </a:solidFill>
            <a:latin typeface="+mn-lt"/>
          </a:endParaRPr>
        </a:p>
      </dgm:t>
    </dgm:pt>
    <dgm:pt modelId="{2035F4BA-9B67-4DDA-9BCC-21BB25BF3C8E}" type="parTrans" cxnId="{226392CD-5D11-4E0F-995C-D045A8F0CA12}">
      <dgm:prSet/>
      <dgm:spPr/>
      <dgm:t>
        <a:bodyPr/>
        <a:lstStyle/>
        <a:p>
          <a:endParaRPr lang="en-US"/>
        </a:p>
      </dgm:t>
    </dgm:pt>
    <dgm:pt modelId="{743909F4-A770-44B9-AF99-B8411E72102C}" type="sibTrans" cxnId="{226392CD-5D11-4E0F-995C-D045A8F0CA12}">
      <dgm:prSet/>
      <dgm:spPr/>
      <dgm:t>
        <a:bodyPr/>
        <a:lstStyle/>
        <a:p>
          <a:endParaRPr lang="en-US"/>
        </a:p>
      </dgm:t>
    </dgm:pt>
    <dgm:pt modelId="{D3DA493B-0681-43B3-8624-3FEA543AD4C4}">
      <dgm:prSet phldrT="[Text]" custT="1"/>
      <dgm:spPr/>
      <dgm:t>
        <a:bodyPr/>
        <a:lstStyle/>
        <a:p>
          <a:r>
            <a:rPr lang="en-US" sz="1200" dirty="0" smtClean="0">
              <a:solidFill>
                <a:schemeClr val="tx1"/>
              </a:solidFill>
              <a:latin typeface="+mn-lt"/>
            </a:rPr>
            <a:t>Format independent processing</a:t>
          </a:r>
          <a:endParaRPr lang="en-GB" sz="1200" dirty="0">
            <a:solidFill>
              <a:schemeClr val="tx1"/>
            </a:solidFill>
            <a:latin typeface="+mn-lt"/>
          </a:endParaRPr>
        </a:p>
      </dgm:t>
    </dgm:pt>
    <dgm:pt modelId="{D54E8D5D-42BA-4E95-8E62-B568CD5A1C5C}" type="parTrans" cxnId="{5B096E39-8350-4BB0-BE31-34C57059C3BE}">
      <dgm:prSet/>
      <dgm:spPr/>
      <dgm:t>
        <a:bodyPr/>
        <a:lstStyle/>
        <a:p>
          <a:endParaRPr lang="en-US"/>
        </a:p>
      </dgm:t>
    </dgm:pt>
    <dgm:pt modelId="{A0BB0AD0-2590-43D9-8974-BAD1FE50E881}" type="sibTrans" cxnId="{5B096E39-8350-4BB0-BE31-34C57059C3BE}">
      <dgm:prSet/>
      <dgm:spPr/>
      <dgm:t>
        <a:bodyPr/>
        <a:lstStyle/>
        <a:p>
          <a:endParaRPr lang="en-US"/>
        </a:p>
      </dgm:t>
    </dgm:pt>
    <dgm:pt modelId="{F219B7B0-22F3-49B7-938C-5D5F5EECB4F0}" type="pres">
      <dgm:prSet presAssocID="{3D5CE807-195B-4395-99AF-627B5BA517CB}" presName="linear" presStyleCnt="0">
        <dgm:presLayoutVars>
          <dgm:dir/>
          <dgm:animLvl val="lvl"/>
          <dgm:resizeHandles val="exact"/>
        </dgm:presLayoutVars>
      </dgm:prSet>
      <dgm:spPr/>
      <dgm:t>
        <a:bodyPr/>
        <a:lstStyle/>
        <a:p>
          <a:endParaRPr lang="en-GB"/>
        </a:p>
      </dgm:t>
    </dgm:pt>
    <dgm:pt modelId="{9F91D458-FFD5-4C05-9D9B-323CC1FB84E2}" type="pres">
      <dgm:prSet presAssocID="{17E56FD6-DE22-4F74-9D42-9A8949915ECA}" presName="parentLin" presStyleCnt="0"/>
      <dgm:spPr/>
    </dgm:pt>
    <dgm:pt modelId="{F897143E-08EB-4AF8-84B1-6E127FF5CC58}" type="pres">
      <dgm:prSet presAssocID="{17E56FD6-DE22-4F74-9D42-9A8949915ECA}" presName="parentLeftMargin" presStyleLbl="node1" presStyleIdx="0" presStyleCnt="1"/>
      <dgm:spPr/>
      <dgm:t>
        <a:bodyPr/>
        <a:lstStyle/>
        <a:p>
          <a:endParaRPr lang="en-GB"/>
        </a:p>
      </dgm:t>
    </dgm:pt>
    <dgm:pt modelId="{EA4E53E2-2EA1-4DA9-8093-E3ADAF4CC435}" type="pres">
      <dgm:prSet presAssocID="{17E56FD6-DE22-4F74-9D42-9A8949915ECA}" presName="parentText" presStyleLbl="node1" presStyleIdx="0" presStyleCnt="1">
        <dgm:presLayoutVars>
          <dgm:chMax val="0"/>
          <dgm:bulletEnabled val="1"/>
        </dgm:presLayoutVars>
      </dgm:prSet>
      <dgm:spPr/>
      <dgm:t>
        <a:bodyPr/>
        <a:lstStyle/>
        <a:p>
          <a:endParaRPr lang="en-GB"/>
        </a:p>
      </dgm:t>
    </dgm:pt>
    <dgm:pt modelId="{E47D05A3-B8CA-4AB5-B0ED-04C656F89D87}" type="pres">
      <dgm:prSet presAssocID="{17E56FD6-DE22-4F74-9D42-9A8949915ECA}" presName="negativeSpace" presStyleCnt="0"/>
      <dgm:spPr/>
    </dgm:pt>
    <dgm:pt modelId="{E64CF122-5908-40C1-94B3-2A58488C2AA6}" type="pres">
      <dgm:prSet presAssocID="{17E56FD6-DE22-4F74-9D42-9A8949915ECA}" presName="childText" presStyleLbl="conFgAcc1" presStyleIdx="0" presStyleCnt="1" custLinFactNeighborX="359" custLinFactNeighborY="-67683">
        <dgm:presLayoutVars>
          <dgm:bulletEnabled val="1"/>
        </dgm:presLayoutVars>
      </dgm:prSet>
      <dgm:spPr/>
      <dgm:t>
        <a:bodyPr/>
        <a:lstStyle/>
        <a:p>
          <a:endParaRPr lang="en-GB"/>
        </a:p>
      </dgm:t>
    </dgm:pt>
  </dgm:ptLst>
  <dgm:cxnLst>
    <dgm:cxn modelId="{C8F5FB04-1DCD-414B-9CB7-60C4F9E6F3A4}" type="presOf" srcId="{D3DA493B-0681-43B3-8624-3FEA543AD4C4}" destId="{E64CF122-5908-40C1-94B3-2A58488C2AA6}" srcOrd="0" destOrd="7" presId="urn:microsoft.com/office/officeart/2005/8/layout/list1"/>
    <dgm:cxn modelId="{E5479BE1-ED0A-4387-BAFB-5E09CED3398A}" type="presOf" srcId="{0AF6CBD4-9156-49B9-B617-9C9AD78D3F94}" destId="{E64CF122-5908-40C1-94B3-2A58488C2AA6}" srcOrd="0" destOrd="5" presId="urn:microsoft.com/office/officeart/2005/8/layout/list1"/>
    <dgm:cxn modelId="{EAEFFD5D-D416-45C7-9FC8-B16B79CFAB77}" srcId="{17E56FD6-DE22-4F74-9D42-9A8949915ECA}" destId="{8B2D9FB0-A9C6-4C96-9ACF-986A69C021D0}" srcOrd="3" destOrd="0" parTransId="{DF487FE2-C343-4E10-B50D-1C8FF42567C6}" sibTransId="{D49D5614-38F0-420D-9C4A-3EBE71637846}"/>
    <dgm:cxn modelId="{62A92DF5-0932-481E-9996-3E9A303A182E}" type="presOf" srcId="{1583E5CC-9790-463B-929C-D868F66E858F}" destId="{E64CF122-5908-40C1-94B3-2A58488C2AA6}" srcOrd="0" destOrd="2" presId="urn:microsoft.com/office/officeart/2005/8/layout/list1"/>
    <dgm:cxn modelId="{290F2CBD-C699-4B81-BC41-8230BF11E00F}" srcId="{3D5CE807-195B-4395-99AF-627B5BA517CB}" destId="{17E56FD6-DE22-4F74-9D42-9A8949915ECA}" srcOrd="0" destOrd="0" parTransId="{63567A95-2EBE-4299-AA32-D905942F6C47}" sibTransId="{6821E7EF-9A11-4890-BCE5-66570BA5F0AD}"/>
    <dgm:cxn modelId="{5B096E39-8350-4BB0-BE31-34C57059C3BE}" srcId="{17E56FD6-DE22-4F74-9D42-9A8949915ECA}" destId="{D3DA493B-0681-43B3-8624-3FEA543AD4C4}" srcOrd="7" destOrd="0" parTransId="{D54E8D5D-42BA-4E95-8E62-B568CD5A1C5C}" sibTransId="{A0BB0AD0-2590-43D9-8974-BAD1FE50E881}"/>
    <dgm:cxn modelId="{063BCF15-601A-4B06-A73B-B0894F6F44E2}" type="presOf" srcId="{C7458D5C-A1E2-436E-B2FF-F41996C98303}" destId="{E64CF122-5908-40C1-94B3-2A58488C2AA6}" srcOrd="0" destOrd="4" presId="urn:microsoft.com/office/officeart/2005/8/layout/list1"/>
    <dgm:cxn modelId="{8849FE9E-EBC4-4815-A3D5-A656612059B0}" type="presOf" srcId="{8B2D9FB0-A9C6-4C96-9ACF-986A69C021D0}" destId="{E64CF122-5908-40C1-94B3-2A58488C2AA6}" srcOrd="0" destOrd="3" presId="urn:microsoft.com/office/officeart/2005/8/layout/list1"/>
    <dgm:cxn modelId="{5AFA465A-F0C0-4BE9-8E87-D00866D4D996}" type="presOf" srcId="{3E15B036-50E5-443A-9119-52A9F462E4FB}" destId="{E64CF122-5908-40C1-94B3-2A58488C2AA6}" srcOrd="0" destOrd="6" presId="urn:microsoft.com/office/officeart/2005/8/layout/list1"/>
    <dgm:cxn modelId="{CDB74C59-DFC5-4DE0-A340-00F51F3EF9A4}" srcId="{17E56FD6-DE22-4F74-9D42-9A8949915ECA}" destId="{1583E5CC-9790-463B-929C-D868F66E858F}" srcOrd="2" destOrd="0" parTransId="{973F9B87-7878-4280-889D-9363BAC6F50B}" sibTransId="{662C370D-9D31-457E-A879-9A3E41AF0E2E}"/>
    <dgm:cxn modelId="{9D35EC4A-AE04-4402-9B51-AD642E404BA4}" srcId="{17E56FD6-DE22-4F74-9D42-9A8949915ECA}" destId="{3E15B036-50E5-443A-9119-52A9F462E4FB}" srcOrd="6" destOrd="0" parTransId="{3C51089D-A994-40FD-A416-4B4F53463892}" sibTransId="{AAC55235-ECED-4B29-976B-3866ABE66FF5}"/>
    <dgm:cxn modelId="{DB2E61EC-37EA-4EA9-8A50-B333AEDA68CB}" type="presOf" srcId="{3D5CE807-195B-4395-99AF-627B5BA517CB}" destId="{F219B7B0-22F3-49B7-938C-5D5F5EECB4F0}" srcOrd="0" destOrd="0" presId="urn:microsoft.com/office/officeart/2005/8/layout/list1"/>
    <dgm:cxn modelId="{5D4E3050-1D1B-4060-A2F9-3705ABEB0EBC}" type="presOf" srcId="{B6FAF1D7-9D4D-4503-8552-C824FD56F92E}" destId="{E64CF122-5908-40C1-94B3-2A58488C2AA6}" srcOrd="0" destOrd="0" presId="urn:microsoft.com/office/officeart/2005/8/layout/list1"/>
    <dgm:cxn modelId="{44C5A294-70B1-42FE-96DA-B155B0446AD5}" srcId="{17E56FD6-DE22-4F74-9D42-9A8949915ECA}" destId="{B6FAF1D7-9D4D-4503-8552-C824FD56F92E}" srcOrd="0" destOrd="0" parTransId="{0A277DC5-CD5F-4E47-9492-80154457B696}" sibTransId="{B9E8AE0F-EDA4-45F8-BD50-737240C07CE6}"/>
    <dgm:cxn modelId="{546AA3AC-53E0-4739-92F0-B2166809CDF4}" type="presOf" srcId="{78F51B66-FAA4-45F9-BF79-67EE1E6B8C5E}" destId="{E64CF122-5908-40C1-94B3-2A58488C2AA6}" srcOrd="0" destOrd="1" presId="urn:microsoft.com/office/officeart/2005/8/layout/list1"/>
    <dgm:cxn modelId="{8556D4E4-B364-462C-8F75-4133A605BC5C}" type="presOf" srcId="{17E56FD6-DE22-4F74-9D42-9A8949915ECA}" destId="{EA4E53E2-2EA1-4DA9-8093-E3ADAF4CC435}" srcOrd="1" destOrd="0" presId="urn:microsoft.com/office/officeart/2005/8/layout/list1"/>
    <dgm:cxn modelId="{EA78619B-BBD9-4D83-9D01-19CB383BC74D}" srcId="{17E56FD6-DE22-4F74-9D42-9A8949915ECA}" destId="{0AF6CBD4-9156-49B9-B617-9C9AD78D3F94}" srcOrd="5" destOrd="0" parTransId="{71A8F021-76C4-4D69-9C83-006B39204835}" sibTransId="{C81B7DA1-8366-4EB8-9D96-4924868B33F4}"/>
    <dgm:cxn modelId="{226392CD-5D11-4E0F-995C-D045A8F0CA12}" srcId="{17E56FD6-DE22-4F74-9D42-9A8949915ECA}" destId="{78F51B66-FAA4-45F9-BF79-67EE1E6B8C5E}" srcOrd="1" destOrd="0" parTransId="{2035F4BA-9B67-4DDA-9BCC-21BB25BF3C8E}" sibTransId="{743909F4-A770-44B9-AF99-B8411E72102C}"/>
    <dgm:cxn modelId="{6B06568D-66E8-431F-A545-23AEF1615EC5}" srcId="{17E56FD6-DE22-4F74-9D42-9A8949915ECA}" destId="{C7458D5C-A1E2-436E-B2FF-F41996C98303}" srcOrd="4" destOrd="0" parTransId="{1E66817A-95D1-4E6A-8B5A-11D2296172BD}" sibTransId="{6D2D5994-E17C-45EB-9BD2-C053A60DCF20}"/>
    <dgm:cxn modelId="{6EA2F9FF-9BB0-469C-9E45-561965A8DDC3}" type="presOf" srcId="{17E56FD6-DE22-4F74-9D42-9A8949915ECA}" destId="{F897143E-08EB-4AF8-84B1-6E127FF5CC58}" srcOrd="0" destOrd="0" presId="urn:microsoft.com/office/officeart/2005/8/layout/list1"/>
    <dgm:cxn modelId="{1DD63E78-9D82-46EC-881F-56309199D2A5}" type="presParOf" srcId="{F219B7B0-22F3-49B7-938C-5D5F5EECB4F0}" destId="{9F91D458-FFD5-4C05-9D9B-323CC1FB84E2}" srcOrd="0" destOrd="0" presId="urn:microsoft.com/office/officeart/2005/8/layout/list1"/>
    <dgm:cxn modelId="{CA8D2651-B455-4574-B759-F3793A932EEF}" type="presParOf" srcId="{9F91D458-FFD5-4C05-9D9B-323CC1FB84E2}" destId="{F897143E-08EB-4AF8-84B1-6E127FF5CC58}" srcOrd="0" destOrd="0" presId="urn:microsoft.com/office/officeart/2005/8/layout/list1"/>
    <dgm:cxn modelId="{134D60BC-81BB-497B-AAD4-46062B78D606}" type="presParOf" srcId="{9F91D458-FFD5-4C05-9D9B-323CC1FB84E2}" destId="{EA4E53E2-2EA1-4DA9-8093-E3ADAF4CC435}" srcOrd="1" destOrd="0" presId="urn:microsoft.com/office/officeart/2005/8/layout/list1"/>
    <dgm:cxn modelId="{63A6ECE3-0281-4E5E-BD3A-E2AB12DCFA18}" type="presParOf" srcId="{F219B7B0-22F3-49B7-938C-5D5F5EECB4F0}" destId="{E47D05A3-B8CA-4AB5-B0ED-04C656F89D87}" srcOrd="1" destOrd="0" presId="urn:microsoft.com/office/officeart/2005/8/layout/list1"/>
    <dgm:cxn modelId="{33166059-8449-4DF0-B530-207D602DD61E}" type="presParOf" srcId="{F219B7B0-22F3-49B7-938C-5D5F5EECB4F0}" destId="{E64CF122-5908-40C1-94B3-2A58488C2AA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5CE807-195B-4395-99AF-627B5BA517C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17E56FD6-DE22-4F74-9D42-9A8949915ECA}">
      <dgm:prSet phldrT="[Text]" custT="1"/>
      <dgm:spPr/>
      <dgm:t>
        <a:bodyPr/>
        <a:lstStyle/>
        <a:p>
          <a:r>
            <a:rPr lang="en-US" sz="1600" dirty="0" smtClean="0"/>
            <a:t>Functional Upgrade</a:t>
          </a:r>
          <a:endParaRPr lang="en-GB" sz="1600" dirty="0"/>
        </a:p>
      </dgm:t>
    </dgm:pt>
    <dgm:pt modelId="{63567A95-2EBE-4299-AA32-D905942F6C47}" type="parTrans" cxnId="{290F2CBD-C699-4B81-BC41-8230BF11E00F}">
      <dgm:prSet/>
      <dgm:spPr/>
      <dgm:t>
        <a:bodyPr/>
        <a:lstStyle/>
        <a:p>
          <a:endParaRPr lang="en-GB"/>
        </a:p>
      </dgm:t>
    </dgm:pt>
    <dgm:pt modelId="{6821E7EF-9A11-4890-BCE5-66570BA5F0AD}" type="sibTrans" cxnId="{290F2CBD-C699-4B81-BC41-8230BF11E00F}">
      <dgm:prSet/>
      <dgm:spPr/>
      <dgm:t>
        <a:bodyPr/>
        <a:lstStyle/>
        <a:p>
          <a:endParaRPr lang="en-GB"/>
        </a:p>
      </dgm:t>
    </dgm:pt>
    <dgm:pt modelId="{93E742B4-B329-4ECA-8940-B1ADF58228B5}">
      <dgm:prSet phldrT="[Text]" custT="1"/>
      <dgm:spPr/>
      <dgm:t>
        <a:bodyPr/>
        <a:lstStyle/>
        <a:p>
          <a:r>
            <a:rPr lang="en-US" sz="1200" dirty="0" smtClean="0">
              <a:latin typeface="+mn-lt"/>
            </a:rPr>
            <a:t>Fedwire and CHIPS interfaces (support US and Canadian market)</a:t>
          </a:r>
          <a:endParaRPr lang="en-GB" sz="1200" dirty="0">
            <a:latin typeface="+mn-lt"/>
          </a:endParaRPr>
        </a:p>
      </dgm:t>
    </dgm:pt>
    <dgm:pt modelId="{9CB34395-4450-427D-A38E-827DC45357CB}" type="parTrans" cxnId="{B3DCBB39-5466-4018-96F5-31124136A06C}">
      <dgm:prSet/>
      <dgm:spPr/>
      <dgm:t>
        <a:bodyPr/>
        <a:lstStyle/>
        <a:p>
          <a:endParaRPr lang="en-GB"/>
        </a:p>
      </dgm:t>
    </dgm:pt>
    <dgm:pt modelId="{6C29A64E-74F7-42B8-AD37-C820E0138FE8}" type="sibTrans" cxnId="{B3DCBB39-5466-4018-96F5-31124136A06C}">
      <dgm:prSet/>
      <dgm:spPr/>
      <dgm:t>
        <a:bodyPr/>
        <a:lstStyle/>
        <a:p>
          <a:endParaRPr lang="en-GB"/>
        </a:p>
      </dgm:t>
    </dgm:pt>
    <dgm:pt modelId="{BEF09972-5CE4-4C64-A6C7-969779DD5E48}">
      <dgm:prSet custT="1"/>
      <dgm:spPr>
        <a:ln>
          <a:solidFill>
            <a:srgbClr val="991F3D"/>
          </a:solidFill>
        </a:ln>
      </dgm:spPr>
      <dgm:t>
        <a:bodyPr/>
        <a:lstStyle/>
        <a:p>
          <a:r>
            <a:rPr lang="en-US" sz="1200" dirty="0" smtClean="0">
              <a:latin typeface="+mn-lt"/>
            </a:rPr>
            <a:t>Digital transformation advanced analytics</a:t>
          </a:r>
        </a:p>
      </dgm:t>
    </dgm:pt>
    <dgm:pt modelId="{AE0A78AB-15FB-4CFA-826E-240F0F5C7906}" type="parTrans" cxnId="{73195236-C9BD-456B-ACF8-443F528BEAE4}">
      <dgm:prSet/>
      <dgm:spPr/>
      <dgm:t>
        <a:bodyPr/>
        <a:lstStyle/>
        <a:p>
          <a:endParaRPr lang="en-US"/>
        </a:p>
      </dgm:t>
    </dgm:pt>
    <dgm:pt modelId="{0045B4C0-C6F5-4ADD-92C4-98947581C22E}" type="sibTrans" cxnId="{73195236-C9BD-456B-ACF8-443F528BEAE4}">
      <dgm:prSet/>
      <dgm:spPr/>
      <dgm:t>
        <a:bodyPr/>
        <a:lstStyle/>
        <a:p>
          <a:endParaRPr lang="en-US"/>
        </a:p>
      </dgm:t>
    </dgm:pt>
    <dgm:pt modelId="{96CC5BCB-9CB6-4A89-82CF-CDE64A7A9910}">
      <dgm:prSet custT="1"/>
      <dgm:spPr>
        <a:ln>
          <a:solidFill>
            <a:srgbClr val="991F3D"/>
          </a:solidFill>
        </a:ln>
      </dgm:spPr>
      <dgm:t>
        <a:bodyPr/>
        <a:lstStyle/>
        <a:p>
          <a:r>
            <a:rPr lang="en-US" sz="1200" dirty="0" smtClean="0">
              <a:latin typeface="+mn-lt"/>
            </a:rPr>
            <a:t>Enhanced delivery models</a:t>
          </a:r>
        </a:p>
      </dgm:t>
    </dgm:pt>
    <dgm:pt modelId="{C2AE869D-5CEA-4B47-8E6A-C473FB379A95}" type="parTrans" cxnId="{E9475C65-FF26-45A5-B821-5E2E86E377EF}">
      <dgm:prSet/>
      <dgm:spPr/>
      <dgm:t>
        <a:bodyPr/>
        <a:lstStyle/>
        <a:p>
          <a:endParaRPr lang="en-US"/>
        </a:p>
      </dgm:t>
    </dgm:pt>
    <dgm:pt modelId="{F539DCB7-DE7D-4667-ABB8-F1E34A0F4261}" type="sibTrans" cxnId="{E9475C65-FF26-45A5-B821-5E2E86E377EF}">
      <dgm:prSet/>
      <dgm:spPr/>
      <dgm:t>
        <a:bodyPr/>
        <a:lstStyle/>
        <a:p>
          <a:endParaRPr lang="en-US"/>
        </a:p>
      </dgm:t>
    </dgm:pt>
    <dgm:pt modelId="{25DB051A-CC69-4764-96EF-0ADFA970BCE5}">
      <dgm:prSet custT="1"/>
      <dgm:spPr>
        <a:ln>
          <a:solidFill>
            <a:srgbClr val="991F3D"/>
          </a:solidFill>
        </a:ln>
      </dgm:spPr>
      <dgm:t>
        <a:bodyPr/>
        <a:lstStyle/>
        <a:p>
          <a:r>
            <a:rPr lang="en-US" sz="1200" dirty="0" smtClean="0">
              <a:latin typeface="+mn-lt"/>
            </a:rPr>
            <a:t>Horizontal scalability utilizing Cassandra database (race to real time)</a:t>
          </a:r>
        </a:p>
      </dgm:t>
    </dgm:pt>
    <dgm:pt modelId="{B2821A31-F2EC-4D9E-951A-632BB7535828}" type="parTrans" cxnId="{2FA7C569-E142-4EFA-8D73-3D9A2D25278B}">
      <dgm:prSet/>
      <dgm:spPr/>
      <dgm:t>
        <a:bodyPr/>
        <a:lstStyle/>
        <a:p>
          <a:endParaRPr lang="en-US"/>
        </a:p>
      </dgm:t>
    </dgm:pt>
    <dgm:pt modelId="{AAACAD5C-6663-444C-A772-86044B02C48E}" type="sibTrans" cxnId="{2FA7C569-E142-4EFA-8D73-3D9A2D25278B}">
      <dgm:prSet/>
      <dgm:spPr/>
      <dgm:t>
        <a:bodyPr/>
        <a:lstStyle/>
        <a:p>
          <a:endParaRPr lang="en-US"/>
        </a:p>
      </dgm:t>
    </dgm:pt>
    <dgm:pt modelId="{D7AE6162-2DFD-4031-81A0-CD03036BB830}">
      <dgm:prSet custT="1"/>
      <dgm:spPr>
        <a:ln>
          <a:solidFill>
            <a:srgbClr val="991F3D"/>
          </a:solidFill>
        </a:ln>
      </dgm:spPr>
      <dgm:t>
        <a:bodyPr/>
        <a:lstStyle/>
        <a:p>
          <a:r>
            <a:rPr lang="en-US" sz="1200" dirty="0" smtClean="0">
              <a:latin typeface="+mn-lt"/>
            </a:rPr>
            <a:t>REST API enabling integration to client UIs </a:t>
          </a:r>
        </a:p>
      </dgm:t>
    </dgm:pt>
    <dgm:pt modelId="{20C66351-F4E4-473A-8768-779B6BA1652E}" type="parTrans" cxnId="{B2F2BCD2-EF8F-49AD-9616-EB1F1C3B5689}">
      <dgm:prSet/>
      <dgm:spPr/>
      <dgm:t>
        <a:bodyPr/>
        <a:lstStyle/>
        <a:p>
          <a:endParaRPr lang="en-US"/>
        </a:p>
      </dgm:t>
    </dgm:pt>
    <dgm:pt modelId="{9EBD838A-C9AA-4CB4-884B-841C7DC4C51E}" type="sibTrans" cxnId="{B2F2BCD2-EF8F-49AD-9616-EB1F1C3B5689}">
      <dgm:prSet/>
      <dgm:spPr/>
      <dgm:t>
        <a:bodyPr/>
        <a:lstStyle/>
        <a:p>
          <a:endParaRPr lang="en-US"/>
        </a:p>
      </dgm:t>
    </dgm:pt>
    <dgm:pt modelId="{D6DEDE70-E5A9-41E4-BC11-FFF89F861FE4}">
      <dgm:prSet custT="1"/>
      <dgm:spPr>
        <a:solidFill>
          <a:srgbClr val="991F3D"/>
        </a:solidFill>
      </dgm:spPr>
      <dgm:t>
        <a:bodyPr/>
        <a:lstStyle/>
        <a:p>
          <a:r>
            <a:rPr lang="en-US" sz="1600" dirty="0" smtClean="0"/>
            <a:t>Technological Upgrade</a:t>
          </a:r>
        </a:p>
      </dgm:t>
    </dgm:pt>
    <dgm:pt modelId="{43F70D91-2CE1-4614-A1C5-38B435F5C0A4}" type="parTrans" cxnId="{AD2A8B97-2FDD-4D42-AFC6-CA5F5A960887}">
      <dgm:prSet/>
      <dgm:spPr/>
      <dgm:t>
        <a:bodyPr/>
        <a:lstStyle/>
        <a:p>
          <a:endParaRPr lang="en-US"/>
        </a:p>
      </dgm:t>
    </dgm:pt>
    <dgm:pt modelId="{56EF6B5F-6656-4BD9-80BE-2701A40082B5}" type="sibTrans" cxnId="{AD2A8B97-2FDD-4D42-AFC6-CA5F5A960887}">
      <dgm:prSet/>
      <dgm:spPr/>
      <dgm:t>
        <a:bodyPr/>
        <a:lstStyle/>
        <a:p>
          <a:endParaRPr lang="en-US"/>
        </a:p>
      </dgm:t>
    </dgm:pt>
    <dgm:pt modelId="{B35A4ADD-BF9D-49FC-B813-F91A31FC5277}">
      <dgm:prSet custT="1"/>
      <dgm:spPr/>
      <dgm:t>
        <a:bodyPr/>
        <a:lstStyle/>
        <a:p>
          <a:r>
            <a:rPr lang="en-US" sz="1200" dirty="0" smtClean="0">
              <a:latin typeface="+mn-lt"/>
            </a:rPr>
            <a:t>French language addition</a:t>
          </a:r>
        </a:p>
      </dgm:t>
    </dgm:pt>
    <dgm:pt modelId="{DE30FCD2-3411-49B4-AD9E-FFE45C5207C7}" type="sibTrans" cxnId="{5DF43680-3F32-490E-897B-19F1437AA037}">
      <dgm:prSet/>
      <dgm:spPr/>
      <dgm:t>
        <a:bodyPr/>
        <a:lstStyle/>
        <a:p>
          <a:endParaRPr lang="en-US"/>
        </a:p>
      </dgm:t>
    </dgm:pt>
    <dgm:pt modelId="{F2C93E08-6CD8-4D6D-834B-32FBD94589D5}" type="parTrans" cxnId="{5DF43680-3F32-490E-897B-19F1437AA037}">
      <dgm:prSet/>
      <dgm:spPr/>
      <dgm:t>
        <a:bodyPr/>
        <a:lstStyle/>
        <a:p>
          <a:endParaRPr lang="en-US"/>
        </a:p>
      </dgm:t>
    </dgm:pt>
    <dgm:pt modelId="{F539B85B-EA33-4B1D-8AA8-DBB9208282F3}">
      <dgm:prSet phldrT="[Text]" custT="1"/>
      <dgm:spPr/>
      <dgm:t>
        <a:bodyPr/>
        <a:lstStyle/>
        <a:p>
          <a:r>
            <a:rPr lang="en-US" sz="1200" dirty="0" smtClean="0">
              <a:latin typeface="+mn-lt"/>
            </a:rPr>
            <a:t>Enhance SWIFT payment messages</a:t>
          </a:r>
        </a:p>
      </dgm:t>
    </dgm:pt>
    <dgm:pt modelId="{7F96F133-0EF2-4A7D-8DC8-4694D01D0588}" type="sibTrans" cxnId="{7D059A0C-CC70-4C0E-BDE3-BB4E57E5C744}">
      <dgm:prSet/>
      <dgm:spPr/>
      <dgm:t>
        <a:bodyPr/>
        <a:lstStyle/>
        <a:p>
          <a:endParaRPr lang="en-US"/>
        </a:p>
      </dgm:t>
    </dgm:pt>
    <dgm:pt modelId="{D7D1F848-1704-4974-B905-DC6B4E6597E3}" type="parTrans" cxnId="{7D059A0C-CC70-4C0E-BDE3-BB4E57E5C744}">
      <dgm:prSet/>
      <dgm:spPr/>
      <dgm:t>
        <a:bodyPr/>
        <a:lstStyle/>
        <a:p>
          <a:endParaRPr lang="en-US"/>
        </a:p>
      </dgm:t>
    </dgm:pt>
    <dgm:pt modelId="{DB139C70-455A-4B0B-9EC0-7CE3CBD25E1C}">
      <dgm:prSet phldrT="[Text]" custT="1"/>
      <dgm:spPr/>
      <dgm:t>
        <a:bodyPr/>
        <a:lstStyle/>
        <a:p>
          <a:r>
            <a:rPr lang="en-US" sz="1200" dirty="0" smtClean="0">
              <a:latin typeface="+mn-lt"/>
            </a:rPr>
            <a:t>US ACH interfaces (support US low value market)</a:t>
          </a:r>
        </a:p>
      </dgm:t>
    </dgm:pt>
    <dgm:pt modelId="{FD55BF96-0A83-4256-ACD9-33D518106A3E}" type="sibTrans" cxnId="{96E8C1AB-B3A0-4B16-B53B-1D647025718D}">
      <dgm:prSet/>
      <dgm:spPr/>
      <dgm:t>
        <a:bodyPr/>
        <a:lstStyle/>
        <a:p>
          <a:endParaRPr lang="en-US"/>
        </a:p>
      </dgm:t>
    </dgm:pt>
    <dgm:pt modelId="{439CA67E-3F28-4992-A634-D42A8ABE7909}" type="parTrans" cxnId="{96E8C1AB-B3A0-4B16-B53B-1D647025718D}">
      <dgm:prSet/>
      <dgm:spPr/>
      <dgm:t>
        <a:bodyPr/>
        <a:lstStyle/>
        <a:p>
          <a:endParaRPr lang="en-US"/>
        </a:p>
      </dgm:t>
    </dgm:pt>
    <dgm:pt modelId="{060511F0-457F-407F-8ED2-CF7899C8C598}">
      <dgm:prSet phldrT="[Text]" custT="1"/>
      <dgm:spPr/>
      <dgm:t>
        <a:bodyPr/>
        <a:lstStyle/>
        <a:p>
          <a:r>
            <a:rPr lang="en-US" sz="1200" dirty="0" smtClean="0">
              <a:latin typeface="+mn-lt"/>
            </a:rPr>
            <a:t>Intuitive user experience</a:t>
          </a:r>
        </a:p>
      </dgm:t>
    </dgm:pt>
    <dgm:pt modelId="{9E69BECA-3E0C-4FE6-B764-711F50DE5735}" type="parTrans" cxnId="{640E4AF1-DB5D-4EC9-82E7-06837D9A112F}">
      <dgm:prSet/>
      <dgm:spPr/>
      <dgm:t>
        <a:bodyPr/>
        <a:lstStyle/>
        <a:p>
          <a:endParaRPr lang="en-US"/>
        </a:p>
      </dgm:t>
    </dgm:pt>
    <dgm:pt modelId="{DCB29A2D-9A42-4DF8-B460-538FB21E9405}" type="sibTrans" cxnId="{640E4AF1-DB5D-4EC9-82E7-06837D9A112F}">
      <dgm:prSet/>
      <dgm:spPr/>
      <dgm:t>
        <a:bodyPr/>
        <a:lstStyle/>
        <a:p>
          <a:endParaRPr lang="en-US"/>
        </a:p>
      </dgm:t>
    </dgm:pt>
    <dgm:pt modelId="{954CB44F-9E6C-400A-BB2A-D866659DA2CF}">
      <dgm:prSet custT="1"/>
      <dgm:spPr>
        <a:ln>
          <a:solidFill>
            <a:srgbClr val="991F3D"/>
          </a:solidFill>
        </a:ln>
      </dgm:spPr>
      <dgm:t>
        <a:bodyPr/>
        <a:lstStyle/>
        <a:p>
          <a:r>
            <a:rPr lang="en-US" sz="1200" dirty="0" smtClean="0">
              <a:latin typeface="+mn-lt"/>
            </a:rPr>
            <a:t>Cloud deployment</a:t>
          </a:r>
        </a:p>
      </dgm:t>
    </dgm:pt>
    <dgm:pt modelId="{FA47334C-3379-4D29-8999-956DE593E820}" type="parTrans" cxnId="{22688F73-AEE3-4CC0-B911-E755E549751D}">
      <dgm:prSet/>
      <dgm:spPr/>
      <dgm:t>
        <a:bodyPr/>
        <a:lstStyle/>
        <a:p>
          <a:endParaRPr lang="en-US"/>
        </a:p>
      </dgm:t>
    </dgm:pt>
    <dgm:pt modelId="{7C772729-96E6-4E7B-BC2B-A99435CA1F3B}" type="sibTrans" cxnId="{22688F73-AEE3-4CC0-B911-E755E549751D}">
      <dgm:prSet/>
      <dgm:spPr/>
      <dgm:t>
        <a:bodyPr/>
        <a:lstStyle/>
        <a:p>
          <a:endParaRPr lang="en-US"/>
        </a:p>
      </dgm:t>
    </dgm:pt>
    <dgm:pt modelId="{25F34DB5-8396-45EA-B5F3-0EF7835874D8}">
      <dgm:prSet custT="1"/>
      <dgm:spPr>
        <a:ln>
          <a:solidFill>
            <a:srgbClr val="991F3D"/>
          </a:solidFill>
        </a:ln>
      </dgm:spPr>
      <dgm:t>
        <a:bodyPr/>
        <a:lstStyle/>
        <a:p>
          <a:r>
            <a:rPr lang="en-US" sz="1200" dirty="0" smtClean="0">
              <a:latin typeface="+mn-lt"/>
            </a:rPr>
            <a:t>Test automation</a:t>
          </a:r>
        </a:p>
      </dgm:t>
    </dgm:pt>
    <dgm:pt modelId="{106F62EE-DFE3-45F0-8B98-4676F740261B}" type="parTrans" cxnId="{AEAA56C9-09E6-4448-8F81-DD13544E0D09}">
      <dgm:prSet/>
      <dgm:spPr/>
      <dgm:t>
        <a:bodyPr/>
        <a:lstStyle/>
        <a:p>
          <a:endParaRPr lang="en-US"/>
        </a:p>
      </dgm:t>
    </dgm:pt>
    <dgm:pt modelId="{E59A82D6-694C-4263-BADB-8AA19E8A9AEB}" type="sibTrans" cxnId="{AEAA56C9-09E6-4448-8F81-DD13544E0D09}">
      <dgm:prSet/>
      <dgm:spPr/>
      <dgm:t>
        <a:bodyPr/>
        <a:lstStyle/>
        <a:p>
          <a:endParaRPr lang="en-US"/>
        </a:p>
      </dgm:t>
    </dgm:pt>
    <dgm:pt modelId="{F219B7B0-22F3-49B7-938C-5D5F5EECB4F0}" type="pres">
      <dgm:prSet presAssocID="{3D5CE807-195B-4395-99AF-627B5BA517CB}" presName="linear" presStyleCnt="0">
        <dgm:presLayoutVars>
          <dgm:dir/>
          <dgm:animLvl val="lvl"/>
          <dgm:resizeHandles val="exact"/>
        </dgm:presLayoutVars>
      </dgm:prSet>
      <dgm:spPr/>
      <dgm:t>
        <a:bodyPr/>
        <a:lstStyle/>
        <a:p>
          <a:endParaRPr lang="en-GB"/>
        </a:p>
      </dgm:t>
    </dgm:pt>
    <dgm:pt modelId="{9F91D458-FFD5-4C05-9D9B-323CC1FB84E2}" type="pres">
      <dgm:prSet presAssocID="{17E56FD6-DE22-4F74-9D42-9A8949915ECA}" presName="parentLin" presStyleCnt="0"/>
      <dgm:spPr/>
    </dgm:pt>
    <dgm:pt modelId="{F897143E-08EB-4AF8-84B1-6E127FF5CC58}" type="pres">
      <dgm:prSet presAssocID="{17E56FD6-DE22-4F74-9D42-9A8949915ECA}" presName="parentLeftMargin" presStyleLbl="node1" presStyleIdx="0" presStyleCnt="2"/>
      <dgm:spPr/>
      <dgm:t>
        <a:bodyPr/>
        <a:lstStyle/>
        <a:p>
          <a:endParaRPr lang="en-GB"/>
        </a:p>
      </dgm:t>
    </dgm:pt>
    <dgm:pt modelId="{EA4E53E2-2EA1-4DA9-8093-E3ADAF4CC435}" type="pres">
      <dgm:prSet presAssocID="{17E56FD6-DE22-4F74-9D42-9A8949915ECA}" presName="parentText" presStyleLbl="node1" presStyleIdx="0" presStyleCnt="2" custScaleX="142857" custScaleY="180691">
        <dgm:presLayoutVars>
          <dgm:chMax val="0"/>
          <dgm:bulletEnabled val="1"/>
        </dgm:presLayoutVars>
      </dgm:prSet>
      <dgm:spPr/>
      <dgm:t>
        <a:bodyPr/>
        <a:lstStyle/>
        <a:p>
          <a:endParaRPr lang="en-GB"/>
        </a:p>
      </dgm:t>
    </dgm:pt>
    <dgm:pt modelId="{E47D05A3-B8CA-4AB5-B0ED-04C656F89D87}" type="pres">
      <dgm:prSet presAssocID="{17E56FD6-DE22-4F74-9D42-9A8949915ECA}" presName="negativeSpace" presStyleCnt="0"/>
      <dgm:spPr/>
    </dgm:pt>
    <dgm:pt modelId="{E64CF122-5908-40C1-94B3-2A58488C2AA6}" type="pres">
      <dgm:prSet presAssocID="{17E56FD6-DE22-4F74-9D42-9A8949915ECA}" presName="childText" presStyleLbl="conFgAcc1" presStyleIdx="0" presStyleCnt="2">
        <dgm:presLayoutVars>
          <dgm:bulletEnabled val="1"/>
        </dgm:presLayoutVars>
      </dgm:prSet>
      <dgm:spPr/>
      <dgm:t>
        <a:bodyPr/>
        <a:lstStyle/>
        <a:p>
          <a:endParaRPr lang="en-GB"/>
        </a:p>
      </dgm:t>
    </dgm:pt>
    <dgm:pt modelId="{BE9E2DDD-7672-4358-9C8A-2D60C3F83141}" type="pres">
      <dgm:prSet presAssocID="{6821E7EF-9A11-4890-BCE5-66570BA5F0AD}" presName="spaceBetweenRectangles" presStyleCnt="0"/>
      <dgm:spPr/>
    </dgm:pt>
    <dgm:pt modelId="{0CA18E28-88E1-46D7-8CA3-E13552F4C7FB}" type="pres">
      <dgm:prSet presAssocID="{D6DEDE70-E5A9-41E4-BC11-FFF89F861FE4}" presName="parentLin" presStyleCnt="0"/>
      <dgm:spPr/>
    </dgm:pt>
    <dgm:pt modelId="{FF890BBF-E207-4E08-902C-77B0426E2B28}" type="pres">
      <dgm:prSet presAssocID="{D6DEDE70-E5A9-41E4-BC11-FFF89F861FE4}" presName="parentLeftMargin" presStyleLbl="node1" presStyleIdx="0" presStyleCnt="2"/>
      <dgm:spPr/>
      <dgm:t>
        <a:bodyPr/>
        <a:lstStyle/>
        <a:p>
          <a:endParaRPr lang="en-US"/>
        </a:p>
      </dgm:t>
    </dgm:pt>
    <dgm:pt modelId="{EB70CC9A-E4B7-499B-B5EF-75A6032203B3}" type="pres">
      <dgm:prSet presAssocID="{D6DEDE70-E5A9-41E4-BC11-FFF89F861FE4}" presName="parentText" presStyleLbl="node1" presStyleIdx="1" presStyleCnt="2" custScaleY="178594">
        <dgm:presLayoutVars>
          <dgm:chMax val="0"/>
          <dgm:bulletEnabled val="1"/>
        </dgm:presLayoutVars>
      </dgm:prSet>
      <dgm:spPr/>
      <dgm:t>
        <a:bodyPr/>
        <a:lstStyle/>
        <a:p>
          <a:endParaRPr lang="en-US"/>
        </a:p>
      </dgm:t>
    </dgm:pt>
    <dgm:pt modelId="{D4A85630-258D-40A3-A3EE-FC8D9342DA33}" type="pres">
      <dgm:prSet presAssocID="{D6DEDE70-E5A9-41E4-BC11-FFF89F861FE4}" presName="negativeSpace" presStyleCnt="0"/>
      <dgm:spPr/>
    </dgm:pt>
    <dgm:pt modelId="{83531CBB-C48B-4167-96A7-5EE5AB69106E}" type="pres">
      <dgm:prSet presAssocID="{D6DEDE70-E5A9-41E4-BC11-FFF89F861FE4}" presName="childText" presStyleLbl="conFgAcc1" presStyleIdx="1" presStyleCnt="2">
        <dgm:presLayoutVars>
          <dgm:bulletEnabled val="1"/>
        </dgm:presLayoutVars>
      </dgm:prSet>
      <dgm:spPr/>
      <dgm:t>
        <a:bodyPr/>
        <a:lstStyle/>
        <a:p>
          <a:endParaRPr lang="en-US"/>
        </a:p>
      </dgm:t>
    </dgm:pt>
  </dgm:ptLst>
  <dgm:cxnLst>
    <dgm:cxn modelId="{2FA7C569-E142-4EFA-8D73-3D9A2D25278B}" srcId="{D6DEDE70-E5A9-41E4-BC11-FFF89F861FE4}" destId="{25DB051A-CC69-4764-96EF-0ADFA970BCE5}" srcOrd="2" destOrd="0" parTransId="{B2821A31-F2EC-4D9E-951A-632BB7535828}" sibTransId="{AAACAD5C-6663-444C-A772-86044B02C48E}"/>
    <dgm:cxn modelId="{290F2CBD-C699-4B81-BC41-8230BF11E00F}" srcId="{3D5CE807-195B-4395-99AF-627B5BA517CB}" destId="{17E56FD6-DE22-4F74-9D42-9A8949915ECA}" srcOrd="0" destOrd="0" parTransId="{63567A95-2EBE-4299-AA32-D905942F6C47}" sibTransId="{6821E7EF-9A11-4890-BCE5-66570BA5F0AD}"/>
    <dgm:cxn modelId="{AEAA56C9-09E6-4448-8F81-DD13544E0D09}" srcId="{96CC5BCB-9CB6-4A89-82CF-CDE64A7A9910}" destId="{25F34DB5-8396-45EA-B5F3-0EF7835874D8}" srcOrd="1" destOrd="0" parTransId="{106F62EE-DFE3-45F0-8B98-4676F740261B}" sibTransId="{E59A82D6-694C-4263-BADB-8AA19E8A9AEB}"/>
    <dgm:cxn modelId="{19ADBEC2-F402-419B-A626-56C46C1D3430}" type="presOf" srcId="{25F34DB5-8396-45EA-B5F3-0EF7835874D8}" destId="{83531CBB-C48B-4167-96A7-5EE5AB69106E}" srcOrd="0" destOrd="3" presId="urn:microsoft.com/office/officeart/2005/8/layout/list1"/>
    <dgm:cxn modelId="{66C22EE2-BE90-41A3-91E5-113607422FB6}" type="presOf" srcId="{17E56FD6-DE22-4F74-9D42-9A8949915ECA}" destId="{EA4E53E2-2EA1-4DA9-8093-E3ADAF4CC435}" srcOrd="1" destOrd="0" presId="urn:microsoft.com/office/officeart/2005/8/layout/list1"/>
    <dgm:cxn modelId="{39E73EE3-DC5E-4204-86B6-58D80C3FAD62}" type="presOf" srcId="{060511F0-457F-407F-8ED2-CF7899C8C598}" destId="{E64CF122-5908-40C1-94B3-2A58488C2AA6}" srcOrd="0" destOrd="3" presId="urn:microsoft.com/office/officeart/2005/8/layout/list1"/>
    <dgm:cxn modelId="{F2BC34E1-DA62-4C65-88C2-97DBC7706897}" type="presOf" srcId="{25DB051A-CC69-4764-96EF-0ADFA970BCE5}" destId="{83531CBB-C48B-4167-96A7-5EE5AB69106E}" srcOrd="0" destOrd="4" presId="urn:microsoft.com/office/officeart/2005/8/layout/list1"/>
    <dgm:cxn modelId="{7D059A0C-CC70-4C0E-BDE3-BB4E57E5C744}" srcId="{17E56FD6-DE22-4F74-9D42-9A8949915ECA}" destId="{F539B85B-EA33-4B1D-8AA8-DBB9208282F3}" srcOrd="2" destOrd="0" parTransId="{D7D1F848-1704-4974-B905-DC6B4E6597E3}" sibTransId="{7F96F133-0EF2-4A7D-8DC8-4694D01D0588}"/>
    <dgm:cxn modelId="{E9475C65-FF26-45A5-B821-5E2E86E377EF}" srcId="{D6DEDE70-E5A9-41E4-BC11-FFF89F861FE4}" destId="{96CC5BCB-9CB6-4A89-82CF-CDE64A7A9910}" srcOrd="1" destOrd="0" parTransId="{C2AE869D-5CEA-4B47-8E6A-C473FB379A95}" sibTransId="{F539DCB7-DE7D-4667-ABB8-F1E34A0F4261}"/>
    <dgm:cxn modelId="{FE0BC39D-D247-499B-809A-8BD8BF921E42}" type="presOf" srcId="{3D5CE807-195B-4395-99AF-627B5BA517CB}" destId="{F219B7B0-22F3-49B7-938C-5D5F5EECB4F0}" srcOrd="0" destOrd="0" presId="urn:microsoft.com/office/officeart/2005/8/layout/list1"/>
    <dgm:cxn modelId="{22688F73-AEE3-4CC0-B911-E755E549751D}" srcId="{96CC5BCB-9CB6-4A89-82CF-CDE64A7A9910}" destId="{954CB44F-9E6C-400A-BB2A-D866659DA2CF}" srcOrd="0" destOrd="0" parTransId="{FA47334C-3379-4D29-8999-956DE593E820}" sibTransId="{7C772729-96E6-4E7B-BC2B-A99435CA1F3B}"/>
    <dgm:cxn modelId="{73195236-C9BD-456B-ACF8-443F528BEAE4}" srcId="{D6DEDE70-E5A9-41E4-BC11-FFF89F861FE4}" destId="{BEF09972-5CE4-4C64-A6C7-969779DD5E48}" srcOrd="0" destOrd="0" parTransId="{AE0A78AB-15FB-4CFA-826E-240F0F5C7906}" sibTransId="{0045B4C0-C6F5-4ADD-92C4-98947581C22E}"/>
    <dgm:cxn modelId="{C37F557A-A7E0-47C3-9248-22CC53DC6CEB}" type="presOf" srcId="{BEF09972-5CE4-4C64-A6C7-969779DD5E48}" destId="{83531CBB-C48B-4167-96A7-5EE5AB69106E}" srcOrd="0" destOrd="0" presId="urn:microsoft.com/office/officeart/2005/8/layout/list1"/>
    <dgm:cxn modelId="{EB61221F-C439-4315-8E57-2F2D34A627AD}" type="presOf" srcId="{D6DEDE70-E5A9-41E4-BC11-FFF89F861FE4}" destId="{EB70CC9A-E4B7-499B-B5EF-75A6032203B3}" srcOrd="1" destOrd="0" presId="urn:microsoft.com/office/officeart/2005/8/layout/list1"/>
    <dgm:cxn modelId="{B8E27D98-86FC-47EE-9B83-74CE3C31909D}" type="presOf" srcId="{D6DEDE70-E5A9-41E4-BC11-FFF89F861FE4}" destId="{FF890BBF-E207-4E08-902C-77B0426E2B28}" srcOrd="0" destOrd="0" presId="urn:microsoft.com/office/officeart/2005/8/layout/list1"/>
    <dgm:cxn modelId="{B2F2BCD2-EF8F-49AD-9616-EB1F1C3B5689}" srcId="{D6DEDE70-E5A9-41E4-BC11-FFF89F861FE4}" destId="{D7AE6162-2DFD-4031-81A0-CD03036BB830}" srcOrd="3" destOrd="0" parTransId="{20C66351-F4E4-473A-8768-779B6BA1652E}" sibTransId="{9EBD838A-C9AA-4CB4-884B-841C7DC4C51E}"/>
    <dgm:cxn modelId="{D62F62C7-61B4-477E-A7D6-E8CEA5EB2266}" type="presOf" srcId="{96CC5BCB-9CB6-4A89-82CF-CDE64A7A9910}" destId="{83531CBB-C48B-4167-96A7-5EE5AB69106E}" srcOrd="0" destOrd="1" presId="urn:microsoft.com/office/officeart/2005/8/layout/list1"/>
    <dgm:cxn modelId="{96E8C1AB-B3A0-4B16-B53B-1D647025718D}" srcId="{17E56FD6-DE22-4F74-9D42-9A8949915ECA}" destId="{DB139C70-455A-4B0B-9EC0-7CE3CBD25E1C}" srcOrd="1" destOrd="0" parTransId="{439CA67E-3F28-4992-A634-D42A8ABE7909}" sibTransId="{FD55BF96-0A83-4256-ACD9-33D518106A3E}"/>
    <dgm:cxn modelId="{1B2FB87D-771B-4203-A08B-B154D84DA9FB}" type="presOf" srcId="{F539B85B-EA33-4B1D-8AA8-DBB9208282F3}" destId="{E64CF122-5908-40C1-94B3-2A58488C2AA6}" srcOrd="0" destOrd="2" presId="urn:microsoft.com/office/officeart/2005/8/layout/list1"/>
    <dgm:cxn modelId="{1DFFB019-5D5A-4672-9C98-2D7F03EEAF38}" type="presOf" srcId="{17E56FD6-DE22-4F74-9D42-9A8949915ECA}" destId="{F897143E-08EB-4AF8-84B1-6E127FF5CC58}" srcOrd="0" destOrd="0" presId="urn:microsoft.com/office/officeart/2005/8/layout/list1"/>
    <dgm:cxn modelId="{19B1E1E7-F0E7-4C98-BBFF-FAFD22C29493}" type="presOf" srcId="{93E742B4-B329-4ECA-8940-B1ADF58228B5}" destId="{E64CF122-5908-40C1-94B3-2A58488C2AA6}" srcOrd="0" destOrd="0" presId="urn:microsoft.com/office/officeart/2005/8/layout/list1"/>
    <dgm:cxn modelId="{5804FE42-BE63-4D27-A2CD-8FE01DB8A506}" type="presOf" srcId="{D7AE6162-2DFD-4031-81A0-CD03036BB830}" destId="{83531CBB-C48B-4167-96A7-5EE5AB69106E}" srcOrd="0" destOrd="5" presId="urn:microsoft.com/office/officeart/2005/8/layout/list1"/>
    <dgm:cxn modelId="{AD2A8B97-2FDD-4D42-AFC6-CA5F5A960887}" srcId="{3D5CE807-195B-4395-99AF-627B5BA517CB}" destId="{D6DEDE70-E5A9-41E4-BC11-FFF89F861FE4}" srcOrd="1" destOrd="0" parTransId="{43F70D91-2CE1-4614-A1C5-38B435F5C0A4}" sibTransId="{56EF6B5F-6656-4BD9-80BE-2701A40082B5}"/>
    <dgm:cxn modelId="{5B3E4C40-926F-4A6C-8356-F926B59984F5}" type="presOf" srcId="{954CB44F-9E6C-400A-BB2A-D866659DA2CF}" destId="{83531CBB-C48B-4167-96A7-5EE5AB69106E}" srcOrd="0" destOrd="2" presId="urn:microsoft.com/office/officeart/2005/8/layout/list1"/>
    <dgm:cxn modelId="{B3DCBB39-5466-4018-96F5-31124136A06C}" srcId="{17E56FD6-DE22-4F74-9D42-9A8949915ECA}" destId="{93E742B4-B329-4ECA-8940-B1ADF58228B5}" srcOrd="0" destOrd="0" parTransId="{9CB34395-4450-427D-A38E-827DC45357CB}" sibTransId="{6C29A64E-74F7-42B8-AD37-C820E0138FE8}"/>
    <dgm:cxn modelId="{6A1D1828-AFFB-4898-AF11-DF7B79D8523C}" type="presOf" srcId="{DB139C70-455A-4B0B-9EC0-7CE3CBD25E1C}" destId="{E64CF122-5908-40C1-94B3-2A58488C2AA6}" srcOrd="0" destOrd="1" presId="urn:microsoft.com/office/officeart/2005/8/layout/list1"/>
    <dgm:cxn modelId="{5DF43680-3F32-490E-897B-19F1437AA037}" srcId="{17E56FD6-DE22-4F74-9D42-9A8949915ECA}" destId="{B35A4ADD-BF9D-49FC-B813-F91A31FC5277}" srcOrd="4" destOrd="0" parTransId="{F2C93E08-6CD8-4D6D-834B-32FBD94589D5}" sibTransId="{DE30FCD2-3411-49B4-AD9E-FFE45C5207C7}"/>
    <dgm:cxn modelId="{640E4AF1-DB5D-4EC9-82E7-06837D9A112F}" srcId="{17E56FD6-DE22-4F74-9D42-9A8949915ECA}" destId="{060511F0-457F-407F-8ED2-CF7899C8C598}" srcOrd="3" destOrd="0" parTransId="{9E69BECA-3E0C-4FE6-B764-711F50DE5735}" sibTransId="{DCB29A2D-9A42-4DF8-B460-538FB21E9405}"/>
    <dgm:cxn modelId="{1CEFEBF9-C725-4922-AED5-007E45BEB9C1}" type="presOf" srcId="{B35A4ADD-BF9D-49FC-B813-F91A31FC5277}" destId="{E64CF122-5908-40C1-94B3-2A58488C2AA6}" srcOrd="0" destOrd="4" presId="urn:microsoft.com/office/officeart/2005/8/layout/list1"/>
    <dgm:cxn modelId="{6285270A-5419-4858-852A-3FCE469DC292}" type="presParOf" srcId="{F219B7B0-22F3-49B7-938C-5D5F5EECB4F0}" destId="{9F91D458-FFD5-4C05-9D9B-323CC1FB84E2}" srcOrd="0" destOrd="0" presId="urn:microsoft.com/office/officeart/2005/8/layout/list1"/>
    <dgm:cxn modelId="{4FE6BA33-0295-4C5A-A994-35D420DFE4B2}" type="presParOf" srcId="{9F91D458-FFD5-4C05-9D9B-323CC1FB84E2}" destId="{F897143E-08EB-4AF8-84B1-6E127FF5CC58}" srcOrd="0" destOrd="0" presId="urn:microsoft.com/office/officeart/2005/8/layout/list1"/>
    <dgm:cxn modelId="{FADFFB0A-FBB3-43D3-BBE9-946434B80F3A}" type="presParOf" srcId="{9F91D458-FFD5-4C05-9D9B-323CC1FB84E2}" destId="{EA4E53E2-2EA1-4DA9-8093-E3ADAF4CC435}" srcOrd="1" destOrd="0" presId="urn:microsoft.com/office/officeart/2005/8/layout/list1"/>
    <dgm:cxn modelId="{C3E019FE-9293-4F6D-9A9F-4D2CB62DB405}" type="presParOf" srcId="{F219B7B0-22F3-49B7-938C-5D5F5EECB4F0}" destId="{E47D05A3-B8CA-4AB5-B0ED-04C656F89D87}" srcOrd="1" destOrd="0" presId="urn:microsoft.com/office/officeart/2005/8/layout/list1"/>
    <dgm:cxn modelId="{409B3FBA-DF81-4C80-B27A-ABAFEF1E2950}" type="presParOf" srcId="{F219B7B0-22F3-49B7-938C-5D5F5EECB4F0}" destId="{E64CF122-5908-40C1-94B3-2A58488C2AA6}" srcOrd="2" destOrd="0" presId="urn:microsoft.com/office/officeart/2005/8/layout/list1"/>
    <dgm:cxn modelId="{96BB86D0-E170-42CA-9022-37F0F462A6EC}" type="presParOf" srcId="{F219B7B0-22F3-49B7-938C-5D5F5EECB4F0}" destId="{BE9E2DDD-7672-4358-9C8A-2D60C3F83141}" srcOrd="3" destOrd="0" presId="urn:microsoft.com/office/officeart/2005/8/layout/list1"/>
    <dgm:cxn modelId="{D713B32E-78D9-43A9-AF4F-90BE48005CB9}" type="presParOf" srcId="{F219B7B0-22F3-49B7-938C-5D5F5EECB4F0}" destId="{0CA18E28-88E1-46D7-8CA3-E13552F4C7FB}" srcOrd="4" destOrd="0" presId="urn:microsoft.com/office/officeart/2005/8/layout/list1"/>
    <dgm:cxn modelId="{9A978939-99DC-4D8A-BC93-FA32C5B39D23}" type="presParOf" srcId="{0CA18E28-88E1-46D7-8CA3-E13552F4C7FB}" destId="{FF890BBF-E207-4E08-902C-77B0426E2B28}" srcOrd="0" destOrd="0" presId="urn:microsoft.com/office/officeart/2005/8/layout/list1"/>
    <dgm:cxn modelId="{A8A6201B-60FC-4F82-A88F-BB3C697C390A}" type="presParOf" srcId="{0CA18E28-88E1-46D7-8CA3-E13552F4C7FB}" destId="{EB70CC9A-E4B7-499B-B5EF-75A6032203B3}" srcOrd="1" destOrd="0" presId="urn:microsoft.com/office/officeart/2005/8/layout/list1"/>
    <dgm:cxn modelId="{6B086679-2249-4782-84B3-F312AF6D97F6}" type="presParOf" srcId="{F219B7B0-22F3-49B7-938C-5D5F5EECB4F0}" destId="{D4A85630-258D-40A3-A3EE-FC8D9342DA33}" srcOrd="5" destOrd="0" presId="urn:microsoft.com/office/officeart/2005/8/layout/list1"/>
    <dgm:cxn modelId="{71BD02BB-628A-42EC-A7EE-6F19F1DA847C}" type="presParOf" srcId="{F219B7B0-22F3-49B7-938C-5D5F5EECB4F0}" destId="{83531CBB-C48B-4167-96A7-5EE5AB69106E}" srcOrd="6"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CF122-5908-40C1-94B3-2A58488C2AA6}">
      <dsp:nvSpPr>
        <dsp:cNvPr id="0" name=""/>
        <dsp:cNvSpPr/>
      </dsp:nvSpPr>
      <dsp:spPr>
        <a:xfrm>
          <a:off x="0" y="74311"/>
          <a:ext cx="11340661" cy="17671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0161" tIns="229108" rIns="880161" bIns="85344" numCol="1" spcCol="1270" anchor="t" anchorCtr="0">
          <a:noAutofit/>
        </a:bodyPr>
        <a:lstStyle/>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r>
            <a:rPr lang="en-GB" sz="1200" kern="1200" dirty="0" smtClean="0">
              <a:solidFill>
                <a:schemeClr val="tx1"/>
              </a:solidFill>
              <a:latin typeface="+mn-lt"/>
            </a:rPr>
            <a:t>Next Generation Payment Hub</a:t>
          </a:r>
          <a:endParaRPr lang="en-GB" sz="1200" kern="1200" dirty="0">
            <a:solidFill>
              <a:schemeClr val="tx1"/>
            </a:solidFill>
            <a:latin typeface="+mn-lt"/>
          </a:endParaRPr>
        </a:p>
        <a:p>
          <a:pPr marL="114300" lvl="1" indent="-114300" algn="l" defTabSz="533400">
            <a:lnSpc>
              <a:spcPct val="90000"/>
            </a:lnSpc>
            <a:spcBef>
              <a:spcPct val="0"/>
            </a:spcBef>
            <a:spcAft>
              <a:spcPct val="15000"/>
            </a:spcAft>
            <a:buChar char="••"/>
          </a:pPr>
          <a:r>
            <a:rPr lang="en-GB" sz="1200" kern="1200" dirty="0" smtClean="0">
              <a:solidFill>
                <a:schemeClr val="tx1"/>
              </a:solidFill>
              <a:latin typeface="+mn-lt"/>
            </a:rPr>
            <a:t>High performance </a:t>
          </a:r>
          <a:r>
            <a:rPr lang="en-GB" sz="1200" strike="noStrike" kern="1200" dirty="0" smtClean="0">
              <a:solidFill>
                <a:schemeClr val="tx1"/>
              </a:solidFill>
              <a:latin typeface="+mn-lt"/>
            </a:rPr>
            <a:t>payment engines and hub architecture</a:t>
          </a:r>
          <a:endParaRPr lang="en-GB" sz="1200" strike="noStrike" kern="1200" dirty="0">
            <a:solidFill>
              <a:schemeClr val="tx1"/>
            </a:solidFill>
            <a:latin typeface="+mn-lt"/>
          </a:endParaRPr>
        </a:p>
        <a:p>
          <a:pPr marL="114300" lvl="1" indent="-114300" algn="l" defTabSz="533400">
            <a:lnSpc>
              <a:spcPct val="90000"/>
            </a:lnSpc>
            <a:spcBef>
              <a:spcPct val="0"/>
            </a:spcBef>
            <a:spcAft>
              <a:spcPct val="15000"/>
            </a:spcAft>
            <a:buChar char="••"/>
          </a:pPr>
          <a:r>
            <a:rPr lang="en-GB" sz="1200" kern="1200" dirty="0" smtClean="0">
              <a:solidFill>
                <a:srgbClr val="363534"/>
              </a:solidFill>
              <a:latin typeface="+mn-lt"/>
            </a:rPr>
            <a:t>Highly-configurable workflows (batch &amp; RT)</a:t>
          </a:r>
          <a:r>
            <a:rPr lang="en-US" sz="1200" kern="1200" dirty="0" smtClean="0">
              <a:solidFill>
                <a:schemeClr val="tx1"/>
              </a:solidFill>
              <a:latin typeface="+mn-lt"/>
            </a:rPr>
            <a:t> </a:t>
          </a:r>
          <a:endParaRPr lang="en-GB" sz="1200" kern="1200" dirty="0">
            <a:solidFill>
              <a:schemeClr val="tx1"/>
            </a:solidFill>
            <a:latin typeface="+mn-lt"/>
          </a:endParaRPr>
        </a:p>
        <a:p>
          <a:pPr marL="114300" lvl="1" indent="-114300" algn="l" defTabSz="533400">
            <a:lnSpc>
              <a:spcPct val="90000"/>
            </a:lnSpc>
            <a:spcBef>
              <a:spcPct val="0"/>
            </a:spcBef>
            <a:spcAft>
              <a:spcPct val="15000"/>
            </a:spcAft>
            <a:buChar char="••"/>
          </a:pPr>
          <a:r>
            <a:rPr lang="en-GB" sz="1200" kern="1200" dirty="0" smtClean="0">
              <a:solidFill>
                <a:srgbClr val="363534"/>
              </a:solidFill>
              <a:latin typeface="+mn-lt"/>
            </a:rPr>
            <a:t>Modern, open platform, component based</a:t>
          </a:r>
          <a:r>
            <a:rPr lang="en-US" sz="1200" kern="1200" dirty="0" smtClean="0">
              <a:solidFill>
                <a:schemeClr val="tx1"/>
              </a:solidFill>
              <a:latin typeface="+mn-lt"/>
            </a:rPr>
            <a:t> </a:t>
          </a:r>
          <a:endParaRPr lang="en-GB" sz="1200" kern="1200" dirty="0">
            <a:solidFill>
              <a:schemeClr val="tx1"/>
            </a:solidFill>
            <a:latin typeface="+mn-lt"/>
          </a:endParaRPr>
        </a:p>
        <a:p>
          <a:pPr marL="114300" lvl="1" indent="-114300" algn="l" defTabSz="533400">
            <a:lnSpc>
              <a:spcPct val="90000"/>
            </a:lnSpc>
            <a:spcBef>
              <a:spcPct val="0"/>
            </a:spcBef>
            <a:spcAft>
              <a:spcPct val="15000"/>
            </a:spcAft>
            <a:buChar char="••"/>
          </a:pPr>
          <a:r>
            <a:rPr lang="en-US" sz="1200" kern="1200" dirty="0" smtClean="0">
              <a:solidFill>
                <a:schemeClr val="tx1"/>
              </a:solidFill>
              <a:latin typeface="+mn-lt"/>
            </a:rPr>
            <a:t>Multi-currency / lingual / workflow / channel / tenancy</a:t>
          </a:r>
          <a:endParaRPr lang="en-GB" sz="1200" kern="1200" dirty="0">
            <a:solidFill>
              <a:schemeClr val="tx1"/>
            </a:solidFill>
            <a:latin typeface="+mn-lt"/>
          </a:endParaRPr>
        </a:p>
        <a:p>
          <a:pPr marL="114300" lvl="1" indent="-114300" algn="l" defTabSz="533400">
            <a:lnSpc>
              <a:spcPct val="90000"/>
            </a:lnSpc>
            <a:spcBef>
              <a:spcPct val="0"/>
            </a:spcBef>
            <a:spcAft>
              <a:spcPct val="15000"/>
            </a:spcAft>
            <a:buChar char="••"/>
          </a:pPr>
          <a:r>
            <a:rPr lang="en-GB" sz="1200" kern="1200" dirty="0" smtClean="0">
              <a:solidFill>
                <a:srgbClr val="363534"/>
              </a:solidFill>
              <a:latin typeface="+mn-lt"/>
            </a:rPr>
            <a:t>Next generation standards (e.g. ISO20022)</a:t>
          </a:r>
          <a:endParaRPr lang="en-GB" sz="1200" kern="1200" dirty="0">
            <a:solidFill>
              <a:schemeClr val="tx1"/>
            </a:solidFill>
            <a:latin typeface="+mn-lt"/>
          </a:endParaRPr>
        </a:p>
        <a:p>
          <a:pPr marL="114300" lvl="1" indent="-114300" algn="l" defTabSz="533400">
            <a:lnSpc>
              <a:spcPct val="90000"/>
            </a:lnSpc>
            <a:spcBef>
              <a:spcPct val="0"/>
            </a:spcBef>
            <a:spcAft>
              <a:spcPct val="15000"/>
            </a:spcAft>
            <a:buChar char="••"/>
          </a:pPr>
          <a:r>
            <a:rPr lang="en-US" sz="1200" kern="1200" dirty="0" smtClean="0">
              <a:solidFill>
                <a:schemeClr val="tx1"/>
              </a:solidFill>
              <a:latin typeface="+mn-lt"/>
            </a:rPr>
            <a:t>Format independent processing</a:t>
          </a:r>
          <a:endParaRPr lang="en-GB" sz="1200" kern="1200" dirty="0">
            <a:solidFill>
              <a:schemeClr val="tx1"/>
            </a:solidFill>
            <a:latin typeface="+mn-lt"/>
          </a:endParaRPr>
        </a:p>
      </dsp:txBody>
      <dsp:txXfrm>
        <a:off x="0" y="74311"/>
        <a:ext cx="11340661" cy="1767150"/>
      </dsp:txXfrm>
    </dsp:sp>
    <dsp:sp modelId="{EA4E53E2-2EA1-4DA9-8093-E3ADAF4CC435}">
      <dsp:nvSpPr>
        <dsp:cNvPr id="0" name=""/>
        <dsp:cNvSpPr/>
      </dsp:nvSpPr>
      <dsp:spPr>
        <a:xfrm>
          <a:off x="567033" y="21841"/>
          <a:ext cx="7938463"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055" tIns="0" rIns="300055" bIns="0" numCol="1" spcCol="1270" anchor="ctr" anchorCtr="0">
          <a:noAutofit/>
        </a:bodyPr>
        <a:lstStyle/>
        <a:p>
          <a:pPr lvl="0" algn="l" defTabSz="711200">
            <a:lnSpc>
              <a:spcPct val="90000"/>
            </a:lnSpc>
            <a:spcBef>
              <a:spcPct val="0"/>
            </a:spcBef>
            <a:spcAft>
              <a:spcPct val="35000"/>
            </a:spcAft>
          </a:pPr>
          <a:r>
            <a:rPr lang="en-US" sz="1600" kern="1200" dirty="0" smtClean="0"/>
            <a:t>APS Overview</a:t>
          </a:r>
          <a:endParaRPr lang="en-GB" sz="1600" kern="1200" dirty="0"/>
        </a:p>
      </dsp:txBody>
      <dsp:txXfrm>
        <a:off x="582885" y="37693"/>
        <a:ext cx="7906759"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CF122-5908-40C1-94B3-2A58488C2AA6}">
      <dsp:nvSpPr>
        <dsp:cNvPr id="0" name=""/>
        <dsp:cNvSpPr/>
      </dsp:nvSpPr>
      <dsp:spPr>
        <a:xfrm>
          <a:off x="0" y="240220"/>
          <a:ext cx="11373112" cy="11151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2680" tIns="124968" rIns="88268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n-lt"/>
            </a:rPr>
            <a:t>Fedwire and CHIPS interfaces (support US and Canadian market)</a:t>
          </a:r>
          <a:endParaRPr lang="en-GB" sz="1200" kern="1200" dirty="0">
            <a:latin typeface="+mn-lt"/>
          </a:endParaRPr>
        </a:p>
        <a:p>
          <a:pPr marL="114300" lvl="1" indent="-114300" algn="l" defTabSz="533400">
            <a:lnSpc>
              <a:spcPct val="90000"/>
            </a:lnSpc>
            <a:spcBef>
              <a:spcPct val="0"/>
            </a:spcBef>
            <a:spcAft>
              <a:spcPct val="15000"/>
            </a:spcAft>
            <a:buChar char="••"/>
          </a:pPr>
          <a:r>
            <a:rPr lang="en-US" sz="1200" kern="1200" dirty="0" smtClean="0">
              <a:latin typeface="+mn-lt"/>
            </a:rPr>
            <a:t>US ACH interfaces (support US low value market)</a:t>
          </a:r>
        </a:p>
        <a:p>
          <a:pPr marL="114300" lvl="1" indent="-114300" algn="l" defTabSz="533400">
            <a:lnSpc>
              <a:spcPct val="90000"/>
            </a:lnSpc>
            <a:spcBef>
              <a:spcPct val="0"/>
            </a:spcBef>
            <a:spcAft>
              <a:spcPct val="15000"/>
            </a:spcAft>
            <a:buChar char="••"/>
          </a:pPr>
          <a:r>
            <a:rPr lang="en-US" sz="1200" kern="1200" dirty="0" smtClean="0">
              <a:latin typeface="+mn-lt"/>
            </a:rPr>
            <a:t>Enhance SWIFT payment messages</a:t>
          </a:r>
        </a:p>
        <a:p>
          <a:pPr marL="114300" lvl="1" indent="-114300" algn="l" defTabSz="533400">
            <a:lnSpc>
              <a:spcPct val="90000"/>
            </a:lnSpc>
            <a:spcBef>
              <a:spcPct val="0"/>
            </a:spcBef>
            <a:spcAft>
              <a:spcPct val="15000"/>
            </a:spcAft>
            <a:buChar char="••"/>
          </a:pPr>
          <a:r>
            <a:rPr lang="en-US" sz="1200" kern="1200" dirty="0" smtClean="0">
              <a:latin typeface="+mn-lt"/>
            </a:rPr>
            <a:t>Intuitive user experience</a:t>
          </a:r>
        </a:p>
        <a:p>
          <a:pPr marL="114300" lvl="1" indent="-114300" algn="l" defTabSz="533400">
            <a:lnSpc>
              <a:spcPct val="90000"/>
            </a:lnSpc>
            <a:spcBef>
              <a:spcPct val="0"/>
            </a:spcBef>
            <a:spcAft>
              <a:spcPct val="15000"/>
            </a:spcAft>
            <a:buChar char="••"/>
          </a:pPr>
          <a:r>
            <a:rPr lang="en-US" sz="1200" kern="1200" dirty="0" smtClean="0">
              <a:latin typeface="+mn-lt"/>
            </a:rPr>
            <a:t>French language addition</a:t>
          </a:r>
        </a:p>
      </dsp:txBody>
      <dsp:txXfrm>
        <a:off x="0" y="240220"/>
        <a:ext cx="11373112" cy="1115100"/>
      </dsp:txXfrm>
    </dsp:sp>
    <dsp:sp modelId="{EA4E53E2-2EA1-4DA9-8093-E3ADAF4CC435}">
      <dsp:nvSpPr>
        <dsp:cNvPr id="0" name=""/>
        <dsp:cNvSpPr/>
      </dsp:nvSpPr>
      <dsp:spPr>
        <a:xfrm>
          <a:off x="541444" y="8740"/>
          <a:ext cx="10828879" cy="3200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914" tIns="0" rIns="300914" bIns="0" numCol="1" spcCol="1270" anchor="ctr" anchorCtr="0">
          <a:noAutofit/>
        </a:bodyPr>
        <a:lstStyle/>
        <a:p>
          <a:pPr lvl="0" algn="l" defTabSz="711200">
            <a:lnSpc>
              <a:spcPct val="90000"/>
            </a:lnSpc>
            <a:spcBef>
              <a:spcPct val="0"/>
            </a:spcBef>
            <a:spcAft>
              <a:spcPct val="35000"/>
            </a:spcAft>
          </a:pPr>
          <a:r>
            <a:rPr lang="en-US" sz="1600" kern="1200" dirty="0" smtClean="0"/>
            <a:t>Functional Upgrade</a:t>
          </a:r>
          <a:endParaRPr lang="en-GB" sz="1600" kern="1200" dirty="0"/>
        </a:p>
      </dsp:txBody>
      <dsp:txXfrm>
        <a:off x="557067" y="24363"/>
        <a:ext cx="10797633" cy="288793"/>
      </dsp:txXfrm>
    </dsp:sp>
    <dsp:sp modelId="{83531CBB-C48B-4167-96A7-5EE5AB69106E}">
      <dsp:nvSpPr>
        <dsp:cNvPr id="0" name=""/>
        <dsp:cNvSpPr/>
      </dsp:nvSpPr>
      <dsp:spPr>
        <a:xfrm>
          <a:off x="0" y="1615485"/>
          <a:ext cx="11373112" cy="1323000"/>
        </a:xfrm>
        <a:prstGeom prst="rect">
          <a:avLst/>
        </a:prstGeom>
        <a:solidFill>
          <a:schemeClr val="lt1">
            <a:alpha val="90000"/>
            <a:hueOff val="0"/>
            <a:satOff val="0"/>
            <a:lumOff val="0"/>
            <a:alphaOff val="0"/>
          </a:schemeClr>
        </a:solidFill>
        <a:ln w="25400" cap="flat" cmpd="sng" algn="ctr">
          <a:solidFill>
            <a:srgbClr val="991F3D"/>
          </a:solidFill>
          <a:prstDash val="solid"/>
        </a:ln>
        <a:effectLst/>
      </dsp:spPr>
      <dsp:style>
        <a:lnRef idx="2">
          <a:scrgbClr r="0" g="0" b="0"/>
        </a:lnRef>
        <a:fillRef idx="1">
          <a:scrgbClr r="0" g="0" b="0"/>
        </a:fillRef>
        <a:effectRef idx="0">
          <a:scrgbClr r="0" g="0" b="0"/>
        </a:effectRef>
        <a:fontRef idx="minor"/>
      </dsp:style>
      <dsp:txBody>
        <a:bodyPr spcFirstLastPara="0" vert="horz" wrap="square" lIns="882680" tIns="124968" rIns="88268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n-lt"/>
            </a:rPr>
            <a:t>Digital transformation advanced analytics</a:t>
          </a:r>
        </a:p>
        <a:p>
          <a:pPr marL="114300" lvl="1" indent="-114300" algn="l" defTabSz="533400">
            <a:lnSpc>
              <a:spcPct val="90000"/>
            </a:lnSpc>
            <a:spcBef>
              <a:spcPct val="0"/>
            </a:spcBef>
            <a:spcAft>
              <a:spcPct val="15000"/>
            </a:spcAft>
            <a:buChar char="••"/>
          </a:pPr>
          <a:r>
            <a:rPr lang="en-US" sz="1200" kern="1200" dirty="0" smtClean="0">
              <a:latin typeface="+mn-lt"/>
            </a:rPr>
            <a:t>Enhanced delivery models</a:t>
          </a:r>
        </a:p>
        <a:p>
          <a:pPr marL="228600" lvl="2" indent="-114300" algn="l" defTabSz="533400">
            <a:lnSpc>
              <a:spcPct val="90000"/>
            </a:lnSpc>
            <a:spcBef>
              <a:spcPct val="0"/>
            </a:spcBef>
            <a:spcAft>
              <a:spcPct val="15000"/>
            </a:spcAft>
            <a:buChar char="••"/>
          </a:pPr>
          <a:r>
            <a:rPr lang="en-US" sz="1200" kern="1200" dirty="0" smtClean="0">
              <a:latin typeface="+mn-lt"/>
            </a:rPr>
            <a:t>Cloud deployment</a:t>
          </a:r>
        </a:p>
        <a:p>
          <a:pPr marL="228600" lvl="2" indent="-114300" algn="l" defTabSz="533400">
            <a:lnSpc>
              <a:spcPct val="90000"/>
            </a:lnSpc>
            <a:spcBef>
              <a:spcPct val="0"/>
            </a:spcBef>
            <a:spcAft>
              <a:spcPct val="15000"/>
            </a:spcAft>
            <a:buChar char="••"/>
          </a:pPr>
          <a:r>
            <a:rPr lang="en-US" sz="1200" kern="1200" dirty="0" smtClean="0">
              <a:latin typeface="+mn-lt"/>
            </a:rPr>
            <a:t>Test automation</a:t>
          </a:r>
        </a:p>
        <a:p>
          <a:pPr marL="114300" lvl="1" indent="-114300" algn="l" defTabSz="533400">
            <a:lnSpc>
              <a:spcPct val="90000"/>
            </a:lnSpc>
            <a:spcBef>
              <a:spcPct val="0"/>
            </a:spcBef>
            <a:spcAft>
              <a:spcPct val="15000"/>
            </a:spcAft>
            <a:buChar char="••"/>
          </a:pPr>
          <a:r>
            <a:rPr lang="en-US" sz="1200" kern="1200" dirty="0" smtClean="0">
              <a:latin typeface="+mn-lt"/>
            </a:rPr>
            <a:t>Horizontal scalability utilizing Cassandra database (race to real time)</a:t>
          </a:r>
        </a:p>
        <a:p>
          <a:pPr marL="114300" lvl="1" indent="-114300" algn="l" defTabSz="533400">
            <a:lnSpc>
              <a:spcPct val="90000"/>
            </a:lnSpc>
            <a:spcBef>
              <a:spcPct val="0"/>
            </a:spcBef>
            <a:spcAft>
              <a:spcPct val="15000"/>
            </a:spcAft>
            <a:buChar char="••"/>
          </a:pPr>
          <a:r>
            <a:rPr lang="en-US" sz="1200" kern="1200" dirty="0" smtClean="0">
              <a:latin typeface="+mn-lt"/>
            </a:rPr>
            <a:t>REST API enabling integration to client UIs </a:t>
          </a:r>
        </a:p>
      </dsp:txBody>
      <dsp:txXfrm>
        <a:off x="0" y="1615485"/>
        <a:ext cx="11373112" cy="1323000"/>
      </dsp:txXfrm>
    </dsp:sp>
    <dsp:sp modelId="{EB70CC9A-E4B7-499B-B5EF-75A6032203B3}">
      <dsp:nvSpPr>
        <dsp:cNvPr id="0" name=""/>
        <dsp:cNvSpPr/>
      </dsp:nvSpPr>
      <dsp:spPr>
        <a:xfrm>
          <a:off x="568100" y="1387720"/>
          <a:ext cx="7953403" cy="316325"/>
        </a:xfrm>
        <a:prstGeom prst="roundRect">
          <a:avLst/>
        </a:prstGeom>
        <a:solidFill>
          <a:srgbClr val="991F3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914" tIns="0" rIns="300914" bIns="0" numCol="1" spcCol="1270" anchor="ctr" anchorCtr="0">
          <a:noAutofit/>
        </a:bodyPr>
        <a:lstStyle/>
        <a:p>
          <a:pPr lvl="0" algn="l" defTabSz="711200">
            <a:lnSpc>
              <a:spcPct val="90000"/>
            </a:lnSpc>
            <a:spcBef>
              <a:spcPct val="0"/>
            </a:spcBef>
            <a:spcAft>
              <a:spcPct val="35000"/>
            </a:spcAft>
          </a:pPr>
          <a:r>
            <a:rPr lang="en-US" sz="1600" kern="1200" dirty="0" smtClean="0"/>
            <a:t>Technological Upgrade</a:t>
          </a:r>
        </a:p>
      </dsp:txBody>
      <dsp:txXfrm>
        <a:off x="583542" y="1403162"/>
        <a:ext cx="7922519" cy="28544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7/6/2020</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98734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7/6/2020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192272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a:t>
            </a:fld>
            <a:endParaRPr lang="en-US" dirty="0"/>
          </a:p>
        </p:txBody>
      </p:sp>
    </p:spTree>
    <p:extLst>
      <p:ext uri="{BB962C8B-B14F-4D97-AF65-F5344CB8AC3E}">
        <p14:creationId xmlns:p14="http://schemas.microsoft.com/office/powerpoint/2010/main" val="934613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19</a:t>
            </a:fld>
            <a:endParaRPr lang="en-US" dirty="0"/>
          </a:p>
        </p:txBody>
      </p:sp>
    </p:spTree>
    <p:extLst>
      <p:ext uri="{BB962C8B-B14F-4D97-AF65-F5344CB8AC3E}">
        <p14:creationId xmlns:p14="http://schemas.microsoft.com/office/powerpoint/2010/main" val="427519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22</a:t>
            </a:fld>
            <a:endParaRPr lang="en-US" dirty="0"/>
          </a:p>
        </p:txBody>
      </p:sp>
    </p:spTree>
    <p:extLst>
      <p:ext uri="{BB962C8B-B14F-4D97-AF65-F5344CB8AC3E}">
        <p14:creationId xmlns:p14="http://schemas.microsoft.com/office/powerpoint/2010/main" val="417207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p:spPr>
      </p:sp>
      <p:sp>
        <p:nvSpPr>
          <p:cNvPr id="50179" name="Rectangle 3"/>
          <p:cNvSpPr>
            <a:spLocks noGrp="1"/>
          </p:cNvSpPr>
          <p:nvPr>
            <p:ph type="body" idx="1"/>
          </p:nvPr>
        </p:nvSpPr>
        <p:spPr bwMode="auto">
          <a:noFill/>
        </p:spPr>
        <p:txBody>
          <a:bodyPr wrap="square" numCol="1" anchor="t" anchorCtr="0" compatLnSpc="1">
            <a:prstTxWarp prst="textNoShape">
              <a:avLst/>
            </a:prstTxWarp>
          </a:bodyPr>
          <a:lstStyle/>
          <a:p>
            <a:pPr lvl="1">
              <a:lnSpc>
                <a:spcPct val="120000"/>
              </a:lnSpc>
              <a:spcBef>
                <a:spcPts val="500"/>
              </a:spcBef>
              <a:buClr>
                <a:schemeClr val="tx2"/>
              </a:buClr>
              <a:buSzPct val="120000"/>
            </a:pPr>
            <a:endParaRPr lang="en-GB" smtClean="0"/>
          </a:p>
          <a:p>
            <a:endParaRPr lang="en-GB" smtClean="0"/>
          </a:p>
        </p:txBody>
      </p:sp>
    </p:spTree>
    <p:extLst>
      <p:ext uri="{BB962C8B-B14F-4D97-AF65-F5344CB8AC3E}">
        <p14:creationId xmlns:p14="http://schemas.microsoft.com/office/powerpoint/2010/main" val="2450689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27</a:t>
            </a:fld>
            <a:endParaRPr lang="en-US" dirty="0"/>
          </a:p>
        </p:txBody>
      </p:sp>
    </p:spTree>
    <p:extLst>
      <p:ext uri="{BB962C8B-B14F-4D97-AF65-F5344CB8AC3E}">
        <p14:creationId xmlns:p14="http://schemas.microsoft.com/office/powerpoint/2010/main" val="331640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29</a:t>
            </a:fld>
            <a:endParaRPr lang="en-US" dirty="0"/>
          </a:p>
        </p:txBody>
      </p:sp>
    </p:spTree>
    <p:extLst>
      <p:ext uri="{BB962C8B-B14F-4D97-AF65-F5344CB8AC3E}">
        <p14:creationId xmlns:p14="http://schemas.microsoft.com/office/powerpoint/2010/main" val="66989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4</a:t>
            </a:fld>
            <a:endParaRPr lang="en-US" dirty="0"/>
          </a:p>
        </p:txBody>
      </p:sp>
    </p:spTree>
    <p:extLst>
      <p:ext uri="{BB962C8B-B14F-4D97-AF65-F5344CB8AC3E}">
        <p14:creationId xmlns:p14="http://schemas.microsoft.com/office/powerpoint/2010/main" val="361862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9</a:t>
            </a:fld>
            <a:endParaRPr lang="en-US" dirty="0"/>
          </a:p>
        </p:txBody>
      </p:sp>
    </p:spTree>
    <p:extLst>
      <p:ext uri="{BB962C8B-B14F-4D97-AF65-F5344CB8AC3E}">
        <p14:creationId xmlns:p14="http://schemas.microsoft.com/office/powerpoint/2010/main" val="275573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strategy then becomes to develop high performance engines that is configurable and modular, leverage the CGI financial depth and experience, to offer and focus on a Payments360 solution by providing the SME consulting, IP, SI and hosting, focus and leverage our management and delivery framework.</a:t>
            </a:r>
          </a:p>
          <a:p>
            <a:r>
              <a:rPr lang="en-US" dirty="0" smtClean="0"/>
              <a:t>When we look at how we compare today we see that we do need to invest in our payment network coverage, round our technology stack and also invest in our business development and marketing. With this investment we will not only address our shortcomings but we will be able to leapfrog the competition with our distribution channel reach, our transaction performance engines, payments analytics and financial messaging capabilities.</a:t>
            </a:r>
          </a:p>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11</a:t>
            </a:fld>
            <a:endParaRPr lang="en-US" dirty="0"/>
          </a:p>
        </p:txBody>
      </p:sp>
    </p:spTree>
    <p:extLst>
      <p:ext uri="{BB962C8B-B14F-4D97-AF65-F5344CB8AC3E}">
        <p14:creationId xmlns:p14="http://schemas.microsoft.com/office/powerpoint/2010/main" val="182744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12</a:t>
            </a:fld>
            <a:endParaRPr lang="en-US" dirty="0"/>
          </a:p>
        </p:txBody>
      </p:sp>
    </p:spTree>
    <p:extLst>
      <p:ext uri="{BB962C8B-B14F-4D97-AF65-F5344CB8AC3E}">
        <p14:creationId xmlns:p14="http://schemas.microsoft.com/office/powerpoint/2010/main" val="3423611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14</a:t>
            </a:fld>
            <a:endParaRPr lang="en-GB" dirty="0"/>
          </a:p>
        </p:txBody>
      </p:sp>
    </p:spTree>
    <p:extLst>
      <p:ext uri="{BB962C8B-B14F-4D97-AF65-F5344CB8AC3E}">
        <p14:creationId xmlns:p14="http://schemas.microsoft.com/office/powerpoint/2010/main" val="297523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15</a:t>
            </a:fld>
            <a:endParaRPr lang="en-US" dirty="0"/>
          </a:p>
        </p:txBody>
      </p:sp>
    </p:spTree>
    <p:extLst>
      <p:ext uri="{BB962C8B-B14F-4D97-AF65-F5344CB8AC3E}">
        <p14:creationId xmlns:p14="http://schemas.microsoft.com/office/powerpoint/2010/main" val="1223239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20B9C825-F38E-45BB-92C1-043DE61C9183}" type="slidenum">
              <a:rPr lang="en-US" smtClean="0"/>
              <a:pPr/>
              <a:t>17</a:t>
            </a:fld>
            <a:endParaRPr lang="en-US" dirty="0"/>
          </a:p>
        </p:txBody>
      </p:sp>
    </p:spTree>
    <p:extLst>
      <p:ext uri="{BB962C8B-B14F-4D97-AF65-F5344CB8AC3E}">
        <p14:creationId xmlns:p14="http://schemas.microsoft.com/office/powerpoint/2010/main" val="204773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18</a:t>
            </a:fld>
            <a:endParaRPr lang="en-US" dirty="0"/>
          </a:p>
        </p:txBody>
      </p:sp>
    </p:spTree>
    <p:extLst>
      <p:ext uri="{BB962C8B-B14F-4D97-AF65-F5344CB8AC3E}">
        <p14:creationId xmlns:p14="http://schemas.microsoft.com/office/powerpoint/2010/main" val="4276526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white">
          <a:xfrm>
            <a:off x="0" y="0"/>
            <a:ext cx="12192000" cy="1268413"/>
          </a:xfrm>
          <a:prstGeom prst="rect">
            <a:avLst/>
          </a:prstGeom>
          <a:solidFill>
            <a:srgbClr val="FFFFFF"/>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b="5616"/>
          <a:stretch/>
        </p:blipFill>
        <p:spPr>
          <a:xfrm>
            <a:off x="1" y="371355"/>
            <a:ext cx="11826875" cy="6012971"/>
          </a:xfrm>
          <a:prstGeom prst="rect">
            <a:avLst/>
          </a:prstGeom>
        </p:spPr>
      </p:pic>
      <p:sp>
        <p:nvSpPr>
          <p:cNvPr id="2" name="Title 1"/>
          <p:cNvSpPr>
            <a:spLocks noGrp="1"/>
          </p:cNvSpPr>
          <p:nvPr userDrawn="1">
            <p:ph type="ctrTitle"/>
          </p:nvPr>
        </p:nvSpPr>
        <p:spPr bwMode="gray">
          <a:xfrm>
            <a:off x="5448300" y="1925468"/>
            <a:ext cx="6177644" cy="1244816"/>
          </a:xfrm>
        </p:spPr>
        <p:txBody>
          <a:bodyPr wrap="square" lIns="0" tIns="0" rIns="0" bIns="0" anchor="b" anchorCtr="0">
            <a:normAutofit/>
          </a:bodyPr>
          <a:lstStyle>
            <a:lvl1pPr algn="l">
              <a:defRPr sz="3600" b="0" baseline="0">
                <a:solidFill>
                  <a:schemeClr val="tx2"/>
                </a:solidFill>
              </a:defRPr>
            </a:lvl1pPr>
          </a:lstStyle>
          <a:p>
            <a:r>
              <a:rPr lang="en-US" noProof="0" dirty="0" smtClean="0"/>
              <a:t>Click to edit Master title style</a:t>
            </a:r>
            <a:endParaRPr lang="en-US" noProof="0" dirty="0"/>
          </a:p>
        </p:txBody>
      </p:sp>
      <p:sp>
        <p:nvSpPr>
          <p:cNvPr id="3" name="Subtitle 2"/>
          <p:cNvSpPr>
            <a:spLocks noGrp="1"/>
          </p:cNvSpPr>
          <p:nvPr>
            <p:ph type="subTitle" idx="1"/>
          </p:nvPr>
        </p:nvSpPr>
        <p:spPr>
          <a:xfrm>
            <a:off x="5448300" y="3401485"/>
            <a:ext cx="6193970" cy="1954286"/>
          </a:xfrm>
          <a:prstGeom prst="rect">
            <a:avLst/>
          </a:prstGeom>
        </p:spPr>
        <p:txBody>
          <a:bodyPr lIns="0" tIns="0" rIns="0" bIns="0" anchor="t" anchorCtr="0">
            <a:normAutofit/>
          </a:bodyPr>
          <a:lstStyle>
            <a:lvl1pPr marL="0" indent="0" algn="l">
              <a:spcBef>
                <a:spcPts val="0"/>
              </a:spcBef>
              <a:buNone/>
              <a:defRPr lang="en-GB" sz="2400" b="1" kern="1200" noProof="0" dirty="0">
                <a:solidFill>
                  <a:srgbClr val="5A5A5A"/>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p:txBody>
      </p:sp>
      <p:grpSp>
        <p:nvGrpSpPr>
          <p:cNvPr id="7" name="Group 4" title="&lt;IGNORE&gt;"/>
          <p:cNvGrpSpPr>
            <a:grpSpLocks noChangeAspect="1"/>
          </p:cNvGrpSpPr>
          <p:nvPr userDrawn="1"/>
        </p:nvGrpSpPr>
        <p:grpSpPr bwMode="gray">
          <a:xfrm>
            <a:off x="9025237" y="0"/>
            <a:ext cx="3166763" cy="3168734"/>
            <a:chOff x="1260" y="0"/>
            <a:chExt cx="3240" cy="3240"/>
          </a:xfrm>
        </p:grpSpPr>
        <p:sp>
          <p:nvSpPr>
            <p:cNvPr id="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Rectangle 16"/>
          <p:cNvSpPr/>
          <p:nvPr userDrawn="1"/>
        </p:nvSpPr>
        <p:spPr bwMode="gray">
          <a:xfrm>
            <a:off x="0" y="6737639"/>
            <a:ext cx="12192000" cy="121947"/>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1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2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dt="0"/>
  <p:extLst mod="1">
    <p:ext uri="{DCECCB84-F9BA-43D5-87BE-67443E8EF086}">
      <p15:sldGuideLst xmlns:p15="http://schemas.microsoft.com/office/powerpoint/2012/main">
        <p15:guide id="1" pos="3432" userDrawn="1">
          <p15:clr>
            <a:srgbClr val="FBAE40"/>
          </p15:clr>
        </p15:guide>
        <p15:guide id="2" orient="horz" pos="232" userDrawn="1">
          <p15:clr>
            <a:srgbClr val="FBAE40"/>
          </p15:clr>
        </p15:guide>
        <p15:guide id="3" pos="7446" userDrawn="1">
          <p15:clr>
            <a:srgbClr val="FBAE40"/>
          </p15:clr>
        </p15:guide>
        <p15:guide id="4" orient="horz" pos="424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4" name="Content Placeholder 20"/>
          <p:cNvSpPr>
            <a:spLocks noGrp="1"/>
          </p:cNvSpPr>
          <p:nvPr>
            <p:ph sz="quarter" idx="17"/>
          </p:nvPr>
        </p:nvSpPr>
        <p:spPr>
          <a:xfrm>
            <a:off x="599018" y="1268413"/>
            <a:ext cx="10969095"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5" name="Content Placeholder 20"/>
          <p:cNvSpPr>
            <a:spLocks noGrp="1"/>
          </p:cNvSpPr>
          <p:nvPr>
            <p:ph sz="quarter" idx="17"/>
          </p:nvPr>
        </p:nvSpPr>
        <p:spPr>
          <a:xfrm>
            <a:off x="599020" y="1268413"/>
            <a:ext cx="5243427"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0"/>
          <p:cNvSpPr>
            <a:spLocks noGrp="1"/>
          </p:cNvSpPr>
          <p:nvPr>
            <p:ph sz="quarter" idx="18"/>
          </p:nvPr>
        </p:nvSpPr>
        <p:spPr>
          <a:xfrm>
            <a:off x="6338822" y="1268413"/>
            <a:ext cx="5229291"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r="2266"/>
          <a:stretch/>
        </p:blipFill>
        <p:spPr>
          <a:xfrm>
            <a:off x="0" y="1773238"/>
            <a:ext cx="11819467" cy="4608512"/>
          </a:xfrm>
          <a:prstGeom prst="rect">
            <a:avLst/>
          </a:prstGeom>
        </p:spPr>
      </p:pic>
      <p:sp>
        <p:nvSpPr>
          <p:cNvPr id="2" name="Title 1"/>
          <p:cNvSpPr>
            <a:spLocks noGrp="1"/>
          </p:cNvSpPr>
          <p:nvPr>
            <p:ph type="ctrTitle"/>
          </p:nvPr>
        </p:nvSpPr>
        <p:spPr>
          <a:xfrm>
            <a:off x="5448300" y="1845000"/>
            <a:ext cx="6119813" cy="1325254"/>
          </a:xfrm>
        </p:spPr>
        <p:txBody>
          <a:bodyPr wrap="square" lIns="0" tIns="0" rIns="0" bIns="0" anchor="b" anchorCtr="0">
            <a:noAutofit/>
          </a:bodyPr>
          <a:lstStyle>
            <a:lvl1pPr algn="l">
              <a:defRPr sz="3600" baseline="0">
                <a:solidFill>
                  <a:schemeClr val="tx2"/>
                </a:solidFill>
              </a:defRPr>
            </a:lvl1pPr>
          </a:lstStyle>
          <a:p>
            <a:r>
              <a:rPr lang="en-US" noProof="0" dirty="0" smtClean="0"/>
              <a:t>Click to edit Master title style</a:t>
            </a:r>
            <a:endParaRPr lang="en-US" noProof="0" dirty="0"/>
          </a:p>
        </p:txBody>
      </p:sp>
      <p:sp>
        <p:nvSpPr>
          <p:cNvPr id="13" name="Subtitle 2"/>
          <p:cNvSpPr>
            <a:spLocks noGrp="1"/>
          </p:cNvSpPr>
          <p:nvPr>
            <p:ph type="subTitle" idx="1"/>
          </p:nvPr>
        </p:nvSpPr>
        <p:spPr>
          <a:xfrm>
            <a:off x="5448302" y="3480580"/>
            <a:ext cx="6119812" cy="1028420"/>
          </a:xfrm>
          <a:prstGeom prst="rect">
            <a:avLst/>
          </a:prstGeom>
        </p:spPr>
        <p:txBody>
          <a:bodyPr lIns="0" tIns="0" rIns="0" bIns="0" anchor="t" anchorCtr="0">
            <a:noAutofit/>
          </a:bodyPr>
          <a:lstStyle>
            <a:lvl1pPr marL="0" indent="0" algn="l">
              <a:buNone/>
              <a:defRPr sz="2400" b="1">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5" name="Group 4" title="&lt;IGNORE&gt;"/>
          <p:cNvGrpSpPr/>
          <p:nvPr userDrawn="1"/>
        </p:nvGrpSpPr>
        <p:grpSpPr bwMode="gray">
          <a:xfrm>
            <a:off x="9028942" y="0"/>
            <a:ext cx="3166763" cy="3168734"/>
            <a:chOff x="9028942" y="0"/>
            <a:chExt cx="3166763" cy="3168734"/>
          </a:xfrm>
        </p:grpSpPr>
        <p:sp>
          <p:nvSpPr>
            <p:cNvPr id="4" name="Rectangle 3"/>
            <p:cNvSpPr/>
            <p:nvPr userDrawn="1"/>
          </p:nvSpPr>
          <p:spPr bwMode="gray">
            <a:xfrm>
              <a:off x="9032033" y="116999"/>
              <a:ext cx="3159967" cy="1114641"/>
            </a:xfrm>
            <a:prstGeom prst="rect">
              <a:avLst/>
            </a:prstGeom>
            <a:solidFill>
              <a:schemeClr val="bg2"/>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10" name="Group 4"/>
            <p:cNvGrpSpPr>
              <a:grpSpLocks noChangeAspect="1"/>
            </p:cNvGrpSpPr>
            <p:nvPr userDrawn="1"/>
          </p:nvGrpSpPr>
          <p:grpSpPr bwMode="gray">
            <a:xfrm>
              <a:off x="9028942" y="0"/>
              <a:ext cx="3166763" cy="3168734"/>
              <a:chOff x="1260" y="0"/>
              <a:chExt cx="3240" cy="3240"/>
            </a:xfrm>
          </p:grpSpPr>
          <p:sp>
            <p:nvSpPr>
              <p:cNvPr id="11"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2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pos="3432" userDrawn="1">
          <p15:clr>
            <a:srgbClr val="FBAE40"/>
          </p15:clr>
        </p15:guide>
        <p15:guide id="2" orient="horz" pos="1117" userDrawn="1">
          <p15:clr>
            <a:srgbClr val="FBAE40"/>
          </p15:clr>
        </p15:guide>
        <p15:guide id="3" orient="horz" pos="11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18" name="Picture 17"/>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84729" y="1117994"/>
            <a:ext cx="4380533" cy="4377809"/>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bwMode="gray">
          <a:xfrm>
            <a:off x="5448301" y="1845000"/>
            <a:ext cx="6119812" cy="1324800"/>
          </a:xfrm>
        </p:spPr>
        <p:txBody>
          <a:bodyPr wrap="square" lIns="0" tIns="0" rIns="0" bIns="0" anchor="b" anchorCtr="0">
            <a:noAutofit/>
          </a:bodyPr>
          <a:lstStyle>
            <a:lvl1pPr algn="l">
              <a:defRPr sz="3600" baseline="0">
                <a:solidFill>
                  <a:schemeClr val="accent2"/>
                </a:solidFill>
              </a:defRPr>
            </a:lvl1pPr>
          </a:lstStyle>
          <a:p>
            <a:r>
              <a:rPr lang="en-US" noProof="0" dirty="0" smtClean="0"/>
              <a:t>Click to edit Master title style</a:t>
            </a:r>
            <a:endParaRPr lang="en-US" noProof="0" dirty="0"/>
          </a:p>
        </p:txBody>
      </p:sp>
      <p:sp>
        <p:nvSpPr>
          <p:cNvPr id="13" name="Subtitle 2"/>
          <p:cNvSpPr>
            <a:spLocks noGrp="1"/>
          </p:cNvSpPr>
          <p:nvPr>
            <p:ph type="subTitle" idx="1"/>
          </p:nvPr>
        </p:nvSpPr>
        <p:spPr bwMode="gray">
          <a:xfrm>
            <a:off x="5448302" y="3481200"/>
            <a:ext cx="6119811" cy="1014096"/>
          </a:xfrm>
          <a:prstGeom prst="rect">
            <a:avLst/>
          </a:prstGeom>
        </p:spPr>
        <p:txBody>
          <a:bodyPr lIns="0" tIns="0" rIns="0" bIns="0" anchor="t" anchorCtr="0">
            <a:noAutofit/>
          </a:bodyPr>
          <a:lstStyle>
            <a:lvl1pPr marL="0" indent="0" algn="l">
              <a:buNone/>
              <a:defRPr sz="2400" b="1">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3"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24"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grpSp>
        <p:nvGrpSpPr>
          <p:cNvPr id="26" name="Group 25" title="&lt;IGNORE&gt;"/>
          <p:cNvGrpSpPr/>
          <p:nvPr userDrawn="1"/>
        </p:nvGrpSpPr>
        <p:grpSpPr bwMode="gray">
          <a:xfrm>
            <a:off x="9028942" y="0"/>
            <a:ext cx="3166763" cy="3168734"/>
            <a:chOff x="9028942" y="0"/>
            <a:chExt cx="3166763" cy="3168734"/>
          </a:xfrm>
        </p:grpSpPr>
        <p:sp>
          <p:nvSpPr>
            <p:cNvPr id="27" name="Rectangle 26"/>
            <p:cNvSpPr/>
            <p:nvPr userDrawn="1"/>
          </p:nvSpPr>
          <p:spPr bwMode="gray">
            <a:xfrm>
              <a:off x="9032033" y="116999"/>
              <a:ext cx="3159967" cy="1114641"/>
            </a:xfrm>
            <a:prstGeom prst="rect">
              <a:avLst/>
            </a:prstGeom>
            <a:solidFill>
              <a:schemeClr val="bg2"/>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28" name="Group 4"/>
            <p:cNvGrpSpPr>
              <a:grpSpLocks noChangeAspect="1"/>
            </p:cNvGrpSpPr>
            <p:nvPr userDrawn="1"/>
          </p:nvGrpSpPr>
          <p:grpSpPr bwMode="gray">
            <a:xfrm>
              <a:off x="9028942" y="0"/>
              <a:ext cx="3166763" cy="3168734"/>
              <a:chOff x="1260" y="0"/>
              <a:chExt cx="3240" cy="3240"/>
            </a:xfrm>
          </p:grpSpPr>
          <p:sp>
            <p:nvSpPr>
              <p:cNvPr id="29"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pos="343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grpSp>
        <p:nvGrpSpPr>
          <p:cNvPr id="25" name="Group 24" title="&lt;IGNORE&gt;"/>
          <p:cNvGrpSpPr/>
          <p:nvPr userDrawn="1"/>
        </p:nvGrpSpPr>
        <p:grpSpPr bwMode="gray">
          <a:xfrm>
            <a:off x="9028942" y="0"/>
            <a:ext cx="3166763" cy="3168734"/>
            <a:chOff x="9028942" y="0"/>
            <a:chExt cx="3166763" cy="3168734"/>
          </a:xfrm>
        </p:grpSpPr>
        <p:sp>
          <p:nvSpPr>
            <p:cNvPr id="26" name="Rectangle 25"/>
            <p:cNvSpPr/>
            <p:nvPr userDrawn="1"/>
          </p:nvSpPr>
          <p:spPr bwMode="gray">
            <a:xfrm>
              <a:off x="9032033" y="116999"/>
              <a:ext cx="3159967" cy="1114641"/>
            </a:xfrm>
            <a:prstGeom prst="rect">
              <a:avLst/>
            </a:prstGeom>
            <a:solidFill>
              <a:schemeClr val="bg2"/>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27" name="Group 4"/>
            <p:cNvGrpSpPr>
              <a:grpSpLocks noChangeAspect="1"/>
            </p:cNvGrpSpPr>
            <p:nvPr userDrawn="1"/>
          </p:nvGrpSpPr>
          <p:grpSpPr bwMode="gray">
            <a:xfrm>
              <a:off x="9028942" y="0"/>
              <a:ext cx="3166763" cy="3168734"/>
              <a:chOff x="1260" y="0"/>
              <a:chExt cx="3240" cy="3240"/>
            </a:xfrm>
          </p:grpSpPr>
          <p:sp>
            <p:nvSpPr>
              <p:cNvPr id="2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19" name="Picture 2" descr="Z:\En Cours\CGI\CGI-211 Branding 2017\INFOGRAPHIE\TEMPLATE Microsoft Office 2010\ILLUSTRATIONS\EMFs\CGI Connectors - RGB - Separator PPT.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0253"/>
          <a:stretch/>
        </p:blipFill>
        <p:spPr bwMode="auto">
          <a:xfrm>
            <a:off x="0" y="320868"/>
            <a:ext cx="5131880" cy="540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bwMode="gray">
          <a:xfrm>
            <a:off x="5448301" y="1845000"/>
            <a:ext cx="6119812" cy="1324800"/>
          </a:xfrm>
        </p:spPr>
        <p:txBody>
          <a:bodyPr wrap="square" lIns="0" tIns="0" rIns="0" bIns="0" anchor="b" anchorCtr="0">
            <a:noAutofit/>
          </a:bodyPr>
          <a:lstStyle>
            <a:lvl1pPr algn="l">
              <a:defRPr sz="3600" baseline="0">
                <a:solidFill>
                  <a:schemeClr val="accent2"/>
                </a:solidFill>
              </a:defRPr>
            </a:lvl1pPr>
          </a:lstStyle>
          <a:p>
            <a:r>
              <a:rPr lang="en-US" noProof="0" dirty="0" smtClean="0"/>
              <a:t>Click to edit Master title style</a:t>
            </a:r>
            <a:endParaRPr lang="en-US" noProof="0" dirty="0"/>
          </a:p>
        </p:txBody>
      </p:sp>
      <p:sp>
        <p:nvSpPr>
          <p:cNvPr id="13" name="Subtitle 2"/>
          <p:cNvSpPr>
            <a:spLocks noGrp="1"/>
          </p:cNvSpPr>
          <p:nvPr>
            <p:ph type="subTitle" idx="1"/>
          </p:nvPr>
        </p:nvSpPr>
        <p:spPr bwMode="gray">
          <a:xfrm>
            <a:off x="5448302" y="3481200"/>
            <a:ext cx="6119811" cy="1014096"/>
          </a:xfrm>
          <a:prstGeom prst="rect">
            <a:avLst/>
          </a:prstGeom>
        </p:spPr>
        <p:txBody>
          <a:bodyPr lIns="0" tIns="0" rIns="0" bIns="0" anchor="t" anchorCtr="0">
            <a:noAutofit/>
          </a:bodyPr>
          <a:lstStyle>
            <a:lvl1pPr marL="0" indent="0" algn="l">
              <a:buNone/>
              <a:defRPr sz="2400" b="1">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2"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2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208329070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pos="34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pic>
        <p:nvPicPr>
          <p:cNvPr id="19" name="Picture 18"/>
          <p:cNvPicPr>
            <a:picLocks/>
          </p:cNvPicPr>
          <p:nvPr userDrawn="1"/>
        </p:nvPicPr>
        <p:blipFill rotWithShape="1">
          <a:blip r:embed="rId2">
            <a:extLst>
              <a:ext uri="{28A0092B-C50C-407E-A947-70E740481C1C}">
                <a14:useLocalDpi xmlns:a14="http://schemas.microsoft.com/office/drawing/2010/main" val="0"/>
              </a:ext>
            </a:extLst>
          </a:blip>
          <a:srcRect l="1619"/>
          <a:stretch/>
        </p:blipFill>
        <p:spPr>
          <a:xfrm>
            <a:off x="0" y="1774800"/>
            <a:ext cx="11826000" cy="4608000"/>
          </a:xfrm>
          <a:prstGeom prst="rect">
            <a:avLst/>
          </a:prstGeom>
        </p:spPr>
      </p:pic>
      <p:grpSp>
        <p:nvGrpSpPr>
          <p:cNvPr id="25" name="Group 24" title="&lt;IGNORE&gt;"/>
          <p:cNvGrpSpPr/>
          <p:nvPr userDrawn="1"/>
        </p:nvGrpSpPr>
        <p:grpSpPr bwMode="gray">
          <a:xfrm>
            <a:off x="9028942" y="0"/>
            <a:ext cx="3166763" cy="3168734"/>
            <a:chOff x="9028942" y="0"/>
            <a:chExt cx="3166763" cy="3168734"/>
          </a:xfrm>
        </p:grpSpPr>
        <p:sp>
          <p:nvSpPr>
            <p:cNvPr id="26" name="Rectangle 25"/>
            <p:cNvSpPr/>
            <p:nvPr userDrawn="1"/>
          </p:nvSpPr>
          <p:spPr bwMode="gray">
            <a:xfrm>
              <a:off x="9032033" y="116999"/>
              <a:ext cx="3159967" cy="1114641"/>
            </a:xfrm>
            <a:prstGeom prst="rect">
              <a:avLst/>
            </a:prstGeom>
            <a:solidFill>
              <a:schemeClr val="bg2"/>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27" name="Group 4"/>
            <p:cNvGrpSpPr>
              <a:grpSpLocks noChangeAspect="1"/>
            </p:cNvGrpSpPr>
            <p:nvPr userDrawn="1"/>
          </p:nvGrpSpPr>
          <p:grpSpPr bwMode="gray">
            <a:xfrm>
              <a:off x="9028942" y="0"/>
              <a:ext cx="3166763" cy="3168734"/>
              <a:chOff x="1260" y="0"/>
              <a:chExt cx="3240" cy="3240"/>
            </a:xfrm>
          </p:grpSpPr>
          <p:sp>
            <p:nvSpPr>
              <p:cNvPr id="2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Title 1"/>
          <p:cNvSpPr>
            <a:spLocks noGrp="1"/>
          </p:cNvSpPr>
          <p:nvPr>
            <p:ph type="ctrTitle"/>
          </p:nvPr>
        </p:nvSpPr>
        <p:spPr bwMode="gray">
          <a:xfrm>
            <a:off x="588963" y="1845000"/>
            <a:ext cx="7019035" cy="1324800"/>
          </a:xfrm>
        </p:spPr>
        <p:txBody>
          <a:bodyPr wrap="square" lIns="0" tIns="0" rIns="0" bIns="0" anchor="b" anchorCtr="0">
            <a:noAutofit/>
          </a:bodyPr>
          <a:lstStyle>
            <a:lvl1pPr algn="l">
              <a:defRPr sz="3600" baseline="0">
                <a:solidFill>
                  <a:schemeClr val="accent2"/>
                </a:solidFill>
              </a:defRPr>
            </a:lvl1pPr>
          </a:lstStyle>
          <a:p>
            <a:r>
              <a:rPr lang="en-US" noProof="0" dirty="0" smtClean="0"/>
              <a:t>Click to edit Master title style</a:t>
            </a:r>
            <a:endParaRPr lang="en-US" noProof="0" dirty="0"/>
          </a:p>
        </p:txBody>
      </p:sp>
      <p:sp>
        <p:nvSpPr>
          <p:cNvPr id="13" name="Subtitle 2"/>
          <p:cNvSpPr>
            <a:spLocks noGrp="1"/>
          </p:cNvSpPr>
          <p:nvPr>
            <p:ph type="subTitle" idx="1"/>
          </p:nvPr>
        </p:nvSpPr>
        <p:spPr bwMode="gray">
          <a:xfrm>
            <a:off x="588966" y="3481200"/>
            <a:ext cx="7019034" cy="1014096"/>
          </a:xfrm>
          <a:prstGeom prst="rect">
            <a:avLst/>
          </a:prstGeom>
        </p:spPr>
        <p:txBody>
          <a:bodyPr lIns="0" tIns="0" rIns="0" bIns="0" anchor="t" anchorCtr="0">
            <a:noAutofit/>
          </a:bodyPr>
          <a:lstStyle>
            <a:lvl1pPr marL="0" indent="0" algn="l">
              <a:buNone/>
              <a:defRPr sz="2400" b="1">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3"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24"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1176787354"/>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pos="34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5">
    <p:spTree>
      <p:nvGrpSpPr>
        <p:cNvPr id="1" name=""/>
        <p:cNvGrpSpPr/>
        <p:nvPr/>
      </p:nvGrpSpPr>
      <p:grpSpPr>
        <a:xfrm>
          <a:off x="0" y="0"/>
          <a:ext cx="0" cy="0"/>
          <a:chOff x="0" y="0"/>
          <a:chExt cx="0" cy="0"/>
        </a:xfrm>
      </p:grpSpPr>
      <p:grpSp>
        <p:nvGrpSpPr>
          <p:cNvPr id="25" name="Group 24"/>
          <p:cNvGrpSpPr/>
          <p:nvPr userDrawn="1"/>
        </p:nvGrpSpPr>
        <p:grpSpPr bwMode="gray">
          <a:xfrm>
            <a:off x="0" y="1752122"/>
            <a:ext cx="12192000" cy="4636574"/>
            <a:chOff x="0" y="1841926"/>
            <a:chExt cx="12192000" cy="4636574"/>
          </a:xfrm>
        </p:grpSpPr>
        <p:sp>
          <p:nvSpPr>
            <p:cNvPr id="26" name="Rectangle 25"/>
            <p:cNvSpPr/>
            <p:nvPr userDrawn="1"/>
          </p:nvSpPr>
          <p:spPr bwMode="gray">
            <a:xfrm>
              <a:off x="0" y="1841926"/>
              <a:ext cx="12192000" cy="4636573"/>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27" name="Freeform 5"/>
            <p:cNvSpPr>
              <a:spLocks noEditPoints="1"/>
            </p:cNvSpPr>
            <p:nvPr userDrawn="1"/>
          </p:nvSpPr>
          <p:spPr bwMode="gray">
            <a:xfrm>
              <a:off x="698227" y="1841927"/>
              <a:ext cx="11489009" cy="4636573"/>
            </a:xfrm>
            <a:custGeom>
              <a:avLst/>
              <a:gdLst>
                <a:gd name="T0" fmla="*/ 4286 w 4286"/>
                <a:gd name="T1" fmla="*/ 527 h 1728"/>
                <a:gd name="T2" fmla="*/ 3672 w 4286"/>
                <a:gd name="T3" fmla="*/ 0 h 1728"/>
                <a:gd name="T4" fmla="*/ 3538 w 4286"/>
                <a:gd name="T5" fmla="*/ 173 h 1728"/>
                <a:gd name="T6" fmla="*/ 3510 w 4286"/>
                <a:gd name="T7" fmla="*/ 168 h 1728"/>
                <a:gd name="T8" fmla="*/ 3492 w 4286"/>
                <a:gd name="T9" fmla="*/ 0 h 1728"/>
                <a:gd name="T10" fmla="*/ 2579 w 4286"/>
                <a:gd name="T11" fmla="*/ 299 h 1728"/>
                <a:gd name="T12" fmla="*/ 2499 w 4286"/>
                <a:gd name="T13" fmla="*/ 241 h 1728"/>
                <a:gd name="T14" fmla="*/ 1980 w 4286"/>
                <a:gd name="T15" fmla="*/ 215 h 1728"/>
                <a:gd name="T16" fmla="*/ 1942 w 4286"/>
                <a:gd name="T17" fmla="*/ 226 h 1728"/>
                <a:gd name="T18" fmla="*/ 1761 w 4286"/>
                <a:gd name="T19" fmla="*/ 327 h 1728"/>
                <a:gd name="T20" fmla="*/ 1814 w 4286"/>
                <a:gd name="T21" fmla="*/ 363 h 1728"/>
                <a:gd name="T22" fmla="*/ 2403 w 4286"/>
                <a:gd name="T23" fmla="*/ 325 h 1728"/>
                <a:gd name="T24" fmla="*/ 2242 w 4286"/>
                <a:gd name="T25" fmla="*/ 1113 h 1728"/>
                <a:gd name="T26" fmla="*/ 1500 w 4286"/>
                <a:gd name="T27" fmla="*/ 1631 h 1728"/>
                <a:gd name="T28" fmla="*/ 1689 w 4286"/>
                <a:gd name="T29" fmla="*/ 1178 h 1728"/>
                <a:gd name="T30" fmla="*/ 1484 w 4286"/>
                <a:gd name="T31" fmla="*/ 1626 h 1728"/>
                <a:gd name="T32" fmla="*/ 1251 w 4286"/>
                <a:gd name="T33" fmla="*/ 1401 h 1728"/>
                <a:gd name="T34" fmla="*/ 1457 w 4286"/>
                <a:gd name="T35" fmla="*/ 1640 h 1728"/>
                <a:gd name="T36" fmla="*/ 1005 w 4286"/>
                <a:gd name="T37" fmla="*/ 1603 h 1728"/>
                <a:gd name="T38" fmla="*/ 1057 w 4286"/>
                <a:gd name="T39" fmla="*/ 994 h 1728"/>
                <a:gd name="T40" fmla="*/ 534 w 4286"/>
                <a:gd name="T41" fmla="*/ 921 h 1728"/>
                <a:gd name="T42" fmla="*/ 122 w 4286"/>
                <a:gd name="T43" fmla="*/ 745 h 1728"/>
                <a:gd name="T44" fmla="*/ 59 w 4286"/>
                <a:gd name="T45" fmla="*/ 794 h 1728"/>
                <a:gd name="T46" fmla="*/ 480 w 4286"/>
                <a:gd name="T47" fmla="*/ 936 h 1728"/>
                <a:gd name="T48" fmla="*/ 702 w 4286"/>
                <a:gd name="T49" fmla="*/ 1728 h 1728"/>
                <a:gd name="T50" fmla="*/ 907 w 4286"/>
                <a:gd name="T51" fmla="*/ 1728 h 1728"/>
                <a:gd name="T52" fmla="*/ 1083 w 4286"/>
                <a:gd name="T53" fmla="*/ 1691 h 1728"/>
                <a:gd name="T54" fmla="*/ 1360 w 4286"/>
                <a:gd name="T55" fmla="*/ 1728 h 1728"/>
                <a:gd name="T56" fmla="*/ 1512 w 4286"/>
                <a:gd name="T57" fmla="*/ 1728 h 1728"/>
                <a:gd name="T58" fmla="*/ 1511 w 4286"/>
                <a:gd name="T59" fmla="*/ 1646 h 1728"/>
                <a:gd name="T60" fmla="*/ 2041 w 4286"/>
                <a:gd name="T61" fmla="*/ 1728 h 1728"/>
                <a:gd name="T62" fmla="*/ 2520 w 4286"/>
                <a:gd name="T63" fmla="*/ 1618 h 1728"/>
                <a:gd name="T64" fmla="*/ 2610 w 4286"/>
                <a:gd name="T65" fmla="*/ 1728 h 1728"/>
                <a:gd name="T66" fmla="*/ 3201 w 4286"/>
                <a:gd name="T67" fmla="*/ 1496 h 1728"/>
                <a:gd name="T68" fmla="*/ 3132 w 4286"/>
                <a:gd name="T69" fmla="*/ 1018 h 1728"/>
                <a:gd name="T70" fmla="*/ 3821 w 4286"/>
                <a:gd name="T71" fmla="*/ 671 h 1728"/>
                <a:gd name="T72" fmla="*/ 973 w 4286"/>
                <a:gd name="T73" fmla="*/ 1279 h 1728"/>
                <a:gd name="T74" fmla="*/ 3212 w 4286"/>
                <a:gd name="T75" fmla="*/ 283 h 1728"/>
                <a:gd name="T76" fmla="*/ 3062 w 4286"/>
                <a:gd name="T77" fmla="*/ 573 h 1728"/>
                <a:gd name="T78" fmla="*/ 3053 w 4286"/>
                <a:gd name="T79" fmla="*/ 756 h 1728"/>
                <a:gd name="T80" fmla="*/ 2345 w 4286"/>
                <a:gd name="T81" fmla="*/ 1160 h 1728"/>
                <a:gd name="T82" fmla="*/ 3053 w 4286"/>
                <a:gd name="T83" fmla="*/ 756 h 1728"/>
                <a:gd name="T84" fmla="*/ 2914 w 4286"/>
                <a:gd name="T85" fmla="*/ 575 h 1728"/>
                <a:gd name="T86" fmla="*/ 2473 w 4286"/>
                <a:gd name="T87" fmla="*/ 421 h 1728"/>
                <a:gd name="T88" fmla="*/ 2340 w 4286"/>
                <a:gd name="T89" fmla="*/ 1155 h 1728"/>
                <a:gd name="T90" fmla="*/ 3117 w 4286"/>
                <a:gd name="T91" fmla="*/ 1428 h 1728"/>
                <a:gd name="T92" fmla="*/ 2383 w 4286"/>
                <a:gd name="T93" fmla="*/ 1228 h 1728"/>
                <a:gd name="T94" fmla="*/ 3666 w 4286"/>
                <a:gd name="T95" fmla="*/ 861 h 1728"/>
                <a:gd name="T96" fmla="*/ 3150 w 4286"/>
                <a:gd name="T97" fmla="*/ 664 h 1728"/>
                <a:gd name="T98" fmla="*/ 3398 w 4286"/>
                <a:gd name="T99" fmla="*/ 590 h 1728"/>
                <a:gd name="T100" fmla="*/ 3128 w 4286"/>
                <a:gd name="T101" fmla="*/ 605 h 1728"/>
                <a:gd name="T102" fmla="*/ 3738 w 4286"/>
                <a:gd name="T103" fmla="*/ 691 h 1728"/>
                <a:gd name="T104" fmla="*/ 3591 w 4286"/>
                <a:gd name="T105" fmla="*/ 291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86" h="1728">
                  <a:moveTo>
                    <a:pt x="3821" y="671"/>
                  </a:moveTo>
                  <a:cubicBezTo>
                    <a:pt x="3812" y="671"/>
                    <a:pt x="3802" y="671"/>
                    <a:pt x="3792" y="673"/>
                  </a:cubicBezTo>
                  <a:cubicBezTo>
                    <a:pt x="3736" y="340"/>
                    <a:pt x="3736" y="340"/>
                    <a:pt x="3736" y="340"/>
                  </a:cubicBezTo>
                  <a:cubicBezTo>
                    <a:pt x="4286" y="527"/>
                    <a:pt x="4286" y="527"/>
                    <a:pt x="4286" y="527"/>
                  </a:cubicBezTo>
                  <a:cubicBezTo>
                    <a:pt x="4286" y="519"/>
                    <a:pt x="4286" y="519"/>
                    <a:pt x="4286" y="519"/>
                  </a:cubicBezTo>
                  <a:cubicBezTo>
                    <a:pt x="3735" y="333"/>
                    <a:pt x="3735" y="333"/>
                    <a:pt x="3735" y="333"/>
                  </a:cubicBezTo>
                  <a:cubicBezTo>
                    <a:pt x="3679" y="0"/>
                    <a:pt x="3679" y="0"/>
                    <a:pt x="3679" y="0"/>
                  </a:cubicBezTo>
                  <a:cubicBezTo>
                    <a:pt x="3672" y="0"/>
                    <a:pt x="3672" y="0"/>
                    <a:pt x="3672" y="0"/>
                  </a:cubicBezTo>
                  <a:cubicBezTo>
                    <a:pt x="3727" y="330"/>
                    <a:pt x="3727" y="330"/>
                    <a:pt x="3727" y="330"/>
                  </a:cubicBezTo>
                  <a:cubicBezTo>
                    <a:pt x="3593" y="285"/>
                    <a:pt x="3593" y="285"/>
                    <a:pt x="3593" y="285"/>
                  </a:cubicBezTo>
                  <a:cubicBezTo>
                    <a:pt x="3595" y="278"/>
                    <a:pt x="3597" y="270"/>
                    <a:pt x="3597" y="263"/>
                  </a:cubicBezTo>
                  <a:cubicBezTo>
                    <a:pt x="3599" y="223"/>
                    <a:pt x="3574" y="187"/>
                    <a:pt x="3538" y="173"/>
                  </a:cubicBezTo>
                  <a:cubicBezTo>
                    <a:pt x="3596" y="0"/>
                    <a:pt x="3596" y="0"/>
                    <a:pt x="3596" y="0"/>
                  </a:cubicBezTo>
                  <a:cubicBezTo>
                    <a:pt x="3589" y="0"/>
                    <a:pt x="3589" y="0"/>
                    <a:pt x="3589" y="0"/>
                  </a:cubicBezTo>
                  <a:cubicBezTo>
                    <a:pt x="3531" y="171"/>
                    <a:pt x="3531" y="171"/>
                    <a:pt x="3531" y="171"/>
                  </a:cubicBezTo>
                  <a:cubicBezTo>
                    <a:pt x="3524" y="169"/>
                    <a:pt x="3517" y="168"/>
                    <a:pt x="3510" y="168"/>
                  </a:cubicBezTo>
                  <a:cubicBezTo>
                    <a:pt x="3460" y="165"/>
                    <a:pt x="3417" y="204"/>
                    <a:pt x="3414" y="254"/>
                  </a:cubicBezTo>
                  <a:cubicBezTo>
                    <a:pt x="3414" y="257"/>
                    <a:pt x="3414" y="259"/>
                    <a:pt x="3414" y="262"/>
                  </a:cubicBezTo>
                  <a:cubicBezTo>
                    <a:pt x="3220" y="276"/>
                    <a:pt x="3220" y="276"/>
                    <a:pt x="3220" y="276"/>
                  </a:cubicBezTo>
                  <a:cubicBezTo>
                    <a:pt x="3492" y="0"/>
                    <a:pt x="3492" y="0"/>
                    <a:pt x="3492" y="0"/>
                  </a:cubicBezTo>
                  <a:cubicBezTo>
                    <a:pt x="3482" y="0"/>
                    <a:pt x="3482" y="0"/>
                    <a:pt x="3482" y="0"/>
                  </a:cubicBezTo>
                  <a:cubicBezTo>
                    <a:pt x="3209" y="276"/>
                    <a:pt x="3209" y="276"/>
                    <a:pt x="3209" y="276"/>
                  </a:cubicBezTo>
                  <a:cubicBezTo>
                    <a:pt x="2585" y="321"/>
                    <a:pt x="2585" y="321"/>
                    <a:pt x="2585" y="321"/>
                  </a:cubicBezTo>
                  <a:cubicBezTo>
                    <a:pt x="2584" y="314"/>
                    <a:pt x="2582" y="306"/>
                    <a:pt x="2579" y="299"/>
                  </a:cubicBezTo>
                  <a:cubicBezTo>
                    <a:pt x="3278" y="0"/>
                    <a:pt x="3278" y="0"/>
                    <a:pt x="3278" y="0"/>
                  </a:cubicBezTo>
                  <a:cubicBezTo>
                    <a:pt x="3260" y="0"/>
                    <a:pt x="3260" y="0"/>
                    <a:pt x="3260" y="0"/>
                  </a:cubicBezTo>
                  <a:cubicBezTo>
                    <a:pt x="2577" y="293"/>
                    <a:pt x="2577" y="293"/>
                    <a:pt x="2577" y="293"/>
                  </a:cubicBezTo>
                  <a:cubicBezTo>
                    <a:pt x="2563" y="263"/>
                    <a:pt x="2533" y="242"/>
                    <a:pt x="2499" y="241"/>
                  </a:cubicBezTo>
                  <a:cubicBezTo>
                    <a:pt x="2451" y="238"/>
                    <a:pt x="2410" y="273"/>
                    <a:pt x="2403" y="318"/>
                  </a:cubicBezTo>
                  <a:cubicBezTo>
                    <a:pt x="2038" y="279"/>
                    <a:pt x="2038" y="279"/>
                    <a:pt x="2038" y="279"/>
                  </a:cubicBezTo>
                  <a:cubicBezTo>
                    <a:pt x="2038" y="279"/>
                    <a:pt x="2038" y="279"/>
                    <a:pt x="2038" y="279"/>
                  </a:cubicBezTo>
                  <a:cubicBezTo>
                    <a:pt x="2040" y="245"/>
                    <a:pt x="2014" y="217"/>
                    <a:pt x="1980" y="215"/>
                  </a:cubicBezTo>
                  <a:cubicBezTo>
                    <a:pt x="1969" y="215"/>
                    <a:pt x="1958" y="218"/>
                    <a:pt x="1948" y="223"/>
                  </a:cubicBezTo>
                  <a:cubicBezTo>
                    <a:pt x="1809" y="0"/>
                    <a:pt x="1809" y="0"/>
                    <a:pt x="1809" y="0"/>
                  </a:cubicBezTo>
                  <a:cubicBezTo>
                    <a:pt x="1801" y="0"/>
                    <a:pt x="1801" y="0"/>
                    <a:pt x="1801" y="0"/>
                  </a:cubicBezTo>
                  <a:cubicBezTo>
                    <a:pt x="1942" y="226"/>
                    <a:pt x="1942" y="226"/>
                    <a:pt x="1942" y="226"/>
                  </a:cubicBezTo>
                  <a:cubicBezTo>
                    <a:pt x="1927" y="237"/>
                    <a:pt x="1918" y="254"/>
                    <a:pt x="1917" y="273"/>
                  </a:cubicBezTo>
                  <a:cubicBezTo>
                    <a:pt x="1916" y="283"/>
                    <a:pt x="1918" y="292"/>
                    <a:pt x="1922" y="301"/>
                  </a:cubicBezTo>
                  <a:cubicBezTo>
                    <a:pt x="1811" y="357"/>
                    <a:pt x="1811" y="357"/>
                    <a:pt x="1811" y="357"/>
                  </a:cubicBezTo>
                  <a:cubicBezTo>
                    <a:pt x="1801" y="340"/>
                    <a:pt x="1782" y="328"/>
                    <a:pt x="1761" y="327"/>
                  </a:cubicBezTo>
                  <a:cubicBezTo>
                    <a:pt x="1728" y="325"/>
                    <a:pt x="1699" y="351"/>
                    <a:pt x="1697" y="385"/>
                  </a:cubicBezTo>
                  <a:cubicBezTo>
                    <a:pt x="1695" y="418"/>
                    <a:pt x="1722" y="447"/>
                    <a:pt x="1755" y="449"/>
                  </a:cubicBezTo>
                  <a:cubicBezTo>
                    <a:pt x="1789" y="450"/>
                    <a:pt x="1817" y="424"/>
                    <a:pt x="1819" y="391"/>
                  </a:cubicBezTo>
                  <a:cubicBezTo>
                    <a:pt x="1819" y="381"/>
                    <a:pt x="1817" y="372"/>
                    <a:pt x="1814" y="363"/>
                  </a:cubicBezTo>
                  <a:cubicBezTo>
                    <a:pt x="1925" y="307"/>
                    <a:pt x="1925" y="307"/>
                    <a:pt x="1925" y="307"/>
                  </a:cubicBezTo>
                  <a:cubicBezTo>
                    <a:pt x="1935" y="324"/>
                    <a:pt x="1953" y="336"/>
                    <a:pt x="1975" y="337"/>
                  </a:cubicBezTo>
                  <a:cubicBezTo>
                    <a:pt x="2006" y="339"/>
                    <a:pt x="2033" y="316"/>
                    <a:pt x="2038" y="286"/>
                  </a:cubicBezTo>
                  <a:cubicBezTo>
                    <a:pt x="2403" y="325"/>
                    <a:pt x="2403" y="325"/>
                    <a:pt x="2403" y="325"/>
                  </a:cubicBezTo>
                  <a:cubicBezTo>
                    <a:pt x="2403" y="326"/>
                    <a:pt x="2403" y="326"/>
                    <a:pt x="2403" y="327"/>
                  </a:cubicBezTo>
                  <a:cubicBezTo>
                    <a:pt x="2400" y="370"/>
                    <a:pt x="2428" y="407"/>
                    <a:pt x="2466" y="419"/>
                  </a:cubicBezTo>
                  <a:cubicBezTo>
                    <a:pt x="2272" y="1118"/>
                    <a:pt x="2272" y="1118"/>
                    <a:pt x="2272" y="1118"/>
                  </a:cubicBezTo>
                  <a:cubicBezTo>
                    <a:pt x="2263" y="1115"/>
                    <a:pt x="2253" y="1114"/>
                    <a:pt x="2242" y="1113"/>
                  </a:cubicBezTo>
                  <a:cubicBezTo>
                    <a:pt x="2158" y="1109"/>
                    <a:pt x="2086" y="1175"/>
                    <a:pt x="2082" y="1259"/>
                  </a:cubicBezTo>
                  <a:cubicBezTo>
                    <a:pt x="2081" y="1285"/>
                    <a:pt x="2086" y="1311"/>
                    <a:pt x="2098" y="1333"/>
                  </a:cubicBezTo>
                  <a:cubicBezTo>
                    <a:pt x="1508" y="1640"/>
                    <a:pt x="1508" y="1640"/>
                    <a:pt x="1508" y="1640"/>
                  </a:cubicBezTo>
                  <a:cubicBezTo>
                    <a:pt x="1506" y="1637"/>
                    <a:pt x="1503" y="1634"/>
                    <a:pt x="1500" y="1631"/>
                  </a:cubicBezTo>
                  <a:cubicBezTo>
                    <a:pt x="1646" y="1353"/>
                    <a:pt x="1646" y="1353"/>
                    <a:pt x="1646" y="1353"/>
                  </a:cubicBezTo>
                  <a:cubicBezTo>
                    <a:pt x="1656" y="1358"/>
                    <a:pt x="1668" y="1361"/>
                    <a:pt x="1680" y="1361"/>
                  </a:cubicBezTo>
                  <a:cubicBezTo>
                    <a:pt x="1730" y="1364"/>
                    <a:pt x="1773" y="1325"/>
                    <a:pt x="1776" y="1274"/>
                  </a:cubicBezTo>
                  <a:cubicBezTo>
                    <a:pt x="1778" y="1224"/>
                    <a:pt x="1739" y="1181"/>
                    <a:pt x="1689" y="1178"/>
                  </a:cubicBezTo>
                  <a:cubicBezTo>
                    <a:pt x="1638" y="1176"/>
                    <a:pt x="1595" y="1215"/>
                    <a:pt x="1593" y="1265"/>
                  </a:cubicBezTo>
                  <a:cubicBezTo>
                    <a:pt x="1591" y="1301"/>
                    <a:pt x="1610" y="1333"/>
                    <a:pt x="1639" y="1349"/>
                  </a:cubicBezTo>
                  <a:cubicBezTo>
                    <a:pt x="1494" y="1628"/>
                    <a:pt x="1494" y="1628"/>
                    <a:pt x="1494" y="1628"/>
                  </a:cubicBezTo>
                  <a:cubicBezTo>
                    <a:pt x="1491" y="1627"/>
                    <a:pt x="1488" y="1626"/>
                    <a:pt x="1484" y="1626"/>
                  </a:cubicBezTo>
                  <a:cubicBezTo>
                    <a:pt x="1476" y="1626"/>
                    <a:pt x="1467" y="1629"/>
                    <a:pt x="1461" y="1635"/>
                  </a:cubicBezTo>
                  <a:cubicBezTo>
                    <a:pt x="1297" y="1498"/>
                    <a:pt x="1297" y="1498"/>
                    <a:pt x="1297" y="1498"/>
                  </a:cubicBezTo>
                  <a:cubicBezTo>
                    <a:pt x="1304" y="1489"/>
                    <a:pt x="1308" y="1478"/>
                    <a:pt x="1309" y="1465"/>
                  </a:cubicBezTo>
                  <a:cubicBezTo>
                    <a:pt x="1311" y="1431"/>
                    <a:pt x="1284" y="1403"/>
                    <a:pt x="1251" y="1401"/>
                  </a:cubicBezTo>
                  <a:cubicBezTo>
                    <a:pt x="1217" y="1400"/>
                    <a:pt x="1189" y="1425"/>
                    <a:pt x="1187" y="1459"/>
                  </a:cubicBezTo>
                  <a:cubicBezTo>
                    <a:pt x="1185" y="1493"/>
                    <a:pt x="1211" y="1522"/>
                    <a:pt x="1245" y="1523"/>
                  </a:cubicBezTo>
                  <a:cubicBezTo>
                    <a:pt x="1263" y="1524"/>
                    <a:pt x="1281" y="1517"/>
                    <a:pt x="1293" y="1504"/>
                  </a:cubicBezTo>
                  <a:cubicBezTo>
                    <a:pt x="1457" y="1640"/>
                    <a:pt x="1457" y="1640"/>
                    <a:pt x="1457" y="1640"/>
                  </a:cubicBezTo>
                  <a:cubicBezTo>
                    <a:pt x="1454" y="1644"/>
                    <a:pt x="1452" y="1650"/>
                    <a:pt x="1452" y="1655"/>
                  </a:cubicBezTo>
                  <a:cubicBezTo>
                    <a:pt x="1452" y="1656"/>
                    <a:pt x="1452" y="1656"/>
                    <a:pt x="1452" y="1656"/>
                  </a:cubicBezTo>
                  <a:cubicBezTo>
                    <a:pt x="1083" y="1684"/>
                    <a:pt x="1083" y="1684"/>
                    <a:pt x="1083" y="1684"/>
                  </a:cubicBezTo>
                  <a:cubicBezTo>
                    <a:pt x="1078" y="1642"/>
                    <a:pt x="1046" y="1609"/>
                    <a:pt x="1005" y="1603"/>
                  </a:cubicBezTo>
                  <a:cubicBezTo>
                    <a:pt x="1037" y="1299"/>
                    <a:pt x="1037" y="1299"/>
                    <a:pt x="1037" y="1299"/>
                  </a:cubicBezTo>
                  <a:cubicBezTo>
                    <a:pt x="1039" y="1299"/>
                    <a:pt x="1040" y="1299"/>
                    <a:pt x="1042" y="1299"/>
                  </a:cubicBezTo>
                  <a:cubicBezTo>
                    <a:pt x="1127" y="1303"/>
                    <a:pt x="1198" y="1239"/>
                    <a:pt x="1202" y="1155"/>
                  </a:cubicBezTo>
                  <a:cubicBezTo>
                    <a:pt x="1206" y="1071"/>
                    <a:pt x="1141" y="999"/>
                    <a:pt x="1057" y="994"/>
                  </a:cubicBezTo>
                  <a:cubicBezTo>
                    <a:pt x="973" y="990"/>
                    <a:pt x="901" y="1056"/>
                    <a:pt x="897" y="1140"/>
                  </a:cubicBezTo>
                  <a:cubicBezTo>
                    <a:pt x="895" y="1196"/>
                    <a:pt x="923" y="1247"/>
                    <a:pt x="967" y="1276"/>
                  </a:cubicBezTo>
                  <a:cubicBezTo>
                    <a:pt x="856" y="1459"/>
                    <a:pt x="856" y="1459"/>
                    <a:pt x="856" y="1459"/>
                  </a:cubicBezTo>
                  <a:cubicBezTo>
                    <a:pt x="534" y="921"/>
                    <a:pt x="534" y="921"/>
                    <a:pt x="534" y="921"/>
                  </a:cubicBezTo>
                  <a:cubicBezTo>
                    <a:pt x="558" y="906"/>
                    <a:pt x="574" y="879"/>
                    <a:pt x="575" y="849"/>
                  </a:cubicBezTo>
                  <a:cubicBezTo>
                    <a:pt x="577" y="799"/>
                    <a:pt x="539" y="756"/>
                    <a:pt x="489" y="754"/>
                  </a:cubicBezTo>
                  <a:cubicBezTo>
                    <a:pt x="446" y="752"/>
                    <a:pt x="408" y="779"/>
                    <a:pt x="396" y="818"/>
                  </a:cubicBezTo>
                  <a:cubicBezTo>
                    <a:pt x="122" y="745"/>
                    <a:pt x="122" y="745"/>
                    <a:pt x="122" y="745"/>
                  </a:cubicBezTo>
                  <a:cubicBezTo>
                    <a:pt x="122" y="742"/>
                    <a:pt x="123" y="739"/>
                    <a:pt x="123" y="736"/>
                  </a:cubicBezTo>
                  <a:cubicBezTo>
                    <a:pt x="125" y="702"/>
                    <a:pt x="98" y="674"/>
                    <a:pt x="65" y="672"/>
                  </a:cubicBezTo>
                  <a:cubicBezTo>
                    <a:pt x="31" y="670"/>
                    <a:pt x="3" y="696"/>
                    <a:pt x="1" y="730"/>
                  </a:cubicBezTo>
                  <a:cubicBezTo>
                    <a:pt x="0" y="763"/>
                    <a:pt x="25" y="792"/>
                    <a:pt x="59" y="794"/>
                  </a:cubicBezTo>
                  <a:cubicBezTo>
                    <a:pt x="87" y="795"/>
                    <a:pt x="111" y="777"/>
                    <a:pt x="120" y="752"/>
                  </a:cubicBezTo>
                  <a:cubicBezTo>
                    <a:pt x="394" y="824"/>
                    <a:pt x="394" y="824"/>
                    <a:pt x="394" y="824"/>
                  </a:cubicBezTo>
                  <a:cubicBezTo>
                    <a:pt x="393" y="829"/>
                    <a:pt x="393" y="835"/>
                    <a:pt x="392" y="840"/>
                  </a:cubicBezTo>
                  <a:cubicBezTo>
                    <a:pt x="390" y="891"/>
                    <a:pt x="429" y="934"/>
                    <a:pt x="480" y="936"/>
                  </a:cubicBezTo>
                  <a:cubicBezTo>
                    <a:pt x="497" y="937"/>
                    <a:pt x="514" y="933"/>
                    <a:pt x="528" y="925"/>
                  </a:cubicBezTo>
                  <a:cubicBezTo>
                    <a:pt x="852" y="1466"/>
                    <a:pt x="852" y="1466"/>
                    <a:pt x="852" y="1466"/>
                  </a:cubicBezTo>
                  <a:cubicBezTo>
                    <a:pt x="693" y="1728"/>
                    <a:pt x="693" y="1728"/>
                    <a:pt x="693" y="1728"/>
                  </a:cubicBezTo>
                  <a:cubicBezTo>
                    <a:pt x="702" y="1728"/>
                    <a:pt x="702" y="1728"/>
                    <a:pt x="702" y="1728"/>
                  </a:cubicBezTo>
                  <a:cubicBezTo>
                    <a:pt x="856" y="1473"/>
                    <a:pt x="856" y="1473"/>
                    <a:pt x="856" y="1473"/>
                  </a:cubicBezTo>
                  <a:cubicBezTo>
                    <a:pt x="942" y="1617"/>
                    <a:pt x="942" y="1617"/>
                    <a:pt x="942" y="1617"/>
                  </a:cubicBezTo>
                  <a:cubicBezTo>
                    <a:pt x="918" y="1633"/>
                    <a:pt x="902" y="1659"/>
                    <a:pt x="901" y="1690"/>
                  </a:cubicBezTo>
                  <a:cubicBezTo>
                    <a:pt x="900" y="1703"/>
                    <a:pt x="902" y="1716"/>
                    <a:pt x="907" y="1728"/>
                  </a:cubicBezTo>
                  <a:cubicBezTo>
                    <a:pt x="907" y="1728"/>
                    <a:pt x="907" y="1728"/>
                    <a:pt x="907" y="1728"/>
                  </a:cubicBezTo>
                  <a:cubicBezTo>
                    <a:pt x="1077" y="1728"/>
                    <a:pt x="1077" y="1728"/>
                    <a:pt x="1077" y="1728"/>
                  </a:cubicBezTo>
                  <a:cubicBezTo>
                    <a:pt x="1081" y="1719"/>
                    <a:pt x="1083" y="1709"/>
                    <a:pt x="1083" y="1699"/>
                  </a:cubicBezTo>
                  <a:cubicBezTo>
                    <a:pt x="1084" y="1696"/>
                    <a:pt x="1084" y="1693"/>
                    <a:pt x="1083" y="1691"/>
                  </a:cubicBezTo>
                  <a:cubicBezTo>
                    <a:pt x="1452" y="1663"/>
                    <a:pt x="1452" y="1663"/>
                    <a:pt x="1452" y="1663"/>
                  </a:cubicBezTo>
                  <a:cubicBezTo>
                    <a:pt x="1453" y="1665"/>
                    <a:pt x="1453" y="1667"/>
                    <a:pt x="1454" y="1669"/>
                  </a:cubicBezTo>
                  <a:cubicBezTo>
                    <a:pt x="1345" y="1728"/>
                    <a:pt x="1345" y="1728"/>
                    <a:pt x="1345" y="1728"/>
                  </a:cubicBezTo>
                  <a:cubicBezTo>
                    <a:pt x="1360" y="1728"/>
                    <a:pt x="1360" y="1728"/>
                    <a:pt x="1360" y="1728"/>
                  </a:cubicBezTo>
                  <a:cubicBezTo>
                    <a:pt x="1458" y="1675"/>
                    <a:pt x="1458" y="1675"/>
                    <a:pt x="1458" y="1675"/>
                  </a:cubicBezTo>
                  <a:cubicBezTo>
                    <a:pt x="1463" y="1682"/>
                    <a:pt x="1472" y="1686"/>
                    <a:pt x="1481" y="1687"/>
                  </a:cubicBezTo>
                  <a:cubicBezTo>
                    <a:pt x="1485" y="1687"/>
                    <a:pt x="1489" y="1687"/>
                    <a:pt x="1492" y="1686"/>
                  </a:cubicBezTo>
                  <a:cubicBezTo>
                    <a:pt x="1512" y="1728"/>
                    <a:pt x="1512" y="1728"/>
                    <a:pt x="1512" y="1728"/>
                  </a:cubicBezTo>
                  <a:cubicBezTo>
                    <a:pt x="1520" y="1728"/>
                    <a:pt x="1520" y="1728"/>
                    <a:pt x="1520" y="1728"/>
                  </a:cubicBezTo>
                  <a:cubicBezTo>
                    <a:pt x="1499" y="1683"/>
                    <a:pt x="1499" y="1683"/>
                    <a:pt x="1499" y="1683"/>
                  </a:cubicBezTo>
                  <a:cubicBezTo>
                    <a:pt x="1507" y="1678"/>
                    <a:pt x="1512" y="1669"/>
                    <a:pt x="1513" y="1658"/>
                  </a:cubicBezTo>
                  <a:cubicBezTo>
                    <a:pt x="1513" y="1654"/>
                    <a:pt x="1512" y="1650"/>
                    <a:pt x="1511" y="1646"/>
                  </a:cubicBezTo>
                  <a:cubicBezTo>
                    <a:pt x="2101" y="1340"/>
                    <a:pt x="2101" y="1340"/>
                    <a:pt x="2101" y="1340"/>
                  </a:cubicBezTo>
                  <a:cubicBezTo>
                    <a:pt x="2117" y="1368"/>
                    <a:pt x="2142" y="1391"/>
                    <a:pt x="2172" y="1404"/>
                  </a:cubicBezTo>
                  <a:cubicBezTo>
                    <a:pt x="2033" y="1728"/>
                    <a:pt x="2033" y="1728"/>
                    <a:pt x="2033" y="1728"/>
                  </a:cubicBezTo>
                  <a:cubicBezTo>
                    <a:pt x="2041" y="1728"/>
                    <a:pt x="2041" y="1728"/>
                    <a:pt x="2041" y="1728"/>
                  </a:cubicBezTo>
                  <a:cubicBezTo>
                    <a:pt x="2178" y="1407"/>
                    <a:pt x="2178" y="1407"/>
                    <a:pt x="2178" y="1407"/>
                  </a:cubicBezTo>
                  <a:cubicBezTo>
                    <a:pt x="2193" y="1413"/>
                    <a:pt x="2210" y="1417"/>
                    <a:pt x="2227" y="1418"/>
                  </a:cubicBezTo>
                  <a:cubicBezTo>
                    <a:pt x="2265" y="1420"/>
                    <a:pt x="2301" y="1407"/>
                    <a:pt x="2329" y="1386"/>
                  </a:cubicBezTo>
                  <a:cubicBezTo>
                    <a:pt x="2520" y="1618"/>
                    <a:pt x="2520" y="1618"/>
                    <a:pt x="2520" y="1618"/>
                  </a:cubicBezTo>
                  <a:cubicBezTo>
                    <a:pt x="2172" y="1728"/>
                    <a:pt x="2172" y="1728"/>
                    <a:pt x="2172" y="1728"/>
                  </a:cubicBezTo>
                  <a:cubicBezTo>
                    <a:pt x="2195" y="1728"/>
                    <a:pt x="2195" y="1728"/>
                    <a:pt x="2195" y="1728"/>
                  </a:cubicBezTo>
                  <a:cubicBezTo>
                    <a:pt x="2524" y="1624"/>
                    <a:pt x="2524" y="1624"/>
                    <a:pt x="2524" y="1624"/>
                  </a:cubicBezTo>
                  <a:cubicBezTo>
                    <a:pt x="2610" y="1728"/>
                    <a:pt x="2610" y="1728"/>
                    <a:pt x="2610" y="1728"/>
                  </a:cubicBezTo>
                  <a:cubicBezTo>
                    <a:pt x="2619" y="1728"/>
                    <a:pt x="2619" y="1728"/>
                    <a:pt x="2619" y="1728"/>
                  </a:cubicBezTo>
                  <a:cubicBezTo>
                    <a:pt x="2532" y="1622"/>
                    <a:pt x="2532" y="1622"/>
                    <a:pt x="2532" y="1622"/>
                  </a:cubicBezTo>
                  <a:cubicBezTo>
                    <a:pt x="3119" y="1435"/>
                    <a:pt x="3119" y="1435"/>
                    <a:pt x="3119" y="1435"/>
                  </a:cubicBezTo>
                  <a:cubicBezTo>
                    <a:pt x="3131" y="1469"/>
                    <a:pt x="3163" y="1494"/>
                    <a:pt x="3201" y="1496"/>
                  </a:cubicBezTo>
                  <a:cubicBezTo>
                    <a:pt x="3252" y="1499"/>
                    <a:pt x="3295" y="1460"/>
                    <a:pt x="3297" y="1409"/>
                  </a:cubicBezTo>
                  <a:cubicBezTo>
                    <a:pt x="3300" y="1359"/>
                    <a:pt x="3261" y="1316"/>
                    <a:pt x="3210" y="1313"/>
                  </a:cubicBezTo>
                  <a:cubicBezTo>
                    <a:pt x="3203" y="1313"/>
                    <a:pt x="3197" y="1313"/>
                    <a:pt x="3191" y="1314"/>
                  </a:cubicBezTo>
                  <a:cubicBezTo>
                    <a:pt x="3132" y="1018"/>
                    <a:pt x="3132" y="1018"/>
                    <a:pt x="3132" y="1018"/>
                  </a:cubicBezTo>
                  <a:cubicBezTo>
                    <a:pt x="3668" y="868"/>
                    <a:pt x="3668" y="868"/>
                    <a:pt x="3668" y="868"/>
                  </a:cubicBezTo>
                  <a:cubicBezTo>
                    <a:pt x="3686" y="928"/>
                    <a:pt x="3741" y="973"/>
                    <a:pt x="3807" y="976"/>
                  </a:cubicBezTo>
                  <a:cubicBezTo>
                    <a:pt x="3891" y="980"/>
                    <a:pt x="3962" y="914"/>
                    <a:pt x="3966" y="831"/>
                  </a:cubicBezTo>
                  <a:cubicBezTo>
                    <a:pt x="3970" y="747"/>
                    <a:pt x="3905" y="675"/>
                    <a:pt x="3821" y="671"/>
                  </a:cubicBezTo>
                  <a:close/>
                  <a:moveTo>
                    <a:pt x="997" y="1602"/>
                  </a:moveTo>
                  <a:cubicBezTo>
                    <a:pt x="979" y="1601"/>
                    <a:pt x="963" y="1606"/>
                    <a:pt x="948" y="1613"/>
                  </a:cubicBezTo>
                  <a:cubicBezTo>
                    <a:pt x="860" y="1466"/>
                    <a:pt x="860" y="1466"/>
                    <a:pt x="860" y="1466"/>
                  </a:cubicBezTo>
                  <a:cubicBezTo>
                    <a:pt x="973" y="1279"/>
                    <a:pt x="973" y="1279"/>
                    <a:pt x="973" y="1279"/>
                  </a:cubicBezTo>
                  <a:cubicBezTo>
                    <a:pt x="990" y="1289"/>
                    <a:pt x="1010" y="1296"/>
                    <a:pt x="1030" y="1298"/>
                  </a:cubicBezTo>
                  <a:cubicBezTo>
                    <a:pt x="998" y="1602"/>
                    <a:pt x="998" y="1602"/>
                    <a:pt x="998" y="1602"/>
                  </a:cubicBezTo>
                  <a:cubicBezTo>
                    <a:pt x="998" y="1602"/>
                    <a:pt x="997" y="1602"/>
                    <a:pt x="997" y="1602"/>
                  </a:cubicBezTo>
                  <a:close/>
                  <a:moveTo>
                    <a:pt x="3212" y="283"/>
                  </a:moveTo>
                  <a:cubicBezTo>
                    <a:pt x="3415" y="269"/>
                    <a:pt x="3415" y="269"/>
                    <a:pt x="3415" y="269"/>
                  </a:cubicBezTo>
                  <a:cubicBezTo>
                    <a:pt x="3417" y="287"/>
                    <a:pt x="3424" y="304"/>
                    <a:pt x="3435" y="317"/>
                  </a:cubicBezTo>
                  <a:cubicBezTo>
                    <a:pt x="3123" y="600"/>
                    <a:pt x="3123" y="600"/>
                    <a:pt x="3123" y="600"/>
                  </a:cubicBezTo>
                  <a:cubicBezTo>
                    <a:pt x="3108" y="585"/>
                    <a:pt x="3086" y="575"/>
                    <a:pt x="3062" y="573"/>
                  </a:cubicBezTo>
                  <a:cubicBezTo>
                    <a:pt x="3029" y="572"/>
                    <a:pt x="2999" y="589"/>
                    <a:pt x="2982" y="615"/>
                  </a:cubicBezTo>
                  <a:cubicBezTo>
                    <a:pt x="2920" y="579"/>
                    <a:pt x="2920" y="579"/>
                    <a:pt x="2920" y="579"/>
                  </a:cubicBezTo>
                  <a:lnTo>
                    <a:pt x="3212" y="283"/>
                  </a:lnTo>
                  <a:close/>
                  <a:moveTo>
                    <a:pt x="3053" y="756"/>
                  </a:moveTo>
                  <a:cubicBezTo>
                    <a:pt x="3060" y="756"/>
                    <a:pt x="3066" y="756"/>
                    <a:pt x="3072" y="755"/>
                  </a:cubicBezTo>
                  <a:cubicBezTo>
                    <a:pt x="3124" y="1013"/>
                    <a:pt x="3124" y="1013"/>
                    <a:pt x="3124" y="1013"/>
                  </a:cubicBezTo>
                  <a:cubicBezTo>
                    <a:pt x="2381" y="1221"/>
                    <a:pt x="2381" y="1221"/>
                    <a:pt x="2381" y="1221"/>
                  </a:cubicBezTo>
                  <a:cubicBezTo>
                    <a:pt x="2374" y="1198"/>
                    <a:pt x="2361" y="1177"/>
                    <a:pt x="2345" y="1160"/>
                  </a:cubicBezTo>
                  <a:cubicBezTo>
                    <a:pt x="2915" y="584"/>
                    <a:pt x="2915" y="584"/>
                    <a:pt x="2915" y="584"/>
                  </a:cubicBezTo>
                  <a:cubicBezTo>
                    <a:pt x="2978" y="621"/>
                    <a:pt x="2978" y="621"/>
                    <a:pt x="2978" y="621"/>
                  </a:cubicBezTo>
                  <a:cubicBezTo>
                    <a:pt x="2972" y="633"/>
                    <a:pt x="2968" y="646"/>
                    <a:pt x="2967" y="660"/>
                  </a:cubicBezTo>
                  <a:cubicBezTo>
                    <a:pt x="2965" y="711"/>
                    <a:pt x="3004" y="754"/>
                    <a:pt x="3053" y="756"/>
                  </a:cubicBezTo>
                  <a:close/>
                  <a:moveTo>
                    <a:pt x="2585" y="336"/>
                  </a:moveTo>
                  <a:cubicBezTo>
                    <a:pt x="2585" y="333"/>
                    <a:pt x="2585" y="331"/>
                    <a:pt x="2585" y="328"/>
                  </a:cubicBezTo>
                  <a:cubicBezTo>
                    <a:pt x="3202" y="284"/>
                    <a:pt x="3202" y="284"/>
                    <a:pt x="3202" y="284"/>
                  </a:cubicBezTo>
                  <a:cubicBezTo>
                    <a:pt x="2914" y="575"/>
                    <a:pt x="2914" y="575"/>
                    <a:pt x="2914" y="575"/>
                  </a:cubicBezTo>
                  <a:cubicBezTo>
                    <a:pt x="2575" y="375"/>
                    <a:pt x="2575" y="375"/>
                    <a:pt x="2575" y="375"/>
                  </a:cubicBezTo>
                  <a:cubicBezTo>
                    <a:pt x="2581" y="363"/>
                    <a:pt x="2585" y="350"/>
                    <a:pt x="2585" y="336"/>
                  </a:cubicBezTo>
                  <a:close/>
                  <a:moveTo>
                    <a:pt x="2279" y="1120"/>
                  </a:moveTo>
                  <a:cubicBezTo>
                    <a:pt x="2473" y="421"/>
                    <a:pt x="2473" y="421"/>
                    <a:pt x="2473" y="421"/>
                  </a:cubicBezTo>
                  <a:cubicBezTo>
                    <a:pt x="2479" y="422"/>
                    <a:pt x="2484" y="423"/>
                    <a:pt x="2490" y="423"/>
                  </a:cubicBezTo>
                  <a:cubicBezTo>
                    <a:pt x="2524" y="425"/>
                    <a:pt x="2554" y="408"/>
                    <a:pt x="2571" y="381"/>
                  </a:cubicBezTo>
                  <a:cubicBezTo>
                    <a:pt x="2909" y="580"/>
                    <a:pt x="2909" y="580"/>
                    <a:pt x="2909" y="580"/>
                  </a:cubicBezTo>
                  <a:cubicBezTo>
                    <a:pt x="2340" y="1155"/>
                    <a:pt x="2340" y="1155"/>
                    <a:pt x="2340" y="1155"/>
                  </a:cubicBezTo>
                  <a:cubicBezTo>
                    <a:pt x="2323" y="1139"/>
                    <a:pt x="2302" y="1127"/>
                    <a:pt x="2279" y="1120"/>
                  </a:cubicBezTo>
                  <a:close/>
                  <a:moveTo>
                    <a:pt x="3184" y="1316"/>
                  </a:moveTo>
                  <a:cubicBezTo>
                    <a:pt x="3146" y="1325"/>
                    <a:pt x="3116" y="1359"/>
                    <a:pt x="3114" y="1400"/>
                  </a:cubicBezTo>
                  <a:cubicBezTo>
                    <a:pt x="3114" y="1410"/>
                    <a:pt x="3115" y="1419"/>
                    <a:pt x="3117" y="1428"/>
                  </a:cubicBezTo>
                  <a:cubicBezTo>
                    <a:pt x="2527" y="1616"/>
                    <a:pt x="2527" y="1616"/>
                    <a:pt x="2527" y="1616"/>
                  </a:cubicBezTo>
                  <a:cubicBezTo>
                    <a:pt x="2334" y="1381"/>
                    <a:pt x="2334" y="1381"/>
                    <a:pt x="2334" y="1381"/>
                  </a:cubicBezTo>
                  <a:cubicBezTo>
                    <a:pt x="2365" y="1355"/>
                    <a:pt x="2385" y="1317"/>
                    <a:pt x="2388" y="1273"/>
                  </a:cubicBezTo>
                  <a:cubicBezTo>
                    <a:pt x="2388" y="1258"/>
                    <a:pt x="2387" y="1243"/>
                    <a:pt x="2383" y="1228"/>
                  </a:cubicBezTo>
                  <a:cubicBezTo>
                    <a:pt x="3125" y="1020"/>
                    <a:pt x="3125" y="1020"/>
                    <a:pt x="3125" y="1020"/>
                  </a:cubicBezTo>
                  <a:lnTo>
                    <a:pt x="3184" y="1316"/>
                  </a:lnTo>
                  <a:close/>
                  <a:moveTo>
                    <a:pt x="3661" y="816"/>
                  </a:moveTo>
                  <a:cubicBezTo>
                    <a:pt x="3661" y="831"/>
                    <a:pt x="3662" y="847"/>
                    <a:pt x="3666" y="861"/>
                  </a:cubicBezTo>
                  <a:cubicBezTo>
                    <a:pt x="3131" y="1011"/>
                    <a:pt x="3131" y="1011"/>
                    <a:pt x="3131" y="1011"/>
                  </a:cubicBezTo>
                  <a:cubicBezTo>
                    <a:pt x="3079" y="754"/>
                    <a:pt x="3079" y="754"/>
                    <a:pt x="3079" y="754"/>
                  </a:cubicBezTo>
                  <a:cubicBezTo>
                    <a:pt x="3118" y="745"/>
                    <a:pt x="3148" y="711"/>
                    <a:pt x="3150" y="669"/>
                  </a:cubicBezTo>
                  <a:cubicBezTo>
                    <a:pt x="3150" y="667"/>
                    <a:pt x="3150" y="666"/>
                    <a:pt x="3150" y="664"/>
                  </a:cubicBezTo>
                  <a:cubicBezTo>
                    <a:pt x="3334" y="657"/>
                    <a:pt x="3334" y="657"/>
                    <a:pt x="3334" y="657"/>
                  </a:cubicBezTo>
                  <a:cubicBezTo>
                    <a:pt x="3337" y="686"/>
                    <a:pt x="3361" y="710"/>
                    <a:pt x="3392" y="712"/>
                  </a:cubicBezTo>
                  <a:cubicBezTo>
                    <a:pt x="3425" y="713"/>
                    <a:pt x="3454" y="687"/>
                    <a:pt x="3456" y="654"/>
                  </a:cubicBezTo>
                  <a:cubicBezTo>
                    <a:pt x="3458" y="620"/>
                    <a:pt x="3431" y="591"/>
                    <a:pt x="3398" y="590"/>
                  </a:cubicBezTo>
                  <a:cubicBezTo>
                    <a:pt x="3364" y="588"/>
                    <a:pt x="3336" y="614"/>
                    <a:pt x="3334" y="648"/>
                  </a:cubicBezTo>
                  <a:cubicBezTo>
                    <a:pt x="3334" y="648"/>
                    <a:pt x="3334" y="649"/>
                    <a:pt x="3334" y="650"/>
                  </a:cubicBezTo>
                  <a:cubicBezTo>
                    <a:pt x="3150" y="657"/>
                    <a:pt x="3150" y="657"/>
                    <a:pt x="3150" y="657"/>
                  </a:cubicBezTo>
                  <a:cubicBezTo>
                    <a:pt x="3148" y="638"/>
                    <a:pt x="3140" y="620"/>
                    <a:pt x="3128" y="605"/>
                  </a:cubicBezTo>
                  <a:cubicBezTo>
                    <a:pt x="3440" y="322"/>
                    <a:pt x="3440" y="322"/>
                    <a:pt x="3440" y="322"/>
                  </a:cubicBezTo>
                  <a:cubicBezTo>
                    <a:pt x="3455" y="339"/>
                    <a:pt x="3477" y="349"/>
                    <a:pt x="3501" y="350"/>
                  </a:cubicBezTo>
                  <a:cubicBezTo>
                    <a:pt x="3517" y="351"/>
                    <a:pt x="3533" y="348"/>
                    <a:pt x="3546" y="341"/>
                  </a:cubicBezTo>
                  <a:cubicBezTo>
                    <a:pt x="3738" y="691"/>
                    <a:pt x="3738" y="691"/>
                    <a:pt x="3738" y="691"/>
                  </a:cubicBezTo>
                  <a:cubicBezTo>
                    <a:pt x="3694" y="716"/>
                    <a:pt x="3664" y="762"/>
                    <a:pt x="3661" y="816"/>
                  </a:cubicBezTo>
                  <a:close/>
                  <a:moveTo>
                    <a:pt x="3744" y="688"/>
                  </a:moveTo>
                  <a:cubicBezTo>
                    <a:pt x="3552" y="338"/>
                    <a:pt x="3552" y="338"/>
                    <a:pt x="3552" y="338"/>
                  </a:cubicBezTo>
                  <a:cubicBezTo>
                    <a:pt x="3570" y="327"/>
                    <a:pt x="3584" y="311"/>
                    <a:pt x="3591" y="291"/>
                  </a:cubicBezTo>
                  <a:cubicBezTo>
                    <a:pt x="3729" y="338"/>
                    <a:pt x="3729" y="338"/>
                    <a:pt x="3729" y="338"/>
                  </a:cubicBezTo>
                  <a:cubicBezTo>
                    <a:pt x="3785" y="674"/>
                    <a:pt x="3785" y="674"/>
                    <a:pt x="3785" y="674"/>
                  </a:cubicBezTo>
                  <a:cubicBezTo>
                    <a:pt x="3771" y="677"/>
                    <a:pt x="3757" y="681"/>
                    <a:pt x="3744" y="688"/>
                  </a:cubicBezTo>
                  <a:close/>
                </a:path>
              </a:pathLst>
            </a:custGeom>
            <a:gradFill>
              <a:gsLst>
                <a:gs pos="0">
                  <a:srgbClr val="FFFFB4">
                    <a:alpha val="0"/>
                  </a:srgbClr>
                </a:gs>
                <a:gs pos="50000">
                  <a:srgbClr val="FFFFB4">
                    <a:alpha val="20000"/>
                  </a:srgbClr>
                </a:gs>
                <a:gs pos="100000">
                  <a:srgbClr val="FFFFB4">
                    <a:alpha val="35000"/>
                  </a:srgbClr>
                </a:gs>
              </a:gsLst>
              <a:lin ang="0" scaled="0"/>
            </a:gradFill>
            <a:ln>
              <a:noFill/>
            </a:ln>
          </p:spPr>
          <p:txBody>
            <a:bodyPr vert="horz" wrap="square" lIns="121899" tIns="60949" rIns="121899" bIns="60949" numCol="1" anchor="t" anchorCtr="0" compatLnSpc="1">
              <a:prstTxWarp prst="textNoShape">
                <a:avLst/>
              </a:prstTxWarp>
            </a:bodyPr>
            <a:lstStyle/>
            <a:p>
              <a:endParaRPr lang="en-US" noProof="0" dirty="0"/>
            </a:p>
          </p:txBody>
        </p:sp>
      </p:grpSp>
      <p:sp>
        <p:nvSpPr>
          <p:cNvPr id="2" name="Title 1"/>
          <p:cNvSpPr>
            <a:spLocks noGrp="1"/>
          </p:cNvSpPr>
          <p:nvPr>
            <p:ph type="ctrTitle"/>
          </p:nvPr>
        </p:nvSpPr>
        <p:spPr bwMode="gray">
          <a:xfrm>
            <a:off x="588961" y="1845000"/>
            <a:ext cx="10979152" cy="1324800"/>
          </a:xfrm>
        </p:spPr>
        <p:txBody>
          <a:bodyPr wrap="square" lIns="0" tIns="0" rIns="0" bIns="0" anchor="b" anchorCtr="0">
            <a:noAutofit/>
          </a:bodyPr>
          <a:lstStyle>
            <a:lvl1pPr algn="l">
              <a:defRPr sz="3600" baseline="0">
                <a:solidFill>
                  <a:schemeClr val="bg1"/>
                </a:solidFill>
              </a:defRPr>
            </a:lvl1pPr>
          </a:lstStyle>
          <a:p>
            <a:r>
              <a:rPr lang="en-US" noProof="0" dirty="0" smtClean="0"/>
              <a:t>Click to edit Master title style</a:t>
            </a:r>
            <a:endParaRPr lang="en-US" noProof="0" dirty="0"/>
          </a:p>
        </p:txBody>
      </p:sp>
      <p:sp>
        <p:nvSpPr>
          <p:cNvPr id="13" name="Subtitle 2"/>
          <p:cNvSpPr>
            <a:spLocks noGrp="1"/>
          </p:cNvSpPr>
          <p:nvPr>
            <p:ph type="subTitle" idx="1"/>
          </p:nvPr>
        </p:nvSpPr>
        <p:spPr bwMode="gray">
          <a:xfrm>
            <a:off x="588964" y="3481200"/>
            <a:ext cx="10979150" cy="1014096"/>
          </a:xfrm>
          <a:prstGeom prst="rect">
            <a:avLst/>
          </a:prstGeom>
        </p:spPr>
        <p:txBody>
          <a:bodyPr lIns="0" tIns="0" rIns="0" bIns="0" anchor="t" anchorCtr="0">
            <a:noAutofit/>
          </a:bodyPr>
          <a:lstStyle>
            <a:lvl1pPr marL="0" indent="0" algn="l">
              <a:buNone/>
              <a:defRPr sz="2400" b="1">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3819737983"/>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pos="343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6350001" y="1268413"/>
            <a:ext cx="5218112" cy="5113337"/>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1" name="Content Placeholder 20"/>
          <p:cNvSpPr>
            <a:spLocks noGrp="1"/>
          </p:cNvSpPr>
          <p:nvPr>
            <p:ph sz="quarter" idx="17"/>
          </p:nvPr>
        </p:nvSpPr>
        <p:spPr>
          <a:xfrm>
            <a:off x="599019" y="1268413"/>
            <a:ext cx="5274734" cy="510503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596902" y="1268413"/>
            <a:ext cx="3440973"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1" name="Picture Placeholder 20"/>
          <p:cNvSpPr>
            <a:spLocks noGrp="1"/>
          </p:cNvSpPr>
          <p:nvPr>
            <p:ph type="pic" sz="quarter" idx="15"/>
          </p:nvPr>
        </p:nvSpPr>
        <p:spPr>
          <a:xfrm>
            <a:off x="4307092" y="1268413"/>
            <a:ext cx="3503045"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2" name="Picture Placeholder 20"/>
          <p:cNvSpPr>
            <a:spLocks noGrp="1"/>
          </p:cNvSpPr>
          <p:nvPr>
            <p:ph type="pic" sz="quarter" idx="16"/>
          </p:nvPr>
        </p:nvSpPr>
        <p:spPr>
          <a:xfrm>
            <a:off x="8079356" y="1268413"/>
            <a:ext cx="3488757"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4"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5" name="Content Placeholder 20"/>
          <p:cNvSpPr>
            <a:spLocks noGrp="1"/>
          </p:cNvSpPr>
          <p:nvPr>
            <p:ph sz="quarter" idx="17" hasCustomPrompt="1"/>
          </p:nvPr>
        </p:nvSpPr>
        <p:spPr>
          <a:xfrm>
            <a:off x="596900" y="4614043"/>
            <a:ext cx="3442838"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0"/>
          <p:cNvSpPr>
            <a:spLocks noGrp="1"/>
          </p:cNvSpPr>
          <p:nvPr>
            <p:ph sz="quarter" idx="22" hasCustomPrompt="1"/>
          </p:nvPr>
        </p:nvSpPr>
        <p:spPr>
          <a:xfrm>
            <a:off x="4310891" y="4614042"/>
            <a:ext cx="3495629"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0"/>
          <p:cNvSpPr>
            <a:spLocks noGrp="1"/>
          </p:cNvSpPr>
          <p:nvPr>
            <p:ph sz="quarter" idx="23" hasCustomPrompt="1"/>
          </p:nvPr>
        </p:nvSpPr>
        <p:spPr>
          <a:xfrm>
            <a:off x="8088574" y="4614042"/>
            <a:ext cx="3479539"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2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596902" y="1268413"/>
            <a:ext cx="10971212" cy="3517911"/>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1" name="Content Placeholder 20"/>
          <p:cNvSpPr>
            <a:spLocks noGrp="1"/>
          </p:cNvSpPr>
          <p:nvPr>
            <p:ph sz="quarter" idx="17" hasCustomPrompt="1"/>
          </p:nvPr>
        </p:nvSpPr>
        <p:spPr>
          <a:xfrm>
            <a:off x="596901" y="5016527"/>
            <a:ext cx="10971212" cy="1365223"/>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text styles</a:t>
            </a:r>
          </a:p>
          <a:p>
            <a:pPr lvl="1"/>
            <a:r>
              <a:rPr lang="en-US" dirty="0" smtClean="0"/>
              <a:t>Second level</a:t>
            </a:r>
          </a:p>
          <a:p>
            <a:pPr lvl="2"/>
            <a:r>
              <a:rPr lang="en-US" dirty="0" smtClean="0"/>
              <a:t>Third level</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page - 2">
    <p:bg>
      <p:bgRef idx="1001">
        <a:schemeClr val="bg1"/>
      </p:bgRef>
    </p:bg>
    <p:spTree>
      <p:nvGrpSpPr>
        <p:cNvPr id="1" name=""/>
        <p:cNvGrpSpPr/>
        <p:nvPr/>
      </p:nvGrpSpPr>
      <p:grpSpPr>
        <a:xfrm>
          <a:off x="0" y="0"/>
          <a:ext cx="0" cy="0"/>
          <a:chOff x="0" y="0"/>
          <a:chExt cx="0" cy="0"/>
        </a:xfrm>
      </p:grpSpPr>
      <p:sp>
        <p:nvSpPr>
          <p:cNvPr id="18" name="Rectangle 17"/>
          <p:cNvSpPr/>
          <p:nvPr userDrawn="1"/>
        </p:nvSpPr>
        <p:spPr bwMode="white">
          <a:xfrm>
            <a:off x="0" y="0"/>
            <a:ext cx="12192000" cy="1268413"/>
          </a:xfrm>
          <a:prstGeom prst="rect">
            <a:avLst/>
          </a:prstGeom>
          <a:solidFill>
            <a:srgbClr val="FFFFFF"/>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pic>
        <p:nvPicPr>
          <p:cNvPr id="21" name="Picture 20"/>
          <p:cNvPicPr>
            <a:picLocks/>
          </p:cNvPicPr>
          <p:nvPr userDrawn="1"/>
        </p:nvPicPr>
        <p:blipFill rotWithShape="1">
          <a:blip r:embed="rId2">
            <a:extLst>
              <a:ext uri="{28A0092B-C50C-407E-A947-70E740481C1C}">
                <a14:useLocalDpi xmlns:a14="http://schemas.microsoft.com/office/drawing/2010/main" val="0"/>
              </a:ext>
            </a:extLst>
          </a:blip>
          <a:srcRect b="5568"/>
          <a:stretch/>
        </p:blipFill>
        <p:spPr>
          <a:xfrm>
            <a:off x="3600" y="367200"/>
            <a:ext cx="11826000" cy="6022800"/>
          </a:xfrm>
          <a:prstGeom prst="rect">
            <a:avLst/>
          </a:prstGeom>
        </p:spPr>
      </p:pic>
      <p:sp>
        <p:nvSpPr>
          <p:cNvPr id="2" name="Title 1"/>
          <p:cNvSpPr>
            <a:spLocks noGrp="1"/>
          </p:cNvSpPr>
          <p:nvPr userDrawn="1">
            <p:ph type="ctrTitle"/>
          </p:nvPr>
        </p:nvSpPr>
        <p:spPr bwMode="gray">
          <a:xfrm>
            <a:off x="588963" y="1925468"/>
            <a:ext cx="6177644" cy="1244816"/>
          </a:xfrm>
        </p:spPr>
        <p:txBody>
          <a:bodyPr wrap="square" lIns="0" tIns="0" rIns="0" bIns="0" anchor="b" anchorCtr="0">
            <a:normAutofit/>
          </a:bodyPr>
          <a:lstStyle>
            <a:lvl1pPr algn="l">
              <a:defRPr sz="3600" b="0" baseline="0">
                <a:solidFill>
                  <a:schemeClr val="tx2"/>
                </a:solidFill>
              </a:defRPr>
            </a:lvl1pPr>
          </a:lstStyle>
          <a:p>
            <a:r>
              <a:rPr lang="en-US" noProof="0" dirty="0" smtClean="0"/>
              <a:t>Click to edit Master title style</a:t>
            </a:r>
            <a:endParaRPr lang="en-US" noProof="0" dirty="0"/>
          </a:p>
        </p:txBody>
      </p:sp>
      <p:sp>
        <p:nvSpPr>
          <p:cNvPr id="3" name="Subtitle 2"/>
          <p:cNvSpPr>
            <a:spLocks noGrp="1"/>
          </p:cNvSpPr>
          <p:nvPr>
            <p:ph type="subTitle" idx="1"/>
          </p:nvPr>
        </p:nvSpPr>
        <p:spPr>
          <a:xfrm>
            <a:off x="588963" y="3401485"/>
            <a:ext cx="6193970" cy="1954286"/>
          </a:xfrm>
          <a:prstGeom prst="rect">
            <a:avLst/>
          </a:prstGeom>
        </p:spPr>
        <p:txBody>
          <a:bodyPr lIns="0" tIns="0" rIns="0" bIns="0" anchor="t" anchorCtr="0">
            <a:normAutofit/>
          </a:bodyPr>
          <a:lstStyle>
            <a:lvl1pPr marL="0" indent="0" algn="l">
              <a:spcBef>
                <a:spcPts val="0"/>
              </a:spcBef>
              <a:buNone/>
              <a:defRPr lang="en-GB" sz="2400" b="1" kern="1200" noProof="0" dirty="0">
                <a:solidFill>
                  <a:srgbClr val="5A5A5A"/>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p:txBody>
      </p:sp>
      <p:grpSp>
        <p:nvGrpSpPr>
          <p:cNvPr id="7" name="Group 4" title="&lt;IGNORE&gt;"/>
          <p:cNvGrpSpPr>
            <a:grpSpLocks noChangeAspect="1"/>
          </p:cNvGrpSpPr>
          <p:nvPr userDrawn="1"/>
        </p:nvGrpSpPr>
        <p:grpSpPr bwMode="gray">
          <a:xfrm>
            <a:off x="9025200" y="0"/>
            <a:ext cx="3166763" cy="3168734"/>
            <a:chOff x="1260" y="0"/>
            <a:chExt cx="3240" cy="3240"/>
          </a:xfrm>
        </p:grpSpPr>
        <p:sp>
          <p:nvSpPr>
            <p:cNvPr id="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Rectangle 26"/>
          <p:cNvSpPr/>
          <p:nvPr userDrawn="1"/>
        </p:nvSpPr>
        <p:spPr bwMode="gray">
          <a:xfrm>
            <a:off x="0" y="6737639"/>
            <a:ext cx="12192000" cy="121947"/>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1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2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62053747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dt="0"/>
  <p:extLst mod="1">
    <p:ext uri="{DCECCB84-F9BA-43D5-87BE-67443E8EF086}">
      <p15:sldGuideLst xmlns:p15="http://schemas.microsoft.com/office/powerpoint/2012/main">
        <p15:guide id="1" pos="3432">
          <p15:clr>
            <a:srgbClr val="FBAE40"/>
          </p15:clr>
        </p15:guide>
        <p15:guide id="0" orient="horz" pos="232" userDrawn="1">
          <p15:clr>
            <a:srgbClr val="FBAE40"/>
          </p15:clr>
        </p15:guide>
        <p15:guide id="2" pos="7446" userDrawn="1">
          <p15:clr>
            <a:srgbClr val="FBAE40"/>
          </p15:clr>
        </p15:guide>
        <p15:guide id="3" orient="horz" pos="424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sp>
        <p:nvSpPr>
          <p:cNvPr id="14" name="Content Placeholder 20"/>
          <p:cNvSpPr>
            <a:spLocks noGrp="1"/>
          </p:cNvSpPr>
          <p:nvPr>
            <p:ph sz="quarter" idx="17"/>
          </p:nvPr>
        </p:nvSpPr>
        <p:spPr>
          <a:xfrm>
            <a:off x="599018" y="1266825"/>
            <a:ext cx="8348133" cy="5114925"/>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2" name="Picture Placeholder 11"/>
          <p:cNvSpPr>
            <a:spLocks noGrp="1"/>
          </p:cNvSpPr>
          <p:nvPr>
            <p:ph type="pic" sz="quarter" idx="23" hasCustomPrompt="1"/>
          </p:nvPr>
        </p:nvSpPr>
        <p:spPr>
          <a:xfrm>
            <a:off x="9139768" y="1268413"/>
            <a:ext cx="2428345" cy="511333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smtClean="0"/>
              <a:t>Text</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2" name="Content Placeholder 20"/>
          <p:cNvSpPr>
            <a:spLocks noGrp="1"/>
          </p:cNvSpPr>
          <p:nvPr>
            <p:ph sz="quarter" idx="17"/>
          </p:nvPr>
        </p:nvSpPr>
        <p:spPr>
          <a:xfrm>
            <a:off x="599019" y="2322788"/>
            <a:ext cx="5246225" cy="4058962"/>
          </a:xfrm>
          <a:prstGeom prst="rect">
            <a:avLst/>
          </a:prstGeom>
        </p:spPr>
        <p:txBody>
          <a:bodyPr lIns="0" tIns="0" rIns="0" bIns="0">
            <a:no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0"/>
          <p:cNvSpPr>
            <a:spLocks noGrp="1"/>
          </p:cNvSpPr>
          <p:nvPr>
            <p:ph sz="quarter" idx="23"/>
          </p:nvPr>
        </p:nvSpPr>
        <p:spPr>
          <a:xfrm>
            <a:off x="6321888" y="2322788"/>
            <a:ext cx="5246225" cy="4058962"/>
          </a:xfrm>
          <a:prstGeom prst="rect">
            <a:avLst/>
          </a:prstGeom>
        </p:spPr>
        <p:txBody>
          <a:bodyPr lIns="0" tIns="0" rIns="0" bIns="0">
            <a:no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0"/>
          <p:cNvSpPr>
            <a:spLocks noGrp="1"/>
          </p:cNvSpPr>
          <p:nvPr>
            <p:ph sz="quarter" idx="24"/>
          </p:nvPr>
        </p:nvSpPr>
        <p:spPr>
          <a:xfrm>
            <a:off x="596900" y="1266825"/>
            <a:ext cx="10971213" cy="83820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5"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596901" y="1266825"/>
            <a:ext cx="10971212"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smtClean="0"/>
              <a:t>Click to enter text</a:t>
            </a:r>
          </a:p>
        </p:txBody>
      </p:sp>
      <p:sp>
        <p:nvSpPr>
          <p:cNvPr id="21" name="Picture Placeholder 20"/>
          <p:cNvSpPr>
            <a:spLocks noGrp="1"/>
          </p:cNvSpPr>
          <p:nvPr>
            <p:ph type="pic" sz="quarter" idx="14"/>
          </p:nvPr>
        </p:nvSpPr>
        <p:spPr>
          <a:xfrm>
            <a:off x="596902" y="1744719"/>
            <a:ext cx="10971212" cy="4637031"/>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sp>
        <p:nvSpPr>
          <p:cNvPr id="2" name="Title 1"/>
          <p:cNvSpPr>
            <a:spLocks noGrp="1"/>
          </p:cNvSpPr>
          <p:nvPr>
            <p:ph type="ctrTitle"/>
          </p:nvPr>
        </p:nvSpPr>
        <p:spPr>
          <a:xfrm>
            <a:off x="596901" y="2984416"/>
            <a:ext cx="7496776" cy="1730375"/>
          </a:xfrm>
        </p:spPr>
        <p:txBody>
          <a:bodyPr wrap="square" lIns="0" tIns="0" rIns="0" bIns="0" anchor="t" anchorCtr="0">
            <a:normAutofit/>
          </a:bodyPr>
          <a:lstStyle>
            <a:lvl1pPr algn="l">
              <a:defRPr sz="3600" baseline="0">
                <a:solidFill>
                  <a:schemeClr val="tx2"/>
                </a:solidFill>
              </a:defRPr>
            </a:lvl1pPr>
          </a:lstStyle>
          <a:p>
            <a:r>
              <a:rPr lang="en-US" noProof="0" dirty="0" smtClean="0"/>
              <a:t>Click to edit Master title style</a:t>
            </a:r>
            <a:endParaRPr lang="en-US" noProof="0" dirty="0"/>
          </a:p>
        </p:txBody>
      </p:sp>
      <p:sp>
        <p:nvSpPr>
          <p:cNvPr id="6"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pic>
        <p:nvPicPr>
          <p:cNvPr id="7" name="Picture 2" descr="Z:\En Cours\CGI\CGI-211 Branding 2017\INFOGRAPHIE\TEMPLATE Microsoft Office 2010\ILLUSTRATIONS\EMFs\CGI Connectors - RGB - Agenda PPT.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0060" r="9672" b="-1"/>
          <a:stretch/>
        </p:blipFill>
        <p:spPr bwMode="auto">
          <a:xfrm>
            <a:off x="5873036" y="-11151"/>
            <a:ext cx="6315247" cy="337255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ation page - 2">
    <p:spTree>
      <p:nvGrpSpPr>
        <p:cNvPr id="1" name=""/>
        <p:cNvGrpSpPr/>
        <p:nvPr/>
      </p:nvGrpSpPr>
      <p:grpSpPr>
        <a:xfrm>
          <a:off x="0" y="0"/>
          <a:ext cx="0" cy="0"/>
          <a:chOff x="0" y="0"/>
          <a:chExt cx="0" cy="0"/>
        </a:xfrm>
      </p:grpSpPr>
      <p:sp>
        <p:nvSpPr>
          <p:cNvPr id="6" name="Rectangle 5"/>
          <p:cNvSpPr/>
          <p:nvPr userDrawn="1"/>
        </p:nvSpPr>
        <p:spPr bwMode="gray">
          <a:xfrm>
            <a:off x="0" y="1477774"/>
            <a:ext cx="12192000" cy="2317016"/>
          </a:xfrm>
          <a:prstGeom prst="rect">
            <a:avLst/>
          </a:prstGeom>
          <a:gradFill>
            <a:gsLst>
              <a:gs pos="0">
                <a:schemeClr val="accent2"/>
              </a:gs>
              <a:gs pos="100000">
                <a:schemeClr val="accent1"/>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7" name="Freeform 6"/>
          <p:cNvSpPr>
            <a:spLocks noEditPoints="1"/>
          </p:cNvSpPr>
          <p:nvPr userDrawn="1"/>
        </p:nvSpPr>
        <p:spPr bwMode="gray">
          <a:xfrm>
            <a:off x="491665" y="1572786"/>
            <a:ext cx="755687" cy="594844"/>
          </a:xfrm>
          <a:custGeom>
            <a:avLst/>
            <a:gdLst>
              <a:gd name="T0" fmla="*/ 488 w 1342"/>
              <a:gd name="T1" fmla="*/ 1055 h 1055"/>
              <a:gd name="T2" fmla="*/ 0 w 1342"/>
              <a:gd name="T3" fmla="*/ 1055 h 1055"/>
              <a:gd name="T4" fmla="*/ 0 w 1342"/>
              <a:gd name="T5" fmla="*/ 707 h 1055"/>
              <a:gd name="T6" fmla="*/ 37 w 1342"/>
              <a:gd name="T7" fmla="*/ 372 h 1055"/>
              <a:gd name="T8" fmla="*/ 175 w 1342"/>
              <a:gd name="T9" fmla="*/ 153 h 1055"/>
              <a:gd name="T10" fmla="*/ 432 w 1342"/>
              <a:gd name="T11" fmla="*/ 0 h 1055"/>
              <a:gd name="T12" fmla="*/ 528 w 1342"/>
              <a:gd name="T13" fmla="*/ 202 h 1055"/>
              <a:gd name="T14" fmla="*/ 318 w 1342"/>
              <a:gd name="T15" fmla="*/ 337 h 1055"/>
              <a:gd name="T16" fmla="*/ 252 w 1342"/>
              <a:gd name="T17" fmla="*/ 568 h 1055"/>
              <a:gd name="T18" fmla="*/ 488 w 1342"/>
              <a:gd name="T19" fmla="*/ 568 h 1055"/>
              <a:gd name="T20" fmla="*/ 488 w 1342"/>
              <a:gd name="T21" fmla="*/ 1055 h 1055"/>
              <a:gd name="T22" fmla="*/ 1302 w 1342"/>
              <a:gd name="T23" fmla="*/ 1055 h 1055"/>
              <a:gd name="T24" fmla="*/ 814 w 1342"/>
              <a:gd name="T25" fmla="*/ 1055 h 1055"/>
              <a:gd name="T26" fmla="*/ 814 w 1342"/>
              <a:gd name="T27" fmla="*/ 707 h 1055"/>
              <a:gd name="T28" fmla="*/ 851 w 1342"/>
              <a:gd name="T29" fmla="*/ 372 h 1055"/>
              <a:gd name="T30" fmla="*/ 990 w 1342"/>
              <a:gd name="T31" fmla="*/ 153 h 1055"/>
              <a:gd name="T32" fmla="*/ 1246 w 1342"/>
              <a:gd name="T33" fmla="*/ 0 h 1055"/>
              <a:gd name="T34" fmla="*/ 1342 w 1342"/>
              <a:gd name="T35" fmla="*/ 202 h 1055"/>
              <a:gd name="T36" fmla="*/ 1132 w 1342"/>
              <a:gd name="T37" fmla="*/ 337 h 1055"/>
              <a:gd name="T38" fmla="*/ 1066 w 1342"/>
              <a:gd name="T39" fmla="*/ 568 h 1055"/>
              <a:gd name="T40" fmla="*/ 1302 w 1342"/>
              <a:gd name="T41" fmla="*/ 568 h 1055"/>
              <a:gd name="T42" fmla="*/ 1302 w 1342"/>
              <a:gd name="T4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2" h="1055">
                <a:moveTo>
                  <a:pt x="488" y="1055"/>
                </a:moveTo>
                <a:cubicBezTo>
                  <a:pt x="0" y="1055"/>
                  <a:pt x="0" y="1055"/>
                  <a:pt x="0" y="1055"/>
                </a:cubicBezTo>
                <a:cubicBezTo>
                  <a:pt x="0" y="707"/>
                  <a:pt x="0" y="707"/>
                  <a:pt x="0" y="707"/>
                </a:cubicBezTo>
                <a:cubicBezTo>
                  <a:pt x="0" y="565"/>
                  <a:pt x="12" y="454"/>
                  <a:pt x="37" y="372"/>
                </a:cubicBezTo>
                <a:cubicBezTo>
                  <a:pt x="62" y="291"/>
                  <a:pt x="108" y="218"/>
                  <a:pt x="175" y="153"/>
                </a:cubicBezTo>
                <a:cubicBezTo>
                  <a:pt x="242" y="88"/>
                  <a:pt x="328" y="37"/>
                  <a:pt x="432" y="0"/>
                </a:cubicBezTo>
                <a:cubicBezTo>
                  <a:pt x="528" y="202"/>
                  <a:pt x="528" y="202"/>
                  <a:pt x="528" y="202"/>
                </a:cubicBezTo>
                <a:cubicBezTo>
                  <a:pt x="430" y="234"/>
                  <a:pt x="361" y="279"/>
                  <a:pt x="318" y="337"/>
                </a:cubicBezTo>
                <a:cubicBezTo>
                  <a:pt x="276" y="395"/>
                  <a:pt x="254" y="472"/>
                  <a:pt x="252" y="568"/>
                </a:cubicBezTo>
                <a:cubicBezTo>
                  <a:pt x="488" y="568"/>
                  <a:pt x="488" y="568"/>
                  <a:pt x="488" y="568"/>
                </a:cubicBezTo>
                <a:lnTo>
                  <a:pt x="488" y="1055"/>
                </a:lnTo>
                <a:close/>
                <a:moveTo>
                  <a:pt x="1302" y="1055"/>
                </a:moveTo>
                <a:cubicBezTo>
                  <a:pt x="814" y="1055"/>
                  <a:pt x="814" y="1055"/>
                  <a:pt x="814" y="1055"/>
                </a:cubicBezTo>
                <a:cubicBezTo>
                  <a:pt x="814" y="707"/>
                  <a:pt x="814" y="707"/>
                  <a:pt x="814" y="707"/>
                </a:cubicBezTo>
                <a:cubicBezTo>
                  <a:pt x="814" y="564"/>
                  <a:pt x="826" y="453"/>
                  <a:pt x="851" y="372"/>
                </a:cubicBezTo>
                <a:cubicBezTo>
                  <a:pt x="876" y="291"/>
                  <a:pt x="922" y="218"/>
                  <a:pt x="990" y="153"/>
                </a:cubicBezTo>
                <a:cubicBezTo>
                  <a:pt x="1058" y="88"/>
                  <a:pt x="1143" y="37"/>
                  <a:pt x="1246" y="0"/>
                </a:cubicBezTo>
                <a:cubicBezTo>
                  <a:pt x="1342" y="202"/>
                  <a:pt x="1342" y="202"/>
                  <a:pt x="1342" y="202"/>
                </a:cubicBezTo>
                <a:cubicBezTo>
                  <a:pt x="1244" y="234"/>
                  <a:pt x="1175" y="279"/>
                  <a:pt x="1132" y="337"/>
                </a:cubicBezTo>
                <a:cubicBezTo>
                  <a:pt x="1090" y="395"/>
                  <a:pt x="1068" y="472"/>
                  <a:pt x="1066" y="568"/>
                </a:cubicBezTo>
                <a:cubicBezTo>
                  <a:pt x="1302" y="568"/>
                  <a:pt x="1302" y="568"/>
                  <a:pt x="1302" y="568"/>
                </a:cubicBezTo>
                <a:lnTo>
                  <a:pt x="1302" y="1055"/>
                </a:lnTo>
                <a:close/>
              </a:path>
            </a:pathLst>
          </a:custGeom>
          <a:solidFill>
            <a:srgbClr val="FFFFCC">
              <a:alpha val="20000"/>
            </a:srgbClr>
          </a:solidFill>
          <a:ln>
            <a:noFill/>
          </a:ln>
        </p:spPr>
        <p:txBody>
          <a:bodyPr vert="horz" wrap="square" lIns="121899" tIns="60949" rIns="121899" bIns="60949" numCol="1" anchor="t" anchorCtr="0" compatLnSpc="1">
            <a:prstTxWarp prst="textNoShape">
              <a:avLst/>
            </a:prstTxWarp>
          </a:bodyPr>
          <a:lstStyle/>
          <a:p>
            <a:endParaRPr lang="en-US" noProof="0" dirty="0"/>
          </a:p>
        </p:txBody>
      </p:sp>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21" name="Content Placeholder 20"/>
          <p:cNvSpPr>
            <a:spLocks noGrp="1"/>
          </p:cNvSpPr>
          <p:nvPr>
            <p:ph sz="quarter" idx="17"/>
          </p:nvPr>
        </p:nvSpPr>
        <p:spPr bwMode="white">
          <a:xfrm>
            <a:off x="599018" y="1845001"/>
            <a:ext cx="10969095"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400" b="1" i="1">
                <a:solidFill>
                  <a:schemeClr val="bg1"/>
                </a:solidFill>
                <a:latin typeface="Arial" pitchFamily="34" charset="0"/>
              </a:defRPr>
            </a:lvl1pPr>
            <a:lvl2pPr marL="0" indent="0">
              <a:spcBef>
                <a:spcPts val="500"/>
              </a:spcBef>
              <a:buClr>
                <a:schemeClr val="bg1"/>
              </a:buClr>
              <a:buSzPct val="110000"/>
              <a:buFont typeface="Arial" pitchFamily="34" charset="0"/>
              <a:buNone/>
              <a:defRPr sz="1800" baseline="0">
                <a:solidFill>
                  <a:schemeClr val="bg1"/>
                </a:solidFill>
                <a:latin typeface="Arial" pitchFamily="34" charset="0"/>
              </a:defRPr>
            </a:lvl2pPr>
            <a:lvl3pPr marL="274638" indent="-274638">
              <a:spcBef>
                <a:spcPts val="500"/>
              </a:spcBef>
              <a:buClr>
                <a:schemeClr val="bg1"/>
              </a:buClr>
              <a:buSzPct val="110000"/>
              <a:buFont typeface="Arial" pitchFamily="34" charset="0"/>
              <a:buChar char="•"/>
              <a:defRPr sz="18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8" name="Content Placeholder 20"/>
          <p:cNvSpPr>
            <a:spLocks noGrp="1"/>
          </p:cNvSpPr>
          <p:nvPr>
            <p:ph sz="quarter" idx="18"/>
          </p:nvPr>
        </p:nvSpPr>
        <p:spPr>
          <a:xfrm>
            <a:off x="599018" y="4077000"/>
            <a:ext cx="10969095" cy="230475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400" b="0" i="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800" b="0" i="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150533547"/>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ient Ref page">
    <p:spTree>
      <p:nvGrpSpPr>
        <p:cNvPr id="1" name=""/>
        <p:cNvGrpSpPr/>
        <p:nvPr/>
      </p:nvGrpSpPr>
      <p:grpSpPr>
        <a:xfrm>
          <a:off x="0" y="0"/>
          <a:ext cx="0" cy="0"/>
          <a:chOff x="0" y="0"/>
          <a:chExt cx="0" cy="0"/>
        </a:xfrm>
      </p:grpSpPr>
      <p:sp>
        <p:nvSpPr>
          <p:cNvPr id="6" name="Rectangle 5"/>
          <p:cNvSpPr/>
          <p:nvPr userDrawn="1"/>
        </p:nvSpPr>
        <p:spPr bwMode="gray">
          <a:xfrm>
            <a:off x="0" y="4064734"/>
            <a:ext cx="12192000" cy="2317016"/>
          </a:xfrm>
          <a:prstGeom prst="rect">
            <a:avLst/>
          </a:prstGeom>
          <a:gradFill>
            <a:gsLst>
              <a:gs pos="0">
                <a:schemeClr val="accent2"/>
              </a:gs>
              <a:gs pos="100000">
                <a:schemeClr val="accent1"/>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7" name="Freeform 6"/>
          <p:cNvSpPr>
            <a:spLocks noEditPoints="1"/>
          </p:cNvSpPr>
          <p:nvPr userDrawn="1"/>
        </p:nvSpPr>
        <p:spPr bwMode="ltGray">
          <a:xfrm>
            <a:off x="7968000" y="4159746"/>
            <a:ext cx="755687" cy="594844"/>
          </a:xfrm>
          <a:custGeom>
            <a:avLst/>
            <a:gdLst>
              <a:gd name="T0" fmla="*/ 488 w 1342"/>
              <a:gd name="T1" fmla="*/ 1055 h 1055"/>
              <a:gd name="T2" fmla="*/ 0 w 1342"/>
              <a:gd name="T3" fmla="*/ 1055 h 1055"/>
              <a:gd name="T4" fmla="*/ 0 w 1342"/>
              <a:gd name="T5" fmla="*/ 707 h 1055"/>
              <a:gd name="T6" fmla="*/ 37 w 1342"/>
              <a:gd name="T7" fmla="*/ 372 h 1055"/>
              <a:gd name="T8" fmla="*/ 175 w 1342"/>
              <a:gd name="T9" fmla="*/ 153 h 1055"/>
              <a:gd name="T10" fmla="*/ 432 w 1342"/>
              <a:gd name="T11" fmla="*/ 0 h 1055"/>
              <a:gd name="T12" fmla="*/ 528 w 1342"/>
              <a:gd name="T13" fmla="*/ 202 h 1055"/>
              <a:gd name="T14" fmla="*/ 318 w 1342"/>
              <a:gd name="T15" fmla="*/ 337 h 1055"/>
              <a:gd name="T16" fmla="*/ 252 w 1342"/>
              <a:gd name="T17" fmla="*/ 568 h 1055"/>
              <a:gd name="T18" fmla="*/ 488 w 1342"/>
              <a:gd name="T19" fmla="*/ 568 h 1055"/>
              <a:gd name="T20" fmla="*/ 488 w 1342"/>
              <a:gd name="T21" fmla="*/ 1055 h 1055"/>
              <a:gd name="T22" fmla="*/ 1302 w 1342"/>
              <a:gd name="T23" fmla="*/ 1055 h 1055"/>
              <a:gd name="T24" fmla="*/ 814 w 1342"/>
              <a:gd name="T25" fmla="*/ 1055 h 1055"/>
              <a:gd name="T26" fmla="*/ 814 w 1342"/>
              <a:gd name="T27" fmla="*/ 707 h 1055"/>
              <a:gd name="T28" fmla="*/ 851 w 1342"/>
              <a:gd name="T29" fmla="*/ 372 h 1055"/>
              <a:gd name="T30" fmla="*/ 990 w 1342"/>
              <a:gd name="T31" fmla="*/ 153 h 1055"/>
              <a:gd name="T32" fmla="*/ 1246 w 1342"/>
              <a:gd name="T33" fmla="*/ 0 h 1055"/>
              <a:gd name="T34" fmla="*/ 1342 w 1342"/>
              <a:gd name="T35" fmla="*/ 202 h 1055"/>
              <a:gd name="T36" fmla="*/ 1132 w 1342"/>
              <a:gd name="T37" fmla="*/ 337 h 1055"/>
              <a:gd name="T38" fmla="*/ 1066 w 1342"/>
              <a:gd name="T39" fmla="*/ 568 h 1055"/>
              <a:gd name="T40" fmla="*/ 1302 w 1342"/>
              <a:gd name="T41" fmla="*/ 568 h 1055"/>
              <a:gd name="T42" fmla="*/ 1302 w 1342"/>
              <a:gd name="T4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2" h="1055">
                <a:moveTo>
                  <a:pt x="488" y="1055"/>
                </a:moveTo>
                <a:cubicBezTo>
                  <a:pt x="0" y="1055"/>
                  <a:pt x="0" y="1055"/>
                  <a:pt x="0" y="1055"/>
                </a:cubicBezTo>
                <a:cubicBezTo>
                  <a:pt x="0" y="707"/>
                  <a:pt x="0" y="707"/>
                  <a:pt x="0" y="707"/>
                </a:cubicBezTo>
                <a:cubicBezTo>
                  <a:pt x="0" y="565"/>
                  <a:pt x="12" y="454"/>
                  <a:pt x="37" y="372"/>
                </a:cubicBezTo>
                <a:cubicBezTo>
                  <a:pt x="62" y="291"/>
                  <a:pt x="108" y="218"/>
                  <a:pt x="175" y="153"/>
                </a:cubicBezTo>
                <a:cubicBezTo>
                  <a:pt x="242" y="88"/>
                  <a:pt x="328" y="37"/>
                  <a:pt x="432" y="0"/>
                </a:cubicBezTo>
                <a:cubicBezTo>
                  <a:pt x="528" y="202"/>
                  <a:pt x="528" y="202"/>
                  <a:pt x="528" y="202"/>
                </a:cubicBezTo>
                <a:cubicBezTo>
                  <a:pt x="430" y="234"/>
                  <a:pt x="361" y="279"/>
                  <a:pt x="318" y="337"/>
                </a:cubicBezTo>
                <a:cubicBezTo>
                  <a:pt x="276" y="395"/>
                  <a:pt x="254" y="472"/>
                  <a:pt x="252" y="568"/>
                </a:cubicBezTo>
                <a:cubicBezTo>
                  <a:pt x="488" y="568"/>
                  <a:pt x="488" y="568"/>
                  <a:pt x="488" y="568"/>
                </a:cubicBezTo>
                <a:lnTo>
                  <a:pt x="488" y="1055"/>
                </a:lnTo>
                <a:close/>
                <a:moveTo>
                  <a:pt x="1302" y="1055"/>
                </a:moveTo>
                <a:cubicBezTo>
                  <a:pt x="814" y="1055"/>
                  <a:pt x="814" y="1055"/>
                  <a:pt x="814" y="1055"/>
                </a:cubicBezTo>
                <a:cubicBezTo>
                  <a:pt x="814" y="707"/>
                  <a:pt x="814" y="707"/>
                  <a:pt x="814" y="707"/>
                </a:cubicBezTo>
                <a:cubicBezTo>
                  <a:pt x="814" y="564"/>
                  <a:pt x="826" y="453"/>
                  <a:pt x="851" y="372"/>
                </a:cubicBezTo>
                <a:cubicBezTo>
                  <a:pt x="876" y="291"/>
                  <a:pt x="922" y="218"/>
                  <a:pt x="990" y="153"/>
                </a:cubicBezTo>
                <a:cubicBezTo>
                  <a:pt x="1058" y="88"/>
                  <a:pt x="1143" y="37"/>
                  <a:pt x="1246" y="0"/>
                </a:cubicBezTo>
                <a:cubicBezTo>
                  <a:pt x="1342" y="202"/>
                  <a:pt x="1342" y="202"/>
                  <a:pt x="1342" y="202"/>
                </a:cubicBezTo>
                <a:cubicBezTo>
                  <a:pt x="1244" y="234"/>
                  <a:pt x="1175" y="279"/>
                  <a:pt x="1132" y="337"/>
                </a:cubicBezTo>
                <a:cubicBezTo>
                  <a:pt x="1090" y="395"/>
                  <a:pt x="1068" y="472"/>
                  <a:pt x="1066" y="568"/>
                </a:cubicBezTo>
                <a:cubicBezTo>
                  <a:pt x="1302" y="568"/>
                  <a:pt x="1302" y="568"/>
                  <a:pt x="1302" y="568"/>
                </a:cubicBezTo>
                <a:lnTo>
                  <a:pt x="1302" y="1055"/>
                </a:lnTo>
                <a:close/>
              </a:path>
            </a:pathLst>
          </a:custGeom>
          <a:solidFill>
            <a:srgbClr val="FFFFCC">
              <a:alpha val="20000"/>
            </a:srgbClr>
          </a:solidFill>
          <a:ln>
            <a:noFill/>
          </a:ln>
        </p:spPr>
        <p:txBody>
          <a:bodyPr vert="horz" wrap="square" lIns="121899" tIns="60949" rIns="121899" bIns="60949" numCol="1" anchor="t" anchorCtr="0" compatLnSpc="1">
            <a:prstTxWarp prst="textNoShape">
              <a:avLst/>
            </a:prstTxWarp>
          </a:bodyPr>
          <a:lstStyle/>
          <a:p>
            <a:endParaRPr lang="en-US" noProof="0" dirty="0"/>
          </a:p>
        </p:txBody>
      </p:sp>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21" name="Content Placeholder 20"/>
          <p:cNvSpPr>
            <a:spLocks noGrp="1"/>
          </p:cNvSpPr>
          <p:nvPr>
            <p:ph sz="quarter" idx="17"/>
          </p:nvPr>
        </p:nvSpPr>
        <p:spPr bwMode="white">
          <a:xfrm>
            <a:off x="8112000" y="4431961"/>
            <a:ext cx="3456113"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b="0" i="1">
                <a:solidFill>
                  <a:schemeClr val="bg1"/>
                </a:solidFill>
                <a:latin typeface="Arial" pitchFamily="34" charset="0"/>
              </a:defRPr>
            </a:lvl1pPr>
            <a:lvl2pPr marL="0" indent="0">
              <a:spcBef>
                <a:spcPts val="500"/>
              </a:spcBef>
              <a:buClr>
                <a:schemeClr val="bg1"/>
              </a:buClr>
              <a:buSzPct val="110000"/>
              <a:buFont typeface="Arial" pitchFamily="34" charset="0"/>
              <a:buNone/>
              <a:defRPr sz="1400" baseline="0">
                <a:solidFill>
                  <a:schemeClr val="bg1"/>
                </a:solidFill>
                <a:latin typeface="Arial" pitchFamily="34" charset="0"/>
              </a:defRPr>
            </a:lvl2pPr>
            <a:lvl3pPr marL="177800" indent="-177800">
              <a:spcBef>
                <a:spcPts val="500"/>
              </a:spcBef>
              <a:buClr>
                <a:schemeClr val="bg1"/>
              </a:buClr>
              <a:buSzPct val="110000"/>
              <a:buFont typeface="Arial" pitchFamily="34" charset="0"/>
              <a:buChar char="•"/>
              <a:defRPr sz="14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8" name="Content Placeholder 20"/>
          <p:cNvSpPr>
            <a:spLocks noGrp="1"/>
          </p:cNvSpPr>
          <p:nvPr>
            <p:ph sz="quarter" idx="18"/>
          </p:nvPr>
        </p:nvSpPr>
        <p:spPr>
          <a:xfrm>
            <a:off x="599018"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0"/>
          <p:cNvSpPr>
            <a:spLocks noGrp="1"/>
          </p:cNvSpPr>
          <p:nvPr>
            <p:ph sz="quarter" idx="19"/>
          </p:nvPr>
        </p:nvSpPr>
        <p:spPr bwMode="white">
          <a:xfrm>
            <a:off x="602963" y="4431961"/>
            <a:ext cx="7149037"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bg1"/>
                </a:solidFill>
                <a:latin typeface="Arial" pitchFamily="34" charset="0"/>
              </a:defRPr>
            </a:lvl1pPr>
            <a:lvl2pPr marL="177800" indent="-177800">
              <a:spcBef>
                <a:spcPts val="500"/>
              </a:spcBef>
              <a:buClr>
                <a:schemeClr val="bg1"/>
              </a:buClr>
              <a:buSzPct val="110000"/>
              <a:buFont typeface="Arial" pitchFamily="34" charset="0"/>
              <a:buChar char="•"/>
              <a:defRPr sz="1800" i="0" baseline="0">
                <a:solidFill>
                  <a:schemeClr val="bg1"/>
                </a:solidFill>
                <a:latin typeface="Arial" pitchFamily="34" charset="0"/>
              </a:defRPr>
            </a:lvl2pPr>
            <a:lvl3pPr marL="355600" indent="-177800">
              <a:spcBef>
                <a:spcPts val="500"/>
              </a:spcBef>
              <a:buClr>
                <a:schemeClr val="bg1"/>
              </a:buClr>
              <a:buSzPct val="110000"/>
              <a:buFont typeface="Arial" pitchFamily="34" charset="0"/>
              <a:buChar char="•"/>
              <a:defRPr sz="1800" i="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4" name="Straight Connector 3"/>
          <p:cNvCxnSpPr/>
          <p:nvPr userDrawn="1"/>
        </p:nvCxnSpPr>
        <p:spPr bwMode="gray">
          <a:xfrm>
            <a:off x="4211300" y="1268413"/>
            <a:ext cx="0" cy="2736587"/>
          </a:xfrm>
          <a:prstGeom prst="line">
            <a:avLst/>
          </a:prstGeom>
          <a:noFill/>
          <a:ln w="19050">
            <a:solidFill>
              <a:schemeClr val="accent6"/>
            </a:solidFill>
            <a:round/>
            <a:headEnd/>
            <a:tailEnd/>
          </a:ln>
          <a:effectLst/>
        </p:spPr>
      </p:cxnSp>
      <p:cxnSp>
        <p:nvCxnSpPr>
          <p:cNvPr id="15" name="Straight Connector 14"/>
          <p:cNvCxnSpPr/>
          <p:nvPr userDrawn="1"/>
        </p:nvCxnSpPr>
        <p:spPr bwMode="gray">
          <a:xfrm>
            <a:off x="7980700" y="1268413"/>
            <a:ext cx="0" cy="2736587"/>
          </a:xfrm>
          <a:prstGeom prst="line">
            <a:avLst/>
          </a:prstGeom>
          <a:noFill/>
          <a:ln w="19050">
            <a:solidFill>
              <a:schemeClr val="accent6"/>
            </a:solidFill>
            <a:round/>
            <a:headEnd/>
            <a:tailEnd/>
          </a:ln>
          <a:effectLst/>
        </p:spPr>
      </p:cxnSp>
      <p:sp>
        <p:nvSpPr>
          <p:cNvPr id="16" name="Content Placeholder 20"/>
          <p:cNvSpPr>
            <a:spLocks noGrp="1"/>
          </p:cNvSpPr>
          <p:nvPr>
            <p:ph sz="quarter" idx="20"/>
          </p:nvPr>
        </p:nvSpPr>
        <p:spPr>
          <a:xfrm>
            <a:off x="4368000"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17" name="Content Placeholder 20"/>
          <p:cNvSpPr>
            <a:spLocks noGrp="1"/>
          </p:cNvSpPr>
          <p:nvPr>
            <p:ph sz="quarter" idx="21"/>
          </p:nvPr>
        </p:nvSpPr>
        <p:spPr>
          <a:xfrm>
            <a:off x="8112113"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8"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186069898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8" name="Content Placeholder 20"/>
          <p:cNvSpPr>
            <a:spLocks noGrp="1"/>
          </p:cNvSpPr>
          <p:nvPr>
            <p:ph sz="quarter" idx="18"/>
          </p:nvPr>
        </p:nvSpPr>
        <p:spPr>
          <a:xfrm>
            <a:off x="599018"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4" name="Straight Connector 3"/>
          <p:cNvCxnSpPr/>
          <p:nvPr userDrawn="1"/>
        </p:nvCxnSpPr>
        <p:spPr bwMode="gray">
          <a:xfrm>
            <a:off x="4368000" y="1268413"/>
            <a:ext cx="0" cy="5113337"/>
          </a:xfrm>
          <a:prstGeom prst="line">
            <a:avLst/>
          </a:prstGeom>
          <a:noFill/>
          <a:ln w="19050">
            <a:solidFill>
              <a:schemeClr val="accent3"/>
            </a:solidFill>
            <a:round/>
            <a:headEnd/>
            <a:tailEnd/>
          </a:ln>
          <a:effectLst/>
        </p:spPr>
      </p:cxnSp>
      <p:cxnSp>
        <p:nvCxnSpPr>
          <p:cNvPr id="15" name="Straight Connector 14"/>
          <p:cNvCxnSpPr/>
          <p:nvPr userDrawn="1"/>
        </p:nvCxnSpPr>
        <p:spPr bwMode="gray">
          <a:xfrm>
            <a:off x="8112000" y="1268413"/>
            <a:ext cx="0" cy="5113337"/>
          </a:xfrm>
          <a:prstGeom prst="line">
            <a:avLst/>
          </a:prstGeom>
          <a:noFill/>
          <a:ln w="19050">
            <a:solidFill>
              <a:schemeClr val="accent3"/>
            </a:solidFill>
            <a:round/>
            <a:headEnd/>
            <a:tailEnd/>
          </a:ln>
          <a:effectLst/>
        </p:spPr>
      </p:cxnSp>
      <p:sp>
        <p:nvSpPr>
          <p:cNvPr id="16" name="Content Placeholder 20"/>
          <p:cNvSpPr>
            <a:spLocks noGrp="1"/>
          </p:cNvSpPr>
          <p:nvPr>
            <p:ph sz="quarter" idx="20"/>
          </p:nvPr>
        </p:nvSpPr>
        <p:spPr>
          <a:xfrm>
            <a:off x="4368000"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17" name="Content Placeholder 20"/>
          <p:cNvSpPr>
            <a:spLocks noGrp="1"/>
          </p:cNvSpPr>
          <p:nvPr>
            <p:ph sz="quarter" idx="21"/>
          </p:nvPr>
        </p:nvSpPr>
        <p:spPr>
          <a:xfrm>
            <a:off x="8112113"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Content Placeholder 2"/>
          <p:cNvSpPr>
            <a:spLocks noGrp="1"/>
          </p:cNvSpPr>
          <p:nvPr>
            <p:ph idx="1" hasCustomPrompt="1"/>
          </p:nvPr>
        </p:nvSpPr>
        <p:spPr>
          <a:xfrm>
            <a:off x="596901"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smtClean="0"/>
              <a:t>Click to enter text</a:t>
            </a:r>
          </a:p>
        </p:txBody>
      </p:sp>
      <p:sp>
        <p:nvSpPr>
          <p:cNvPr id="24" name="Content Placeholder 2"/>
          <p:cNvSpPr>
            <a:spLocks noGrp="1"/>
          </p:cNvSpPr>
          <p:nvPr>
            <p:ph idx="22" hasCustomPrompt="1"/>
          </p:nvPr>
        </p:nvSpPr>
        <p:spPr>
          <a:xfrm>
            <a:off x="4368000"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smtClean="0"/>
              <a:t>Click to enter text</a:t>
            </a:r>
          </a:p>
        </p:txBody>
      </p:sp>
      <p:sp>
        <p:nvSpPr>
          <p:cNvPr id="25" name="Content Placeholder 2"/>
          <p:cNvSpPr>
            <a:spLocks noGrp="1"/>
          </p:cNvSpPr>
          <p:nvPr>
            <p:ph idx="23" hasCustomPrompt="1"/>
          </p:nvPr>
        </p:nvSpPr>
        <p:spPr>
          <a:xfrm>
            <a:off x="8112113"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smtClean="0"/>
              <a:t>Click to enter text</a:t>
            </a:r>
          </a:p>
        </p:txBody>
      </p:sp>
      <p:cxnSp>
        <p:nvCxnSpPr>
          <p:cNvPr id="26" name="Straight Connector 25"/>
          <p:cNvCxnSpPr/>
          <p:nvPr userDrawn="1"/>
        </p:nvCxnSpPr>
        <p:spPr bwMode="gray">
          <a:xfrm>
            <a:off x="608273" y="1268413"/>
            <a:ext cx="0" cy="5113337"/>
          </a:xfrm>
          <a:prstGeom prst="line">
            <a:avLst/>
          </a:prstGeom>
          <a:noFill/>
          <a:ln w="19050">
            <a:solidFill>
              <a:schemeClr val="accent3"/>
            </a:solidFill>
            <a:round/>
            <a:headEnd/>
            <a:tailEnd/>
          </a:ln>
          <a:effectLst/>
        </p:spPr>
      </p:cxnSp>
      <p:sp>
        <p:nvSpPr>
          <p:cNvPr id="1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8"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103082843"/>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pic>
        <p:nvPicPr>
          <p:cNvPr id="19" name="Picture 2" descr="Z:\En Cours\CGI\CGI-211 Branding 2017\INFOGRAPHIE\TEMPLATE Microsoft Office 2010\ILLUSTRATIONS\EMFs\CGI Connectors - RGB - contact PPT.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45940" r="1857"/>
          <a:stretch/>
        </p:blipFill>
        <p:spPr bwMode="auto">
          <a:xfrm>
            <a:off x="788614" y="0"/>
            <a:ext cx="11398624" cy="2698282"/>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20"/>
          <p:cNvSpPr>
            <a:spLocks noGrp="1" noChangeAspect="1"/>
          </p:cNvSpPr>
          <p:nvPr>
            <p:ph type="pic" sz="quarter" idx="14"/>
          </p:nvPr>
        </p:nvSpPr>
        <p:spPr>
          <a:xfrm>
            <a:off x="596904" y="4016875"/>
            <a:ext cx="1080647" cy="1080000"/>
          </a:xfrm>
          <a:prstGeom prst="ellipse">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1" name="Picture Placeholder 20"/>
          <p:cNvSpPr>
            <a:spLocks noGrp="1" noChangeAspect="1"/>
          </p:cNvSpPr>
          <p:nvPr>
            <p:ph type="pic" sz="quarter" idx="15"/>
          </p:nvPr>
        </p:nvSpPr>
        <p:spPr>
          <a:xfrm>
            <a:off x="6312001" y="4016875"/>
            <a:ext cx="1080647" cy="1080000"/>
          </a:xfrm>
          <a:prstGeom prst="ellipse">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4" name="Title Placeholder 1"/>
          <p:cNvSpPr>
            <a:spLocks noGrp="1"/>
          </p:cNvSpPr>
          <p:nvPr>
            <p:ph type="title"/>
          </p:nvPr>
        </p:nvSpPr>
        <p:spPr>
          <a:xfrm>
            <a:off x="596901" y="2612855"/>
            <a:ext cx="9999662" cy="920750"/>
          </a:xfrm>
          <a:prstGeom prst="rect">
            <a:avLst/>
          </a:prstGeom>
        </p:spPr>
        <p:txBody>
          <a:bodyPr vert="horz" lIns="0" tIns="0" rIns="0" bIns="0" rtlCol="0" anchor="b" anchorCtr="0">
            <a:normAutofit/>
          </a:bodyPr>
          <a:lstStyle/>
          <a:p>
            <a:r>
              <a:rPr lang="en-US" noProof="0" dirty="0" smtClean="0"/>
              <a:t>Click to edit Master title style</a:t>
            </a:r>
            <a:endParaRPr lang="en-US" noProof="0" dirty="0"/>
          </a:p>
        </p:txBody>
      </p:sp>
      <p:sp>
        <p:nvSpPr>
          <p:cNvPr id="15" name="Content Placeholder 20"/>
          <p:cNvSpPr>
            <a:spLocks noGrp="1"/>
          </p:cNvSpPr>
          <p:nvPr>
            <p:ph sz="quarter" idx="17" hasCustomPrompt="1"/>
          </p:nvPr>
        </p:nvSpPr>
        <p:spPr>
          <a:xfrm>
            <a:off x="1843996" y="4013541"/>
            <a:ext cx="3748004" cy="215145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355600" indent="0">
              <a:spcBef>
                <a:spcPts val="500"/>
              </a:spcBef>
              <a:buClr>
                <a:schemeClr val="accent2"/>
              </a:buClr>
              <a:buSzPct val="110000"/>
              <a:buFont typeface="Arial" pitchFamily="34" charset="0"/>
              <a:buNone/>
              <a:defRPr sz="14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text styles</a:t>
            </a:r>
          </a:p>
          <a:p>
            <a:pPr lvl="1"/>
            <a:r>
              <a:rPr lang="en-US" dirty="0" smtClean="0"/>
              <a:t>Second level</a:t>
            </a:r>
          </a:p>
        </p:txBody>
      </p:sp>
      <p:sp>
        <p:nvSpPr>
          <p:cNvPr id="16" name="Content Placeholder 20"/>
          <p:cNvSpPr>
            <a:spLocks noGrp="1"/>
          </p:cNvSpPr>
          <p:nvPr>
            <p:ph sz="quarter" idx="22" hasCustomPrompt="1"/>
          </p:nvPr>
        </p:nvSpPr>
        <p:spPr>
          <a:xfrm>
            <a:off x="7591367" y="4013540"/>
            <a:ext cx="3760633" cy="215145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355600" indent="0">
              <a:spcBef>
                <a:spcPts val="500"/>
              </a:spcBef>
              <a:buClr>
                <a:schemeClr val="accent2"/>
              </a:buClr>
              <a:buSzPct val="110000"/>
              <a:buFont typeface="Arial" pitchFamily="34" charset="0"/>
              <a:buNone/>
              <a:defRPr sz="14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text styles</a:t>
            </a:r>
          </a:p>
          <a:p>
            <a:pPr lvl="1"/>
            <a:r>
              <a:rPr lang="en-US" dirty="0" smtClean="0"/>
              <a:t>Second level</a:t>
            </a:r>
            <a:endParaRPr lang="en-US" dirty="0"/>
          </a:p>
        </p:txBody>
      </p:sp>
      <p:sp>
        <p:nvSpPr>
          <p:cNvPr id="13"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99690713"/>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12" name="Picture 2" descr="Z:\En Cours\CGI\CGI-211 Branding 2017\INFOGRAPHIE\TEMPLATE Microsoft Office 2010\ILLUSTRATIONS\EMFs\CGI Connectors - RGB - Separator PPT.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220" t="4397" r="-1521" b="-4147"/>
          <a:stretch/>
        </p:blipFill>
        <p:spPr bwMode="auto">
          <a:xfrm>
            <a:off x="3550759" y="-18661"/>
            <a:ext cx="7706697" cy="53864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610784" y="1228995"/>
            <a:ext cx="8336368" cy="461665"/>
          </a:xfrm>
        </p:spPr>
        <p:txBody>
          <a:bodyPr wrap="square" lIns="0" tIns="0" rIns="0" bIns="0">
            <a:normAutofit/>
          </a:bodyPr>
          <a:lstStyle>
            <a:lvl1pPr algn="l">
              <a:defRPr sz="3000" baseline="0">
                <a:solidFill>
                  <a:schemeClr val="tx2"/>
                </a:solidFill>
              </a:defRPr>
            </a:lvl1pPr>
          </a:lstStyle>
          <a:p>
            <a:r>
              <a:rPr lang="en-US" noProof="0" dirty="0" smtClean="0"/>
              <a:t>Thank you</a:t>
            </a:r>
            <a:endParaRPr lang="en-US" noProof="0" dirty="0"/>
          </a:p>
        </p:txBody>
      </p:sp>
      <p:sp>
        <p:nvSpPr>
          <p:cNvPr id="5" name="Subtitle 2"/>
          <p:cNvSpPr>
            <a:spLocks noGrp="1"/>
          </p:cNvSpPr>
          <p:nvPr>
            <p:ph type="subTitle" idx="1"/>
          </p:nvPr>
        </p:nvSpPr>
        <p:spPr>
          <a:xfrm>
            <a:off x="596900" y="2063329"/>
            <a:ext cx="8350251"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3" y="5535428"/>
            <a:ext cx="5059677" cy="1328737"/>
          </a:xfrm>
          <a:prstGeom prst="rect">
            <a:avLst/>
          </a:prstGeom>
        </p:spPr>
      </p:pic>
      <p:sp>
        <p:nvSpPr>
          <p:cNvPr id="23" name="Title Placeholder 1"/>
          <p:cNvSpPr>
            <a:spLocks noGrp="1"/>
          </p:cNvSpPr>
          <p:nvPr>
            <p:ph type="title"/>
          </p:nvPr>
        </p:nvSpPr>
        <p:spPr>
          <a:xfrm>
            <a:off x="596901" y="185739"/>
            <a:ext cx="10985500"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599018" y="1263408"/>
            <a:ext cx="11000316"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a:spLocks noGrp="1"/>
          </p:cNvSpPr>
          <p:nvPr>
            <p:ph type="sldNum" sz="quarter" idx="12"/>
          </p:nvPr>
        </p:nvSpPr>
        <p:spPr>
          <a:xfrm>
            <a:off x="5577029" y="6516090"/>
            <a:ext cx="1037943"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a:pPr/>
              <a:t>‹#›</a:t>
            </a:fld>
            <a:endParaRPr lang="en-US"/>
          </a:p>
        </p:txBody>
      </p:sp>
      <p:grpSp>
        <p:nvGrpSpPr>
          <p:cNvPr id="2" name="Group 37"/>
          <p:cNvGrpSpPr/>
          <p:nvPr userDrawn="1"/>
        </p:nvGrpSpPr>
        <p:grpSpPr bwMode="gray">
          <a:xfrm>
            <a:off x="10633829" y="6325019"/>
            <a:ext cx="95419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363534"/>
                </a:solidFill>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363534"/>
                </a:solidFill>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363534"/>
                </a:solidFill>
              </a:endParaRPr>
            </a:p>
          </p:txBody>
        </p:sp>
      </p:grpSp>
    </p:spTree>
    <p:extLst>
      <p:ext uri="{BB962C8B-B14F-4D97-AF65-F5344CB8AC3E}">
        <p14:creationId xmlns:p14="http://schemas.microsoft.com/office/powerpoint/2010/main" val="38471307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page 3">
    <p:bg>
      <p:bgRef idx="1001">
        <a:schemeClr val="bg1"/>
      </p:bgRef>
    </p:bg>
    <p:spTree>
      <p:nvGrpSpPr>
        <p:cNvPr id="1" name=""/>
        <p:cNvGrpSpPr/>
        <p:nvPr/>
      </p:nvGrpSpPr>
      <p:grpSpPr>
        <a:xfrm>
          <a:off x="0" y="0"/>
          <a:ext cx="0" cy="0"/>
          <a:chOff x="0" y="0"/>
          <a:chExt cx="0" cy="0"/>
        </a:xfrm>
      </p:grpSpPr>
      <p:sp>
        <p:nvSpPr>
          <p:cNvPr id="20" name="Rectangle 19"/>
          <p:cNvSpPr/>
          <p:nvPr userDrawn="1"/>
        </p:nvSpPr>
        <p:spPr bwMode="white">
          <a:xfrm>
            <a:off x="0" y="0"/>
            <a:ext cx="12192000" cy="1268413"/>
          </a:xfrm>
          <a:prstGeom prst="rect">
            <a:avLst/>
          </a:prstGeom>
          <a:solidFill>
            <a:srgbClr val="FFFFFF"/>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pic>
        <p:nvPicPr>
          <p:cNvPr id="24" name="Picture 2" descr="Z:\En Cours\CGI\CGI-211 Branding 2017\INFOGRAPHIE\TEMPLATE Microsoft Office 2010\ILLUSTRATIONS\EMFs\CGI Connectors - RGB - Long document cover.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245"/>
          <a:stretch/>
        </p:blipFill>
        <p:spPr bwMode="auto">
          <a:xfrm>
            <a:off x="-14515" y="368300"/>
            <a:ext cx="6443851" cy="64002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userDrawn="1">
            <p:ph type="ctrTitle"/>
          </p:nvPr>
        </p:nvSpPr>
        <p:spPr bwMode="gray">
          <a:xfrm>
            <a:off x="5448300" y="1925468"/>
            <a:ext cx="6177644" cy="1244816"/>
          </a:xfrm>
        </p:spPr>
        <p:txBody>
          <a:bodyPr wrap="square" lIns="0" tIns="0" rIns="0" bIns="0" anchor="b" anchorCtr="0">
            <a:normAutofit/>
          </a:bodyPr>
          <a:lstStyle>
            <a:lvl1pPr algn="l">
              <a:defRPr sz="3600" b="0" baseline="0">
                <a:solidFill>
                  <a:schemeClr val="tx2"/>
                </a:solidFill>
              </a:defRPr>
            </a:lvl1pPr>
          </a:lstStyle>
          <a:p>
            <a:r>
              <a:rPr lang="en-US" noProof="0" dirty="0" smtClean="0"/>
              <a:t>Click to edit Master title style</a:t>
            </a:r>
            <a:endParaRPr lang="en-US" noProof="0" dirty="0"/>
          </a:p>
        </p:txBody>
      </p:sp>
      <p:sp>
        <p:nvSpPr>
          <p:cNvPr id="3" name="Subtitle 2"/>
          <p:cNvSpPr>
            <a:spLocks noGrp="1"/>
          </p:cNvSpPr>
          <p:nvPr>
            <p:ph type="subTitle" idx="1"/>
          </p:nvPr>
        </p:nvSpPr>
        <p:spPr>
          <a:xfrm>
            <a:off x="5448300" y="3401485"/>
            <a:ext cx="6193970" cy="1954286"/>
          </a:xfrm>
          <a:prstGeom prst="rect">
            <a:avLst/>
          </a:prstGeom>
        </p:spPr>
        <p:txBody>
          <a:bodyPr lIns="0" tIns="0" rIns="0" bIns="0" anchor="t" anchorCtr="0">
            <a:normAutofit/>
          </a:bodyPr>
          <a:lstStyle>
            <a:lvl1pPr marL="0" indent="0" algn="l">
              <a:spcBef>
                <a:spcPts val="0"/>
              </a:spcBef>
              <a:buNone/>
              <a:defRPr lang="en-GB" sz="2400" b="1" kern="1200" noProof="0" dirty="0">
                <a:solidFill>
                  <a:srgbClr val="5A5A5A"/>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p:txBody>
      </p:sp>
      <p:grpSp>
        <p:nvGrpSpPr>
          <p:cNvPr id="5" name="Group 4" title="&lt;IGNORE&gt;"/>
          <p:cNvGrpSpPr/>
          <p:nvPr userDrawn="1"/>
        </p:nvGrpSpPr>
        <p:grpSpPr>
          <a:xfrm>
            <a:off x="9025200" y="0"/>
            <a:ext cx="3166763" cy="3168734"/>
            <a:chOff x="9028942" y="0"/>
            <a:chExt cx="3166763" cy="3168734"/>
          </a:xfrm>
        </p:grpSpPr>
        <p:sp>
          <p:nvSpPr>
            <p:cNvPr id="4" name="Rectangle 3"/>
            <p:cNvSpPr/>
            <p:nvPr userDrawn="1"/>
          </p:nvSpPr>
          <p:spPr bwMode="white">
            <a:xfrm>
              <a:off x="10862441" y="368300"/>
              <a:ext cx="958084" cy="340586"/>
            </a:xfrm>
            <a:prstGeom prst="rect">
              <a:avLst/>
            </a:prstGeom>
            <a:solidFill>
              <a:srgbClr val="FFFFFF"/>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7" name="Group 4"/>
            <p:cNvGrpSpPr>
              <a:grpSpLocks noChangeAspect="1"/>
            </p:cNvGrpSpPr>
            <p:nvPr userDrawn="1"/>
          </p:nvGrpSpPr>
          <p:grpSpPr bwMode="gray">
            <a:xfrm>
              <a:off x="9028942" y="0"/>
              <a:ext cx="3166763" cy="3168734"/>
              <a:chOff x="1260" y="0"/>
              <a:chExt cx="3240" cy="3240"/>
            </a:xfrm>
          </p:grpSpPr>
          <p:sp>
            <p:nvSpPr>
              <p:cNvPr id="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9"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6850648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dt="0"/>
  <p:extLst mod="1">
    <p:ext uri="{DCECCB84-F9BA-43D5-87BE-67443E8EF086}">
      <p15:sldGuideLst xmlns:p15="http://schemas.microsoft.com/office/powerpoint/2012/main">
        <p15:guide id="1" pos="3432">
          <p15:clr>
            <a:srgbClr val="FBAE40"/>
          </p15:clr>
        </p15:guide>
        <p15:guide id="2" orient="horz" pos="232">
          <p15:clr>
            <a:srgbClr val="FBAE40"/>
          </p15:clr>
        </p15:guide>
        <p15:guide id="3" pos="744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15" name="Picture 2" descr="Z:\En Cours\CGI\CGI-211 Branding 2017\INFOGRAPHIE\TEMPLATE Microsoft Office 2010\ILLUSTRATIONS\EMFs\CGI Connectors - RGB - Agenda PPT.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0305" t="78784" r="17034"/>
          <a:stretch/>
        </p:blipFill>
        <p:spPr bwMode="auto">
          <a:xfrm>
            <a:off x="6202017" y="-13252"/>
            <a:ext cx="4704522" cy="129606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11" name="Content Placeholder 20"/>
          <p:cNvSpPr>
            <a:spLocks noGrp="1"/>
          </p:cNvSpPr>
          <p:nvPr>
            <p:ph sz="quarter" idx="17"/>
          </p:nvPr>
        </p:nvSpPr>
        <p:spPr>
          <a:xfrm>
            <a:off x="599019" y="1268413"/>
            <a:ext cx="10969094" cy="5113337"/>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2"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age - 2">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596901" y="2295525"/>
            <a:ext cx="5499099" cy="1133475"/>
          </a:xfrm>
          <a:prstGeom prst="rect">
            <a:avLst/>
          </a:prstGeom>
        </p:spPr>
        <p:txBody>
          <a:bodyPr vert="horz" lIns="0" tIns="0" rIns="0" bIns="0" rtlCol="0" anchor="b" anchorCtr="0">
            <a:normAutofit/>
          </a:bodyPr>
          <a:lstStyle/>
          <a:p>
            <a:r>
              <a:rPr lang="en-US" noProof="0" dirty="0" smtClean="0"/>
              <a:t>Click to edit title style</a:t>
            </a:r>
            <a:endParaRPr lang="en-US" noProof="0" dirty="0"/>
          </a:p>
        </p:txBody>
      </p:sp>
      <p:sp>
        <p:nvSpPr>
          <p:cNvPr id="11" name="Content Placeholder 20"/>
          <p:cNvSpPr>
            <a:spLocks noGrp="1"/>
          </p:cNvSpPr>
          <p:nvPr>
            <p:ph sz="quarter" idx="17"/>
          </p:nvPr>
        </p:nvSpPr>
        <p:spPr>
          <a:xfrm>
            <a:off x="599019" y="3562350"/>
            <a:ext cx="10969094" cy="281940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pic>
        <p:nvPicPr>
          <p:cNvPr id="15" name="Picture 2" descr="Z:\En Cours\CGI\CGI-211 Branding 2017\INFOGRAPHIE\TEMPLATE Microsoft Office 2010\ILLUSTRATIONS\EMFs\CGI Connectors - RGB - Agenda PPT.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44450" r="770"/>
          <a:stretch/>
        </p:blipFill>
        <p:spPr bwMode="auto">
          <a:xfrm>
            <a:off x="3322376" y="-1"/>
            <a:ext cx="8864862" cy="33934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extLst>
      <p:ext uri="{BB962C8B-B14F-4D97-AF65-F5344CB8AC3E}">
        <p14:creationId xmlns:p14="http://schemas.microsoft.com/office/powerpoint/2010/main" val="121435842"/>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21" name="Content Placeholder 20"/>
          <p:cNvSpPr>
            <a:spLocks noGrp="1"/>
          </p:cNvSpPr>
          <p:nvPr>
            <p:ph sz="quarter" idx="17"/>
          </p:nvPr>
        </p:nvSpPr>
        <p:spPr>
          <a:xfrm>
            <a:off x="599018" y="1268412"/>
            <a:ext cx="10969095" cy="5113337"/>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1" y="185739"/>
            <a:ext cx="9994899" cy="920750"/>
          </a:xfrm>
          <a:prstGeom prst="rect">
            <a:avLst/>
          </a:prstGeom>
          <a:ln>
            <a:noFill/>
          </a:ln>
        </p:spPr>
        <p:txBody>
          <a:bodyPr vert="horz" lIns="0" tIns="0" rIns="0" bIns="0" rtlCol="0" anchor="ctr" anchorCtr="0">
            <a:normAutofit/>
          </a:bodyPr>
          <a:lstStyle/>
          <a:p>
            <a:r>
              <a:rPr lang="en-US" noProof="0" dirty="0" smtClean="0"/>
              <a:t>Click to edit Master title style</a:t>
            </a:r>
            <a:endParaRPr lang="en-US" noProof="0" dirty="0"/>
          </a:p>
        </p:txBody>
      </p:sp>
      <p:sp>
        <p:nvSpPr>
          <p:cNvPr id="11" name="Content Placeholder 20"/>
          <p:cNvSpPr>
            <a:spLocks noGrp="1"/>
          </p:cNvSpPr>
          <p:nvPr>
            <p:ph sz="quarter" idx="17"/>
          </p:nvPr>
        </p:nvSpPr>
        <p:spPr>
          <a:xfrm>
            <a:off x="599019" y="1266825"/>
            <a:ext cx="5246225" cy="5114925"/>
          </a:xfrm>
          <a:prstGeom prst="rect">
            <a:avLst/>
          </a:prstGeom>
        </p:spPr>
        <p:txBody>
          <a:bodyPr lIns="0" tIns="0" rIns="0" bIns="0"/>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0"/>
          <p:cNvSpPr>
            <a:spLocks noGrp="1"/>
          </p:cNvSpPr>
          <p:nvPr>
            <p:ph sz="quarter" idx="23"/>
          </p:nvPr>
        </p:nvSpPr>
        <p:spPr>
          <a:xfrm>
            <a:off x="6321888" y="1266825"/>
            <a:ext cx="5246225" cy="5114925"/>
          </a:xfrm>
          <a:prstGeom prst="rect">
            <a:avLst/>
          </a:prstGeom>
          <a:ln>
            <a:noFill/>
          </a:ln>
        </p:spPr>
        <p:txBody>
          <a:bodyPr lIns="0" tIns="0" rIns="0" bIns="0"/>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1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sp>
        <p:nvSpPr>
          <p:cNvPr id="6"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5"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9"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smtClean="0"/>
              <a:t> </a:t>
            </a:r>
            <a:endParaRPr lang="en-US" dirty="0"/>
          </a:p>
        </p:txBody>
      </p:sp>
      <p:sp>
        <p:nvSpPr>
          <p:cNvPr id="6"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smtClean="0"/>
              <a:t>Date</a:t>
            </a:r>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1" y="178079"/>
            <a:ext cx="9986432" cy="925509"/>
          </a:xfrm>
          <a:prstGeom prst="rect">
            <a:avLst/>
          </a:prstGeom>
        </p:spPr>
        <p:txBody>
          <a:bodyPr vert="horz" lIns="0" tIns="0" rIns="0" bIns="0" rtlCol="0" anchor="ctr" anchorCtr="0">
            <a:normAutofit/>
          </a:bodyPr>
          <a:lstStyle/>
          <a:p>
            <a:r>
              <a:rPr lang="en-US" noProof="0" dirty="0" smtClean="0"/>
              <a:t>Click to edit Master title style</a:t>
            </a:r>
            <a:endParaRPr lang="en-US" noProof="0" dirty="0"/>
          </a:p>
        </p:txBody>
      </p:sp>
      <p:grpSp>
        <p:nvGrpSpPr>
          <p:cNvPr id="82" name="Group 81"/>
          <p:cNvGrpSpPr>
            <a:grpSpLocks noChangeAspect="1"/>
          </p:cNvGrpSpPr>
          <p:nvPr userDrawn="1"/>
        </p:nvGrpSpPr>
        <p:grpSpPr bwMode="gray">
          <a:xfrm>
            <a:off x="11077485" y="0"/>
            <a:ext cx="1113165" cy="1108385"/>
            <a:chOff x="1987550" y="0"/>
            <a:chExt cx="5168901" cy="5143500"/>
          </a:xfrm>
        </p:grpSpPr>
        <p:sp>
          <p:nvSpPr>
            <p:cNvPr id="83" name="AutoShape 3"/>
            <p:cNvSpPr>
              <a:spLocks noChangeAspect="1" noChangeArrowheads="1" noTextEdit="1"/>
            </p:cNvSpPr>
            <p:nvPr userDrawn="1"/>
          </p:nvSpPr>
          <p:spPr bwMode="gray">
            <a:xfrm>
              <a:off x="1987550" y="0"/>
              <a:ext cx="51689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
            <p:cNvSpPr>
              <a:spLocks/>
            </p:cNvSpPr>
            <p:nvPr userDrawn="1"/>
          </p:nvSpPr>
          <p:spPr bwMode="gray">
            <a:xfrm>
              <a:off x="1987550" y="1682750"/>
              <a:ext cx="1350963" cy="1608138"/>
            </a:xfrm>
            <a:custGeom>
              <a:avLst/>
              <a:gdLst>
                <a:gd name="T0" fmla="*/ 1002 w 1576"/>
                <a:gd name="T1" fmla="*/ 361 h 1875"/>
                <a:gd name="T2" fmla="*/ 410 w 1576"/>
                <a:gd name="T3" fmla="*/ 938 h 1875"/>
                <a:gd name="T4" fmla="*/ 1005 w 1576"/>
                <a:gd name="T5" fmla="*/ 1514 h 1875"/>
                <a:gd name="T6" fmla="*/ 1573 w 1576"/>
                <a:gd name="T7" fmla="*/ 1275 h 1875"/>
                <a:gd name="T8" fmla="*/ 1573 w 1576"/>
                <a:gd name="T9" fmla="*/ 1707 h 1875"/>
                <a:gd name="T10" fmla="*/ 976 w 1576"/>
                <a:gd name="T11" fmla="*/ 1875 h 1875"/>
                <a:gd name="T12" fmla="*/ 0 w 1576"/>
                <a:gd name="T13" fmla="*/ 938 h 1875"/>
                <a:gd name="T14" fmla="*/ 978 w 1576"/>
                <a:gd name="T15" fmla="*/ 0 h 1875"/>
                <a:gd name="T16" fmla="*/ 1576 w 1576"/>
                <a:gd name="T17" fmla="*/ 139 h 1875"/>
                <a:gd name="T18" fmla="*/ 1576 w 1576"/>
                <a:gd name="T19" fmla="*/ 562 h 1875"/>
                <a:gd name="T20" fmla="*/ 1002 w 1576"/>
                <a:gd name="T21" fmla="*/ 361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6" h="1875">
                  <a:moveTo>
                    <a:pt x="1002" y="361"/>
                  </a:moveTo>
                  <a:cubicBezTo>
                    <a:pt x="635" y="361"/>
                    <a:pt x="410" y="648"/>
                    <a:pt x="410" y="938"/>
                  </a:cubicBezTo>
                  <a:cubicBezTo>
                    <a:pt x="410" y="1286"/>
                    <a:pt x="694" y="1514"/>
                    <a:pt x="1005" y="1514"/>
                  </a:cubicBezTo>
                  <a:cubicBezTo>
                    <a:pt x="1211" y="1514"/>
                    <a:pt x="1407" y="1422"/>
                    <a:pt x="1573" y="1275"/>
                  </a:cubicBezTo>
                  <a:cubicBezTo>
                    <a:pt x="1573" y="1707"/>
                    <a:pt x="1573" y="1707"/>
                    <a:pt x="1573" y="1707"/>
                  </a:cubicBezTo>
                  <a:cubicBezTo>
                    <a:pt x="1399" y="1811"/>
                    <a:pt x="1161" y="1875"/>
                    <a:pt x="976" y="1875"/>
                  </a:cubicBezTo>
                  <a:cubicBezTo>
                    <a:pt x="445" y="1875"/>
                    <a:pt x="0" y="1444"/>
                    <a:pt x="0" y="938"/>
                  </a:cubicBezTo>
                  <a:cubicBezTo>
                    <a:pt x="0" y="401"/>
                    <a:pt x="448" y="0"/>
                    <a:pt x="978" y="0"/>
                  </a:cubicBezTo>
                  <a:cubicBezTo>
                    <a:pt x="1182" y="0"/>
                    <a:pt x="1420" y="61"/>
                    <a:pt x="1576" y="139"/>
                  </a:cubicBezTo>
                  <a:cubicBezTo>
                    <a:pt x="1576" y="562"/>
                    <a:pt x="1576" y="562"/>
                    <a:pt x="1576" y="562"/>
                  </a:cubicBezTo>
                  <a:cubicBezTo>
                    <a:pt x="1380" y="434"/>
                    <a:pt x="1182" y="361"/>
                    <a:pt x="1002" y="361"/>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
            <p:cNvSpPr>
              <a:spLocks/>
            </p:cNvSpPr>
            <p:nvPr userDrawn="1"/>
          </p:nvSpPr>
          <p:spPr bwMode="gray">
            <a:xfrm>
              <a:off x="3460750" y="1682750"/>
              <a:ext cx="1395413" cy="1608138"/>
            </a:xfrm>
            <a:custGeom>
              <a:avLst/>
              <a:gdLst>
                <a:gd name="T0" fmla="*/ 983 w 1629"/>
                <a:gd name="T1" fmla="*/ 1875 h 1875"/>
                <a:gd name="T2" fmla="*/ 0 w 1629"/>
                <a:gd name="T3" fmla="*/ 937 h 1875"/>
                <a:gd name="T4" fmla="*/ 1007 w 1629"/>
                <a:gd name="T5" fmla="*/ 0 h 1875"/>
                <a:gd name="T6" fmla="*/ 1618 w 1629"/>
                <a:gd name="T7" fmla="*/ 126 h 1875"/>
                <a:gd name="T8" fmla="*/ 1618 w 1629"/>
                <a:gd name="T9" fmla="*/ 546 h 1875"/>
                <a:gd name="T10" fmla="*/ 1015 w 1629"/>
                <a:gd name="T11" fmla="*/ 361 h 1875"/>
                <a:gd name="T12" fmla="*/ 410 w 1629"/>
                <a:gd name="T13" fmla="*/ 937 h 1875"/>
                <a:gd name="T14" fmla="*/ 1020 w 1629"/>
                <a:gd name="T15" fmla="*/ 1524 h 1875"/>
                <a:gd name="T16" fmla="*/ 1243 w 1629"/>
                <a:gd name="T17" fmla="*/ 1487 h 1875"/>
                <a:gd name="T18" fmla="*/ 1243 w 1629"/>
                <a:gd name="T19" fmla="*/ 1149 h 1875"/>
                <a:gd name="T20" fmla="*/ 943 w 1629"/>
                <a:gd name="T21" fmla="*/ 1149 h 1875"/>
                <a:gd name="T22" fmla="*/ 943 w 1629"/>
                <a:gd name="T23" fmla="*/ 793 h 1875"/>
                <a:gd name="T24" fmla="*/ 1629 w 1629"/>
                <a:gd name="T25" fmla="*/ 793 h 1875"/>
                <a:gd name="T26" fmla="*/ 1629 w 1629"/>
                <a:gd name="T27" fmla="*/ 1741 h 1875"/>
                <a:gd name="T28" fmla="*/ 983 w 1629"/>
                <a:gd name="T29" fmla="*/ 1875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9" h="1875">
                  <a:moveTo>
                    <a:pt x="983" y="1875"/>
                  </a:moveTo>
                  <a:cubicBezTo>
                    <a:pt x="450" y="1875"/>
                    <a:pt x="0" y="1460"/>
                    <a:pt x="0" y="937"/>
                  </a:cubicBezTo>
                  <a:cubicBezTo>
                    <a:pt x="0" y="410"/>
                    <a:pt x="447" y="0"/>
                    <a:pt x="1007" y="0"/>
                  </a:cubicBezTo>
                  <a:cubicBezTo>
                    <a:pt x="1211" y="0"/>
                    <a:pt x="1463" y="53"/>
                    <a:pt x="1618" y="126"/>
                  </a:cubicBezTo>
                  <a:cubicBezTo>
                    <a:pt x="1618" y="546"/>
                    <a:pt x="1618" y="546"/>
                    <a:pt x="1618" y="546"/>
                  </a:cubicBezTo>
                  <a:cubicBezTo>
                    <a:pt x="1441" y="444"/>
                    <a:pt x="1214" y="361"/>
                    <a:pt x="1015" y="361"/>
                  </a:cubicBezTo>
                  <a:cubicBezTo>
                    <a:pt x="648" y="361"/>
                    <a:pt x="410" y="648"/>
                    <a:pt x="410" y="937"/>
                  </a:cubicBezTo>
                  <a:cubicBezTo>
                    <a:pt x="410" y="1278"/>
                    <a:pt x="691" y="1524"/>
                    <a:pt x="1020" y="1524"/>
                  </a:cubicBezTo>
                  <a:cubicBezTo>
                    <a:pt x="1090" y="1524"/>
                    <a:pt x="1157" y="1519"/>
                    <a:pt x="1243" y="1487"/>
                  </a:cubicBezTo>
                  <a:cubicBezTo>
                    <a:pt x="1243" y="1149"/>
                    <a:pt x="1243" y="1149"/>
                    <a:pt x="1243" y="1149"/>
                  </a:cubicBezTo>
                  <a:cubicBezTo>
                    <a:pt x="943" y="1149"/>
                    <a:pt x="943" y="1149"/>
                    <a:pt x="943" y="1149"/>
                  </a:cubicBezTo>
                  <a:cubicBezTo>
                    <a:pt x="943" y="793"/>
                    <a:pt x="943" y="793"/>
                    <a:pt x="943" y="793"/>
                  </a:cubicBezTo>
                  <a:cubicBezTo>
                    <a:pt x="1629" y="793"/>
                    <a:pt x="1629" y="793"/>
                    <a:pt x="1629" y="793"/>
                  </a:cubicBezTo>
                  <a:cubicBezTo>
                    <a:pt x="1629" y="1741"/>
                    <a:pt x="1629" y="1741"/>
                    <a:pt x="1629" y="1741"/>
                  </a:cubicBezTo>
                  <a:cubicBezTo>
                    <a:pt x="1433" y="1830"/>
                    <a:pt x="1214" y="1875"/>
                    <a:pt x="983" y="1875"/>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7"/>
            <p:cNvSpPr>
              <a:spLocks noChangeArrowheads="1"/>
            </p:cNvSpPr>
            <p:nvPr userDrawn="1"/>
          </p:nvSpPr>
          <p:spPr bwMode="gray">
            <a:xfrm>
              <a:off x="5113338" y="1714500"/>
              <a:ext cx="330200" cy="1544638"/>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
            <p:cNvSpPr>
              <a:spLocks/>
            </p:cNvSpPr>
            <p:nvPr userDrawn="1"/>
          </p:nvSpPr>
          <p:spPr bwMode="gray">
            <a:xfrm>
              <a:off x="2014538" y="0"/>
              <a:ext cx="5141913" cy="5143500"/>
            </a:xfrm>
            <a:custGeom>
              <a:avLst/>
              <a:gdLst>
                <a:gd name="T0" fmla="*/ 0 w 3239"/>
                <a:gd name="T1" fmla="*/ 0 h 3240"/>
                <a:gd name="T2" fmla="*/ 0 w 3239"/>
                <a:gd name="T3" fmla="*/ 360 h 3240"/>
                <a:gd name="T4" fmla="*/ 2879 w 3239"/>
                <a:gd name="T5" fmla="*/ 360 h 3240"/>
                <a:gd name="T6" fmla="*/ 2879 w 3239"/>
                <a:gd name="T7" fmla="*/ 3240 h 3240"/>
                <a:gd name="T8" fmla="*/ 3239 w 3239"/>
                <a:gd name="T9" fmla="*/ 3240 h 3240"/>
                <a:gd name="T10" fmla="*/ 3239 w 3239"/>
                <a:gd name="T11" fmla="*/ 0 h 3240"/>
                <a:gd name="T12" fmla="*/ 0 w 3239"/>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39" h="3240">
                  <a:moveTo>
                    <a:pt x="0" y="0"/>
                  </a:moveTo>
                  <a:lnTo>
                    <a:pt x="0" y="360"/>
                  </a:lnTo>
                  <a:lnTo>
                    <a:pt x="2879" y="360"/>
                  </a:lnTo>
                  <a:lnTo>
                    <a:pt x="2879" y="3240"/>
                  </a:lnTo>
                  <a:lnTo>
                    <a:pt x="3239" y="3240"/>
                  </a:lnTo>
                  <a:lnTo>
                    <a:pt x="3239" y="0"/>
                  </a:lnTo>
                  <a:lnTo>
                    <a:pt x="0" y="0"/>
                  </a:lnTo>
                  <a:close/>
                </a:path>
              </a:pathLst>
            </a:custGeom>
            <a:gradFill>
              <a:gsLst>
                <a:gs pos="0">
                  <a:srgbClr val="FF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8" name="Rectangle 87"/>
          <p:cNvSpPr/>
          <p:nvPr userDrawn="1"/>
        </p:nvSpPr>
        <p:spPr bwMode="gray">
          <a:xfrm>
            <a:off x="0" y="6737639"/>
            <a:ext cx="12192000" cy="121947"/>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9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US" smtClean="0"/>
              <a:pPr/>
              <a:t>‹#›</a:t>
            </a:fld>
            <a:endParaRPr lang="en-US" dirty="0"/>
          </a:p>
        </p:txBody>
      </p:sp>
      <p:sp>
        <p:nvSpPr>
          <p:cNvPr id="93"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mn-lt"/>
                <a:ea typeface="+mn-ea"/>
                <a:cs typeface="Arial" pitchFamily="34" charset="0"/>
              </a:defRPr>
            </a:lvl1pPr>
          </a:lstStyle>
          <a:p>
            <a:r>
              <a:rPr lang="en-US" dirty="0" smtClean="0"/>
              <a:t> </a:t>
            </a:r>
            <a:endParaRPr lang="en-US" dirty="0"/>
          </a:p>
        </p:txBody>
      </p:sp>
      <p:sp>
        <p:nvSpPr>
          <p:cNvPr id="96" name="TextBox 95" descr="Copyright_box&#10;"/>
          <p:cNvSpPr txBox="1"/>
          <p:nvPr userDrawn="1"/>
        </p:nvSpPr>
        <p:spPr bwMode="auto">
          <a:xfrm>
            <a:off x="601526" y="6555600"/>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smtClean="0">
                <a:latin typeface="+mn-lt"/>
              </a:rPr>
              <a:t>© 2019 CGI</a:t>
            </a:r>
            <a:endParaRPr lang="en-US" sz="1000" b="0" i="0" u="none" dirty="0" smtClean="0">
              <a:solidFill>
                <a:schemeClr val="tx1"/>
              </a:solidFill>
              <a:latin typeface="+mn-lt"/>
              <a:cs typeface="Arial" pitchFamily="34" charset="0"/>
            </a:endParaRPr>
          </a:p>
        </p:txBody>
      </p:sp>
      <p:sp>
        <p:nvSpPr>
          <p:cNvPr id="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mn-lt"/>
                <a:cs typeface="Arial" pitchFamily="34" charset="0"/>
              </a:defRPr>
            </a:lvl1pPr>
          </a:lstStyle>
          <a:p>
            <a:pPr algn="ctr"/>
            <a:r>
              <a:rPr lang="en-US" dirty="0" smtClean="0"/>
              <a:t>Date</a:t>
            </a:r>
            <a:endParaRPr lang="en-US" dirty="0"/>
          </a:p>
        </p:txBody>
      </p:sp>
      <p:sp>
        <p:nvSpPr>
          <p:cNvPr id="14" name="TextBox 13" descr="CONFIDENTIAL_TAG_0xFFEE"/>
          <p:cNvSpPr txBox="1"/>
          <p:nvPr userDrawn="1"/>
        </p:nvSpPr>
        <p:spPr bwMode="auto">
          <a:xfrm>
            <a:off x="9179894" y="6573530"/>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701" r:id="rId2"/>
    <p:sldLayoutId id="2147483702" r:id="rId3"/>
    <p:sldLayoutId id="2147483665" r:id="rId4"/>
    <p:sldLayoutId id="2147483693" r:id="rId5"/>
    <p:sldLayoutId id="2147483666" r:id="rId6"/>
    <p:sldLayoutId id="2147483674" r:id="rId7"/>
    <p:sldLayoutId id="2147483671" r:id="rId8"/>
    <p:sldLayoutId id="2147483672" r:id="rId9"/>
    <p:sldLayoutId id="2147483678" r:id="rId10"/>
    <p:sldLayoutId id="2147483679" r:id="rId11"/>
    <p:sldLayoutId id="2147483670" r:id="rId12"/>
    <p:sldLayoutId id="2147483692" r:id="rId13"/>
    <p:sldLayoutId id="2147483696" r:id="rId14"/>
    <p:sldLayoutId id="2147483697" r:id="rId15"/>
    <p:sldLayoutId id="2147483703" r:id="rId16"/>
    <p:sldLayoutId id="2147483650" r:id="rId17"/>
    <p:sldLayoutId id="2147483667" r:id="rId18"/>
    <p:sldLayoutId id="2147483668" r:id="rId19"/>
    <p:sldLayoutId id="2147483687" r:id="rId20"/>
    <p:sldLayoutId id="2147483690" r:id="rId21"/>
    <p:sldLayoutId id="2147483691" r:id="rId22"/>
    <p:sldLayoutId id="2147483661" r:id="rId23"/>
    <p:sldLayoutId id="2147483695" r:id="rId24"/>
    <p:sldLayoutId id="2147483698" r:id="rId25"/>
    <p:sldLayoutId id="2147483699" r:id="rId26"/>
    <p:sldLayoutId id="2147483700" r:id="rId27"/>
    <p:sldLayoutId id="2147483660" r:id="rId28"/>
    <p:sldLayoutId id="2147483704" r:id="rId29"/>
  </p:sldLayoutIdLst>
  <p:hf hdr="0" dt="0"/>
  <p:txStyles>
    <p:titleStyle>
      <a:lvl1pPr algn="l" defTabSz="914400" rtl="0" eaLnBrk="1" latinLnBrk="0" hangingPunct="1">
        <a:spcBef>
          <a:spcPct val="0"/>
        </a:spcBef>
        <a:buNone/>
        <a:defRPr sz="36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210" userDrawn="1">
          <p15:clr>
            <a:srgbClr val="F26B43"/>
          </p15:clr>
        </p15:guide>
        <p15:guide id="4" orient="horz" pos="4020" userDrawn="1">
          <p15:clr>
            <a:srgbClr val="F26B43"/>
          </p15:clr>
        </p15:guide>
        <p15:guide id="5" orient="horz" pos="799" userDrawn="1">
          <p15:clr>
            <a:srgbClr val="F26B43"/>
          </p15:clr>
        </p15:guide>
        <p15:guide id="6" pos="371" userDrawn="1">
          <p15:clr>
            <a:srgbClr val="F26B43"/>
          </p15:clr>
        </p15:guide>
        <p15:guide id="7" pos="6675" userDrawn="1">
          <p15:clr>
            <a:srgbClr val="F26B43"/>
          </p15:clr>
        </p15:guide>
        <p15:guide id="8" pos="728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notesSlide" Target="../notesSlides/notesSlide5.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slideLayout" Target="../slideLayouts/slideLayout6.xml"/><Relationship Id="rId7" Type="http://schemas.openxmlformats.org/officeDocument/2006/relationships/image" Target="../media/image19.e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notesSlide" Target="../notesSlides/notesSlide8.xml"/><Relationship Id="rId9" Type="http://schemas.openxmlformats.org/officeDocument/2006/relationships/image" Target="../media/image21.emf"/></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3" Type="http://schemas.openxmlformats.org/officeDocument/2006/relationships/notesSlide" Target="../notesSlides/notesSlide9.xml"/><Relationship Id="rId21" Type="http://schemas.openxmlformats.org/officeDocument/2006/relationships/image" Target="../media/image39.png"/><Relationship Id="rId34" Type="http://schemas.openxmlformats.org/officeDocument/2006/relationships/image" Target="../media/image52.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png"/><Relationship Id="rId2" Type="http://schemas.openxmlformats.org/officeDocument/2006/relationships/slideLayout" Target="../slideLayouts/slideLayout6.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tags" Target="../tags/tag40.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37" Type="http://schemas.openxmlformats.org/officeDocument/2006/relationships/image" Target="../media/image55.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36" Type="http://schemas.openxmlformats.org/officeDocument/2006/relationships/image" Target="../media/image54.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emf"/><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emf"/><Relationship Id="rId35" Type="http://schemas.openxmlformats.org/officeDocument/2006/relationships/image" Target="../media/image53.png"/></Relationships>
</file>

<file path=ppt/slides/_rels/slide1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43.png"/><Relationship Id="rId18" Type="http://schemas.openxmlformats.org/officeDocument/2006/relationships/image" Target="../media/image47.png"/><Relationship Id="rId3" Type="http://schemas.openxmlformats.org/officeDocument/2006/relationships/notesSlide" Target="../notesSlides/notesSlide10.xml"/><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46.png"/><Relationship Id="rId2" Type="http://schemas.openxmlformats.org/officeDocument/2006/relationships/slideLayout" Target="../slideLayouts/slideLayout6.xml"/><Relationship Id="rId16" Type="http://schemas.openxmlformats.org/officeDocument/2006/relationships/image" Target="../media/image50.png"/><Relationship Id="rId1" Type="http://schemas.openxmlformats.org/officeDocument/2006/relationships/tags" Target="../tags/tag41.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22.png"/><Relationship Id="rId15" Type="http://schemas.openxmlformats.org/officeDocument/2006/relationships/image" Target="../media/image66.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62.png"/><Relationship Id="rId1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FISG CGI Payments IP 101</a:t>
            </a:r>
            <a:endParaRPr lang="en-US" dirty="0"/>
          </a:p>
        </p:txBody>
      </p:sp>
      <p:sp>
        <p:nvSpPr>
          <p:cNvPr id="3" name="Subtitle 2"/>
          <p:cNvSpPr>
            <a:spLocks noGrp="1"/>
          </p:cNvSpPr>
          <p:nvPr>
            <p:ph type="subTitle" idx="1"/>
          </p:nvPr>
        </p:nvSpPr>
        <p:spPr/>
        <p:txBody>
          <a:bodyPr/>
          <a:lstStyle/>
          <a:p>
            <a:r>
              <a:rPr lang="en-US" sz="3200" dirty="0" smtClean="0">
                <a:solidFill>
                  <a:srgbClr val="991F3D"/>
                </a:solidFill>
              </a:rPr>
              <a:t>CGI All Payments</a:t>
            </a:r>
            <a:endParaRPr lang="en-US" sz="3200" dirty="0">
              <a:solidFill>
                <a:srgbClr val="991F3D"/>
              </a:solidFill>
            </a:endParaRPr>
          </a:p>
        </p:txBody>
      </p:sp>
      <p:sp>
        <p:nvSpPr>
          <p:cNvPr id="4" name="Slide Number Placeholder 3"/>
          <p:cNvSpPr>
            <a:spLocks noGrp="1"/>
          </p:cNvSpPr>
          <p:nvPr>
            <p:ph type="sldNum" sz="quarter" idx="4"/>
          </p:nvPr>
        </p:nvSpPr>
        <p:spPr/>
        <p:txBody>
          <a:bodyPr/>
          <a:lstStyle/>
          <a:p>
            <a:fld id="{525A3C56-E491-49B2-93F3-63532DF516BC}" type="slidenum">
              <a:rPr lang="en-US" smtClean="0"/>
              <a:pPr/>
              <a:t>1</a:t>
            </a:fld>
            <a:endParaRPr lang="en-US" dirty="0"/>
          </a:p>
        </p:txBody>
      </p:sp>
      <p:sp>
        <p:nvSpPr>
          <p:cNvPr id="5" name="Footer Placeholder 4"/>
          <p:cNvSpPr>
            <a:spLocks noGrp="1"/>
          </p:cNvSpPr>
          <p:nvPr>
            <p:ph type="ftr" sz="quarter" idx="3"/>
          </p:nvPr>
        </p:nvSpPr>
        <p:spPr/>
        <p:txBody>
          <a:bodyPr/>
          <a:lstStyle/>
          <a:p>
            <a:r>
              <a:rPr lang="en-US" smtClean="0"/>
              <a:t> </a:t>
            </a:r>
            <a:endParaRPr lang="en-US" dirty="0"/>
          </a:p>
        </p:txBody>
      </p:sp>
    </p:spTree>
    <p:extLst>
      <p:ext uri="{BB962C8B-B14F-4D97-AF65-F5344CB8AC3E}">
        <p14:creationId xmlns:p14="http://schemas.microsoft.com/office/powerpoint/2010/main" val="122832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 All Payments – The Answer</a:t>
            </a:r>
            <a:endParaRPr lang="en-US" dirty="0"/>
          </a:p>
        </p:txBody>
      </p:sp>
      <p:sp>
        <p:nvSpPr>
          <p:cNvPr id="3" name="Content Placeholder 2"/>
          <p:cNvSpPr>
            <a:spLocks noGrp="1"/>
          </p:cNvSpPr>
          <p:nvPr>
            <p:ph sz="quarter" idx="17"/>
          </p:nvPr>
        </p:nvSpPr>
        <p:spPr/>
        <p:txBody>
          <a:bodyPr/>
          <a:lstStyle/>
          <a:p>
            <a:r>
              <a:rPr lang="en-US" sz="1400" b="1" dirty="0">
                <a:solidFill>
                  <a:srgbClr val="585858"/>
                </a:solidFill>
                <a:latin typeface="+mn-lt"/>
                <a:ea typeface="Times New Roman" panose="02020603050405020304" pitchFamily="18" charset="0"/>
                <a:cs typeface="Times New Roman" panose="02020603050405020304" pitchFamily="18" charset="0"/>
              </a:rPr>
              <a:t>CGI All Payments</a:t>
            </a:r>
            <a:r>
              <a:rPr lang="en-US" sz="1400" dirty="0">
                <a:solidFill>
                  <a:srgbClr val="585858"/>
                </a:solidFill>
                <a:latin typeface="+mn-lt"/>
                <a:ea typeface="Times New Roman" panose="02020603050405020304" pitchFamily="18" charset="0"/>
                <a:cs typeface="Times New Roman" panose="02020603050405020304" pitchFamily="18" charset="0"/>
              </a:rPr>
              <a:t> provides a best-in-class payments solution, enabling our customers to standardize and modernize their payments </a:t>
            </a:r>
            <a:r>
              <a:rPr lang="en-US" sz="1400" dirty="0" smtClean="0">
                <a:solidFill>
                  <a:srgbClr val="585858"/>
                </a:solidFill>
                <a:latin typeface="+mn-lt"/>
                <a:ea typeface="Times New Roman" panose="02020603050405020304" pitchFamily="18" charset="0"/>
                <a:cs typeface="Times New Roman" panose="02020603050405020304" pitchFamily="18" charset="0"/>
              </a:rPr>
              <a:t>ecosystem</a:t>
            </a:r>
          </a:p>
          <a:p>
            <a:r>
              <a:rPr lang="en-US" sz="1400" b="1" dirty="0">
                <a:solidFill>
                  <a:srgbClr val="585858"/>
                </a:solidFill>
                <a:latin typeface="+mn-lt"/>
                <a:ea typeface="Times New Roman" panose="02020603050405020304" pitchFamily="18" charset="0"/>
                <a:cs typeface="Times New Roman" panose="02020603050405020304" pitchFamily="18" charset="0"/>
              </a:rPr>
              <a:t>CGI All Payments</a:t>
            </a:r>
            <a:r>
              <a:rPr lang="en-US" sz="1400" dirty="0">
                <a:solidFill>
                  <a:srgbClr val="585858"/>
                </a:solidFill>
                <a:latin typeface="+mn-lt"/>
                <a:ea typeface="Times New Roman" panose="02020603050405020304" pitchFamily="18" charset="0"/>
                <a:cs typeface="Times New Roman" panose="02020603050405020304" pitchFamily="18" charset="0"/>
              </a:rPr>
              <a:t> facilitates the delivery of greater value within a banks payments ecosystem and provides the foundation to support a bank’s digital channel </a:t>
            </a:r>
            <a:r>
              <a:rPr lang="en-US" sz="1400" dirty="0" smtClean="0">
                <a:solidFill>
                  <a:srgbClr val="585858"/>
                </a:solidFill>
                <a:latin typeface="+mn-lt"/>
                <a:ea typeface="Times New Roman" panose="02020603050405020304" pitchFamily="18" charset="0"/>
                <a:cs typeface="Times New Roman" panose="02020603050405020304" pitchFamily="18" charset="0"/>
              </a:rPr>
              <a:t>strategy</a:t>
            </a:r>
          </a:p>
          <a:p>
            <a:r>
              <a:rPr lang="en-US" sz="1400" b="1" dirty="0">
                <a:solidFill>
                  <a:srgbClr val="585858"/>
                </a:solidFill>
                <a:latin typeface="+mn-lt"/>
                <a:ea typeface="Times New Roman" panose="02020603050405020304" pitchFamily="18" charset="0"/>
                <a:cs typeface="Times New Roman" panose="02020603050405020304" pitchFamily="18" charset="0"/>
              </a:rPr>
              <a:t>CGI All Payments </a:t>
            </a:r>
            <a:r>
              <a:rPr lang="en-US" sz="1400" dirty="0">
                <a:solidFill>
                  <a:srgbClr val="585858"/>
                </a:solidFill>
                <a:latin typeface="+mn-lt"/>
                <a:ea typeface="Times New Roman" panose="02020603050405020304" pitchFamily="18" charset="0"/>
                <a:cs typeface="Times New Roman" panose="02020603050405020304" pitchFamily="18" charset="0"/>
              </a:rPr>
              <a:t>provides standardized options for the integration of legacy payment ecosystems and third-party </a:t>
            </a:r>
            <a:r>
              <a:rPr lang="en-US" sz="1400" dirty="0" smtClean="0">
                <a:solidFill>
                  <a:srgbClr val="585858"/>
                </a:solidFill>
                <a:latin typeface="+mn-lt"/>
                <a:ea typeface="Times New Roman" panose="02020603050405020304" pitchFamily="18" charset="0"/>
                <a:cs typeface="Times New Roman" panose="02020603050405020304" pitchFamily="18" charset="0"/>
              </a:rPr>
              <a:t>applications</a:t>
            </a:r>
          </a:p>
          <a:p>
            <a:pPr>
              <a:lnSpc>
                <a:spcPct val="107000"/>
              </a:lnSpc>
            </a:pPr>
            <a:r>
              <a:rPr lang="en-US" sz="1400" b="1" dirty="0">
                <a:solidFill>
                  <a:srgbClr val="595959"/>
                </a:solidFill>
                <a:latin typeface="+mn-lt"/>
                <a:ea typeface="Times New Roman" panose="02020603050405020304" pitchFamily="18" charset="0"/>
                <a:cs typeface="Times New Roman" panose="02020603050405020304" pitchFamily="18" charset="0"/>
              </a:rPr>
              <a:t>Target </a:t>
            </a:r>
            <a:r>
              <a:rPr lang="en-US" sz="1400" b="1" dirty="0" smtClean="0">
                <a:solidFill>
                  <a:srgbClr val="595959"/>
                </a:solidFill>
                <a:latin typeface="+mn-lt"/>
                <a:ea typeface="Times New Roman" panose="02020603050405020304" pitchFamily="18" charset="0"/>
                <a:cs typeface="Times New Roman" panose="02020603050405020304" pitchFamily="18" charset="0"/>
              </a:rPr>
              <a:t>markets - </a:t>
            </a:r>
            <a:r>
              <a:rPr lang="en-US" sz="1400" b="1" dirty="0" smtClean="0">
                <a:solidFill>
                  <a:srgbClr val="585858"/>
                </a:solidFill>
                <a:latin typeface="+mn-lt"/>
                <a:ea typeface="Times New Roman" panose="02020603050405020304" pitchFamily="18" charset="0"/>
                <a:cs typeface="Times New Roman" panose="02020603050405020304" pitchFamily="18" charset="0"/>
              </a:rPr>
              <a:t>Financial </a:t>
            </a:r>
            <a:r>
              <a:rPr lang="en-US" sz="1400" b="1" dirty="0">
                <a:solidFill>
                  <a:srgbClr val="585858"/>
                </a:solidFill>
                <a:latin typeface="+mn-lt"/>
                <a:ea typeface="Times New Roman" panose="02020603050405020304" pitchFamily="18" charset="0"/>
                <a:cs typeface="Times New Roman" panose="02020603050405020304" pitchFamily="18" charset="0"/>
              </a:rPr>
              <a:t>institutions</a:t>
            </a:r>
            <a:r>
              <a:rPr lang="en-US" sz="1400" dirty="0">
                <a:solidFill>
                  <a:srgbClr val="585858"/>
                </a:solidFill>
                <a:latin typeface="+mn-lt"/>
                <a:ea typeface="Times New Roman" panose="02020603050405020304" pitchFamily="18" charset="0"/>
                <a:cs typeface="Times New Roman" panose="02020603050405020304" pitchFamily="18" charset="0"/>
              </a:rPr>
              <a:t> </a:t>
            </a:r>
            <a:endParaRPr lang="en-US" sz="1400" dirty="0" smtClean="0">
              <a:solidFill>
                <a:srgbClr val="585858"/>
              </a:solidFill>
              <a:latin typeface="+mn-lt"/>
              <a:ea typeface="Times New Roman" panose="02020603050405020304" pitchFamily="18" charset="0"/>
              <a:cs typeface="Times New Roman" panose="02020603050405020304" pitchFamily="18" charset="0"/>
            </a:endParaRPr>
          </a:p>
          <a:p>
            <a:pPr>
              <a:lnSpc>
                <a:spcPct val="107000"/>
              </a:lnSpc>
            </a:pPr>
            <a:endParaRPr lang="en-US" sz="1400" dirty="0">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solidFill>
                  <a:srgbClr val="585858"/>
                </a:solidFill>
                <a:latin typeface="+mn-lt"/>
                <a:ea typeface="Times New Roman" panose="02020603050405020304" pitchFamily="18" charset="0"/>
                <a:cs typeface="Times New Roman" panose="02020603050405020304" pitchFamily="18" charset="0"/>
              </a:rPr>
              <a:t>Tier 1 - Large global financial institutions such as J.P. Morgan, Goldman Sachs, Citi Group, Bank of America. </a:t>
            </a:r>
            <a:endParaRPr lang="en-US" sz="1400" dirty="0">
              <a:solidFill>
                <a:srgbClr val="585858"/>
              </a:solidFill>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solidFill>
                  <a:srgbClr val="585858"/>
                </a:solidFill>
                <a:latin typeface="+mn-lt"/>
                <a:ea typeface="Times New Roman" panose="02020603050405020304" pitchFamily="18" charset="0"/>
                <a:cs typeface="Times New Roman" panose="02020603050405020304" pitchFamily="18" charset="0"/>
              </a:rPr>
              <a:t>Tier 2 – Large to medium sized financial Institutions with a global presence such as Barclays, Credit Suisse, Canadian Imperial Bank of Commerce (CIBC) - Existing clients include Deutsche Bank and National Bank of Canada (NBC). </a:t>
            </a:r>
            <a:endParaRPr lang="en-US" sz="1400" dirty="0">
              <a:solidFill>
                <a:srgbClr val="585858"/>
              </a:solidFill>
              <a:latin typeface="+mn-lt"/>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dirty="0">
                <a:solidFill>
                  <a:srgbClr val="585858"/>
                </a:solidFill>
                <a:latin typeface="+mn-lt"/>
                <a:ea typeface="Times New Roman" panose="02020603050405020304" pitchFamily="18" charset="0"/>
                <a:cs typeface="Times New Roman" panose="02020603050405020304" pitchFamily="18" charset="0"/>
              </a:rPr>
              <a:t>Tier 3 – National or regional financial institutions such as credit unions, savings and loans, and building societies that may also use third-party providers for their payment systems</a:t>
            </a:r>
          </a:p>
          <a:p>
            <a:endParaRPr lang="en-US" sz="1200" dirty="0" smtClean="0">
              <a:solidFill>
                <a:srgbClr val="585858"/>
              </a:solidFill>
              <a:latin typeface="Verdana" panose="020B0604030504040204" pitchFamily="34" charset="0"/>
              <a:ea typeface="Times New Roman" panose="02020603050405020304" pitchFamily="18" charset="0"/>
              <a:cs typeface="Times New Roman" panose="02020603050405020304" pitchFamily="18" charset="0"/>
            </a:endParaRPr>
          </a:p>
          <a:p>
            <a:endParaRPr lang="en-US" sz="1200" dirty="0"/>
          </a:p>
          <a:p>
            <a:endParaRPr lang="en-US" dirty="0"/>
          </a:p>
          <a:p>
            <a:endParaRPr lang="en-US" dirty="0" smtClean="0">
              <a:solidFill>
                <a:srgbClr val="585858"/>
              </a:solidFill>
              <a:latin typeface="Verdana" panose="020B0604030504040204" pitchFamily="34" charset="0"/>
              <a:ea typeface="Times New Roman" panose="02020603050405020304" pitchFamily="18" charset="0"/>
              <a:cs typeface="Times New Roman" panose="02020603050405020304" pitchFamily="18" charset="0"/>
            </a:endParaRPr>
          </a:p>
          <a:p>
            <a:endParaRPr lang="en-US" dirty="0"/>
          </a:p>
          <a:p>
            <a:endParaRPr lang="en-US" dirty="0"/>
          </a:p>
        </p:txBody>
      </p:sp>
      <p:pic>
        <p:nvPicPr>
          <p:cNvPr id="7" name="Content Placeholder 6"/>
          <p:cNvPicPr>
            <a:picLocks noGrp="1" noChangeAspect="1"/>
          </p:cNvPicPr>
          <p:nvPr>
            <p:ph sz="quarter" idx="23"/>
          </p:nvPr>
        </p:nvPicPr>
        <p:blipFill>
          <a:blip r:embed="rId2"/>
          <a:stretch>
            <a:fillRect/>
          </a:stretch>
        </p:blipFill>
        <p:spPr>
          <a:xfrm>
            <a:off x="6963568" y="1593669"/>
            <a:ext cx="5095083" cy="3649843"/>
          </a:xfrm>
          <a:prstGeom prst="rect">
            <a:avLst/>
          </a:prstGeom>
        </p:spPr>
      </p:pic>
      <p:sp>
        <p:nvSpPr>
          <p:cNvPr id="5" name="Slide Number Placeholder 4"/>
          <p:cNvSpPr>
            <a:spLocks noGrp="1"/>
          </p:cNvSpPr>
          <p:nvPr>
            <p:ph type="sldNum" sz="quarter" idx="4"/>
          </p:nvPr>
        </p:nvSpPr>
        <p:spPr/>
        <p:txBody>
          <a:bodyPr/>
          <a:lstStyle/>
          <a:p>
            <a:fld id="{525A3C56-E491-49B2-93F3-63532DF516BC}" type="slidenum">
              <a:rPr lang="en-US" smtClean="0"/>
              <a:pPr/>
              <a:t>10</a:t>
            </a:fld>
            <a:endParaRPr lang="en-US" dirty="0"/>
          </a:p>
        </p:txBody>
      </p:sp>
      <p:sp>
        <p:nvSpPr>
          <p:cNvPr id="6" name="Footer Placeholder 5"/>
          <p:cNvSpPr>
            <a:spLocks noGrp="1"/>
          </p:cNvSpPr>
          <p:nvPr>
            <p:ph type="ftr" sz="quarter" idx="3"/>
          </p:nvPr>
        </p:nvSpPr>
        <p:spPr/>
        <p:txBody>
          <a:bodyPr/>
          <a:lstStyle/>
          <a:p>
            <a:r>
              <a:rPr lang="en-US" smtClean="0"/>
              <a:t> </a:t>
            </a:r>
            <a:endParaRPr lang="en-US" dirty="0"/>
          </a:p>
        </p:txBody>
      </p:sp>
    </p:spTree>
    <p:extLst>
      <p:ext uri="{BB962C8B-B14F-4D97-AF65-F5344CB8AC3E}">
        <p14:creationId xmlns:p14="http://schemas.microsoft.com/office/powerpoint/2010/main" val="3541547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APS Overview and Growth Strategy</a:t>
            </a:r>
            <a:endParaRPr lang="en-US" dirty="0"/>
          </a:p>
        </p:txBody>
      </p:sp>
      <p:graphicFrame>
        <p:nvGraphicFramePr>
          <p:cNvPr id="12" name="Content Placeholder 1"/>
          <p:cNvGraphicFramePr>
            <a:graphicFrameLocks noGrp="1"/>
          </p:cNvGraphicFramePr>
          <p:nvPr>
            <p:extLst>
              <p:ext uri="{D42A27DB-BD31-4B8C-83A1-F6EECF244321}">
                <p14:modId xmlns:p14="http://schemas.microsoft.com/office/powerpoint/2010/main" val="2855995465"/>
              </p:ext>
            </p:extLst>
          </p:nvPr>
        </p:nvGraphicFramePr>
        <p:xfrm>
          <a:off x="483476" y="1127358"/>
          <a:ext cx="11340662" cy="1973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Content Placeholder 1"/>
          <p:cNvGraphicFramePr>
            <a:graphicFrameLocks noGrp="1"/>
          </p:cNvGraphicFramePr>
          <p:nvPr>
            <p:extLst>
              <p:ext uri="{D42A27DB-BD31-4B8C-83A1-F6EECF244321}">
                <p14:modId xmlns:p14="http://schemas.microsoft.com/office/powerpoint/2010/main" val="2409956749"/>
              </p:ext>
            </p:extLst>
          </p:nvPr>
        </p:nvGraphicFramePr>
        <p:xfrm>
          <a:off x="496712" y="3117236"/>
          <a:ext cx="11373112" cy="29472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24463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CGI APS - Modules</a:t>
            </a:r>
            <a:endParaRPr lang="en-US" dirty="0"/>
          </a:p>
        </p:txBody>
      </p:sp>
      <p:sp>
        <p:nvSpPr>
          <p:cNvPr id="38" name="Date Placeholder 37"/>
          <p:cNvSpPr>
            <a:spLocks noGrp="1"/>
          </p:cNvSpPr>
          <p:nvPr>
            <p:ph type="dt" sz="half" idx="2"/>
          </p:nvPr>
        </p:nvSpPr>
        <p:spPr/>
        <p:txBody>
          <a:bodyPr/>
          <a:lstStyle/>
          <a:p>
            <a:pPr algn="ctr"/>
            <a:r>
              <a:rPr lang="en-US" dirty="0" smtClean="0"/>
              <a:t>08/2018</a:t>
            </a:r>
            <a:endParaRPr lang="en-US" dirty="0"/>
          </a:p>
        </p:txBody>
      </p:sp>
      <p:sp>
        <p:nvSpPr>
          <p:cNvPr id="5" name="Rechteck 3"/>
          <p:cNvSpPr/>
          <p:nvPr>
            <p:custDataLst>
              <p:tags r:id="rId1"/>
            </p:custDataLst>
          </p:nvPr>
        </p:nvSpPr>
        <p:spPr bwMode="gray">
          <a:xfrm>
            <a:off x="527050" y="3659182"/>
            <a:ext cx="6913100" cy="136812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Clr>
                <a:schemeClr val="accent1"/>
              </a:buClr>
              <a:buSzPct val="110000"/>
            </a:pPr>
            <a:endParaRPr lang="en-US" sz="1200" dirty="0">
              <a:cs typeface="Arial" pitchFamily="34" charset="0"/>
            </a:endParaRPr>
          </a:p>
        </p:txBody>
      </p:sp>
      <p:sp>
        <p:nvSpPr>
          <p:cNvPr id="6" name="Rechteck 4"/>
          <p:cNvSpPr/>
          <p:nvPr>
            <p:custDataLst>
              <p:tags r:id="rId2"/>
            </p:custDataLst>
          </p:nvPr>
        </p:nvSpPr>
        <p:spPr bwMode="gray">
          <a:xfrm>
            <a:off x="3149241" y="1494495"/>
            <a:ext cx="2184427"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180975" lvl="0" indent="-180975">
              <a:spcBef>
                <a:spcPct val="0"/>
              </a:spcBef>
              <a:buClr>
                <a:srgbClr val="E31937"/>
              </a:buClr>
              <a:buSzPct val="110000"/>
            </a:pPr>
            <a:r>
              <a:rPr lang="en-US" sz="1200">
                <a:solidFill>
                  <a:srgbClr val="363534"/>
                </a:solidFill>
                <a:cs typeface="Arial" pitchFamily="34" charset="0"/>
              </a:rPr>
              <a:t>Files In</a:t>
            </a:r>
            <a:endParaRPr lang="en-US" sz="1200" dirty="0">
              <a:solidFill>
                <a:srgbClr val="363534"/>
              </a:solidFill>
              <a:cs typeface="Arial" pitchFamily="34" charset="0"/>
            </a:endParaRPr>
          </a:p>
        </p:txBody>
      </p:sp>
      <p:sp>
        <p:nvSpPr>
          <p:cNvPr id="7" name="Rechteck 5"/>
          <p:cNvSpPr/>
          <p:nvPr>
            <p:custDataLst>
              <p:tags r:id="rId3"/>
            </p:custDataLst>
          </p:nvPr>
        </p:nvSpPr>
        <p:spPr bwMode="gray">
          <a:xfrm>
            <a:off x="5432693" y="1498942"/>
            <a:ext cx="2184427"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180975" lvl="0" indent="-180975">
              <a:spcBef>
                <a:spcPct val="0"/>
              </a:spcBef>
              <a:buClr>
                <a:srgbClr val="E31937"/>
              </a:buClr>
              <a:buSzPct val="110000"/>
            </a:pPr>
            <a:r>
              <a:rPr lang="en-US" sz="1200">
                <a:solidFill>
                  <a:srgbClr val="363534"/>
                </a:solidFill>
                <a:cs typeface="Arial" pitchFamily="34" charset="0"/>
              </a:rPr>
              <a:t>Files Out</a:t>
            </a:r>
            <a:endParaRPr lang="en-US" sz="1200" dirty="0">
              <a:solidFill>
                <a:srgbClr val="363534"/>
              </a:solidFill>
              <a:cs typeface="Arial" pitchFamily="34" charset="0"/>
            </a:endParaRPr>
          </a:p>
        </p:txBody>
      </p:sp>
      <p:sp>
        <p:nvSpPr>
          <p:cNvPr id="8" name="Rechteck 6"/>
          <p:cNvSpPr/>
          <p:nvPr>
            <p:custDataLst>
              <p:tags r:id="rId4"/>
            </p:custDataLst>
          </p:nvPr>
        </p:nvSpPr>
        <p:spPr bwMode="gray">
          <a:xfrm>
            <a:off x="7752000" y="1498942"/>
            <a:ext cx="2184427"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180975" lvl="0" indent="-180975">
              <a:spcBef>
                <a:spcPct val="0"/>
              </a:spcBef>
              <a:buClr>
                <a:srgbClr val="E31937"/>
              </a:buClr>
              <a:buSzPct val="110000"/>
            </a:pPr>
            <a:r>
              <a:rPr lang="en-US" sz="1200">
                <a:solidFill>
                  <a:srgbClr val="363534"/>
                </a:solidFill>
                <a:cs typeface="Arial" pitchFamily="34" charset="0"/>
              </a:rPr>
              <a:t>Interface Feedback</a:t>
            </a:r>
            <a:endParaRPr lang="en-US" sz="1200" dirty="0">
              <a:solidFill>
                <a:srgbClr val="363534"/>
              </a:solidFill>
              <a:cs typeface="Arial" pitchFamily="34" charset="0"/>
            </a:endParaRPr>
          </a:p>
        </p:txBody>
      </p:sp>
      <p:sp>
        <p:nvSpPr>
          <p:cNvPr id="9" name="Rechteck 7"/>
          <p:cNvSpPr/>
          <p:nvPr>
            <p:custDataLst>
              <p:tags r:id="rId5"/>
            </p:custDataLst>
          </p:nvPr>
        </p:nvSpPr>
        <p:spPr bwMode="gray">
          <a:xfrm>
            <a:off x="527053" y="1858982"/>
            <a:ext cx="9409375"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180975" lvl="0" indent="-180975">
              <a:spcBef>
                <a:spcPct val="0"/>
              </a:spcBef>
              <a:buClr>
                <a:srgbClr val="E31937"/>
              </a:buClr>
              <a:buSzPct val="110000"/>
            </a:pPr>
            <a:r>
              <a:rPr lang="en-US" sz="1200">
                <a:solidFill>
                  <a:srgbClr val="363534"/>
                </a:solidFill>
                <a:cs typeface="Arial" pitchFamily="34" charset="0"/>
              </a:rPr>
              <a:t>Common Channel Services</a:t>
            </a:r>
            <a:endParaRPr lang="en-US" sz="1200" dirty="0">
              <a:solidFill>
                <a:srgbClr val="363534"/>
              </a:solidFill>
              <a:cs typeface="Arial" pitchFamily="34" charset="0"/>
            </a:endParaRPr>
          </a:p>
        </p:txBody>
      </p:sp>
      <p:sp>
        <p:nvSpPr>
          <p:cNvPr id="10" name="Rechteck 8"/>
          <p:cNvSpPr/>
          <p:nvPr>
            <p:custDataLst>
              <p:tags r:id="rId6"/>
            </p:custDataLst>
          </p:nvPr>
        </p:nvSpPr>
        <p:spPr bwMode="gray">
          <a:xfrm>
            <a:off x="527381" y="2579062"/>
            <a:ext cx="1440000"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dirty="0">
                <a:solidFill>
                  <a:srgbClr val="363534"/>
                </a:solidFill>
                <a:cs typeface="Arial" pitchFamily="34" charset="0"/>
              </a:rPr>
              <a:t>Dashboards</a:t>
            </a:r>
          </a:p>
        </p:txBody>
      </p:sp>
      <p:sp>
        <p:nvSpPr>
          <p:cNvPr id="11" name="Rechteck 9"/>
          <p:cNvSpPr/>
          <p:nvPr>
            <p:custDataLst>
              <p:tags r:id="rId7"/>
            </p:custDataLst>
          </p:nvPr>
        </p:nvSpPr>
        <p:spPr bwMode="gray">
          <a:xfrm>
            <a:off x="2063760" y="2579062"/>
            <a:ext cx="1872000"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Liquidity Manager</a:t>
            </a:r>
            <a:endParaRPr lang="en-US" sz="1200" dirty="0">
              <a:solidFill>
                <a:srgbClr val="363534"/>
              </a:solidFill>
              <a:cs typeface="Arial" pitchFamily="34" charset="0"/>
            </a:endParaRPr>
          </a:p>
        </p:txBody>
      </p:sp>
      <p:sp>
        <p:nvSpPr>
          <p:cNvPr id="12" name="Rechteck 10"/>
          <p:cNvSpPr/>
          <p:nvPr>
            <p:custDataLst>
              <p:tags r:id="rId8"/>
            </p:custDataLst>
          </p:nvPr>
        </p:nvSpPr>
        <p:spPr bwMode="gray">
          <a:xfrm>
            <a:off x="4031979" y="2579030"/>
            <a:ext cx="1872000"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STE Operations</a:t>
            </a:r>
            <a:endParaRPr lang="en-US" sz="1200" dirty="0">
              <a:solidFill>
                <a:srgbClr val="363534"/>
              </a:solidFill>
              <a:cs typeface="Arial" pitchFamily="34" charset="0"/>
            </a:endParaRPr>
          </a:p>
        </p:txBody>
      </p:sp>
      <p:sp>
        <p:nvSpPr>
          <p:cNvPr id="13" name="Rechteck 11"/>
          <p:cNvSpPr/>
          <p:nvPr>
            <p:custDataLst>
              <p:tags r:id="rId9"/>
            </p:custDataLst>
          </p:nvPr>
        </p:nvSpPr>
        <p:spPr bwMode="gray">
          <a:xfrm>
            <a:off x="6000149" y="2579062"/>
            <a:ext cx="1440000"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Check</a:t>
            </a:r>
            <a:endParaRPr lang="en-US" sz="1200" dirty="0">
              <a:solidFill>
                <a:srgbClr val="363534"/>
              </a:solidFill>
              <a:cs typeface="Arial" pitchFamily="34" charset="0"/>
            </a:endParaRPr>
          </a:p>
        </p:txBody>
      </p:sp>
      <p:sp>
        <p:nvSpPr>
          <p:cNvPr id="14" name="Rechteck 12"/>
          <p:cNvSpPr/>
          <p:nvPr>
            <p:custDataLst>
              <p:tags r:id="rId10"/>
            </p:custDataLst>
          </p:nvPr>
        </p:nvSpPr>
        <p:spPr bwMode="gray">
          <a:xfrm>
            <a:off x="527381" y="2939102"/>
            <a:ext cx="6912000"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Transactions &amp; Batches</a:t>
            </a:r>
            <a:endParaRPr lang="en-US" sz="1200" dirty="0">
              <a:solidFill>
                <a:srgbClr val="363534"/>
              </a:solidFill>
              <a:cs typeface="Arial" pitchFamily="34" charset="0"/>
            </a:endParaRPr>
          </a:p>
        </p:txBody>
      </p:sp>
      <p:sp>
        <p:nvSpPr>
          <p:cNvPr id="15" name="Rechteck 13"/>
          <p:cNvSpPr/>
          <p:nvPr>
            <p:custDataLst>
              <p:tags r:id="rId11"/>
            </p:custDataLst>
          </p:nvPr>
        </p:nvSpPr>
        <p:spPr bwMode="gray">
          <a:xfrm>
            <a:off x="527382" y="1132560"/>
            <a:ext cx="11111605" cy="288000"/>
          </a:xfrm>
          <a:prstGeom prst="rect">
            <a:avLst/>
          </a:prstGeom>
          <a:solidFill>
            <a:schemeClr val="tx2"/>
          </a:solidFill>
          <a:ln w="9525" algn="ctr">
            <a:noFill/>
            <a:miter lim="800000"/>
            <a:headEnd/>
            <a:tailEn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lvl="0">
              <a:spcBef>
                <a:spcPct val="0"/>
              </a:spcBef>
              <a:buClr>
                <a:srgbClr val="E31937"/>
              </a:buClr>
              <a:buSzPct val="110000"/>
            </a:pPr>
            <a:r>
              <a:rPr lang="en-US" sz="1200" b="1">
                <a:solidFill>
                  <a:srgbClr val="FFFFFF"/>
                </a:solidFill>
                <a:cs typeface="Arial" pitchFamily="34" charset="0"/>
              </a:rPr>
              <a:t>Integration Framework</a:t>
            </a:r>
            <a:endParaRPr lang="en-US" sz="1200" b="1" dirty="0">
              <a:solidFill>
                <a:srgbClr val="FFFFFF"/>
              </a:solidFill>
              <a:cs typeface="Arial" pitchFamily="34" charset="0"/>
            </a:endParaRPr>
          </a:p>
        </p:txBody>
      </p:sp>
      <p:sp>
        <p:nvSpPr>
          <p:cNvPr id="16" name="Rechteck 14"/>
          <p:cNvSpPr/>
          <p:nvPr>
            <p:custDataLst>
              <p:tags r:id="rId12"/>
            </p:custDataLst>
          </p:nvPr>
        </p:nvSpPr>
        <p:spPr bwMode="gray">
          <a:xfrm>
            <a:off x="527051" y="5099342"/>
            <a:ext cx="11137900" cy="288000"/>
          </a:xfrm>
          <a:prstGeom prst="rect">
            <a:avLst/>
          </a:prstGeom>
          <a:solidFill>
            <a:schemeClr val="accent3"/>
          </a:solidFill>
          <a:ln w="9525" algn="ctr">
            <a:noFill/>
            <a:miter lim="800000"/>
            <a:headEnd/>
            <a:tailEn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lvl="0">
              <a:spcBef>
                <a:spcPct val="0"/>
              </a:spcBef>
              <a:buClr>
                <a:srgbClr val="E31937"/>
              </a:buClr>
              <a:buSzPct val="110000"/>
            </a:pPr>
            <a:r>
              <a:rPr lang="en-US" sz="1200" b="1">
                <a:solidFill>
                  <a:srgbClr val="FFFFFF"/>
                </a:solidFill>
                <a:cs typeface="Arial" pitchFamily="34" charset="0"/>
              </a:rPr>
              <a:t>Core Engine</a:t>
            </a:r>
            <a:endParaRPr lang="en-US" sz="1200" b="1" dirty="0">
              <a:solidFill>
                <a:srgbClr val="FFFFFF"/>
              </a:solidFill>
              <a:cs typeface="Arial" pitchFamily="34" charset="0"/>
            </a:endParaRPr>
          </a:p>
        </p:txBody>
      </p:sp>
      <p:sp>
        <p:nvSpPr>
          <p:cNvPr id="17" name="Rechteck 15"/>
          <p:cNvSpPr/>
          <p:nvPr>
            <p:custDataLst>
              <p:tags r:id="rId13"/>
            </p:custDataLst>
          </p:nvPr>
        </p:nvSpPr>
        <p:spPr bwMode="gray">
          <a:xfrm>
            <a:off x="527051" y="3299110"/>
            <a:ext cx="6913099" cy="288000"/>
          </a:xfrm>
          <a:prstGeom prst="rect">
            <a:avLst/>
          </a:prstGeom>
          <a:solidFill>
            <a:schemeClr val="accent6"/>
          </a:solidFill>
          <a:ln w="9525" algn="ctr">
            <a:noFill/>
            <a:miter lim="800000"/>
            <a:headEnd/>
            <a:tailEn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lvl="0">
              <a:spcBef>
                <a:spcPct val="0"/>
              </a:spcBef>
              <a:buClr>
                <a:srgbClr val="E31937"/>
              </a:buClr>
              <a:buSzPct val="110000"/>
            </a:pPr>
            <a:r>
              <a:rPr lang="en-US" sz="1200" b="1">
                <a:solidFill>
                  <a:srgbClr val="FFFFFF"/>
                </a:solidFill>
                <a:cs typeface="Arial" pitchFamily="34" charset="0"/>
              </a:rPr>
              <a:t>Processing Services</a:t>
            </a:r>
            <a:endParaRPr lang="en-US" sz="1200" b="1" dirty="0">
              <a:solidFill>
                <a:srgbClr val="FFFFFF"/>
              </a:solidFill>
              <a:cs typeface="Arial" pitchFamily="34" charset="0"/>
            </a:endParaRPr>
          </a:p>
        </p:txBody>
      </p:sp>
      <p:sp>
        <p:nvSpPr>
          <p:cNvPr id="18" name="Rechteck 16"/>
          <p:cNvSpPr/>
          <p:nvPr>
            <p:custDataLst>
              <p:tags r:id="rId14"/>
            </p:custDataLst>
          </p:nvPr>
        </p:nvSpPr>
        <p:spPr bwMode="gray">
          <a:xfrm>
            <a:off x="7536533" y="3299110"/>
            <a:ext cx="4128417" cy="288000"/>
          </a:xfrm>
          <a:prstGeom prst="rect">
            <a:avLst/>
          </a:prstGeom>
          <a:solidFill>
            <a:schemeClr val="accent6"/>
          </a:solidFill>
          <a:ln w="9525" algn="ctr">
            <a:noFill/>
            <a:miter lim="800000"/>
            <a:headEnd/>
            <a:tailEn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lvl="0">
              <a:spcBef>
                <a:spcPct val="0"/>
              </a:spcBef>
              <a:buClr>
                <a:srgbClr val="E31937"/>
              </a:buClr>
              <a:buSzPct val="110000"/>
            </a:pPr>
            <a:r>
              <a:rPr lang="en-US" sz="1200" b="1">
                <a:solidFill>
                  <a:srgbClr val="FFFFFF"/>
                </a:solidFill>
                <a:cs typeface="Arial" pitchFamily="34" charset="0"/>
              </a:rPr>
              <a:t>Parties Management</a:t>
            </a:r>
            <a:endParaRPr lang="en-US" sz="1200" b="1" dirty="0">
              <a:solidFill>
                <a:srgbClr val="FFFFFF"/>
              </a:solidFill>
              <a:cs typeface="Arial" pitchFamily="34" charset="0"/>
            </a:endParaRPr>
          </a:p>
        </p:txBody>
      </p:sp>
      <p:sp>
        <p:nvSpPr>
          <p:cNvPr id="19" name="Rechteck 17"/>
          <p:cNvSpPr/>
          <p:nvPr>
            <p:custDataLst>
              <p:tags r:id="rId15"/>
            </p:custDataLst>
          </p:nvPr>
        </p:nvSpPr>
        <p:spPr bwMode="gray">
          <a:xfrm>
            <a:off x="527051" y="2219022"/>
            <a:ext cx="6912000" cy="288000"/>
          </a:xfrm>
          <a:prstGeom prst="rect">
            <a:avLst/>
          </a:prstGeom>
          <a:solidFill>
            <a:schemeClr val="accent6"/>
          </a:solidFill>
          <a:ln w="9525" algn="ctr">
            <a:noFill/>
            <a:miter lim="800000"/>
            <a:headEnd/>
            <a:tailEn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lvl="0">
              <a:spcBef>
                <a:spcPct val="0"/>
              </a:spcBef>
              <a:buClr>
                <a:srgbClr val="E31937"/>
              </a:buClr>
              <a:buSzPct val="110000"/>
            </a:pPr>
            <a:r>
              <a:rPr lang="en-US" sz="1200" b="1">
                <a:solidFill>
                  <a:srgbClr val="FFFFFF"/>
                </a:solidFill>
                <a:cs typeface="Arial" pitchFamily="34" charset="0"/>
              </a:rPr>
              <a:t>Transaction Services</a:t>
            </a:r>
            <a:endParaRPr lang="en-US" sz="1200" b="1" dirty="0">
              <a:solidFill>
                <a:srgbClr val="FFFFFF"/>
              </a:solidFill>
              <a:cs typeface="Arial" pitchFamily="34" charset="0"/>
            </a:endParaRPr>
          </a:p>
        </p:txBody>
      </p:sp>
      <p:sp>
        <p:nvSpPr>
          <p:cNvPr id="20" name="Rechteck 18"/>
          <p:cNvSpPr/>
          <p:nvPr>
            <p:custDataLst>
              <p:tags r:id="rId16"/>
            </p:custDataLst>
          </p:nvPr>
        </p:nvSpPr>
        <p:spPr bwMode="gray">
          <a:xfrm>
            <a:off x="7536533" y="2219022"/>
            <a:ext cx="4128000" cy="288000"/>
          </a:xfrm>
          <a:prstGeom prst="rect">
            <a:avLst/>
          </a:prstGeom>
          <a:solidFill>
            <a:schemeClr val="accent6"/>
          </a:solidFill>
          <a:ln w="9525" algn="ctr">
            <a:noFill/>
            <a:miter lim="800000"/>
            <a:headEnd/>
            <a:tailEn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lvl="0">
              <a:spcBef>
                <a:spcPct val="0"/>
              </a:spcBef>
              <a:buClr>
                <a:srgbClr val="E31937"/>
              </a:buClr>
              <a:buSzPct val="110000"/>
            </a:pPr>
            <a:r>
              <a:rPr lang="en-US" sz="1200" b="1">
                <a:solidFill>
                  <a:srgbClr val="FFFFFF"/>
                </a:solidFill>
                <a:cs typeface="Arial" pitchFamily="34" charset="0"/>
              </a:rPr>
              <a:t>Transaction Initiation (internal)</a:t>
            </a:r>
            <a:endParaRPr lang="en-US" sz="1200" b="1" dirty="0">
              <a:solidFill>
                <a:srgbClr val="FFFFFF"/>
              </a:solidFill>
              <a:cs typeface="Arial" pitchFamily="34" charset="0"/>
            </a:endParaRPr>
          </a:p>
        </p:txBody>
      </p:sp>
      <p:sp>
        <p:nvSpPr>
          <p:cNvPr id="21" name="Rechteck 19"/>
          <p:cNvSpPr/>
          <p:nvPr>
            <p:custDataLst>
              <p:tags r:id="rId17"/>
            </p:custDataLst>
          </p:nvPr>
        </p:nvSpPr>
        <p:spPr bwMode="gray">
          <a:xfrm>
            <a:off x="7536160" y="2579062"/>
            <a:ext cx="1776000"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Manual Capture</a:t>
            </a:r>
            <a:endParaRPr lang="en-US" sz="1200" dirty="0">
              <a:solidFill>
                <a:srgbClr val="363534"/>
              </a:solidFill>
              <a:cs typeface="Arial" pitchFamily="34" charset="0"/>
            </a:endParaRPr>
          </a:p>
        </p:txBody>
      </p:sp>
      <p:sp>
        <p:nvSpPr>
          <p:cNvPr id="22" name="Rechteck 20"/>
          <p:cNvSpPr/>
          <p:nvPr>
            <p:custDataLst>
              <p:tags r:id="rId18"/>
            </p:custDataLst>
          </p:nvPr>
        </p:nvSpPr>
        <p:spPr bwMode="gray">
          <a:xfrm>
            <a:off x="9408368" y="2579062"/>
            <a:ext cx="2256000"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36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Recurring Transactions</a:t>
            </a:r>
            <a:endParaRPr lang="en-US" sz="1200" dirty="0">
              <a:solidFill>
                <a:srgbClr val="363534"/>
              </a:solidFill>
              <a:cs typeface="Arial" pitchFamily="34" charset="0"/>
            </a:endParaRPr>
          </a:p>
        </p:txBody>
      </p:sp>
      <p:sp>
        <p:nvSpPr>
          <p:cNvPr id="23" name="Rechteck 21"/>
          <p:cNvSpPr/>
          <p:nvPr>
            <p:custDataLst>
              <p:tags r:id="rId19"/>
            </p:custDataLst>
          </p:nvPr>
        </p:nvSpPr>
        <p:spPr bwMode="gray">
          <a:xfrm>
            <a:off x="7536159" y="2939102"/>
            <a:ext cx="4128791"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Payment Templates</a:t>
            </a:r>
            <a:endParaRPr lang="en-US" sz="1200" dirty="0">
              <a:solidFill>
                <a:srgbClr val="363534"/>
              </a:solidFill>
              <a:cs typeface="Arial" pitchFamily="34" charset="0"/>
            </a:endParaRPr>
          </a:p>
        </p:txBody>
      </p:sp>
      <p:sp>
        <p:nvSpPr>
          <p:cNvPr id="24" name="Rechteck 22"/>
          <p:cNvSpPr/>
          <p:nvPr>
            <p:custDataLst>
              <p:tags r:id="rId20"/>
            </p:custDataLst>
          </p:nvPr>
        </p:nvSpPr>
        <p:spPr bwMode="gray">
          <a:xfrm>
            <a:off x="527295" y="3659294"/>
            <a:ext cx="2111997" cy="1368000"/>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90000" tIns="72000" rIns="0" bIns="72000" anchor="t" anchorCtr="0"/>
          <a:lstStyle/>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Validate &amp; Enrich</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Business Dates</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Matching</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Prioritization</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Warehousing</a:t>
            </a:r>
            <a:endParaRPr lang="en-US" sz="1200" dirty="0">
              <a:solidFill>
                <a:srgbClr val="363534"/>
              </a:solidFill>
            </a:endParaRPr>
          </a:p>
        </p:txBody>
      </p:sp>
      <p:sp>
        <p:nvSpPr>
          <p:cNvPr id="25" name="Rechteck 23"/>
          <p:cNvSpPr/>
          <p:nvPr>
            <p:custDataLst>
              <p:tags r:id="rId21"/>
            </p:custDataLst>
          </p:nvPr>
        </p:nvSpPr>
        <p:spPr bwMode="gray">
          <a:xfrm>
            <a:off x="5231904" y="3659294"/>
            <a:ext cx="2112000" cy="1368000"/>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72000" anchor="t" anchorCtr="0"/>
          <a:lstStyle/>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Accounting</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Reconciliation</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FX</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Suspicious Payment</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Float &amp; Profit Sharing</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Tax</a:t>
            </a:r>
          </a:p>
          <a:p>
            <a:pPr marL="126000" lvl="0" indent="-126000" defTabSz="478871">
              <a:spcBef>
                <a:spcPts val="200"/>
              </a:spcBef>
              <a:buClr>
                <a:srgbClr val="E31937"/>
              </a:buClr>
              <a:buSzPct val="110000"/>
              <a:buFont typeface="Arial" panose="020B0604020202020204" pitchFamily="34" charset="0"/>
              <a:buChar char="•"/>
            </a:pPr>
            <a:endParaRPr lang="en-US" sz="1200" dirty="0">
              <a:solidFill>
                <a:srgbClr val="363534"/>
              </a:solidFill>
            </a:endParaRPr>
          </a:p>
        </p:txBody>
      </p:sp>
      <p:sp>
        <p:nvSpPr>
          <p:cNvPr id="26" name="Rechteck 24"/>
          <p:cNvSpPr/>
          <p:nvPr>
            <p:custDataLst>
              <p:tags r:id="rId22"/>
            </p:custDataLst>
          </p:nvPr>
        </p:nvSpPr>
        <p:spPr bwMode="gray">
          <a:xfrm>
            <a:off x="2735296" y="3659294"/>
            <a:ext cx="2448288" cy="1368000"/>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72000" anchor="t" anchorCtr="0"/>
          <a:lstStyle/>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External Authorization Check </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Regulatory Filtering</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Limits</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Fees and Billing</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Distribution</a:t>
            </a:r>
          </a:p>
          <a:p>
            <a:pPr marL="126000" lvl="0" indent="-126000" defTabSz="478871">
              <a:spcBef>
                <a:spcPts val="200"/>
              </a:spcBef>
              <a:buClr>
                <a:srgbClr val="E31937"/>
              </a:buClr>
              <a:buSzPct val="110000"/>
              <a:buFont typeface="Arial" panose="020B0604020202020204" pitchFamily="34" charset="0"/>
              <a:buChar char="•"/>
            </a:pPr>
            <a:r>
              <a:rPr lang="en-US" sz="1200">
                <a:solidFill>
                  <a:srgbClr val="363534"/>
                </a:solidFill>
              </a:rPr>
              <a:t>Notifications</a:t>
            </a:r>
            <a:endParaRPr lang="en-US" sz="1200" dirty="0">
              <a:solidFill>
                <a:srgbClr val="363534"/>
              </a:solidFill>
            </a:endParaRPr>
          </a:p>
        </p:txBody>
      </p:sp>
      <p:sp>
        <p:nvSpPr>
          <p:cNvPr id="27" name="Rechteck 25"/>
          <p:cNvSpPr/>
          <p:nvPr>
            <p:custDataLst>
              <p:tags r:id="rId23"/>
            </p:custDataLst>
          </p:nvPr>
        </p:nvSpPr>
        <p:spPr bwMode="gray">
          <a:xfrm>
            <a:off x="7536159" y="3659182"/>
            <a:ext cx="4128791"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Routing &amp; Clearing Partners</a:t>
            </a:r>
            <a:endParaRPr lang="en-US" sz="1200" dirty="0">
              <a:solidFill>
                <a:srgbClr val="363534"/>
              </a:solidFill>
              <a:cs typeface="Arial" pitchFamily="34" charset="0"/>
            </a:endParaRPr>
          </a:p>
        </p:txBody>
      </p:sp>
      <p:sp>
        <p:nvSpPr>
          <p:cNvPr id="28" name="Rechteck 26"/>
          <p:cNvSpPr/>
          <p:nvPr>
            <p:custDataLst>
              <p:tags r:id="rId24"/>
            </p:custDataLst>
          </p:nvPr>
        </p:nvSpPr>
        <p:spPr bwMode="gray">
          <a:xfrm>
            <a:off x="7536159" y="4019222"/>
            <a:ext cx="4128791"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Customers &amp; Accounts</a:t>
            </a:r>
            <a:endParaRPr lang="en-US" sz="1200" dirty="0">
              <a:solidFill>
                <a:srgbClr val="363534"/>
              </a:solidFill>
              <a:cs typeface="Arial" pitchFamily="34" charset="0"/>
            </a:endParaRPr>
          </a:p>
        </p:txBody>
      </p:sp>
      <p:sp>
        <p:nvSpPr>
          <p:cNvPr id="29" name="Rechteck 27"/>
          <p:cNvSpPr/>
          <p:nvPr>
            <p:custDataLst>
              <p:tags r:id="rId25"/>
            </p:custDataLst>
          </p:nvPr>
        </p:nvSpPr>
        <p:spPr bwMode="gray">
          <a:xfrm>
            <a:off x="7536159" y="4379262"/>
            <a:ext cx="4128791"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Permitted Creditors</a:t>
            </a:r>
            <a:endParaRPr lang="en-US" sz="1200" dirty="0">
              <a:solidFill>
                <a:srgbClr val="363534"/>
              </a:solidFill>
              <a:cs typeface="Arial" pitchFamily="34" charset="0"/>
            </a:endParaRPr>
          </a:p>
        </p:txBody>
      </p:sp>
      <p:sp>
        <p:nvSpPr>
          <p:cNvPr id="30" name="Rechteck 28"/>
          <p:cNvSpPr/>
          <p:nvPr>
            <p:custDataLst>
              <p:tags r:id="rId26"/>
            </p:custDataLst>
          </p:nvPr>
        </p:nvSpPr>
        <p:spPr bwMode="gray">
          <a:xfrm>
            <a:off x="7536161" y="4739302"/>
            <a:ext cx="4128791"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lvl="0">
              <a:spcBef>
                <a:spcPct val="0"/>
              </a:spcBef>
              <a:buClr>
                <a:srgbClr val="E31937"/>
              </a:buClr>
              <a:buSzPct val="110000"/>
            </a:pPr>
            <a:r>
              <a:rPr lang="en-US" sz="1200">
                <a:solidFill>
                  <a:srgbClr val="363534"/>
                </a:solidFill>
                <a:cs typeface="Arial" pitchFamily="34" charset="0"/>
              </a:rPr>
              <a:t>Mandates</a:t>
            </a:r>
            <a:endParaRPr lang="en-US" sz="1200" dirty="0">
              <a:solidFill>
                <a:srgbClr val="363534"/>
              </a:solidFill>
              <a:cs typeface="Arial" pitchFamily="34" charset="0"/>
            </a:endParaRPr>
          </a:p>
        </p:txBody>
      </p:sp>
      <p:sp>
        <p:nvSpPr>
          <p:cNvPr id="31" name="Rechteck 29"/>
          <p:cNvSpPr/>
          <p:nvPr>
            <p:custDataLst>
              <p:tags r:id="rId27"/>
            </p:custDataLst>
          </p:nvPr>
        </p:nvSpPr>
        <p:spPr bwMode="gray">
          <a:xfrm>
            <a:off x="527293" y="5387342"/>
            <a:ext cx="2112000" cy="648000"/>
          </a:xfrm>
          <a:prstGeom prst="rect">
            <a:avLst/>
          </a:prstGeom>
          <a:solidFill>
            <a:schemeClr val="bg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72000" anchor="t" anchorCtr="0"/>
          <a:lstStyle/>
          <a:p>
            <a:pPr marL="126000" lvl="0" indent="-126000" defTabSz="478871">
              <a:buClr>
                <a:srgbClr val="E31937"/>
              </a:buClr>
              <a:buSzPct val="110000"/>
              <a:buFont typeface="Arial" panose="020B0604020202020204" pitchFamily="34" charset="0"/>
              <a:buChar char="•"/>
            </a:pPr>
            <a:r>
              <a:rPr lang="en-US" sz="1200" dirty="0">
                <a:solidFill>
                  <a:srgbClr val="363534"/>
                </a:solidFill>
              </a:rPr>
              <a:t>Real-Time Engine</a:t>
            </a:r>
          </a:p>
          <a:p>
            <a:pPr marL="126000" lvl="0" indent="-126000" defTabSz="478871">
              <a:buClr>
                <a:srgbClr val="E31937"/>
              </a:buClr>
              <a:buSzPct val="110000"/>
              <a:buFont typeface="Arial" panose="020B0604020202020204" pitchFamily="34" charset="0"/>
              <a:buChar char="•"/>
            </a:pPr>
            <a:r>
              <a:rPr lang="en-US" sz="1200" dirty="0">
                <a:solidFill>
                  <a:srgbClr val="363534"/>
                </a:solidFill>
              </a:rPr>
              <a:t>Bulk Engine</a:t>
            </a:r>
          </a:p>
          <a:p>
            <a:pPr marL="126000" lvl="0" indent="-126000" defTabSz="478871">
              <a:buClr>
                <a:srgbClr val="E31937"/>
              </a:buClr>
              <a:buSzPct val="110000"/>
              <a:buFont typeface="Arial" panose="020B0604020202020204" pitchFamily="34" charset="0"/>
              <a:buChar char="•"/>
            </a:pPr>
            <a:r>
              <a:rPr lang="en-US" sz="1200" dirty="0" err="1">
                <a:solidFill>
                  <a:srgbClr val="363534"/>
                </a:solidFill>
              </a:rPr>
              <a:t>STE</a:t>
            </a:r>
            <a:r>
              <a:rPr lang="en-US" sz="1200" dirty="0">
                <a:solidFill>
                  <a:srgbClr val="363534"/>
                </a:solidFill>
              </a:rPr>
              <a:t> Engine</a:t>
            </a:r>
          </a:p>
        </p:txBody>
      </p:sp>
      <p:sp>
        <p:nvSpPr>
          <p:cNvPr id="32" name="Rechteck 30"/>
          <p:cNvSpPr/>
          <p:nvPr>
            <p:custDataLst>
              <p:tags r:id="rId28"/>
            </p:custDataLst>
          </p:nvPr>
        </p:nvSpPr>
        <p:spPr bwMode="gray">
          <a:xfrm>
            <a:off x="4944117" y="5387342"/>
            <a:ext cx="2112000" cy="648000"/>
          </a:xfrm>
          <a:prstGeom prst="rect">
            <a:avLst/>
          </a:prstGeom>
          <a:solidFill>
            <a:schemeClr val="bg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72000" anchor="t" anchorCtr="0"/>
          <a:lstStyle/>
          <a:p>
            <a:pPr marL="126000" lvl="0" indent="-126000" defTabSz="478871">
              <a:buClr>
                <a:srgbClr val="E31937"/>
              </a:buClr>
              <a:buSzPct val="110000"/>
              <a:buFont typeface="Arial" panose="020B0604020202020204" pitchFamily="34" charset="0"/>
              <a:buChar char="•"/>
            </a:pPr>
            <a:r>
              <a:rPr lang="en-US" sz="1200">
                <a:solidFill>
                  <a:srgbClr val="363534"/>
                </a:solidFill>
              </a:rPr>
              <a:t>Internationalization</a:t>
            </a:r>
          </a:p>
          <a:p>
            <a:pPr marL="126000" lvl="0" indent="-126000" defTabSz="478871">
              <a:buClr>
                <a:srgbClr val="E31937"/>
              </a:buClr>
              <a:buSzPct val="110000"/>
              <a:buFont typeface="Arial" panose="020B0604020202020204" pitchFamily="34" charset="0"/>
              <a:buChar char="•"/>
            </a:pPr>
            <a:r>
              <a:rPr lang="en-US" sz="1200">
                <a:solidFill>
                  <a:srgbClr val="363534"/>
                </a:solidFill>
              </a:rPr>
              <a:t>Partitioning</a:t>
            </a:r>
          </a:p>
          <a:p>
            <a:pPr marL="126000" lvl="0" indent="-126000" defTabSz="478871">
              <a:buClr>
                <a:srgbClr val="E31937"/>
              </a:buClr>
              <a:buSzPct val="110000"/>
              <a:buFont typeface="Arial" panose="020B0604020202020204" pitchFamily="34" charset="0"/>
              <a:buChar char="•"/>
            </a:pPr>
            <a:r>
              <a:rPr lang="en-US" sz="1200">
                <a:solidFill>
                  <a:srgbClr val="363534"/>
                </a:solidFill>
              </a:rPr>
              <a:t>Archive &amp; Delete</a:t>
            </a:r>
            <a:endParaRPr lang="en-US" sz="1200" dirty="0">
              <a:solidFill>
                <a:srgbClr val="363534"/>
              </a:solidFill>
            </a:endParaRPr>
          </a:p>
        </p:txBody>
      </p:sp>
      <p:sp>
        <p:nvSpPr>
          <p:cNvPr id="33" name="Rechteck 31"/>
          <p:cNvSpPr/>
          <p:nvPr>
            <p:custDataLst>
              <p:tags r:id="rId29"/>
            </p:custDataLst>
          </p:nvPr>
        </p:nvSpPr>
        <p:spPr bwMode="gray">
          <a:xfrm>
            <a:off x="2735296" y="5387342"/>
            <a:ext cx="2112000" cy="648000"/>
          </a:xfrm>
          <a:prstGeom prst="rect">
            <a:avLst/>
          </a:prstGeom>
          <a:solidFill>
            <a:schemeClr val="bg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72000" anchor="t" anchorCtr="0"/>
          <a:lstStyle/>
          <a:p>
            <a:pPr marL="126000" lvl="0" indent="-126000" defTabSz="478871">
              <a:buClr>
                <a:srgbClr val="E31937"/>
              </a:buClr>
              <a:buSzPct val="110000"/>
              <a:buFont typeface="Arial" panose="020B0604020202020204" pitchFamily="34" charset="0"/>
              <a:buChar char="•"/>
            </a:pPr>
            <a:r>
              <a:rPr lang="en-US" sz="1200">
                <a:solidFill>
                  <a:srgbClr val="363534"/>
                </a:solidFill>
              </a:rPr>
              <a:t>Scheduler</a:t>
            </a:r>
          </a:p>
          <a:p>
            <a:pPr marL="126000" lvl="0" indent="-126000" defTabSz="478871">
              <a:buClr>
                <a:srgbClr val="E31937"/>
              </a:buClr>
              <a:buSzPct val="110000"/>
              <a:buFont typeface="Arial" panose="020B0604020202020204" pitchFamily="34" charset="0"/>
              <a:buChar char="•"/>
            </a:pPr>
            <a:r>
              <a:rPr lang="en-US" sz="1200">
                <a:solidFill>
                  <a:srgbClr val="363534"/>
                </a:solidFill>
              </a:rPr>
              <a:t>Static Data</a:t>
            </a:r>
          </a:p>
          <a:p>
            <a:pPr marL="126000" lvl="0" indent="-126000" defTabSz="478871">
              <a:buClr>
                <a:srgbClr val="E31937"/>
              </a:buClr>
              <a:buSzPct val="110000"/>
              <a:buFont typeface="Arial" panose="020B0604020202020204" pitchFamily="34" charset="0"/>
              <a:buChar char="•"/>
            </a:pPr>
            <a:r>
              <a:rPr lang="en-US" sz="1200">
                <a:solidFill>
                  <a:srgbClr val="363534"/>
                </a:solidFill>
              </a:rPr>
              <a:t>Multi-Entity</a:t>
            </a:r>
          </a:p>
          <a:p>
            <a:pPr lvl="0" defTabSz="478871">
              <a:buClr>
                <a:srgbClr val="E31937"/>
              </a:buClr>
              <a:buSzPct val="110000"/>
            </a:pPr>
            <a:endParaRPr lang="en-US" sz="1200">
              <a:solidFill>
                <a:srgbClr val="363534"/>
              </a:solidFill>
            </a:endParaRPr>
          </a:p>
          <a:p>
            <a:pPr marL="126000" lvl="0" indent="-126000" defTabSz="478871">
              <a:buClr>
                <a:srgbClr val="E31937"/>
              </a:buClr>
              <a:buSzPct val="110000"/>
              <a:buFont typeface="Arial" panose="020B0604020202020204" pitchFamily="34" charset="0"/>
              <a:buChar char="•"/>
            </a:pPr>
            <a:endParaRPr lang="en-US" sz="1200" dirty="0">
              <a:solidFill>
                <a:srgbClr val="363534"/>
              </a:solidFill>
            </a:endParaRPr>
          </a:p>
        </p:txBody>
      </p:sp>
      <p:sp>
        <p:nvSpPr>
          <p:cNvPr id="34" name="Rechteck 32"/>
          <p:cNvSpPr/>
          <p:nvPr>
            <p:custDataLst>
              <p:tags r:id="rId30"/>
            </p:custDataLst>
          </p:nvPr>
        </p:nvSpPr>
        <p:spPr bwMode="gray">
          <a:xfrm>
            <a:off x="7152341" y="5387342"/>
            <a:ext cx="2112000" cy="648000"/>
          </a:xfrm>
          <a:prstGeom prst="rect">
            <a:avLst/>
          </a:prstGeom>
          <a:solidFill>
            <a:schemeClr val="bg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72000" anchor="t" anchorCtr="0"/>
          <a:lstStyle/>
          <a:p>
            <a:pPr marL="126000" lvl="0" indent="-126000" defTabSz="478871">
              <a:buClr>
                <a:srgbClr val="E31937"/>
              </a:buClr>
              <a:buSzPct val="110000"/>
              <a:buFont typeface="Arial" panose="020B0604020202020204" pitchFamily="34" charset="0"/>
              <a:buChar char="•"/>
            </a:pPr>
            <a:r>
              <a:rPr lang="en-US" sz="1200">
                <a:solidFill>
                  <a:srgbClr val="363534"/>
                </a:solidFill>
              </a:rPr>
              <a:t>User Security</a:t>
            </a:r>
          </a:p>
          <a:p>
            <a:pPr marL="126000" lvl="0" indent="-126000" defTabSz="478871">
              <a:buClr>
                <a:srgbClr val="E31937"/>
              </a:buClr>
              <a:buSzPct val="110000"/>
              <a:buFont typeface="Arial" panose="020B0604020202020204" pitchFamily="34" charset="0"/>
              <a:buChar char="•"/>
            </a:pPr>
            <a:r>
              <a:rPr lang="en-US" sz="1200">
                <a:solidFill>
                  <a:srgbClr val="363534"/>
                </a:solidFill>
              </a:rPr>
              <a:t>Application Security</a:t>
            </a:r>
          </a:p>
          <a:p>
            <a:pPr marL="126000" lvl="0" indent="-126000" defTabSz="478871">
              <a:buClr>
                <a:srgbClr val="E31937"/>
              </a:buClr>
              <a:buSzPct val="110000"/>
              <a:buFont typeface="Arial" panose="020B0604020202020204" pitchFamily="34" charset="0"/>
              <a:buChar char="•"/>
            </a:pPr>
            <a:r>
              <a:rPr lang="en-US" sz="1200">
                <a:solidFill>
                  <a:srgbClr val="363534"/>
                </a:solidFill>
              </a:rPr>
              <a:t>Audit Log &amp; Alerts</a:t>
            </a:r>
            <a:endParaRPr lang="en-US" sz="1200" dirty="0">
              <a:solidFill>
                <a:srgbClr val="363534"/>
              </a:solidFill>
            </a:endParaRPr>
          </a:p>
        </p:txBody>
      </p:sp>
      <p:sp>
        <p:nvSpPr>
          <p:cNvPr id="35" name="Rechteck 33"/>
          <p:cNvSpPr/>
          <p:nvPr>
            <p:custDataLst>
              <p:tags r:id="rId31"/>
            </p:custDataLst>
          </p:nvPr>
        </p:nvSpPr>
        <p:spPr bwMode="gray">
          <a:xfrm>
            <a:off x="9360597" y="5387342"/>
            <a:ext cx="2112000" cy="648000"/>
          </a:xfrm>
          <a:prstGeom prst="rect">
            <a:avLst/>
          </a:prstGeom>
          <a:solidFill>
            <a:schemeClr val="bg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72000" anchor="t" anchorCtr="0"/>
          <a:lstStyle/>
          <a:p>
            <a:pPr marL="126000" lvl="0" indent="-126000" defTabSz="478871">
              <a:buClr>
                <a:srgbClr val="E31937"/>
              </a:buClr>
              <a:buSzPct val="110000"/>
              <a:buFont typeface="Arial" panose="020B0604020202020204" pitchFamily="34" charset="0"/>
              <a:buChar char="•"/>
            </a:pPr>
            <a:r>
              <a:rPr lang="en-US" sz="1200">
                <a:solidFill>
                  <a:srgbClr val="363534"/>
                </a:solidFill>
              </a:rPr>
              <a:t>Reporting</a:t>
            </a:r>
          </a:p>
          <a:p>
            <a:pPr marL="126000" lvl="0" indent="-126000" defTabSz="478871">
              <a:buClr>
                <a:srgbClr val="E31937"/>
              </a:buClr>
              <a:buSzPct val="110000"/>
              <a:buFont typeface="Arial" panose="020B0604020202020204" pitchFamily="34" charset="0"/>
              <a:buChar char="•"/>
            </a:pPr>
            <a:r>
              <a:rPr lang="en-US" sz="1200">
                <a:solidFill>
                  <a:srgbClr val="363534"/>
                </a:solidFill>
              </a:rPr>
              <a:t>Printing</a:t>
            </a:r>
          </a:p>
          <a:p>
            <a:pPr marL="126000" lvl="0" indent="-126000" defTabSz="478871">
              <a:buClr>
                <a:srgbClr val="E31937"/>
              </a:buClr>
              <a:buSzPct val="110000"/>
              <a:buFont typeface="Arial" panose="020B0604020202020204" pitchFamily="34" charset="0"/>
              <a:buChar char="•"/>
            </a:pPr>
            <a:r>
              <a:rPr lang="en-US" sz="1200">
                <a:solidFill>
                  <a:srgbClr val="363534"/>
                </a:solidFill>
              </a:rPr>
              <a:t>UI Framework</a:t>
            </a:r>
            <a:endParaRPr lang="en-US" sz="1200" dirty="0">
              <a:solidFill>
                <a:srgbClr val="363534"/>
              </a:solidFill>
            </a:endParaRPr>
          </a:p>
        </p:txBody>
      </p:sp>
      <p:sp>
        <p:nvSpPr>
          <p:cNvPr id="36" name="Rechteck 39"/>
          <p:cNvSpPr/>
          <p:nvPr>
            <p:custDataLst>
              <p:tags r:id="rId32"/>
            </p:custDataLst>
          </p:nvPr>
        </p:nvSpPr>
        <p:spPr bwMode="gray">
          <a:xfrm>
            <a:off x="10032106" y="1498942"/>
            <a:ext cx="1632513" cy="64804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180975" lvl="0" indent="-180975">
              <a:spcBef>
                <a:spcPct val="0"/>
              </a:spcBef>
              <a:buClr>
                <a:srgbClr val="E31937"/>
              </a:buClr>
              <a:buSzPct val="110000"/>
            </a:pPr>
            <a:r>
              <a:rPr lang="en-US" sz="1200">
                <a:solidFill>
                  <a:srgbClr val="363534"/>
                </a:solidFill>
                <a:cs typeface="Arial" pitchFamily="34" charset="0"/>
              </a:rPr>
              <a:t>Services / API</a:t>
            </a:r>
            <a:endParaRPr lang="en-US" sz="1200" dirty="0">
              <a:solidFill>
                <a:srgbClr val="363534"/>
              </a:solidFill>
              <a:cs typeface="Arial" pitchFamily="34" charset="0"/>
            </a:endParaRPr>
          </a:p>
        </p:txBody>
      </p:sp>
      <p:sp>
        <p:nvSpPr>
          <p:cNvPr id="37" name="Rechteck 40"/>
          <p:cNvSpPr/>
          <p:nvPr>
            <p:custDataLst>
              <p:tags r:id="rId33"/>
            </p:custDataLst>
          </p:nvPr>
        </p:nvSpPr>
        <p:spPr bwMode="gray">
          <a:xfrm>
            <a:off x="527381" y="1498942"/>
            <a:ext cx="2520540" cy="288000"/>
          </a:xfrm>
          <a:prstGeom prst="rect">
            <a:avLst/>
          </a:prstGeom>
          <a:solidFill>
            <a:srgbClr val="E4E8EB"/>
          </a:solidFill>
          <a:ln w="9525" algn="ctr">
            <a:noFill/>
            <a:miter lim="800000"/>
            <a:headEnd/>
            <a:tailEn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180975" lvl="0" indent="-180975">
              <a:spcBef>
                <a:spcPct val="0"/>
              </a:spcBef>
              <a:buClr>
                <a:srgbClr val="E31937"/>
              </a:buClr>
              <a:buSzPct val="110000"/>
            </a:pPr>
            <a:r>
              <a:rPr lang="en-US" sz="1200">
                <a:solidFill>
                  <a:srgbClr val="363534"/>
                </a:solidFill>
                <a:cs typeface="Arial" pitchFamily="34" charset="0"/>
              </a:rPr>
              <a:t>Financial Messaging</a:t>
            </a:r>
            <a:endParaRPr lang="en-US" sz="1200" dirty="0">
              <a:solidFill>
                <a:srgbClr val="363534"/>
              </a:solidFill>
              <a:cs typeface="Arial" pitchFamily="34" charset="0"/>
            </a:endParaRPr>
          </a:p>
        </p:txBody>
      </p:sp>
      <p:sp>
        <p:nvSpPr>
          <p:cNvPr id="40" name="Slide Number Placeholder 39"/>
          <p:cNvSpPr>
            <a:spLocks noGrp="1"/>
          </p:cNvSpPr>
          <p:nvPr>
            <p:ph type="sldNum" sz="quarter" idx="4"/>
          </p:nvPr>
        </p:nvSpPr>
        <p:spPr/>
        <p:txBody>
          <a:bodyPr/>
          <a:lstStyle/>
          <a:p>
            <a:fld id="{525A3C56-E491-49B2-93F3-63532DF516BC}" type="slidenum">
              <a:rPr lang="en-US" smtClean="0"/>
              <a:pPr/>
              <a:t>12</a:t>
            </a:fld>
            <a:endParaRPr lang="en-US"/>
          </a:p>
        </p:txBody>
      </p:sp>
      <p:sp>
        <p:nvSpPr>
          <p:cNvPr id="39" name="Date Placeholder 4"/>
          <p:cNvSpPr txBox="1">
            <a:spLocks/>
          </p:cNvSpPr>
          <p:nvPr>
            <p:custDataLst>
              <p:tags r:id="rId34"/>
            </p:custDataLst>
          </p:nvPr>
        </p:nvSpPr>
        <p:spPr>
          <a:xfrm>
            <a:off x="9752121" y="6557082"/>
            <a:ext cx="1317674" cy="169200"/>
          </a:xfrm>
          <a:prstGeom prst="rect">
            <a:avLst/>
          </a:prstGeom>
        </p:spPr>
        <p:txBody>
          <a:bodyPr vert="horz" wrap="square" lIns="0" tIns="45720" rIns="0" bIns="45720" rtlCol="0" anchor="ctr" anchorCtr="0">
            <a:noAutofit/>
          </a:bodyPr>
          <a:lstStyle>
            <a:defPPr>
              <a:defRPr lang="en-US"/>
            </a:defPPr>
            <a:lvl1pPr marL="0" algn="l" defTabSz="914400" rtl="0" eaLnBrk="1" latinLnBrk="0" hangingPunct="1">
              <a:defRPr lang="en-GB" sz="1000" b="0" i="0" u="none" kern="1200" smtClean="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err="1" smtClean="0"/>
              <a:t>Confidential</a:t>
            </a:r>
            <a:endParaRPr lang="en-US" dirty="0"/>
          </a:p>
        </p:txBody>
      </p:sp>
    </p:spTree>
    <p:extLst>
      <p:ext uri="{BB962C8B-B14F-4D97-AF65-F5344CB8AC3E}">
        <p14:creationId xmlns:p14="http://schemas.microsoft.com/office/powerpoint/2010/main" val="2140294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err="1" smtClean="0"/>
              <a:t>Integration</a:t>
            </a:r>
            <a:r>
              <a:rPr lang="en-US" dirty="0" smtClean="0"/>
              <a:t>s </a:t>
            </a:r>
            <a:r>
              <a:rPr lang="en-US" dirty="0"/>
              <a:t>– Overview for Wires</a:t>
            </a:r>
            <a:endParaRPr lang="cs-CZ" dirty="0"/>
          </a:p>
        </p:txBody>
      </p:sp>
      <p:sp>
        <p:nvSpPr>
          <p:cNvPr id="3" name="Content Placeholder 2"/>
          <p:cNvSpPr>
            <a:spLocks noGrp="1"/>
          </p:cNvSpPr>
          <p:nvPr>
            <p:ph sz="quarter" idx="17"/>
          </p:nvPr>
        </p:nvSpPr>
        <p:spPr>
          <a:xfrm>
            <a:off x="599019" y="1268412"/>
            <a:ext cx="5509681" cy="5113337"/>
          </a:xfrm>
        </p:spPr>
        <p:txBody>
          <a:bodyPr>
            <a:normAutofit/>
          </a:bodyPr>
          <a:lstStyle/>
          <a:p>
            <a:pPr lvl="1">
              <a:lnSpc>
                <a:spcPct val="150000"/>
              </a:lnSpc>
            </a:pPr>
            <a:r>
              <a:rPr lang="en-US" b="1" dirty="0" smtClean="0"/>
              <a:t>Input interfaces</a:t>
            </a:r>
          </a:p>
          <a:p>
            <a:pPr lvl="2">
              <a:lnSpc>
                <a:spcPct val="150000"/>
              </a:lnSpc>
            </a:pPr>
            <a:r>
              <a:rPr lang="en-US" dirty="0" smtClean="0"/>
              <a:t>Payment feeders</a:t>
            </a:r>
          </a:p>
          <a:p>
            <a:pPr lvl="2">
              <a:lnSpc>
                <a:spcPct val="150000"/>
              </a:lnSpc>
            </a:pPr>
            <a:r>
              <a:rPr lang="en-US" dirty="0" smtClean="0"/>
              <a:t>SWIFT</a:t>
            </a:r>
          </a:p>
          <a:p>
            <a:pPr lvl="2">
              <a:lnSpc>
                <a:spcPct val="150000"/>
              </a:lnSpc>
            </a:pPr>
            <a:r>
              <a:rPr lang="en-US" dirty="0" err="1" smtClean="0"/>
              <a:t>LVTS</a:t>
            </a:r>
            <a:endParaRPr lang="en-US" dirty="0" smtClean="0"/>
          </a:p>
          <a:p>
            <a:pPr lvl="2">
              <a:lnSpc>
                <a:spcPct val="150000"/>
              </a:lnSpc>
            </a:pPr>
            <a:r>
              <a:rPr lang="en-US" dirty="0" smtClean="0"/>
              <a:t>Reference data </a:t>
            </a:r>
          </a:p>
          <a:p>
            <a:pPr lvl="3">
              <a:lnSpc>
                <a:spcPct val="150000"/>
              </a:lnSpc>
            </a:pPr>
            <a:r>
              <a:rPr lang="en-US" dirty="0"/>
              <a:t>C</a:t>
            </a:r>
            <a:r>
              <a:rPr lang="en-US" dirty="0" smtClean="0"/>
              <a:t>ustomers and accounts (cache)</a:t>
            </a:r>
          </a:p>
          <a:p>
            <a:pPr lvl="3">
              <a:lnSpc>
                <a:spcPct val="150000"/>
              </a:lnSpc>
            </a:pPr>
            <a:r>
              <a:rPr lang="en-US" dirty="0" smtClean="0"/>
              <a:t>FX rates</a:t>
            </a:r>
          </a:p>
          <a:p>
            <a:pPr lvl="3">
              <a:lnSpc>
                <a:spcPct val="150000"/>
              </a:lnSpc>
            </a:pPr>
            <a:r>
              <a:rPr lang="en-US" dirty="0" err="1" smtClean="0"/>
              <a:t>BICs</a:t>
            </a:r>
            <a:endParaRPr lang="en-US" dirty="0" smtClean="0"/>
          </a:p>
          <a:p>
            <a:pPr lvl="3">
              <a:lnSpc>
                <a:spcPct val="150000"/>
              </a:lnSpc>
            </a:pPr>
            <a:r>
              <a:rPr lang="en-US" dirty="0" err="1"/>
              <a:t>Accuity</a:t>
            </a:r>
            <a:endParaRPr lang="en-US" dirty="0"/>
          </a:p>
          <a:p>
            <a:pPr lvl="3">
              <a:lnSpc>
                <a:spcPct val="150000"/>
              </a:lnSpc>
            </a:pPr>
            <a:r>
              <a:rPr lang="en-US" dirty="0" err="1"/>
              <a:t>Gpi</a:t>
            </a:r>
            <a:r>
              <a:rPr lang="en-US" dirty="0"/>
              <a:t> SWIFT directory</a:t>
            </a:r>
          </a:p>
          <a:p>
            <a:pPr lvl="3">
              <a:lnSpc>
                <a:spcPct val="150000"/>
              </a:lnSpc>
            </a:pPr>
            <a:r>
              <a:rPr lang="en-US" dirty="0" err="1" smtClean="0"/>
              <a:t>RMA</a:t>
            </a:r>
            <a:endParaRPr lang="en-US" dirty="0" smtClean="0"/>
          </a:p>
          <a:p>
            <a:pPr lvl="2">
              <a:lnSpc>
                <a:spcPct val="150000"/>
              </a:lnSpc>
            </a:pPr>
            <a:endParaRPr lang="en-US" dirty="0" smtClean="0"/>
          </a:p>
          <a:p>
            <a:pPr lvl="2">
              <a:lnSpc>
                <a:spcPct val="150000"/>
              </a:lnSpc>
            </a:pPr>
            <a:endParaRPr lang="en-US" dirty="0" smtClean="0"/>
          </a:p>
          <a:p>
            <a:pPr lvl="1">
              <a:lnSpc>
                <a:spcPct val="150000"/>
              </a:lnSpc>
            </a:pPr>
            <a:endParaRPr lang="cs-CZ"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13</a:t>
            </a:fld>
            <a:endParaRPr lang="en-US" dirty="0"/>
          </a:p>
        </p:txBody>
      </p:sp>
      <p:sp>
        <p:nvSpPr>
          <p:cNvPr id="5" name="Date Placeholder 4"/>
          <p:cNvSpPr>
            <a:spLocks noGrp="1"/>
          </p:cNvSpPr>
          <p:nvPr>
            <p:ph type="dt" sz="half" idx="2"/>
          </p:nvPr>
        </p:nvSpPr>
        <p:spPr/>
        <p:txBody>
          <a:bodyPr/>
          <a:lstStyle/>
          <a:p>
            <a:pPr algn="ctr"/>
            <a:r>
              <a:rPr lang="fr-FR"/>
              <a:t>August 2018</a:t>
            </a:r>
            <a:endParaRPr lang="en-US" dirty="0"/>
          </a:p>
        </p:txBody>
      </p:sp>
      <p:sp>
        <p:nvSpPr>
          <p:cNvPr id="6" name="Content Placeholder 2"/>
          <p:cNvSpPr txBox="1">
            <a:spLocks/>
          </p:cNvSpPr>
          <p:nvPr/>
        </p:nvSpPr>
        <p:spPr>
          <a:xfrm>
            <a:off x="6588339" y="1292224"/>
            <a:ext cx="3998381" cy="5113337"/>
          </a:xfrm>
          <a:prstGeom prst="rect">
            <a:avLst/>
          </a:prstGeom>
        </p:spPr>
        <p:txBody>
          <a:bodyPr lIns="0" tIns="0" rIns="0" bIns="0">
            <a:normAutofit/>
          </a:bodyPr>
          <a:lstStyle>
            <a:lvl1pPr marL="0" indent="0" algn="l" defTabSz="914400" rtl="0" eaLnBrk="1" latinLnBrk="0" hangingPunct="1">
              <a:spcBef>
                <a:spcPts val="500"/>
              </a:spcBef>
              <a:buClr>
                <a:schemeClr val="accent2"/>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2"/>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2"/>
              </a:buClr>
              <a:buSzPct val="110000"/>
              <a:buFont typeface="Arial" pitchFamily="34" charset="0"/>
              <a:buChar char="•"/>
              <a:defRPr sz="1800" kern="120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2"/>
              </a:buClr>
              <a:buSzPct val="110000"/>
              <a:buFont typeface="Arial" pitchFamily="34" charset="0"/>
              <a:buChar char="•"/>
              <a:defRPr sz="1600" kern="120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2"/>
              </a:buClr>
              <a:buSzPct val="110000"/>
              <a:buFont typeface="Arial" pitchFamily="34" charset="0"/>
              <a:buChar char="•"/>
              <a:defRPr sz="1400" kern="120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Char char="•"/>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b="1" dirty="0" smtClean="0"/>
              <a:t>Output interfaces</a:t>
            </a:r>
          </a:p>
          <a:p>
            <a:pPr lvl="2">
              <a:lnSpc>
                <a:spcPct val="150000"/>
              </a:lnSpc>
            </a:pPr>
            <a:r>
              <a:rPr lang="en-US" dirty="0" smtClean="0"/>
              <a:t>SWIFT – MT &amp; MX</a:t>
            </a:r>
          </a:p>
          <a:p>
            <a:pPr lvl="2">
              <a:lnSpc>
                <a:spcPct val="150000"/>
              </a:lnSpc>
            </a:pPr>
            <a:r>
              <a:rPr lang="en-US" dirty="0" err="1" smtClean="0"/>
              <a:t>FedWire</a:t>
            </a:r>
            <a:endParaRPr lang="en-US" dirty="0" smtClean="0"/>
          </a:p>
          <a:p>
            <a:pPr lvl="2">
              <a:lnSpc>
                <a:spcPct val="150000"/>
              </a:lnSpc>
            </a:pPr>
            <a:r>
              <a:rPr lang="en-US" dirty="0" err="1" smtClean="0"/>
              <a:t>LVTS</a:t>
            </a:r>
            <a:endParaRPr lang="en-US" dirty="0" smtClean="0"/>
          </a:p>
          <a:p>
            <a:pPr lvl="2">
              <a:lnSpc>
                <a:spcPct val="150000"/>
              </a:lnSpc>
            </a:pPr>
            <a:r>
              <a:rPr lang="en-US" dirty="0" err="1" smtClean="0"/>
              <a:t>DDA</a:t>
            </a:r>
            <a:endParaRPr lang="en-US" dirty="0" smtClean="0"/>
          </a:p>
          <a:p>
            <a:pPr lvl="2">
              <a:lnSpc>
                <a:spcPct val="150000"/>
              </a:lnSpc>
            </a:pPr>
            <a:r>
              <a:rPr lang="en-US" dirty="0" smtClean="0"/>
              <a:t>Sanctions screening / AML</a:t>
            </a:r>
          </a:p>
          <a:p>
            <a:pPr lvl="2">
              <a:lnSpc>
                <a:spcPct val="150000"/>
              </a:lnSpc>
            </a:pPr>
            <a:r>
              <a:rPr lang="en-US" dirty="0" smtClean="0"/>
              <a:t>Fraud detection</a:t>
            </a:r>
          </a:p>
          <a:p>
            <a:pPr lvl="2">
              <a:lnSpc>
                <a:spcPct val="150000"/>
              </a:lnSpc>
            </a:pPr>
            <a:r>
              <a:rPr lang="en-US" dirty="0" smtClean="0"/>
              <a:t>FX rates / contracts</a:t>
            </a:r>
          </a:p>
          <a:p>
            <a:pPr lvl="2">
              <a:lnSpc>
                <a:spcPct val="150000"/>
              </a:lnSpc>
            </a:pPr>
            <a:r>
              <a:rPr lang="en-US" dirty="0" smtClean="0"/>
              <a:t>Status notifications</a:t>
            </a:r>
          </a:p>
          <a:p>
            <a:pPr lvl="2">
              <a:lnSpc>
                <a:spcPct val="150000"/>
              </a:lnSpc>
            </a:pPr>
            <a:r>
              <a:rPr lang="en-US" dirty="0" smtClean="0"/>
              <a:t>Advices</a:t>
            </a:r>
          </a:p>
          <a:p>
            <a:pPr lvl="2">
              <a:lnSpc>
                <a:spcPct val="150000"/>
              </a:lnSpc>
            </a:pPr>
            <a:endParaRPr lang="en-US" dirty="0" smtClean="0"/>
          </a:p>
          <a:p>
            <a:pPr lvl="2">
              <a:lnSpc>
                <a:spcPct val="150000"/>
              </a:lnSpc>
            </a:pPr>
            <a:endParaRPr lang="en-US" dirty="0" smtClean="0"/>
          </a:p>
          <a:p>
            <a:pPr lvl="1">
              <a:lnSpc>
                <a:spcPct val="150000"/>
              </a:lnSpc>
            </a:pPr>
            <a:endParaRPr lang="cs-CZ" dirty="0"/>
          </a:p>
        </p:txBody>
      </p:sp>
      <p:sp>
        <p:nvSpPr>
          <p:cNvPr id="7" name="Date Placeholder 4"/>
          <p:cNvSpPr txBox="1">
            <a:spLocks/>
          </p:cNvSpPr>
          <p:nvPr>
            <p:custDataLst>
              <p:tags r:id="rId1"/>
            </p:custDataLst>
          </p:nvPr>
        </p:nvSpPr>
        <p:spPr>
          <a:xfrm>
            <a:off x="9752121" y="6557082"/>
            <a:ext cx="1317674" cy="169200"/>
          </a:xfrm>
          <a:prstGeom prst="rect">
            <a:avLst/>
          </a:prstGeom>
        </p:spPr>
        <p:txBody>
          <a:bodyPr vert="horz" wrap="square" lIns="0" tIns="45720" rIns="0" bIns="45720" rtlCol="0" anchor="ctr" anchorCtr="0">
            <a:noAutofit/>
          </a:bodyPr>
          <a:lstStyle>
            <a:defPPr>
              <a:defRPr lang="en-US"/>
            </a:defPPr>
            <a:lvl1pPr marL="0" algn="l" defTabSz="914400" rtl="0" eaLnBrk="1" latinLnBrk="0" hangingPunct="1">
              <a:defRPr lang="en-GB" sz="1000" b="0" i="0" u="none" kern="1200" smtClean="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err="1" smtClean="0"/>
              <a:t>Confidential</a:t>
            </a:r>
            <a:endParaRPr lang="en-US" dirty="0"/>
          </a:p>
        </p:txBody>
      </p:sp>
    </p:spTree>
    <p:extLst>
      <p:ext uri="{BB962C8B-B14F-4D97-AF65-F5344CB8AC3E}">
        <p14:creationId xmlns:p14="http://schemas.microsoft.com/office/powerpoint/2010/main" val="10741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185739"/>
            <a:ext cx="10985500" cy="558180"/>
          </a:xfrm>
        </p:spPr>
        <p:txBody>
          <a:bodyPr>
            <a:normAutofit/>
          </a:bodyPr>
          <a:lstStyle/>
          <a:p>
            <a:r>
              <a:rPr lang="en-US" sz="2400" dirty="0" smtClean="0"/>
              <a:t>System context and Logical flows</a:t>
            </a:r>
            <a:endParaRPr lang="en-US" sz="2400" dirty="0"/>
          </a:p>
        </p:txBody>
      </p:sp>
      <p:sp>
        <p:nvSpPr>
          <p:cNvPr id="4" name="Slide Number Placeholder 3"/>
          <p:cNvSpPr>
            <a:spLocks noGrp="1"/>
          </p:cNvSpPr>
          <p:nvPr>
            <p:ph type="sldNum" sz="quarter" idx="4294967295"/>
          </p:nvPr>
        </p:nvSpPr>
        <p:spPr>
          <a:xfrm>
            <a:off x="505042" y="6468554"/>
            <a:ext cx="548844" cy="241200"/>
          </a:xfrm>
          <a:prstGeom prst="rect">
            <a:avLst/>
          </a:prstGeom>
        </p:spPr>
        <p:txBody>
          <a:bodyPr/>
          <a:lstStyle/>
          <a:p>
            <a:fld id="{525A3C56-E491-49B2-93F3-63532DF516BC}" type="slidenum">
              <a:rPr lang="en-GB" smtClean="0"/>
              <a:pPr/>
              <a:t>14</a:t>
            </a:fld>
            <a:endParaRPr lang="en-GB" dirty="0"/>
          </a:p>
        </p:txBody>
      </p:sp>
      <p:sp>
        <p:nvSpPr>
          <p:cNvPr id="8" name="Content Placeholder 2"/>
          <p:cNvSpPr>
            <a:spLocks noGrp="1"/>
          </p:cNvSpPr>
          <p:nvPr>
            <p:ph sz="quarter" idx="17"/>
          </p:nvPr>
        </p:nvSpPr>
        <p:spPr>
          <a:xfrm>
            <a:off x="8017790" y="664372"/>
            <a:ext cx="3936569" cy="5527201"/>
          </a:xfrm>
        </p:spPr>
        <p:txBody>
          <a:bodyPr>
            <a:normAutofit/>
          </a:bodyPr>
          <a:lstStyle/>
          <a:p>
            <a:pPr lvl="2">
              <a:spcAft>
                <a:spcPts val="600"/>
              </a:spcAft>
            </a:pPr>
            <a:r>
              <a:rPr lang="en-GB" sz="1100" b="1" dirty="0" smtClean="0">
                <a:solidFill>
                  <a:srgbClr val="991F1F"/>
                </a:solidFill>
                <a:sym typeface="Wingdings" panose="05000000000000000000" pitchFamily="2" charset="2"/>
              </a:rPr>
              <a:t>Payment Initiation</a:t>
            </a:r>
            <a:r>
              <a:rPr lang="en-GB" sz="1100" dirty="0" smtClean="0">
                <a:solidFill>
                  <a:srgbClr val="991F1F"/>
                </a:solidFill>
                <a:sym typeface="Wingdings" panose="05000000000000000000" pitchFamily="2" charset="2"/>
              </a:rPr>
              <a:t> </a:t>
            </a:r>
            <a:br>
              <a:rPr lang="en-GB" sz="1100" dirty="0" smtClean="0">
                <a:solidFill>
                  <a:srgbClr val="991F1F"/>
                </a:solidFill>
                <a:sym typeface="Wingdings" panose="05000000000000000000" pitchFamily="2" charset="2"/>
              </a:rPr>
            </a:br>
            <a:r>
              <a:rPr lang="en-GB" sz="1100" dirty="0" smtClean="0">
                <a:latin typeface="+mn-lt"/>
                <a:sym typeface="Wingdings" panose="05000000000000000000" pitchFamily="2" charset="2"/>
              </a:rPr>
              <a:t>e.g. bank’s Front-End systems and internal systems (“host”)</a:t>
            </a:r>
            <a:endParaRPr lang="en-US" sz="1400" dirty="0">
              <a:latin typeface="+mn-lt"/>
            </a:endParaRPr>
          </a:p>
          <a:p>
            <a:pPr lvl="2">
              <a:spcAft>
                <a:spcPts val="600"/>
              </a:spcAft>
            </a:pPr>
            <a:r>
              <a:rPr lang="en-US" sz="1100" b="1" dirty="0" smtClean="0">
                <a:solidFill>
                  <a:srgbClr val="991F1F"/>
                </a:solidFill>
                <a:sym typeface="Wingdings" panose="05000000000000000000" pitchFamily="2" charset="2"/>
              </a:rPr>
              <a:t>Client Reporting Engine </a:t>
            </a:r>
            <a:br>
              <a:rPr lang="en-US" sz="1100" b="1" dirty="0" smtClean="0">
                <a:solidFill>
                  <a:srgbClr val="991F1F"/>
                </a:solidFill>
                <a:sym typeface="Wingdings" panose="05000000000000000000" pitchFamily="2" charset="2"/>
              </a:rPr>
            </a:br>
            <a:r>
              <a:rPr lang="en-GB" sz="1100" dirty="0" smtClean="0">
                <a:sym typeface="Wingdings" panose="05000000000000000000" pitchFamily="2" charset="2"/>
              </a:rPr>
              <a:t>bank’s reporting system(s)</a:t>
            </a:r>
            <a:endParaRPr lang="en-US" sz="1100" dirty="0" smtClean="0">
              <a:sym typeface="Wingdings" panose="05000000000000000000" pitchFamily="2" charset="2"/>
            </a:endParaRPr>
          </a:p>
          <a:p>
            <a:pPr lvl="2">
              <a:spcAft>
                <a:spcPts val="600"/>
              </a:spcAft>
            </a:pPr>
            <a:r>
              <a:rPr lang="en-US" sz="1100" b="1" dirty="0" err="1" smtClean="0">
                <a:solidFill>
                  <a:srgbClr val="991F1F"/>
                </a:solidFill>
                <a:sym typeface="Wingdings" panose="05000000000000000000" pitchFamily="2" charset="2"/>
              </a:rPr>
              <a:t>Hotscan</a:t>
            </a:r>
            <a:r>
              <a:rPr lang="en-US" sz="1100" b="1" dirty="0" smtClean="0">
                <a:solidFill>
                  <a:srgbClr val="991F1F"/>
                </a:solidFill>
                <a:sym typeface="Wingdings" panose="05000000000000000000" pitchFamily="2" charset="2"/>
              </a:rPr>
              <a:t/>
            </a:r>
            <a:br>
              <a:rPr lang="en-US" sz="1100" b="1" dirty="0" smtClean="0">
                <a:solidFill>
                  <a:srgbClr val="991F1F"/>
                </a:solidFill>
                <a:sym typeface="Wingdings" panose="05000000000000000000" pitchFamily="2" charset="2"/>
              </a:rPr>
            </a:br>
            <a:r>
              <a:rPr lang="en-GB" sz="1100" dirty="0" smtClean="0">
                <a:sym typeface="Wingdings" panose="05000000000000000000" pitchFamily="2" charset="2"/>
              </a:rPr>
              <a:t>AML compliance check – regulatory scan</a:t>
            </a:r>
            <a:endParaRPr lang="en-US" sz="1100" dirty="0"/>
          </a:p>
          <a:p>
            <a:pPr lvl="2">
              <a:spcAft>
                <a:spcPts val="600"/>
              </a:spcAft>
            </a:pPr>
            <a:r>
              <a:rPr lang="en-US" sz="1100" b="1" dirty="0" smtClean="0">
                <a:solidFill>
                  <a:srgbClr val="991F1F"/>
                </a:solidFill>
                <a:sym typeface="Wingdings" panose="05000000000000000000" pitchFamily="2" charset="2"/>
              </a:rPr>
              <a:t>Centaur</a:t>
            </a:r>
            <a:br>
              <a:rPr lang="en-US" sz="1100" b="1" dirty="0" smtClean="0">
                <a:solidFill>
                  <a:srgbClr val="991F1F"/>
                </a:solidFill>
                <a:sym typeface="Wingdings" panose="05000000000000000000" pitchFamily="2" charset="2"/>
              </a:rPr>
            </a:br>
            <a:r>
              <a:rPr lang="en-GB" sz="1100" dirty="0" smtClean="0">
                <a:sym typeface="Wingdings" panose="05000000000000000000" pitchFamily="2" charset="2"/>
              </a:rPr>
              <a:t>fraud detection, bank’s KYC check</a:t>
            </a:r>
            <a:endParaRPr lang="en-US" sz="1100" dirty="0" smtClean="0">
              <a:sym typeface="Wingdings" panose="05000000000000000000" pitchFamily="2" charset="2"/>
            </a:endParaRPr>
          </a:p>
          <a:p>
            <a:pPr lvl="2">
              <a:spcAft>
                <a:spcPts val="600"/>
              </a:spcAft>
            </a:pPr>
            <a:r>
              <a:rPr lang="en-US" sz="1100" b="1" dirty="0" smtClean="0">
                <a:solidFill>
                  <a:srgbClr val="991F1F"/>
                </a:solidFill>
              </a:rPr>
              <a:t>CSM</a:t>
            </a:r>
            <a:br>
              <a:rPr lang="en-US" sz="1100" b="1" dirty="0" smtClean="0">
                <a:solidFill>
                  <a:srgbClr val="991F1F"/>
                </a:solidFill>
              </a:rPr>
            </a:br>
            <a:r>
              <a:rPr lang="en-GB" sz="1100" dirty="0">
                <a:sym typeface="Wingdings" panose="05000000000000000000" pitchFamily="2" charset="2"/>
              </a:rPr>
              <a:t>e.g. </a:t>
            </a:r>
            <a:r>
              <a:rPr lang="en-GB" sz="1100" dirty="0" smtClean="0">
                <a:sym typeface="Wingdings" panose="05000000000000000000" pitchFamily="2" charset="2"/>
              </a:rPr>
              <a:t>Clearing and Settlement mechanisms, e.g. NACHA, </a:t>
            </a:r>
            <a:r>
              <a:rPr lang="en-GB" sz="1100" dirty="0" err="1" smtClean="0">
                <a:sym typeface="Wingdings" panose="05000000000000000000" pitchFamily="2" charset="2"/>
              </a:rPr>
              <a:t>FEDWire</a:t>
            </a:r>
            <a:r>
              <a:rPr lang="en-GB" sz="1100" dirty="0" smtClean="0">
                <a:sym typeface="Wingdings" panose="05000000000000000000" pitchFamily="2" charset="2"/>
              </a:rPr>
              <a:t>,…</a:t>
            </a:r>
            <a:endParaRPr lang="en-US" sz="1100" dirty="0" smtClean="0"/>
          </a:p>
          <a:p>
            <a:pPr lvl="2">
              <a:spcAft>
                <a:spcPts val="600"/>
              </a:spcAft>
            </a:pPr>
            <a:r>
              <a:rPr lang="en-US" sz="1100" b="1" dirty="0" smtClean="0">
                <a:solidFill>
                  <a:srgbClr val="991F1F"/>
                </a:solidFill>
              </a:rPr>
              <a:t>Correspondents</a:t>
            </a:r>
            <a:br>
              <a:rPr lang="en-US" sz="1100" b="1" dirty="0" smtClean="0">
                <a:solidFill>
                  <a:srgbClr val="991F1F"/>
                </a:solidFill>
              </a:rPr>
            </a:br>
            <a:r>
              <a:rPr lang="en-GB" sz="1100" dirty="0" smtClean="0">
                <a:sym typeface="Wingdings" panose="05000000000000000000" pitchFamily="2" charset="2"/>
              </a:rPr>
              <a:t>Correspondent banking over SWIFT</a:t>
            </a:r>
            <a:endParaRPr lang="en-US" sz="1100" dirty="0" smtClean="0"/>
          </a:p>
          <a:p>
            <a:pPr lvl="2">
              <a:spcAft>
                <a:spcPts val="600"/>
              </a:spcAft>
            </a:pPr>
            <a:r>
              <a:rPr lang="en-US" sz="1100" b="1" dirty="0" smtClean="0">
                <a:solidFill>
                  <a:srgbClr val="991F1F"/>
                </a:solidFill>
                <a:sym typeface="Wingdings" panose="05000000000000000000" pitchFamily="2" charset="2"/>
              </a:rPr>
              <a:t>Core Back Office (CBS)</a:t>
            </a:r>
            <a:br>
              <a:rPr lang="en-US" sz="1100" b="1" dirty="0" smtClean="0">
                <a:solidFill>
                  <a:srgbClr val="991F1F"/>
                </a:solidFill>
                <a:sym typeface="Wingdings" panose="05000000000000000000" pitchFamily="2" charset="2"/>
              </a:rPr>
            </a:br>
            <a:r>
              <a:rPr lang="en-GB" sz="1100" dirty="0" smtClean="0">
                <a:sym typeface="Wingdings" panose="05000000000000000000" pitchFamily="2" charset="2"/>
              </a:rPr>
              <a:t>back-end systems holding Customer &amp; Accounts, ledgers, billing systems and rate lists</a:t>
            </a:r>
            <a:endParaRPr lang="en-US" sz="1100" dirty="0" smtClean="0"/>
          </a:p>
          <a:p>
            <a:pPr lvl="2">
              <a:spcAft>
                <a:spcPts val="600"/>
              </a:spcAft>
            </a:pPr>
            <a:r>
              <a:rPr lang="en-US" sz="1100" b="1" dirty="0" smtClean="0">
                <a:solidFill>
                  <a:srgbClr val="991F1F"/>
                </a:solidFill>
                <a:sym typeface="Wingdings" panose="05000000000000000000" pitchFamily="2" charset="2"/>
              </a:rPr>
              <a:t>Manual input</a:t>
            </a:r>
            <a:br>
              <a:rPr lang="en-US" sz="1100" b="1" dirty="0" smtClean="0">
                <a:solidFill>
                  <a:srgbClr val="991F1F"/>
                </a:solidFill>
                <a:sym typeface="Wingdings" panose="05000000000000000000" pitchFamily="2" charset="2"/>
              </a:rPr>
            </a:br>
            <a:r>
              <a:rPr lang="en-GB" sz="1100" dirty="0">
                <a:sym typeface="Wingdings" panose="05000000000000000000" pitchFamily="2" charset="2"/>
              </a:rPr>
              <a:t>e.g. </a:t>
            </a:r>
            <a:r>
              <a:rPr lang="en-GB" sz="1100" dirty="0" smtClean="0">
                <a:sym typeface="Wingdings" panose="05000000000000000000" pitchFamily="2" charset="2"/>
              </a:rPr>
              <a:t>BESS APS channels which are not directly integrated to a counterpart system</a:t>
            </a:r>
            <a:endParaRPr lang="en-US" sz="1100" dirty="0">
              <a:sym typeface="Wingdings" panose="05000000000000000000" pitchFamily="2" charset="2"/>
            </a:endParaRPr>
          </a:p>
          <a:p>
            <a:pPr lvl="2">
              <a:spcAft>
                <a:spcPts val="600"/>
              </a:spcAft>
            </a:pPr>
            <a:endParaRPr lang="en-GB" sz="1100" dirty="0" smtClean="0">
              <a:sym typeface="Wingdings" panose="05000000000000000000" pitchFamily="2" charset="2"/>
            </a:endParaRPr>
          </a:p>
          <a:p>
            <a:pPr lvl="3">
              <a:spcAft>
                <a:spcPts val="600"/>
              </a:spcAft>
            </a:pPr>
            <a:endParaRPr lang="en-US" sz="800" dirty="0" smtClean="0">
              <a:sym typeface="Wingdings" panose="05000000000000000000" pitchFamily="2" charset="2"/>
            </a:endParaRPr>
          </a:p>
          <a:p>
            <a:pPr marL="536575" lvl="3" indent="0">
              <a:spcAft>
                <a:spcPts val="600"/>
              </a:spcAft>
              <a:buNone/>
            </a:pPr>
            <a:endParaRPr lang="en-GB" sz="800" dirty="0" smtClean="0"/>
          </a:p>
        </p:txBody>
      </p:sp>
      <p:sp>
        <p:nvSpPr>
          <p:cNvPr id="9" name="Title 1"/>
          <p:cNvSpPr txBox="1">
            <a:spLocks/>
          </p:cNvSpPr>
          <p:nvPr/>
        </p:nvSpPr>
        <p:spPr>
          <a:xfrm>
            <a:off x="5093540" y="6528779"/>
            <a:ext cx="5187003" cy="279090"/>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1100" dirty="0" smtClean="0"/>
              <a:t>Introduction and system context</a:t>
            </a:r>
            <a:endParaRPr lang="en-US" sz="11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87" y="777240"/>
            <a:ext cx="7400087" cy="540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408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4">
            <a:duotone>
              <a:schemeClr val="accent1">
                <a:shade val="45000"/>
                <a:satMod val="135000"/>
              </a:schemeClr>
              <a:prstClr val="white"/>
            </a:duotone>
          </a:blip>
          <a:stretch>
            <a:fillRect/>
          </a:stretch>
        </p:blipFill>
        <p:spPr>
          <a:xfrm>
            <a:off x="6611771" y="5309988"/>
            <a:ext cx="993432" cy="1300752"/>
          </a:xfrm>
          <a:prstGeom prst="rect">
            <a:avLst/>
          </a:prstGeom>
        </p:spPr>
      </p:pic>
      <p:pic>
        <p:nvPicPr>
          <p:cNvPr id="49" name="Picture 48"/>
          <p:cNvPicPr>
            <a:picLocks noChangeAspect="1"/>
          </p:cNvPicPr>
          <p:nvPr/>
        </p:nvPicPr>
        <p:blipFill>
          <a:blip r:embed="rId4">
            <a:duotone>
              <a:schemeClr val="accent1">
                <a:shade val="45000"/>
                <a:satMod val="135000"/>
              </a:schemeClr>
              <a:prstClr val="white"/>
            </a:duotone>
          </a:blip>
          <a:stretch>
            <a:fillRect/>
          </a:stretch>
        </p:blipFill>
        <p:spPr>
          <a:xfrm>
            <a:off x="4666135" y="5337756"/>
            <a:ext cx="993432" cy="1300752"/>
          </a:xfrm>
          <a:prstGeom prst="rect">
            <a:avLst/>
          </a:prstGeom>
        </p:spPr>
      </p:pic>
      <p:sp>
        <p:nvSpPr>
          <p:cNvPr id="29" name="Flowchart: Process 28"/>
          <p:cNvSpPr/>
          <p:nvPr/>
        </p:nvSpPr>
        <p:spPr bwMode="gray">
          <a:xfrm>
            <a:off x="1777337" y="1918672"/>
            <a:ext cx="1884647" cy="3329723"/>
          </a:xfrm>
          <a:prstGeom prst="flowChartProcess">
            <a:avLst/>
          </a:prstGeom>
          <a:ln>
            <a:prstDash val="sysDot"/>
            <a:headEnd/>
            <a:tailEnd/>
          </a:ln>
        </p:spPr>
        <p:style>
          <a:lnRef idx="2">
            <a:schemeClr val="accent1"/>
          </a:lnRef>
          <a:fillRef idx="1">
            <a:schemeClr val="lt1"/>
          </a:fillRef>
          <a:effectRef idx="0">
            <a:schemeClr val="accent1"/>
          </a:effectRef>
          <a:fontRef idx="minor">
            <a:schemeClr val="dk1"/>
          </a:fontRef>
        </p:style>
        <p:txBody>
          <a:bodyPr vert="horz" lIns="63500" tIns="0" rIns="64800" bIns="0" rtlCol="0" anchor="t"/>
          <a:lstStyle/>
          <a:p>
            <a:pPr algn="ctr">
              <a:spcBef>
                <a:spcPct val="0"/>
              </a:spcBef>
              <a:buClrTx/>
              <a:buSzPct val="90000"/>
            </a:pPr>
            <a:r>
              <a:rPr lang="en-US" sz="1200" b="1" dirty="0" smtClean="0">
                <a:cs typeface="Arial" pitchFamily="34" charset="0"/>
              </a:rPr>
              <a:t>Clearing</a:t>
            </a:r>
            <a:endParaRPr lang="cs-CZ" sz="1200" b="1" dirty="0">
              <a:cs typeface="Arial" pitchFamily="34" charset="0"/>
            </a:endParaRPr>
          </a:p>
        </p:txBody>
      </p:sp>
      <p:sp>
        <p:nvSpPr>
          <p:cNvPr id="28" name="Flowchart: Process 27"/>
          <p:cNvSpPr/>
          <p:nvPr/>
        </p:nvSpPr>
        <p:spPr bwMode="gray">
          <a:xfrm>
            <a:off x="8611073" y="1918672"/>
            <a:ext cx="1818387" cy="3337072"/>
          </a:xfrm>
          <a:prstGeom prst="flowChartProcess">
            <a:avLst/>
          </a:prstGeom>
          <a:ln>
            <a:prstDash val="sysDot"/>
            <a:headEnd/>
            <a:tailEnd/>
          </a:ln>
        </p:spPr>
        <p:style>
          <a:lnRef idx="2">
            <a:schemeClr val="accent1"/>
          </a:lnRef>
          <a:fillRef idx="1">
            <a:schemeClr val="lt1"/>
          </a:fillRef>
          <a:effectRef idx="0">
            <a:schemeClr val="accent1"/>
          </a:effectRef>
          <a:fontRef idx="minor">
            <a:schemeClr val="dk1"/>
          </a:fontRef>
        </p:style>
        <p:txBody>
          <a:bodyPr vert="horz" lIns="63500" tIns="0" rIns="64800" bIns="0" rtlCol="0" anchor="t"/>
          <a:lstStyle/>
          <a:p>
            <a:pPr algn="ctr">
              <a:spcBef>
                <a:spcPct val="0"/>
              </a:spcBef>
              <a:buClrTx/>
              <a:buSzPct val="90000"/>
            </a:pPr>
            <a:r>
              <a:rPr lang="en-US" sz="1200" b="1" dirty="0" smtClean="0">
                <a:cs typeface="Arial" pitchFamily="34" charset="0"/>
              </a:rPr>
              <a:t>Downstream systems</a:t>
            </a:r>
            <a:endParaRPr lang="cs-CZ" sz="1200" b="1" dirty="0">
              <a:cs typeface="Arial" pitchFamily="34" charset="0"/>
            </a:endParaRPr>
          </a:p>
        </p:txBody>
      </p:sp>
      <p:sp>
        <p:nvSpPr>
          <p:cNvPr id="15" name="Flowchart: Process 14"/>
          <p:cNvSpPr/>
          <p:nvPr/>
        </p:nvSpPr>
        <p:spPr bwMode="gray">
          <a:xfrm>
            <a:off x="3843495" y="1918672"/>
            <a:ext cx="4555787" cy="4692068"/>
          </a:xfrm>
          <a:prstGeom prst="flowChartProcess">
            <a:avLst/>
          </a:prstGeom>
          <a:noFill/>
          <a:ln>
            <a:prstDash val="sysDot"/>
            <a:headEnd/>
            <a:tailEnd/>
          </a:ln>
        </p:spPr>
        <p:style>
          <a:lnRef idx="2">
            <a:schemeClr val="accent1"/>
          </a:lnRef>
          <a:fillRef idx="1">
            <a:schemeClr val="lt1"/>
          </a:fillRef>
          <a:effectRef idx="0">
            <a:schemeClr val="accent1"/>
          </a:effectRef>
          <a:fontRef idx="minor">
            <a:schemeClr val="dk1"/>
          </a:fontRef>
        </p:style>
        <p:txBody>
          <a:bodyPr vert="horz" lIns="63500" tIns="0" rIns="64800" bIns="0" rtlCol="0" anchor="t"/>
          <a:lstStyle/>
          <a:p>
            <a:pPr algn="ctr">
              <a:spcBef>
                <a:spcPct val="0"/>
              </a:spcBef>
              <a:buSzPct val="90000"/>
            </a:pPr>
            <a:r>
              <a:rPr lang="en-US" sz="1200" b="1" dirty="0">
                <a:cs typeface="Arial" pitchFamily="34" charset="0"/>
              </a:rPr>
              <a:t>All Payments</a:t>
            </a:r>
            <a:endParaRPr lang="cs-CZ" sz="1200" b="1" dirty="0">
              <a:cs typeface="Arial" pitchFamily="34" charset="0"/>
            </a:endParaRPr>
          </a:p>
        </p:txBody>
      </p:sp>
      <p:sp>
        <p:nvSpPr>
          <p:cNvPr id="2" name="Title 1"/>
          <p:cNvSpPr>
            <a:spLocks noGrp="1"/>
          </p:cNvSpPr>
          <p:nvPr>
            <p:ph type="title"/>
          </p:nvPr>
        </p:nvSpPr>
        <p:spPr/>
        <p:txBody>
          <a:bodyPr>
            <a:normAutofit/>
          </a:bodyPr>
          <a:lstStyle/>
          <a:p>
            <a:r>
              <a:rPr lang="en-US" dirty="0" smtClean="0"/>
              <a:t>Architecture Overview</a:t>
            </a:r>
            <a:endParaRPr lang="cs-CZ"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15</a:t>
            </a:fld>
            <a:endParaRPr lang="en-US" dirty="0"/>
          </a:p>
        </p:txBody>
      </p:sp>
      <p:sp>
        <p:nvSpPr>
          <p:cNvPr id="5" name="Date Placeholder 4"/>
          <p:cNvSpPr>
            <a:spLocks noGrp="1"/>
          </p:cNvSpPr>
          <p:nvPr>
            <p:ph type="dt" sz="half" idx="2"/>
          </p:nvPr>
        </p:nvSpPr>
        <p:spPr/>
        <p:txBody>
          <a:bodyPr/>
          <a:lstStyle/>
          <a:p>
            <a:pPr algn="ctr"/>
            <a:r>
              <a:rPr lang="fr-FR"/>
              <a:t>August 2018</a:t>
            </a:r>
            <a:endParaRPr lang="en-US" dirty="0"/>
          </a:p>
        </p:txBody>
      </p:sp>
      <p:sp>
        <p:nvSpPr>
          <p:cNvPr id="18" name="Flowchart: Process 17"/>
          <p:cNvSpPr/>
          <p:nvPr/>
        </p:nvSpPr>
        <p:spPr bwMode="gray">
          <a:xfrm>
            <a:off x="1981367" y="2152755"/>
            <a:ext cx="1507672" cy="578873"/>
          </a:xfrm>
          <a:prstGeom prst="flowChartProcess">
            <a:avLst/>
          </a:prstGeom>
          <a:solidFill>
            <a:schemeClr val="accent1">
              <a:lumMod val="75000"/>
            </a:schemeClr>
          </a:solidFill>
          <a:ln w="9525" algn="ctr">
            <a:noFill/>
            <a:miter lim="800000"/>
            <a:headEnd/>
            <a:tailEnd/>
          </a:ln>
          <a:effectLst/>
        </p:spPr>
        <p:txBody>
          <a:bodyPr lIns="63500" tIns="0" rIns="64800" bIns="0" rtlCol="0" anchor="ctr"/>
          <a:lstStyle/>
          <a:p>
            <a:pPr algn="ctr">
              <a:spcBef>
                <a:spcPct val="0"/>
              </a:spcBef>
              <a:buSzPct val="90000"/>
            </a:pPr>
            <a:r>
              <a:rPr lang="en-US" sz="1600" b="1" dirty="0">
                <a:solidFill>
                  <a:schemeClr val="bg1"/>
                </a:solidFill>
                <a:cs typeface="Arial" pitchFamily="34" charset="0"/>
              </a:rPr>
              <a:t>SWIFT</a:t>
            </a:r>
            <a:endParaRPr lang="cs-CZ" sz="1600" b="1" dirty="0">
              <a:solidFill>
                <a:schemeClr val="bg1"/>
              </a:solidFill>
              <a:cs typeface="Arial" pitchFamily="34" charset="0"/>
            </a:endParaRPr>
          </a:p>
        </p:txBody>
      </p:sp>
      <p:sp>
        <p:nvSpPr>
          <p:cNvPr id="19" name="Flowchart: Process 18"/>
          <p:cNvSpPr/>
          <p:nvPr/>
        </p:nvSpPr>
        <p:spPr bwMode="gray">
          <a:xfrm>
            <a:off x="1974076" y="2925493"/>
            <a:ext cx="1507672" cy="578873"/>
          </a:xfrm>
          <a:prstGeom prst="flowChartProcess">
            <a:avLst/>
          </a:prstGeom>
          <a:solidFill>
            <a:schemeClr val="accent1">
              <a:lumMod val="75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err="1" smtClean="0">
                <a:solidFill>
                  <a:schemeClr val="bg1"/>
                </a:solidFill>
                <a:cs typeface="Arial" pitchFamily="34" charset="0"/>
              </a:rPr>
              <a:t>LVTS</a:t>
            </a:r>
            <a:endParaRPr lang="cs-CZ" sz="1600" b="1" dirty="0">
              <a:solidFill>
                <a:schemeClr val="bg1"/>
              </a:solidFill>
              <a:cs typeface="Arial" pitchFamily="34" charset="0"/>
            </a:endParaRPr>
          </a:p>
        </p:txBody>
      </p:sp>
      <p:sp>
        <p:nvSpPr>
          <p:cNvPr id="20" name="Flowchart: Process 19"/>
          <p:cNvSpPr/>
          <p:nvPr/>
        </p:nvSpPr>
        <p:spPr bwMode="gray">
          <a:xfrm>
            <a:off x="1960535" y="3718036"/>
            <a:ext cx="1507672" cy="573187"/>
          </a:xfrm>
          <a:prstGeom prst="flowChartProcess">
            <a:avLst/>
          </a:prstGeom>
          <a:solidFill>
            <a:srgbClr val="666666"/>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Bulk</a:t>
            </a:r>
          </a:p>
          <a:p>
            <a:pPr algn="ctr">
              <a:spcBef>
                <a:spcPct val="0"/>
              </a:spcBef>
              <a:buClrTx/>
              <a:buSzPct val="90000"/>
            </a:pPr>
            <a:r>
              <a:rPr lang="en-US" sz="1600" b="1" dirty="0">
                <a:solidFill>
                  <a:schemeClr val="bg1"/>
                </a:solidFill>
                <a:cs typeface="Arial" pitchFamily="34" charset="0"/>
              </a:rPr>
              <a:t>Clearing</a:t>
            </a:r>
            <a:endParaRPr lang="cs-CZ" sz="1600" b="1" dirty="0">
              <a:solidFill>
                <a:schemeClr val="bg1"/>
              </a:solidFill>
              <a:cs typeface="Arial" pitchFamily="34" charset="0"/>
            </a:endParaRPr>
          </a:p>
        </p:txBody>
      </p:sp>
      <p:sp>
        <p:nvSpPr>
          <p:cNvPr id="21" name="Flowchart: Process 20"/>
          <p:cNvSpPr/>
          <p:nvPr/>
        </p:nvSpPr>
        <p:spPr bwMode="gray">
          <a:xfrm>
            <a:off x="1960535" y="4504893"/>
            <a:ext cx="1507672" cy="578875"/>
          </a:xfrm>
          <a:prstGeom prst="flowChartProcess">
            <a:avLst/>
          </a:prstGeom>
          <a:solidFill>
            <a:srgbClr val="666666"/>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Real-Time Clearing</a:t>
            </a:r>
            <a:endParaRPr lang="cs-CZ" sz="1600" b="1" dirty="0">
              <a:solidFill>
                <a:schemeClr val="bg1"/>
              </a:solidFill>
              <a:cs typeface="Arial" pitchFamily="34" charset="0"/>
            </a:endParaRPr>
          </a:p>
        </p:txBody>
      </p:sp>
      <p:sp>
        <p:nvSpPr>
          <p:cNvPr id="22" name="Flowchart: Process 21"/>
          <p:cNvSpPr/>
          <p:nvPr/>
        </p:nvSpPr>
        <p:spPr bwMode="gray">
          <a:xfrm rot="16200000">
            <a:off x="3016709" y="3214229"/>
            <a:ext cx="2936079" cy="813129"/>
          </a:xfrm>
          <a:prstGeom prst="flowChartProcess">
            <a:avLst/>
          </a:prstGeom>
          <a:solidFill>
            <a:srgbClr val="FF6A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 </a:t>
            </a:r>
            <a:r>
              <a:rPr lang="en-US" sz="1600" b="1" dirty="0" err="1">
                <a:solidFill>
                  <a:schemeClr val="bg1"/>
                </a:solidFill>
                <a:cs typeface="Arial" pitchFamily="34" charset="0"/>
              </a:rPr>
              <a:t>MQ</a:t>
            </a:r>
            <a:r>
              <a:rPr lang="en-US" sz="1600" b="1" dirty="0">
                <a:solidFill>
                  <a:schemeClr val="bg1"/>
                </a:solidFill>
                <a:cs typeface="Arial" pitchFamily="34" charset="0"/>
              </a:rPr>
              <a:t>, REST API, SOAP, </a:t>
            </a:r>
          </a:p>
          <a:p>
            <a:pPr algn="ctr">
              <a:spcBef>
                <a:spcPct val="0"/>
              </a:spcBef>
              <a:buClrTx/>
              <a:buSzPct val="90000"/>
            </a:pPr>
            <a:r>
              <a:rPr lang="en-US" sz="1600" b="1" dirty="0" err="1">
                <a:solidFill>
                  <a:schemeClr val="bg1"/>
                </a:solidFill>
                <a:cs typeface="Arial" pitchFamily="34" charset="0"/>
              </a:rPr>
              <a:t>SFTP</a:t>
            </a:r>
            <a:r>
              <a:rPr lang="en-US" sz="1600" b="1" dirty="0">
                <a:solidFill>
                  <a:schemeClr val="bg1"/>
                </a:solidFill>
                <a:cs typeface="Arial" pitchFamily="34" charset="0"/>
              </a:rPr>
              <a:t>, IBM </a:t>
            </a:r>
            <a:r>
              <a:rPr lang="en-US" sz="1600" b="1" dirty="0" err="1">
                <a:solidFill>
                  <a:schemeClr val="bg1"/>
                </a:solidFill>
                <a:cs typeface="Arial" pitchFamily="34" charset="0"/>
              </a:rPr>
              <a:t>C:D</a:t>
            </a:r>
            <a:endParaRPr lang="cs-CZ" sz="1600" b="1" dirty="0">
              <a:solidFill>
                <a:schemeClr val="bg1"/>
              </a:solidFill>
              <a:cs typeface="Arial" pitchFamily="34" charset="0"/>
            </a:endParaRPr>
          </a:p>
        </p:txBody>
      </p:sp>
      <p:sp>
        <p:nvSpPr>
          <p:cNvPr id="23" name="Flowchart: Process 22"/>
          <p:cNvSpPr/>
          <p:nvPr/>
        </p:nvSpPr>
        <p:spPr bwMode="gray">
          <a:xfrm>
            <a:off x="5126500" y="2172955"/>
            <a:ext cx="1981987" cy="468000"/>
          </a:xfrm>
          <a:prstGeom prst="flowChartProcess">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REST API</a:t>
            </a:r>
            <a:endParaRPr lang="cs-CZ" sz="1600" b="1" dirty="0">
              <a:solidFill>
                <a:schemeClr val="bg1"/>
              </a:solidFill>
              <a:cs typeface="Arial" pitchFamily="34" charset="0"/>
            </a:endParaRPr>
          </a:p>
        </p:txBody>
      </p:sp>
      <p:sp>
        <p:nvSpPr>
          <p:cNvPr id="25" name="Flowchart: Process 24"/>
          <p:cNvSpPr/>
          <p:nvPr/>
        </p:nvSpPr>
        <p:spPr bwMode="gray">
          <a:xfrm>
            <a:off x="5126501" y="2795518"/>
            <a:ext cx="1981986" cy="468000"/>
          </a:xfrm>
          <a:prstGeom prst="flowChartProcess">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Services</a:t>
            </a:r>
            <a:endParaRPr lang="cs-CZ" sz="1600" b="1" dirty="0">
              <a:solidFill>
                <a:schemeClr val="bg1"/>
              </a:solidFill>
              <a:cs typeface="Arial" pitchFamily="34" charset="0"/>
            </a:endParaRPr>
          </a:p>
        </p:txBody>
      </p:sp>
      <p:sp>
        <p:nvSpPr>
          <p:cNvPr id="26" name="Flowchart: Process 25"/>
          <p:cNvSpPr/>
          <p:nvPr/>
        </p:nvSpPr>
        <p:spPr bwMode="gray">
          <a:xfrm>
            <a:off x="5125382" y="4024259"/>
            <a:ext cx="1981987" cy="468000"/>
          </a:xfrm>
          <a:prstGeom prst="flowChartProcess">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Workflow Steps</a:t>
            </a:r>
            <a:endParaRPr lang="cs-CZ" sz="1600" b="1" dirty="0">
              <a:solidFill>
                <a:schemeClr val="bg1"/>
              </a:solidFill>
              <a:cs typeface="Arial" pitchFamily="34" charset="0"/>
            </a:endParaRPr>
          </a:p>
        </p:txBody>
      </p:sp>
      <p:sp>
        <p:nvSpPr>
          <p:cNvPr id="27" name="Flowchart: Process 26"/>
          <p:cNvSpPr/>
          <p:nvPr/>
        </p:nvSpPr>
        <p:spPr bwMode="gray">
          <a:xfrm>
            <a:off x="5125382" y="3401849"/>
            <a:ext cx="1981986" cy="468000"/>
          </a:xfrm>
          <a:prstGeom prst="flowChartProcess">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Workflow Engine</a:t>
            </a:r>
            <a:endParaRPr lang="cs-CZ" sz="1600" b="1" dirty="0">
              <a:solidFill>
                <a:schemeClr val="bg1"/>
              </a:solidFill>
              <a:cs typeface="Arial" pitchFamily="34" charset="0"/>
            </a:endParaRPr>
          </a:p>
        </p:txBody>
      </p:sp>
      <p:sp>
        <p:nvSpPr>
          <p:cNvPr id="36" name="Flowchart: Process 35"/>
          <p:cNvSpPr/>
          <p:nvPr/>
        </p:nvSpPr>
        <p:spPr bwMode="gray">
          <a:xfrm rot="16200000">
            <a:off x="6284732" y="3211695"/>
            <a:ext cx="2931013" cy="813129"/>
          </a:xfrm>
          <a:prstGeom prst="flowChartProcess">
            <a:avLst/>
          </a:prstGeom>
          <a:solidFill>
            <a:srgbClr val="FF6A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 </a:t>
            </a:r>
            <a:r>
              <a:rPr lang="en-US" sz="1600" b="1" dirty="0" err="1">
                <a:solidFill>
                  <a:schemeClr val="bg1"/>
                </a:solidFill>
                <a:cs typeface="Arial" pitchFamily="34" charset="0"/>
              </a:rPr>
              <a:t>MQ</a:t>
            </a:r>
            <a:r>
              <a:rPr lang="en-US" sz="1600" b="1" dirty="0">
                <a:solidFill>
                  <a:schemeClr val="bg1"/>
                </a:solidFill>
                <a:cs typeface="Arial" pitchFamily="34" charset="0"/>
              </a:rPr>
              <a:t>, REST API, SOAP, </a:t>
            </a:r>
          </a:p>
          <a:p>
            <a:pPr algn="ctr">
              <a:spcBef>
                <a:spcPct val="0"/>
              </a:spcBef>
              <a:buClrTx/>
              <a:buSzPct val="90000"/>
            </a:pPr>
            <a:r>
              <a:rPr lang="en-US" sz="1600" b="1" dirty="0" err="1">
                <a:solidFill>
                  <a:schemeClr val="bg1"/>
                </a:solidFill>
                <a:cs typeface="Arial" pitchFamily="34" charset="0"/>
              </a:rPr>
              <a:t>SFTP</a:t>
            </a:r>
            <a:r>
              <a:rPr lang="en-US" sz="1600" b="1" dirty="0">
                <a:solidFill>
                  <a:schemeClr val="bg1"/>
                </a:solidFill>
                <a:cs typeface="Arial" pitchFamily="34" charset="0"/>
              </a:rPr>
              <a:t>, IBM </a:t>
            </a:r>
            <a:r>
              <a:rPr lang="en-US" sz="1600" b="1" dirty="0" err="1">
                <a:solidFill>
                  <a:schemeClr val="bg1"/>
                </a:solidFill>
                <a:cs typeface="Arial" pitchFamily="34" charset="0"/>
              </a:rPr>
              <a:t>C:D</a:t>
            </a:r>
            <a:endParaRPr lang="cs-CZ" sz="1600" b="1" dirty="0">
              <a:solidFill>
                <a:schemeClr val="bg1"/>
              </a:solidFill>
              <a:cs typeface="Arial" pitchFamily="34" charset="0"/>
            </a:endParaRPr>
          </a:p>
        </p:txBody>
      </p:sp>
      <p:sp>
        <p:nvSpPr>
          <p:cNvPr id="40" name="Flowchart: Process 39"/>
          <p:cNvSpPr/>
          <p:nvPr/>
        </p:nvSpPr>
        <p:spPr bwMode="gray">
          <a:xfrm>
            <a:off x="5420636" y="1137701"/>
            <a:ext cx="1391478" cy="554751"/>
          </a:xfrm>
          <a:prstGeom prst="flowChartProcess">
            <a:avLst/>
          </a:prstGeom>
          <a:solidFill>
            <a:srgbClr val="FFC0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cs typeface="Arial" pitchFamily="34" charset="0"/>
              </a:rPr>
              <a:t>Browser Client</a:t>
            </a:r>
            <a:endParaRPr lang="cs-CZ" sz="1600" b="1" dirty="0">
              <a:cs typeface="Arial" pitchFamily="34" charset="0"/>
            </a:endParaRPr>
          </a:p>
        </p:txBody>
      </p:sp>
      <p:sp>
        <p:nvSpPr>
          <p:cNvPr id="45" name="Flowchart: Process 44"/>
          <p:cNvSpPr/>
          <p:nvPr/>
        </p:nvSpPr>
        <p:spPr bwMode="gray">
          <a:xfrm>
            <a:off x="8766781" y="2175645"/>
            <a:ext cx="1507672" cy="578873"/>
          </a:xfrm>
          <a:prstGeom prst="flowChartProcess">
            <a:avLst/>
          </a:prstGeom>
          <a:solidFill>
            <a:schemeClr val="accent1">
              <a:lumMod val="75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AML / </a:t>
            </a:r>
            <a:r>
              <a:rPr lang="en-US" sz="1600" b="1" dirty="0" err="1">
                <a:solidFill>
                  <a:schemeClr val="bg1"/>
                </a:solidFill>
                <a:cs typeface="Arial" pitchFamily="34" charset="0"/>
              </a:rPr>
              <a:t>OFAC</a:t>
            </a:r>
            <a:endParaRPr lang="cs-CZ" sz="1600" b="1" dirty="0">
              <a:solidFill>
                <a:schemeClr val="bg1"/>
              </a:solidFill>
              <a:cs typeface="Arial" pitchFamily="34" charset="0"/>
            </a:endParaRPr>
          </a:p>
        </p:txBody>
      </p:sp>
      <p:sp>
        <p:nvSpPr>
          <p:cNvPr id="46" name="Flowchart: Process 45"/>
          <p:cNvSpPr/>
          <p:nvPr/>
        </p:nvSpPr>
        <p:spPr bwMode="gray">
          <a:xfrm>
            <a:off x="8766781" y="2948840"/>
            <a:ext cx="1507672" cy="578873"/>
          </a:xfrm>
          <a:prstGeom prst="flowChartProcess">
            <a:avLst/>
          </a:prstGeom>
          <a:solidFill>
            <a:schemeClr val="accent1">
              <a:lumMod val="75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Fraud Analytics</a:t>
            </a:r>
            <a:endParaRPr lang="cs-CZ" sz="1600" b="1" dirty="0">
              <a:solidFill>
                <a:schemeClr val="bg1"/>
              </a:solidFill>
              <a:cs typeface="Arial" pitchFamily="34" charset="0"/>
            </a:endParaRPr>
          </a:p>
        </p:txBody>
      </p:sp>
      <p:sp>
        <p:nvSpPr>
          <p:cNvPr id="47" name="Flowchart: Process 46"/>
          <p:cNvSpPr/>
          <p:nvPr/>
        </p:nvSpPr>
        <p:spPr bwMode="gray">
          <a:xfrm>
            <a:off x="8766781" y="3737665"/>
            <a:ext cx="1507672" cy="573187"/>
          </a:xfrm>
          <a:prstGeom prst="flowChartProcess">
            <a:avLst/>
          </a:prstGeom>
          <a:solidFill>
            <a:schemeClr val="accent1">
              <a:lumMod val="75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err="1">
                <a:solidFill>
                  <a:schemeClr val="bg1"/>
                </a:solidFill>
                <a:cs typeface="Arial" pitchFamily="34" charset="0"/>
              </a:rPr>
              <a:t>DDA</a:t>
            </a:r>
            <a:endParaRPr lang="cs-CZ" sz="1600" b="1" dirty="0">
              <a:solidFill>
                <a:schemeClr val="bg1"/>
              </a:solidFill>
              <a:cs typeface="Arial" pitchFamily="34" charset="0"/>
            </a:endParaRPr>
          </a:p>
        </p:txBody>
      </p:sp>
      <p:sp>
        <p:nvSpPr>
          <p:cNvPr id="48" name="Flowchart: Process 47"/>
          <p:cNvSpPr/>
          <p:nvPr/>
        </p:nvSpPr>
        <p:spPr bwMode="gray">
          <a:xfrm>
            <a:off x="8766781" y="4504893"/>
            <a:ext cx="1507672" cy="578875"/>
          </a:xfrm>
          <a:prstGeom prst="flowChartProcess">
            <a:avLst/>
          </a:prstGeom>
          <a:solidFill>
            <a:schemeClr val="accent1">
              <a:lumMod val="75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FX, </a:t>
            </a:r>
            <a:r>
              <a:rPr lang="en-US" sz="1600" b="1" dirty="0" err="1">
                <a:solidFill>
                  <a:schemeClr val="bg1"/>
                </a:solidFill>
                <a:cs typeface="Arial" pitchFamily="34" charset="0"/>
              </a:rPr>
              <a:t>etc</a:t>
            </a:r>
            <a:endParaRPr lang="cs-CZ" sz="1600" b="1" dirty="0">
              <a:solidFill>
                <a:schemeClr val="bg1"/>
              </a:solidFill>
              <a:cs typeface="Arial" pitchFamily="34" charset="0"/>
            </a:endParaRPr>
          </a:p>
        </p:txBody>
      </p:sp>
      <p:sp>
        <p:nvSpPr>
          <p:cNvPr id="50" name="TextBox 49"/>
          <p:cNvSpPr txBox="1"/>
          <p:nvPr/>
        </p:nvSpPr>
        <p:spPr bwMode="auto">
          <a:xfrm>
            <a:off x="1270193" y="5628496"/>
            <a:ext cx="3307857" cy="523220"/>
          </a:xfrm>
          <a:prstGeom prst="rect">
            <a:avLst/>
          </a:prstGeom>
          <a:solidFill>
            <a:srgbClr val="FFFFFF"/>
          </a:solidFill>
          <a:ln w="9525" algn="ctr">
            <a:noFill/>
            <a:miter lim="800000"/>
            <a:headEnd/>
            <a:tailEnd/>
          </a:ln>
          <a:effectLst/>
        </p:spPr>
        <p:txBody>
          <a:bodyPr wrap="square" lIns="0" tIns="0" rIns="0" bIns="0" rtlCol="0">
            <a:spAutoFit/>
          </a:bodyPr>
          <a:lstStyle/>
          <a:p>
            <a:pPr algn="r"/>
            <a:r>
              <a:rPr lang="en-US" b="1" dirty="0">
                <a:cs typeface="Arial" pitchFamily="34" charset="0"/>
              </a:rPr>
              <a:t>Oracle Database</a:t>
            </a:r>
          </a:p>
          <a:p>
            <a:pPr algn="r"/>
            <a:r>
              <a:rPr lang="en-US" sz="1600" dirty="0">
                <a:cs typeface="Arial" pitchFamily="34" charset="0"/>
              </a:rPr>
              <a:t>(All Payments)</a:t>
            </a:r>
            <a:endParaRPr lang="cs-CZ" sz="1600" b="1" dirty="0">
              <a:cs typeface="Arial" pitchFamily="34" charset="0"/>
            </a:endParaRPr>
          </a:p>
        </p:txBody>
      </p:sp>
      <p:sp>
        <p:nvSpPr>
          <p:cNvPr id="55" name="TextBox 54"/>
          <p:cNvSpPr txBox="1"/>
          <p:nvPr/>
        </p:nvSpPr>
        <p:spPr bwMode="auto">
          <a:xfrm>
            <a:off x="7678773" y="5568754"/>
            <a:ext cx="4513227" cy="523220"/>
          </a:xfrm>
          <a:prstGeom prst="rect">
            <a:avLst/>
          </a:prstGeom>
          <a:solidFill>
            <a:srgbClr val="FFFFFF"/>
          </a:solidFill>
          <a:ln w="9525" algn="ctr">
            <a:noFill/>
            <a:miter lim="800000"/>
            <a:headEnd/>
            <a:tailEnd/>
          </a:ln>
          <a:effectLst/>
        </p:spPr>
        <p:txBody>
          <a:bodyPr wrap="square" lIns="0" tIns="0" rIns="0" bIns="0" rtlCol="0">
            <a:spAutoFit/>
          </a:bodyPr>
          <a:lstStyle/>
          <a:p>
            <a:r>
              <a:rPr lang="en-US" b="1" dirty="0">
                <a:cs typeface="Arial" pitchFamily="34" charset="0"/>
              </a:rPr>
              <a:t>Cassandra </a:t>
            </a:r>
            <a:br>
              <a:rPr lang="en-US" b="1" dirty="0">
                <a:cs typeface="Arial" pitchFamily="34" charset="0"/>
              </a:rPr>
            </a:br>
            <a:r>
              <a:rPr lang="en-US" sz="1600" dirty="0">
                <a:cs typeface="Arial" pitchFamily="34" charset="0"/>
              </a:rPr>
              <a:t>(Cold Storage for In-flight Real-Time Payments)</a:t>
            </a:r>
            <a:endParaRPr lang="cs-CZ" sz="1600" dirty="0">
              <a:cs typeface="Arial" pitchFamily="34" charset="0"/>
            </a:endParaRPr>
          </a:p>
        </p:txBody>
      </p:sp>
      <p:sp>
        <p:nvSpPr>
          <p:cNvPr id="54" name="Left Arrow 53"/>
          <p:cNvSpPr/>
          <p:nvPr/>
        </p:nvSpPr>
        <p:spPr bwMode="gray">
          <a:xfrm>
            <a:off x="5641391" y="5792671"/>
            <a:ext cx="952204" cy="299303"/>
          </a:xfrm>
          <a:prstGeom prst="leftArrow">
            <a:avLst/>
          </a:prstGeom>
          <a:solidFill>
            <a:srgbClr val="FFAA99"/>
          </a:solidFill>
          <a:ln w="9525" algn="ctr">
            <a:noFill/>
            <a:miter lim="800000"/>
            <a:headEnd/>
            <a:tailEnd/>
          </a:ln>
          <a:effectLst/>
        </p:spPr>
        <p:txBody>
          <a:bodyPr lIns="63500" tIns="0" rIns="64800" bIns="0" rtlCol="0" anchor="ctr"/>
          <a:lstStyle/>
          <a:p>
            <a:pPr algn="ctr">
              <a:spcBef>
                <a:spcPct val="0"/>
              </a:spcBef>
              <a:buClrTx/>
              <a:buSzPct val="90000"/>
            </a:pPr>
            <a:endParaRPr lang="cs-CZ" sz="1600" b="1" dirty="0">
              <a:solidFill>
                <a:schemeClr val="bg1"/>
              </a:solidFill>
              <a:cs typeface="Arial" pitchFamily="34" charset="0"/>
            </a:endParaRPr>
          </a:p>
        </p:txBody>
      </p:sp>
      <p:sp>
        <p:nvSpPr>
          <p:cNvPr id="57" name="Flowchart: Process 56"/>
          <p:cNvSpPr/>
          <p:nvPr/>
        </p:nvSpPr>
        <p:spPr bwMode="gray">
          <a:xfrm>
            <a:off x="5126500" y="4615768"/>
            <a:ext cx="1981987" cy="468000"/>
          </a:xfrm>
          <a:prstGeom prst="flowChartProcess">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solidFill>
                  <a:schemeClr val="bg1"/>
                </a:solidFill>
                <a:cs typeface="Arial" pitchFamily="34" charset="0"/>
              </a:rPr>
              <a:t>Business Rules</a:t>
            </a:r>
            <a:endParaRPr lang="cs-CZ" sz="1600" b="1" dirty="0">
              <a:solidFill>
                <a:schemeClr val="bg1"/>
              </a:solidFill>
              <a:cs typeface="Arial" pitchFamily="34" charset="0"/>
            </a:endParaRPr>
          </a:p>
        </p:txBody>
      </p:sp>
      <p:sp>
        <p:nvSpPr>
          <p:cNvPr id="59" name="Flowchart: Process 58"/>
          <p:cNvSpPr/>
          <p:nvPr/>
        </p:nvSpPr>
        <p:spPr bwMode="gray">
          <a:xfrm>
            <a:off x="7107368" y="1137702"/>
            <a:ext cx="1291914" cy="557174"/>
          </a:xfrm>
          <a:prstGeom prst="flowChartProcess">
            <a:avLst/>
          </a:prstGeom>
          <a:solidFill>
            <a:srgbClr val="FFC0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a:cs typeface="Arial" pitchFamily="34" charset="0"/>
              </a:rPr>
              <a:t>Identity Provider</a:t>
            </a:r>
            <a:endParaRPr lang="cs-CZ" sz="1600" b="1" dirty="0">
              <a:cs typeface="Arial" pitchFamily="34" charset="0"/>
            </a:endParaRPr>
          </a:p>
        </p:txBody>
      </p:sp>
      <p:sp>
        <p:nvSpPr>
          <p:cNvPr id="30" name="Flowchart: Process 29"/>
          <p:cNvSpPr/>
          <p:nvPr/>
        </p:nvSpPr>
        <p:spPr bwMode="gray">
          <a:xfrm>
            <a:off x="3843494" y="1137701"/>
            <a:ext cx="1281887" cy="554751"/>
          </a:xfrm>
          <a:prstGeom prst="flowChartProcess">
            <a:avLst/>
          </a:prstGeom>
          <a:solidFill>
            <a:srgbClr val="FFC000"/>
          </a:solidFill>
          <a:ln w="9525" algn="ctr">
            <a:noFill/>
            <a:miter lim="800000"/>
            <a:headEnd/>
            <a:tailEnd/>
          </a:ln>
          <a:effectLst/>
        </p:spPr>
        <p:txBody>
          <a:bodyPr lIns="63500" tIns="0" rIns="64800" bIns="0" rtlCol="0" anchor="ctr"/>
          <a:lstStyle/>
          <a:p>
            <a:pPr algn="ctr">
              <a:spcBef>
                <a:spcPct val="0"/>
              </a:spcBef>
              <a:buClrTx/>
              <a:buSzPct val="90000"/>
            </a:pPr>
            <a:r>
              <a:rPr lang="en-US" sz="1600" b="1" dirty="0" smtClean="0">
                <a:cs typeface="Arial" pitchFamily="34" charset="0"/>
              </a:rPr>
              <a:t>Payment Feeders</a:t>
            </a:r>
            <a:endParaRPr lang="cs-CZ" sz="1600" b="1" dirty="0">
              <a:cs typeface="Arial" pitchFamily="34" charset="0"/>
            </a:endParaRPr>
          </a:p>
        </p:txBody>
      </p:sp>
      <p:sp>
        <p:nvSpPr>
          <p:cNvPr id="32" name="Date Placeholder 4"/>
          <p:cNvSpPr txBox="1">
            <a:spLocks/>
          </p:cNvSpPr>
          <p:nvPr>
            <p:custDataLst>
              <p:tags r:id="rId1"/>
            </p:custDataLst>
          </p:nvPr>
        </p:nvSpPr>
        <p:spPr>
          <a:xfrm>
            <a:off x="9752121" y="6557082"/>
            <a:ext cx="1317674" cy="169200"/>
          </a:xfrm>
          <a:prstGeom prst="rect">
            <a:avLst/>
          </a:prstGeom>
        </p:spPr>
        <p:txBody>
          <a:bodyPr vert="horz" wrap="square" lIns="0" tIns="45720" rIns="0" bIns="45720" rtlCol="0" anchor="ctr" anchorCtr="0">
            <a:noAutofit/>
          </a:bodyPr>
          <a:lstStyle>
            <a:defPPr>
              <a:defRPr lang="en-US"/>
            </a:defPPr>
            <a:lvl1pPr marL="0" algn="l" defTabSz="914400" rtl="0" eaLnBrk="1" latinLnBrk="0" hangingPunct="1">
              <a:defRPr lang="en-GB" sz="1000" b="0" i="0" u="none" kern="1200" smtClean="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err="1" smtClean="0"/>
              <a:t>Confidential</a:t>
            </a:r>
            <a:endParaRPr lang="en-US" dirty="0"/>
          </a:p>
        </p:txBody>
      </p:sp>
    </p:spTree>
    <p:extLst>
      <p:ext uri="{BB962C8B-B14F-4D97-AF65-F5344CB8AC3E}">
        <p14:creationId xmlns:p14="http://schemas.microsoft.com/office/powerpoint/2010/main" val="2946039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Architecture Overview</a:t>
            </a:r>
            <a:endParaRPr lang="cs-CZ"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16</a:t>
            </a:fld>
            <a:endParaRPr lang="en-US" dirty="0"/>
          </a:p>
        </p:txBody>
      </p:sp>
      <p:sp>
        <p:nvSpPr>
          <p:cNvPr id="5" name="Date Placeholder 4"/>
          <p:cNvSpPr>
            <a:spLocks noGrp="1"/>
          </p:cNvSpPr>
          <p:nvPr>
            <p:ph type="dt" sz="half" idx="2"/>
          </p:nvPr>
        </p:nvSpPr>
        <p:spPr/>
        <p:txBody>
          <a:bodyPr/>
          <a:lstStyle/>
          <a:p>
            <a:pPr algn="ctr"/>
            <a:r>
              <a:rPr lang="fr-FR"/>
              <a:t>August 2018</a:t>
            </a:r>
            <a:endParaRPr lang="en-US" dirty="0"/>
          </a:p>
        </p:txBody>
      </p:sp>
      <p:pic>
        <p:nvPicPr>
          <p:cNvPr id="9" name="Picture 8"/>
          <p:cNvPicPr>
            <a:picLocks noChangeAspect="1"/>
          </p:cNvPicPr>
          <p:nvPr/>
        </p:nvPicPr>
        <p:blipFill>
          <a:blip r:embed="rId3"/>
          <a:stretch>
            <a:fillRect/>
          </a:stretch>
        </p:blipFill>
        <p:spPr>
          <a:xfrm>
            <a:off x="957724" y="1212304"/>
            <a:ext cx="10276552" cy="4433391"/>
          </a:xfrm>
          <a:prstGeom prst="rect">
            <a:avLst/>
          </a:prstGeom>
        </p:spPr>
      </p:pic>
      <p:sp>
        <p:nvSpPr>
          <p:cNvPr id="7" name="Date Placeholder 4"/>
          <p:cNvSpPr txBox="1">
            <a:spLocks/>
          </p:cNvSpPr>
          <p:nvPr>
            <p:custDataLst>
              <p:tags r:id="rId1"/>
            </p:custDataLst>
          </p:nvPr>
        </p:nvSpPr>
        <p:spPr>
          <a:xfrm>
            <a:off x="9752121" y="6557082"/>
            <a:ext cx="1317674" cy="169200"/>
          </a:xfrm>
          <a:prstGeom prst="rect">
            <a:avLst/>
          </a:prstGeom>
        </p:spPr>
        <p:txBody>
          <a:bodyPr vert="horz" wrap="square" lIns="0" tIns="45720" rIns="0" bIns="45720" rtlCol="0" anchor="ctr" anchorCtr="0">
            <a:noAutofit/>
          </a:bodyPr>
          <a:lstStyle>
            <a:defPPr>
              <a:defRPr lang="en-US"/>
            </a:defPPr>
            <a:lvl1pPr marL="0" algn="l" defTabSz="914400" rtl="0" eaLnBrk="1" latinLnBrk="0" hangingPunct="1">
              <a:defRPr lang="en-GB" sz="1000" b="0" i="0" u="none" kern="1200" smtClean="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err="1" smtClean="0"/>
              <a:t>Confidential</a:t>
            </a:r>
            <a:endParaRPr lang="en-US" dirty="0"/>
          </a:p>
        </p:txBody>
      </p:sp>
    </p:spTree>
    <p:extLst>
      <p:ext uri="{BB962C8B-B14F-4D97-AF65-F5344CB8AC3E}">
        <p14:creationId xmlns:p14="http://schemas.microsoft.com/office/powerpoint/2010/main" val="615800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a:t>
            </a:r>
            <a:r>
              <a:rPr lang="en-US" dirty="0" smtClean="0"/>
              <a:t>Availability </a:t>
            </a:r>
            <a:r>
              <a:rPr lang="en-US" dirty="0"/>
              <a:t>/ </a:t>
            </a:r>
            <a:r>
              <a:rPr lang="en-US" dirty="0" smtClean="0"/>
              <a:t>Disaster Recovery</a:t>
            </a:r>
            <a:endParaRPr lang="en-CA" dirty="0"/>
          </a:p>
        </p:txBody>
      </p:sp>
      <p:sp>
        <p:nvSpPr>
          <p:cNvPr id="3" name="Content Placeholder 2"/>
          <p:cNvSpPr>
            <a:spLocks noGrp="1"/>
          </p:cNvSpPr>
          <p:nvPr>
            <p:ph sz="quarter" idx="17"/>
          </p:nvPr>
        </p:nvSpPr>
        <p:spPr>
          <a:xfrm>
            <a:off x="8862168" y="1106490"/>
            <a:ext cx="2771493" cy="5275260"/>
          </a:xfrm>
        </p:spPr>
        <p:txBody>
          <a:bodyPr>
            <a:noAutofit/>
          </a:bodyPr>
          <a:lstStyle/>
          <a:p>
            <a:pPr marL="285750" lvl="1">
              <a:spcBef>
                <a:spcPts val="0"/>
              </a:spcBef>
              <a:spcAft>
                <a:spcPts val="600"/>
              </a:spcAft>
              <a:buClr>
                <a:schemeClr val="tx2"/>
              </a:buClr>
            </a:pPr>
            <a:r>
              <a:rPr lang="en-GB" sz="1600" dirty="0"/>
              <a:t>Architected to multi-cloud </a:t>
            </a:r>
          </a:p>
          <a:p>
            <a:pPr marL="285750" lvl="1">
              <a:spcBef>
                <a:spcPts val="0"/>
              </a:spcBef>
              <a:spcAft>
                <a:spcPts val="600"/>
              </a:spcAft>
              <a:buClr>
                <a:schemeClr val="tx2"/>
              </a:buClr>
            </a:pPr>
            <a:r>
              <a:rPr lang="en-GB" sz="1600" dirty="0" smtClean="0"/>
              <a:t>Auto restart using Kubernetes health probes and Kubernetes load balancing / services</a:t>
            </a:r>
          </a:p>
          <a:p>
            <a:pPr marL="285750" lvl="1">
              <a:spcBef>
                <a:spcPts val="0"/>
              </a:spcBef>
              <a:spcAft>
                <a:spcPts val="600"/>
              </a:spcAft>
              <a:buClr>
                <a:schemeClr val="tx2"/>
              </a:buClr>
            </a:pPr>
            <a:r>
              <a:rPr lang="en-GB" sz="1600" dirty="0" smtClean="0"/>
              <a:t>Data </a:t>
            </a:r>
            <a:r>
              <a:rPr lang="en-GB" sz="1600" dirty="0"/>
              <a:t>geo-replication</a:t>
            </a:r>
          </a:p>
          <a:p>
            <a:pPr marL="571500" lvl="2" indent="-279400">
              <a:spcBef>
                <a:spcPts val="0"/>
              </a:spcBef>
              <a:spcAft>
                <a:spcPts val="400"/>
              </a:spcAft>
              <a:buClr>
                <a:schemeClr val="tx2"/>
              </a:buClr>
            </a:pPr>
            <a:r>
              <a:rPr lang="en-GB" sz="1600" dirty="0"/>
              <a:t>Landing zone for payment files (inbound &amp; outbound payments)</a:t>
            </a:r>
          </a:p>
          <a:p>
            <a:pPr marL="571500" lvl="2" indent="-279400">
              <a:spcBef>
                <a:spcPts val="0"/>
              </a:spcBef>
              <a:spcAft>
                <a:spcPts val="400"/>
              </a:spcAft>
              <a:buClr>
                <a:schemeClr val="tx2"/>
              </a:buClr>
            </a:pPr>
            <a:r>
              <a:rPr lang="en-GB" sz="1600" dirty="0"/>
              <a:t>Synchronous replication of transaction files dropped to CGI landing zone by Bank to guarantee data consistency between sites</a:t>
            </a:r>
          </a:p>
          <a:p>
            <a:pPr marL="571500" lvl="2" indent="-279400">
              <a:spcBef>
                <a:spcPts val="0"/>
              </a:spcBef>
              <a:spcAft>
                <a:spcPts val="400"/>
              </a:spcAft>
              <a:buClr>
                <a:schemeClr val="tx2"/>
              </a:buClr>
            </a:pPr>
            <a:r>
              <a:rPr lang="en-GB" sz="1600" dirty="0"/>
              <a:t>Asynchronous database geo-replication </a:t>
            </a:r>
            <a:r>
              <a:rPr lang="en-GB" sz="1600" dirty="0" smtClean="0"/>
              <a:t>(</a:t>
            </a:r>
            <a:r>
              <a:rPr lang="en-GB" sz="1600" dirty="0"/>
              <a:t>Oracle Data Guard) is used to maintain performance</a:t>
            </a:r>
          </a:p>
          <a:p>
            <a:endParaRPr lang="fr-CA" sz="1600" dirty="0"/>
          </a:p>
        </p:txBody>
      </p:sp>
      <p:sp>
        <p:nvSpPr>
          <p:cNvPr id="9" name="Rectangle 8"/>
          <p:cNvSpPr/>
          <p:nvPr/>
        </p:nvSpPr>
        <p:spPr bwMode="gray">
          <a:xfrm>
            <a:off x="152400" y="3976669"/>
            <a:ext cx="8858250" cy="468000"/>
          </a:xfrm>
          <a:prstGeom prst="rect">
            <a:avLst/>
          </a:prstGeom>
          <a:solidFill>
            <a:schemeClr val="accent6">
              <a:lumMod val="20000"/>
              <a:lumOff val="80000"/>
            </a:schemeClr>
          </a:solidFill>
          <a:ln w="3175" algn="ctr">
            <a:noFill/>
            <a:prstDash val="dash"/>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10" name="Rectangle 9"/>
          <p:cNvSpPr/>
          <p:nvPr/>
        </p:nvSpPr>
        <p:spPr bwMode="gray">
          <a:xfrm>
            <a:off x="152400" y="2507420"/>
            <a:ext cx="8858250" cy="468000"/>
          </a:xfrm>
          <a:prstGeom prst="rect">
            <a:avLst/>
          </a:prstGeom>
          <a:solidFill>
            <a:schemeClr val="accent6">
              <a:lumMod val="20000"/>
              <a:lumOff val="80000"/>
            </a:schemeClr>
          </a:solidFill>
          <a:ln w="3175" algn="ctr">
            <a:noFill/>
            <a:prstDash val="dash"/>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305" name="Groupe 304"/>
          <p:cNvGrpSpPr/>
          <p:nvPr/>
        </p:nvGrpSpPr>
        <p:grpSpPr>
          <a:xfrm>
            <a:off x="3468799" y="1186245"/>
            <a:ext cx="2078198" cy="4739878"/>
            <a:chOff x="3468799" y="1186245"/>
            <a:chExt cx="2078198" cy="4739878"/>
          </a:xfrm>
        </p:grpSpPr>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2235" y="2554819"/>
              <a:ext cx="468234" cy="38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9485" y="2554819"/>
              <a:ext cx="468234" cy="38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2235" y="3993094"/>
              <a:ext cx="468234" cy="38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9485" y="3993094"/>
              <a:ext cx="468234" cy="38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1437" y="2663139"/>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8799" y="2663139"/>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49228" y="4877135"/>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2849" y="5497243"/>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4645" y="4869764"/>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3462" y="4869764"/>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34783" y="1617598"/>
              <a:ext cx="300554" cy="18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bwMode="auto">
            <a:xfrm>
              <a:off x="3937021" y="1186245"/>
              <a:ext cx="896079" cy="369332"/>
            </a:xfrm>
            <a:prstGeom prst="rect">
              <a:avLst/>
            </a:prstGeom>
            <a:noFill/>
            <a:ln w="9525" algn="ctr">
              <a:noFill/>
              <a:miter lim="800000"/>
              <a:headEnd/>
              <a:tailEnd/>
            </a:ln>
            <a:effectLst/>
          </p:spPr>
          <p:txBody>
            <a:bodyPr wrap="none" lIns="0" tIns="0" rIns="0" bIns="0" rtlCol="0">
              <a:spAutoFit/>
            </a:bodyPr>
            <a:lstStyle/>
            <a:p>
              <a:pPr algn="ctr"/>
              <a:r>
                <a:rPr lang="en-US" sz="1200" b="1" dirty="0">
                  <a:cs typeface="Arial" pitchFamily="34" charset="0"/>
                </a:rPr>
                <a:t>Azure</a:t>
              </a:r>
              <a:br>
                <a:rPr lang="en-US" sz="1200" b="1" dirty="0">
                  <a:cs typeface="Arial" pitchFamily="34" charset="0"/>
                </a:rPr>
              </a:br>
              <a:r>
                <a:rPr lang="en-US" sz="1200" b="1" dirty="0">
                  <a:cs typeface="Arial" pitchFamily="34" charset="0"/>
                </a:rPr>
                <a:t>Primary Site</a:t>
              </a:r>
            </a:p>
          </p:txBody>
        </p:sp>
        <p:sp>
          <p:nvSpPr>
            <p:cNvPr id="36" name="TextBox 35"/>
            <p:cNvSpPr txBox="1"/>
            <p:nvPr/>
          </p:nvSpPr>
          <p:spPr bwMode="auto">
            <a:xfrm>
              <a:off x="4173748" y="4124667"/>
              <a:ext cx="413576" cy="169277"/>
            </a:xfrm>
            <a:prstGeom prst="rect">
              <a:avLst/>
            </a:prstGeom>
            <a:solidFill>
              <a:schemeClr val="bg1"/>
            </a:solidFill>
            <a:ln w="9525" algn="ctr">
              <a:noFill/>
              <a:miter lim="800000"/>
              <a:headEnd/>
              <a:tailEnd/>
            </a:ln>
            <a:effectLst/>
          </p:spPr>
          <p:txBody>
            <a:bodyPr wrap="none" lIns="0" tIns="0" rIns="0" bIns="0" rtlCol="0">
              <a:spAutoFit/>
            </a:bodyPr>
            <a:lstStyle/>
            <a:p>
              <a:pPr algn="ctr"/>
              <a:r>
                <a:rPr lang="en-US" sz="600" dirty="0">
                  <a:cs typeface="Arial" pitchFamily="34" charset="0"/>
                </a:rPr>
                <a:t>Data Guard</a:t>
              </a:r>
              <a:br>
                <a:rPr lang="en-US" sz="600" dirty="0">
                  <a:cs typeface="Arial" pitchFamily="34" charset="0"/>
                </a:rPr>
              </a:br>
              <a:r>
                <a:rPr lang="en-US" sz="500" dirty="0">
                  <a:cs typeface="Arial" pitchFamily="34" charset="0"/>
                </a:rPr>
                <a:t>(Synchronous)</a:t>
              </a:r>
            </a:p>
          </p:txBody>
        </p:sp>
        <p:sp>
          <p:nvSpPr>
            <p:cNvPr id="37" name="TextBox 36"/>
            <p:cNvSpPr txBox="1"/>
            <p:nvPr/>
          </p:nvSpPr>
          <p:spPr bwMode="auto">
            <a:xfrm>
              <a:off x="3562290" y="5223233"/>
              <a:ext cx="573875"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Current data</a:t>
              </a:r>
            </a:p>
          </p:txBody>
        </p:sp>
        <p:sp>
          <p:nvSpPr>
            <p:cNvPr id="38" name="TextBox 37"/>
            <p:cNvSpPr txBox="1"/>
            <p:nvPr/>
          </p:nvSpPr>
          <p:spPr bwMode="auto">
            <a:xfrm>
              <a:off x="4531441" y="5223233"/>
              <a:ext cx="573875"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Current data</a:t>
              </a:r>
            </a:p>
          </p:txBody>
        </p:sp>
        <p:sp>
          <p:nvSpPr>
            <p:cNvPr id="39" name="TextBox 38"/>
            <p:cNvSpPr txBox="1"/>
            <p:nvPr/>
          </p:nvSpPr>
          <p:spPr bwMode="auto">
            <a:xfrm>
              <a:off x="5203953" y="5222803"/>
              <a:ext cx="343044"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Archive</a:t>
              </a:r>
            </a:p>
          </p:txBody>
        </p:sp>
        <p:sp>
          <p:nvSpPr>
            <p:cNvPr id="40" name="TextBox 39"/>
            <p:cNvSpPr txBox="1"/>
            <p:nvPr/>
          </p:nvSpPr>
          <p:spPr bwMode="auto">
            <a:xfrm>
              <a:off x="4216929" y="5803012"/>
              <a:ext cx="344646"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Backup</a:t>
              </a:r>
            </a:p>
          </p:txBody>
        </p:sp>
        <p:cxnSp>
          <p:nvCxnSpPr>
            <p:cNvPr id="41" name="Straight Arrow Connector 40"/>
            <p:cNvCxnSpPr>
              <a:stCxn id="31" idx="3"/>
              <a:endCxn id="12" idx="0"/>
            </p:cNvCxnSpPr>
            <p:nvPr/>
          </p:nvCxnSpPr>
          <p:spPr bwMode="gray">
            <a:xfrm>
              <a:off x="4535337" y="1712129"/>
              <a:ext cx="278265" cy="842690"/>
            </a:xfrm>
            <a:prstGeom prst="straightConnector1">
              <a:avLst/>
            </a:prstGeom>
            <a:noFill/>
            <a:ln w="9525">
              <a:solidFill>
                <a:schemeClr val="accent1"/>
              </a:solidFill>
              <a:round/>
              <a:headEnd/>
              <a:tailEnd type="arrow" w="sm" len="med"/>
            </a:ln>
            <a:effectLst/>
          </p:spPr>
        </p:cxnSp>
        <p:cxnSp>
          <p:nvCxnSpPr>
            <p:cNvPr id="42" name="Straight Arrow Connector 41"/>
            <p:cNvCxnSpPr>
              <a:stCxn id="31" idx="1"/>
              <a:endCxn id="11" idx="0"/>
            </p:cNvCxnSpPr>
            <p:nvPr/>
          </p:nvCxnSpPr>
          <p:spPr bwMode="gray">
            <a:xfrm flipH="1">
              <a:off x="3956352" y="1712129"/>
              <a:ext cx="278431" cy="842690"/>
            </a:xfrm>
            <a:prstGeom prst="straightConnector1">
              <a:avLst/>
            </a:prstGeom>
            <a:noFill/>
            <a:ln w="9525">
              <a:solidFill>
                <a:schemeClr val="accent1"/>
              </a:solidFill>
              <a:round/>
              <a:headEnd/>
              <a:tailEnd type="arrow" w="sm" len="med"/>
            </a:ln>
            <a:effectLst/>
          </p:spPr>
        </p:cxnSp>
        <p:cxnSp>
          <p:nvCxnSpPr>
            <p:cNvPr id="43" name="Straight Arrow Connector 42"/>
            <p:cNvCxnSpPr>
              <a:stCxn id="11" idx="2"/>
              <a:endCxn id="14" idx="0"/>
            </p:cNvCxnSpPr>
            <p:nvPr/>
          </p:nvCxnSpPr>
          <p:spPr bwMode="gray">
            <a:xfrm>
              <a:off x="3956352" y="2940050"/>
              <a:ext cx="0" cy="1053044"/>
            </a:xfrm>
            <a:prstGeom prst="straightConnector1">
              <a:avLst/>
            </a:prstGeom>
            <a:noFill/>
            <a:ln w="9525">
              <a:solidFill>
                <a:schemeClr val="accent1"/>
              </a:solidFill>
              <a:round/>
              <a:headEnd/>
              <a:tailEnd type="arrow" w="sm" len="med"/>
            </a:ln>
            <a:effectLst/>
          </p:spPr>
        </p:cxnSp>
        <p:cxnSp>
          <p:nvCxnSpPr>
            <p:cNvPr id="44" name="Straight Arrow Connector 43"/>
            <p:cNvCxnSpPr>
              <a:stCxn id="12" idx="2"/>
              <a:endCxn id="15" idx="0"/>
            </p:cNvCxnSpPr>
            <p:nvPr/>
          </p:nvCxnSpPr>
          <p:spPr bwMode="gray">
            <a:xfrm>
              <a:off x="4813602" y="2940050"/>
              <a:ext cx="0" cy="1053044"/>
            </a:xfrm>
            <a:prstGeom prst="straightConnector1">
              <a:avLst/>
            </a:prstGeom>
            <a:noFill/>
            <a:ln w="9525">
              <a:solidFill>
                <a:schemeClr val="accent6">
                  <a:lumMod val="50000"/>
                </a:schemeClr>
              </a:solidFill>
              <a:prstDash val="dash"/>
              <a:round/>
              <a:headEnd/>
              <a:tailEnd type="arrow" w="sm" len="med"/>
            </a:ln>
            <a:effectLst/>
          </p:spPr>
        </p:cxnSp>
        <p:cxnSp>
          <p:nvCxnSpPr>
            <p:cNvPr id="45" name="Straight Arrow Connector 44"/>
            <p:cNvCxnSpPr>
              <a:stCxn id="14" idx="2"/>
              <a:endCxn id="27" idx="0"/>
            </p:cNvCxnSpPr>
            <p:nvPr/>
          </p:nvCxnSpPr>
          <p:spPr bwMode="gray">
            <a:xfrm>
              <a:off x="3956352" y="4378325"/>
              <a:ext cx="3604" cy="498810"/>
            </a:xfrm>
            <a:prstGeom prst="straightConnector1">
              <a:avLst/>
            </a:prstGeom>
            <a:noFill/>
            <a:ln w="9525">
              <a:solidFill>
                <a:schemeClr val="accent1"/>
              </a:solidFill>
              <a:round/>
              <a:headEnd/>
              <a:tailEnd type="arrow" w="sm" len="med"/>
            </a:ln>
            <a:effectLst/>
          </p:spPr>
        </p:cxnSp>
        <p:cxnSp>
          <p:nvCxnSpPr>
            <p:cNvPr id="46" name="Straight Arrow Connector 45"/>
            <p:cNvCxnSpPr>
              <a:stCxn id="15" idx="2"/>
              <a:endCxn id="30" idx="0"/>
            </p:cNvCxnSpPr>
            <p:nvPr/>
          </p:nvCxnSpPr>
          <p:spPr bwMode="gray">
            <a:xfrm>
              <a:off x="4813602" y="4378325"/>
              <a:ext cx="588" cy="491439"/>
            </a:xfrm>
            <a:prstGeom prst="straightConnector1">
              <a:avLst/>
            </a:prstGeom>
            <a:noFill/>
            <a:ln w="9525">
              <a:solidFill>
                <a:schemeClr val="accent1"/>
              </a:solidFill>
              <a:round/>
              <a:headEnd/>
              <a:tailEnd type="arrow" w="sm" len="med"/>
            </a:ln>
            <a:effectLst/>
          </p:spPr>
        </p:cxnSp>
        <p:cxnSp>
          <p:nvCxnSpPr>
            <p:cNvPr id="47" name="Straight Arrow Connector 46"/>
            <p:cNvCxnSpPr>
              <a:stCxn id="15" idx="2"/>
              <a:endCxn id="29" idx="0"/>
            </p:cNvCxnSpPr>
            <p:nvPr/>
          </p:nvCxnSpPr>
          <p:spPr bwMode="gray">
            <a:xfrm>
              <a:off x="4813602" y="4378325"/>
              <a:ext cx="571771" cy="491439"/>
            </a:xfrm>
            <a:prstGeom prst="straightConnector1">
              <a:avLst/>
            </a:prstGeom>
            <a:noFill/>
            <a:ln w="9525">
              <a:solidFill>
                <a:schemeClr val="accent1"/>
              </a:solidFill>
              <a:round/>
              <a:headEnd/>
              <a:tailEnd type="arrow" w="sm" len="med"/>
            </a:ln>
            <a:effectLst/>
          </p:spPr>
        </p:cxnSp>
        <p:cxnSp>
          <p:nvCxnSpPr>
            <p:cNvPr id="48" name="Straight Arrow Connector 47"/>
            <p:cNvCxnSpPr>
              <a:stCxn id="15" idx="2"/>
              <a:endCxn id="28" idx="0"/>
            </p:cNvCxnSpPr>
            <p:nvPr/>
          </p:nvCxnSpPr>
          <p:spPr bwMode="gray">
            <a:xfrm flipH="1">
              <a:off x="4373577" y="4378325"/>
              <a:ext cx="440025" cy="1118918"/>
            </a:xfrm>
            <a:prstGeom prst="straightConnector1">
              <a:avLst/>
            </a:prstGeom>
            <a:noFill/>
            <a:ln w="9525">
              <a:solidFill>
                <a:schemeClr val="accent1"/>
              </a:solidFill>
              <a:round/>
              <a:headEnd/>
              <a:tailEnd type="arrow" w="sm" len="med"/>
            </a:ln>
            <a:effectLst/>
          </p:spPr>
        </p:cxnSp>
        <p:cxnSp>
          <p:nvCxnSpPr>
            <p:cNvPr id="49" name="Straight Arrow Connector 48"/>
            <p:cNvCxnSpPr>
              <a:stCxn id="14" idx="2"/>
              <a:endCxn id="28" idx="0"/>
            </p:cNvCxnSpPr>
            <p:nvPr/>
          </p:nvCxnSpPr>
          <p:spPr bwMode="gray">
            <a:xfrm>
              <a:off x="3956352" y="4378325"/>
              <a:ext cx="417225" cy="1118918"/>
            </a:xfrm>
            <a:prstGeom prst="straightConnector1">
              <a:avLst/>
            </a:prstGeom>
            <a:noFill/>
            <a:ln w="9525">
              <a:solidFill>
                <a:schemeClr val="accent6">
                  <a:lumMod val="50000"/>
                </a:schemeClr>
              </a:solidFill>
              <a:prstDash val="dash"/>
              <a:round/>
              <a:headEnd/>
              <a:tailEnd type="arrow" w="sm" len="med"/>
            </a:ln>
            <a:effectLst/>
          </p:spPr>
        </p:cxnSp>
        <p:sp>
          <p:nvSpPr>
            <p:cNvPr id="50" name="TextBox 49"/>
            <p:cNvSpPr txBox="1"/>
            <p:nvPr/>
          </p:nvSpPr>
          <p:spPr bwMode="auto">
            <a:xfrm>
              <a:off x="4051636" y="1869529"/>
              <a:ext cx="666849" cy="12311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r>
                <a:rPr lang="en-US" sz="800" dirty="0">
                  <a:cs typeface="Arial" pitchFamily="34" charset="0"/>
                </a:rPr>
                <a:t>Load Balancer</a:t>
              </a:r>
            </a:p>
          </p:txBody>
        </p:sp>
        <p:sp>
          <p:nvSpPr>
            <p:cNvPr id="51" name="TextBox 50"/>
            <p:cNvSpPr txBox="1"/>
            <p:nvPr/>
          </p:nvSpPr>
          <p:spPr bwMode="auto">
            <a:xfrm>
              <a:off x="3712695" y="4421230"/>
              <a:ext cx="487314"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DB server</a:t>
              </a:r>
            </a:p>
            <a:p>
              <a:pPr algn="ctr"/>
              <a:r>
                <a:rPr lang="en-US" sz="800" dirty="0">
                  <a:cs typeface="Arial" pitchFamily="34" charset="0"/>
                </a:rPr>
                <a:t>(standby)</a:t>
              </a:r>
            </a:p>
          </p:txBody>
        </p:sp>
        <p:sp>
          <p:nvSpPr>
            <p:cNvPr id="52" name="TextBox 51"/>
            <p:cNvSpPr txBox="1"/>
            <p:nvPr/>
          </p:nvSpPr>
          <p:spPr bwMode="auto">
            <a:xfrm>
              <a:off x="4570867" y="4421229"/>
              <a:ext cx="487314"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DB server</a:t>
              </a:r>
            </a:p>
            <a:p>
              <a:pPr algn="ctr"/>
              <a:r>
                <a:rPr lang="en-US" sz="800" dirty="0">
                  <a:cs typeface="Arial" pitchFamily="34" charset="0"/>
                </a:rPr>
                <a:t>(standby)</a:t>
              </a:r>
            </a:p>
          </p:txBody>
        </p:sp>
        <p:cxnSp>
          <p:nvCxnSpPr>
            <p:cNvPr id="54" name="Straight Arrow Connector 53"/>
            <p:cNvCxnSpPr/>
            <p:nvPr/>
          </p:nvCxnSpPr>
          <p:spPr bwMode="gray">
            <a:xfrm>
              <a:off x="4190469" y="4076172"/>
              <a:ext cx="389016" cy="0"/>
            </a:xfrm>
            <a:prstGeom prst="straightConnector1">
              <a:avLst/>
            </a:prstGeom>
            <a:noFill/>
            <a:ln w="9525">
              <a:solidFill>
                <a:schemeClr val="accent1"/>
              </a:solidFill>
              <a:round/>
              <a:headEnd/>
              <a:tailEnd type="arrow" w="sm" len="med"/>
            </a:ln>
            <a:effectLst/>
          </p:spPr>
        </p:cxnSp>
        <p:cxnSp>
          <p:nvCxnSpPr>
            <p:cNvPr id="55" name="Straight Connector 54"/>
            <p:cNvCxnSpPr/>
            <p:nvPr/>
          </p:nvCxnSpPr>
          <p:spPr bwMode="gray">
            <a:xfrm flipH="1">
              <a:off x="4181874" y="4338639"/>
              <a:ext cx="383405" cy="0"/>
            </a:xfrm>
            <a:prstGeom prst="line">
              <a:avLst/>
            </a:prstGeom>
            <a:noFill/>
            <a:ln w="9525">
              <a:solidFill>
                <a:schemeClr val="accent6">
                  <a:lumMod val="50000"/>
                </a:schemeClr>
              </a:solidFill>
              <a:prstDash val="dash"/>
              <a:round/>
              <a:headEnd/>
              <a:tailEnd type="arrow" w="sm" len="sm"/>
            </a:ln>
            <a:effectLst/>
          </p:spPr>
        </p:cxnSp>
        <p:sp>
          <p:nvSpPr>
            <p:cNvPr id="56" name="TextBox 55"/>
            <p:cNvSpPr txBox="1"/>
            <p:nvPr/>
          </p:nvSpPr>
          <p:spPr bwMode="auto">
            <a:xfrm>
              <a:off x="3850624" y="2115750"/>
              <a:ext cx="1038343" cy="246221"/>
            </a:xfrm>
            <a:prstGeom prst="rect">
              <a:avLst/>
            </a:prstGeom>
            <a:solidFill>
              <a:schemeClr val="bg1">
                <a:alpha val="65000"/>
              </a:schemeClr>
            </a:solidFill>
            <a:ln w="9525" algn="ctr">
              <a:noFill/>
              <a:miter lim="800000"/>
              <a:headEnd/>
              <a:tailEnd/>
            </a:ln>
            <a:effectLst/>
          </p:spPr>
          <p:txBody>
            <a:bodyPr wrap="square" lIns="0" tIns="0" rIns="0" bIns="0" rtlCol="0">
              <a:spAutoFit/>
            </a:bodyPr>
            <a:lstStyle/>
            <a:p>
              <a:pPr algn="ctr"/>
              <a:r>
                <a:rPr lang="en-US" sz="800" dirty="0">
                  <a:cs typeface="Arial" pitchFamily="34" charset="0"/>
                </a:rPr>
                <a:t>HTTPS MQ </a:t>
              </a:r>
              <a:br>
                <a:rPr lang="en-US" sz="800" dirty="0">
                  <a:cs typeface="Arial" pitchFamily="34" charset="0"/>
                </a:rPr>
              </a:br>
              <a:r>
                <a:rPr lang="en-US" sz="800" dirty="0">
                  <a:cs typeface="Arial" pitchFamily="34" charset="0"/>
                </a:rPr>
                <a:t>over SSL SFTP</a:t>
              </a:r>
            </a:p>
          </p:txBody>
        </p:sp>
        <p:cxnSp>
          <p:nvCxnSpPr>
            <p:cNvPr id="57" name="Elbow Connector 56"/>
            <p:cNvCxnSpPr/>
            <p:nvPr/>
          </p:nvCxnSpPr>
          <p:spPr bwMode="gray">
            <a:xfrm rot="5400000">
              <a:off x="3764838" y="3214428"/>
              <a:ext cx="1145379" cy="483917"/>
            </a:xfrm>
            <a:prstGeom prst="bentConnector3">
              <a:avLst>
                <a:gd name="adj1" fmla="val 63514"/>
              </a:avLst>
            </a:prstGeom>
            <a:noFill/>
            <a:ln w="9525">
              <a:solidFill>
                <a:schemeClr val="accent1"/>
              </a:solidFill>
              <a:round/>
              <a:headEnd/>
              <a:tailEnd type="arrow" w="sm" len="med"/>
            </a:ln>
            <a:effectLst/>
          </p:spPr>
        </p:cxnSp>
        <p:sp>
          <p:nvSpPr>
            <p:cNvPr id="58" name="TextBox 57"/>
            <p:cNvSpPr txBox="1"/>
            <p:nvPr/>
          </p:nvSpPr>
          <p:spPr bwMode="auto">
            <a:xfrm>
              <a:off x="4563971" y="2972129"/>
              <a:ext cx="538610"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App server</a:t>
              </a:r>
            </a:p>
            <a:p>
              <a:pPr algn="ctr"/>
              <a:r>
                <a:rPr lang="en-US" sz="800" dirty="0">
                  <a:cs typeface="Arial" pitchFamily="34" charset="0"/>
                </a:rPr>
                <a:t>(standby)</a:t>
              </a:r>
              <a:endParaRPr lang="en-US" sz="800" b="1" dirty="0">
                <a:cs typeface="Arial" pitchFamily="34" charset="0"/>
              </a:endParaRPr>
            </a:p>
          </p:txBody>
        </p:sp>
        <p:cxnSp>
          <p:nvCxnSpPr>
            <p:cNvPr id="59" name="Elbow Connector 58"/>
            <p:cNvCxnSpPr/>
            <p:nvPr/>
          </p:nvCxnSpPr>
          <p:spPr bwMode="gray">
            <a:xfrm rot="16200000" flipH="1">
              <a:off x="3836023" y="3199593"/>
              <a:ext cx="1089026" cy="569939"/>
            </a:xfrm>
            <a:prstGeom prst="bentConnector3">
              <a:avLst>
                <a:gd name="adj1" fmla="val 52624"/>
              </a:avLst>
            </a:prstGeom>
            <a:noFill/>
            <a:ln w="9525">
              <a:solidFill>
                <a:schemeClr val="accent6">
                  <a:lumMod val="50000"/>
                </a:schemeClr>
              </a:solidFill>
              <a:prstDash val="dash"/>
              <a:round/>
              <a:headEnd/>
              <a:tailEnd type="arrow" w="sm" len="med"/>
            </a:ln>
            <a:effectLst/>
          </p:spPr>
        </p:cxnSp>
        <p:sp>
          <p:nvSpPr>
            <p:cNvPr id="60" name="TextBox 59"/>
            <p:cNvSpPr txBox="1"/>
            <p:nvPr/>
          </p:nvSpPr>
          <p:spPr bwMode="auto">
            <a:xfrm>
              <a:off x="3727168" y="2972129"/>
              <a:ext cx="538610"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App server</a:t>
              </a:r>
            </a:p>
            <a:p>
              <a:pPr algn="ctr"/>
              <a:r>
                <a:rPr lang="en-US" sz="800" dirty="0">
                  <a:cs typeface="Arial" pitchFamily="34" charset="0"/>
                </a:rPr>
                <a:t>(standby)</a:t>
              </a:r>
            </a:p>
          </p:txBody>
        </p:sp>
        <p:sp>
          <p:nvSpPr>
            <p:cNvPr id="61" name="TextBox 60"/>
            <p:cNvSpPr txBox="1"/>
            <p:nvPr/>
          </p:nvSpPr>
          <p:spPr bwMode="auto">
            <a:xfrm>
              <a:off x="4712613" y="3447264"/>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62" name="TextBox 61"/>
            <p:cNvSpPr txBox="1"/>
            <p:nvPr/>
          </p:nvSpPr>
          <p:spPr bwMode="auto">
            <a:xfrm>
              <a:off x="3857059" y="3438395"/>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63" name="TextBox 62"/>
            <p:cNvSpPr txBox="1"/>
            <p:nvPr/>
          </p:nvSpPr>
          <p:spPr bwMode="auto">
            <a:xfrm>
              <a:off x="4564517" y="3691987"/>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64" name="TextBox 63"/>
            <p:cNvSpPr txBox="1"/>
            <p:nvPr/>
          </p:nvSpPr>
          <p:spPr bwMode="auto">
            <a:xfrm>
              <a:off x="4477410" y="3279107"/>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grpSp>
      <p:grpSp>
        <p:nvGrpSpPr>
          <p:cNvPr id="1481" name="Groupe 1480"/>
          <p:cNvGrpSpPr/>
          <p:nvPr/>
        </p:nvGrpSpPr>
        <p:grpSpPr>
          <a:xfrm>
            <a:off x="6629888" y="1176720"/>
            <a:ext cx="2114649" cy="4711303"/>
            <a:chOff x="6629888" y="1176720"/>
            <a:chExt cx="2114649" cy="4711303"/>
          </a:xfrm>
        </p:grpSpPr>
        <p:pic>
          <p:nvPicPr>
            <p:cNvPr id="13"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9888" y="2646117"/>
              <a:ext cx="228275" cy="2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13900" y="4831664"/>
              <a:ext cx="228275" cy="2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83850" y="4831664"/>
              <a:ext cx="228275" cy="2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52008" y="4831664"/>
              <a:ext cx="228275" cy="2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51275" y="5451772"/>
              <a:ext cx="228275" cy="2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89913" y="2516719"/>
              <a:ext cx="494332" cy="40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47163" y="2516719"/>
              <a:ext cx="494332" cy="40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01200" y="2646117"/>
              <a:ext cx="228275" cy="2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89913" y="3918989"/>
              <a:ext cx="494332" cy="40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47163" y="3918988"/>
              <a:ext cx="494332" cy="40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3646" y="1579498"/>
              <a:ext cx="300554" cy="18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bwMode="auto">
            <a:xfrm>
              <a:off x="7145599" y="1176720"/>
              <a:ext cx="876651" cy="369332"/>
            </a:xfrm>
            <a:prstGeom prst="rect">
              <a:avLst/>
            </a:prstGeom>
            <a:noFill/>
            <a:ln w="9525" algn="ctr">
              <a:noFill/>
              <a:miter lim="800000"/>
              <a:headEnd/>
              <a:tailEnd/>
            </a:ln>
            <a:effectLst/>
          </p:spPr>
          <p:txBody>
            <a:bodyPr wrap="none" lIns="0" tIns="0" rIns="0" bIns="0" rtlCol="0">
              <a:spAutoFit/>
            </a:bodyPr>
            <a:lstStyle>
              <a:defPPr>
                <a:defRPr lang="en-US"/>
              </a:defPPr>
              <a:lvl1pPr algn="ctr">
                <a:defRPr sz="1200" b="1">
                  <a:cs typeface="Arial" pitchFamily="34" charset="0"/>
                </a:defRPr>
              </a:lvl1pPr>
            </a:lstStyle>
            <a:p>
              <a:r>
                <a:rPr lang="en-US" dirty="0"/>
                <a:t>AWS</a:t>
              </a:r>
              <a:br>
                <a:rPr lang="en-US" dirty="0"/>
              </a:br>
              <a:r>
                <a:rPr lang="en-US" dirty="0"/>
                <a:t>Tertiary Site</a:t>
              </a:r>
            </a:p>
          </p:txBody>
        </p:sp>
        <p:cxnSp>
          <p:nvCxnSpPr>
            <p:cNvPr id="65" name="Straight Arrow Connector 64"/>
            <p:cNvCxnSpPr>
              <a:stCxn id="32" idx="3"/>
            </p:cNvCxnSpPr>
            <p:nvPr/>
          </p:nvCxnSpPr>
          <p:spPr bwMode="gray">
            <a:xfrm>
              <a:off x="7734200" y="1674029"/>
              <a:ext cx="260129" cy="842690"/>
            </a:xfrm>
            <a:prstGeom prst="straightConnector1">
              <a:avLst/>
            </a:prstGeom>
            <a:noFill/>
            <a:ln w="9525">
              <a:solidFill>
                <a:schemeClr val="accent1"/>
              </a:solidFill>
              <a:round/>
              <a:headEnd/>
              <a:tailEnd type="arrow" w="sm" len="med"/>
            </a:ln>
            <a:effectLst/>
          </p:spPr>
        </p:cxnSp>
        <p:cxnSp>
          <p:nvCxnSpPr>
            <p:cNvPr id="66" name="Straight Arrow Connector 65"/>
            <p:cNvCxnSpPr>
              <a:stCxn id="32" idx="1"/>
              <a:endCxn id="21" idx="0"/>
            </p:cNvCxnSpPr>
            <p:nvPr/>
          </p:nvCxnSpPr>
          <p:spPr bwMode="gray">
            <a:xfrm flipH="1">
              <a:off x="7137079" y="1674029"/>
              <a:ext cx="296567" cy="842690"/>
            </a:xfrm>
            <a:prstGeom prst="straightConnector1">
              <a:avLst/>
            </a:prstGeom>
            <a:noFill/>
            <a:ln w="9525">
              <a:solidFill>
                <a:schemeClr val="accent1"/>
              </a:solidFill>
              <a:round/>
              <a:headEnd/>
              <a:tailEnd type="arrow" w="sm" len="med"/>
            </a:ln>
            <a:effectLst/>
          </p:spPr>
        </p:cxnSp>
        <p:sp>
          <p:nvSpPr>
            <p:cNvPr id="67" name="TextBox 66"/>
            <p:cNvSpPr txBox="1"/>
            <p:nvPr/>
          </p:nvSpPr>
          <p:spPr bwMode="auto">
            <a:xfrm>
              <a:off x="7252096" y="1831429"/>
              <a:ext cx="666849" cy="12311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r>
                <a:rPr lang="en-US" sz="800" dirty="0">
                  <a:cs typeface="Arial" pitchFamily="34" charset="0"/>
                </a:rPr>
                <a:t>Load Balancer</a:t>
              </a:r>
            </a:p>
          </p:txBody>
        </p:sp>
        <p:sp>
          <p:nvSpPr>
            <p:cNvPr id="68" name="TextBox 67"/>
            <p:cNvSpPr txBox="1"/>
            <p:nvPr/>
          </p:nvSpPr>
          <p:spPr bwMode="auto">
            <a:xfrm>
              <a:off x="7051084" y="2077650"/>
              <a:ext cx="1038343" cy="246221"/>
            </a:xfrm>
            <a:prstGeom prst="rect">
              <a:avLst/>
            </a:prstGeom>
            <a:solidFill>
              <a:schemeClr val="bg1">
                <a:alpha val="65000"/>
              </a:schemeClr>
            </a:solidFill>
            <a:ln w="9525" algn="ctr">
              <a:noFill/>
              <a:miter lim="800000"/>
              <a:headEnd/>
              <a:tailEnd/>
            </a:ln>
            <a:effectLst/>
          </p:spPr>
          <p:txBody>
            <a:bodyPr wrap="square" lIns="0" tIns="0" rIns="0" bIns="0" rtlCol="0">
              <a:spAutoFit/>
            </a:bodyPr>
            <a:lstStyle/>
            <a:p>
              <a:pPr algn="ctr"/>
              <a:r>
                <a:rPr lang="en-US" sz="800" dirty="0">
                  <a:cs typeface="Arial" pitchFamily="34" charset="0"/>
                </a:rPr>
                <a:t>HTTPS MQ </a:t>
              </a:r>
              <a:br>
                <a:rPr lang="en-US" sz="800" dirty="0">
                  <a:cs typeface="Arial" pitchFamily="34" charset="0"/>
                </a:rPr>
              </a:br>
              <a:r>
                <a:rPr lang="en-US" sz="800" dirty="0">
                  <a:cs typeface="Arial" pitchFamily="34" charset="0"/>
                </a:rPr>
                <a:t>over SSL SFTP</a:t>
              </a:r>
            </a:p>
          </p:txBody>
        </p:sp>
        <p:cxnSp>
          <p:nvCxnSpPr>
            <p:cNvPr id="70" name="Straight Arrow Connector 69"/>
            <p:cNvCxnSpPr>
              <a:endCxn id="25" idx="0"/>
            </p:cNvCxnSpPr>
            <p:nvPr/>
          </p:nvCxnSpPr>
          <p:spPr bwMode="gray">
            <a:xfrm>
              <a:off x="7133331" y="2901950"/>
              <a:ext cx="3748" cy="1017039"/>
            </a:xfrm>
            <a:prstGeom prst="straightConnector1">
              <a:avLst/>
            </a:prstGeom>
            <a:noFill/>
            <a:ln w="9525">
              <a:solidFill>
                <a:schemeClr val="accent1"/>
              </a:solidFill>
              <a:round/>
              <a:headEnd/>
              <a:tailEnd type="arrow" w="sm" len="med"/>
            </a:ln>
            <a:effectLst/>
          </p:spPr>
        </p:cxnSp>
        <p:cxnSp>
          <p:nvCxnSpPr>
            <p:cNvPr id="71" name="Straight Arrow Connector 70"/>
            <p:cNvCxnSpPr>
              <a:endCxn id="26" idx="0"/>
            </p:cNvCxnSpPr>
            <p:nvPr/>
          </p:nvCxnSpPr>
          <p:spPr bwMode="gray">
            <a:xfrm>
              <a:off x="7990581" y="2901950"/>
              <a:ext cx="3748" cy="1017038"/>
            </a:xfrm>
            <a:prstGeom prst="straightConnector1">
              <a:avLst/>
            </a:prstGeom>
            <a:noFill/>
            <a:ln w="9525">
              <a:solidFill>
                <a:schemeClr val="accent6">
                  <a:lumMod val="50000"/>
                </a:schemeClr>
              </a:solidFill>
              <a:prstDash val="dash"/>
              <a:round/>
              <a:headEnd/>
              <a:tailEnd type="arrow" w="sm" len="med"/>
            </a:ln>
            <a:effectLst/>
          </p:spPr>
        </p:cxnSp>
        <p:cxnSp>
          <p:nvCxnSpPr>
            <p:cNvPr id="72" name="Elbow Connector 71"/>
            <p:cNvCxnSpPr/>
            <p:nvPr/>
          </p:nvCxnSpPr>
          <p:spPr bwMode="gray">
            <a:xfrm rot="5400000">
              <a:off x="6966216" y="3164743"/>
              <a:ext cx="1109397" cy="471104"/>
            </a:xfrm>
            <a:prstGeom prst="bentConnector3">
              <a:avLst>
                <a:gd name="adj1" fmla="val 64596"/>
              </a:avLst>
            </a:prstGeom>
            <a:noFill/>
            <a:ln w="9525">
              <a:solidFill>
                <a:schemeClr val="accent1"/>
              </a:solidFill>
              <a:round/>
              <a:headEnd/>
              <a:tailEnd type="arrow" w="sm" len="med"/>
            </a:ln>
            <a:effectLst/>
          </p:spPr>
        </p:cxnSp>
        <p:sp>
          <p:nvSpPr>
            <p:cNvPr id="73" name="TextBox 72"/>
            <p:cNvSpPr txBox="1"/>
            <p:nvPr/>
          </p:nvSpPr>
          <p:spPr bwMode="auto">
            <a:xfrm>
              <a:off x="7740950" y="2934029"/>
              <a:ext cx="538610"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App server</a:t>
              </a:r>
            </a:p>
            <a:p>
              <a:pPr algn="ctr"/>
              <a:r>
                <a:rPr lang="en-US" sz="800" dirty="0">
                  <a:cs typeface="Arial" pitchFamily="34" charset="0"/>
                </a:rPr>
                <a:t>(standby)</a:t>
              </a:r>
              <a:endParaRPr lang="en-US" sz="800" b="1" dirty="0">
                <a:cs typeface="Arial" pitchFamily="34" charset="0"/>
              </a:endParaRPr>
            </a:p>
          </p:txBody>
        </p:sp>
        <p:cxnSp>
          <p:nvCxnSpPr>
            <p:cNvPr id="74" name="Elbow Connector 73"/>
            <p:cNvCxnSpPr/>
            <p:nvPr/>
          </p:nvCxnSpPr>
          <p:spPr bwMode="gray">
            <a:xfrm rot="16200000" flipH="1">
              <a:off x="7030993" y="3143502"/>
              <a:ext cx="1053046" cy="569942"/>
            </a:xfrm>
            <a:prstGeom prst="bentConnector3">
              <a:avLst>
                <a:gd name="adj1" fmla="val 50000"/>
              </a:avLst>
            </a:prstGeom>
            <a:noFill/>
            <a:ln w="9525">
              <a:solidFill>
                <a:schemeClr val="accent6">
                  <a:lumMod val="50000"/>
                </a:schemeClr>
              </a:solidFill>
              <a:prstDash val="dash"/>
              <a:round/>
              <a:headEnd/>
              <a:tailEnd type="arrow" w="sm" len="med"/>
            </a:ln>
            <a:effectLst/>
          </p:spPr>
        </p:cxnSp>
        <p:sp>
          <p:nvSpPr>
            <p:cNvPr id="75" name="TextBox 74"/>
            <p:cNvSpPr txBox="1"/>
            <p:nvPr/>
          </p:nvSpPr>
          <p:spPr bwMode="auto">
            <a:xfrm>
              <a:off x="6904147" y="2934029"/>
              <a:ext cx="538610"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App server</a:t>
              </a:r>
            </a:p>
            <a:p>
              <a:pPr algn="ctr"/>
              <a:r>
                <a:rPr lang="en-US" sz="800" dirty="0">
                  <a:cs typeface="Arial" pitchFamily="34" charset="0"/>
                </a:rPr>
                <a:t>(standby)</a:t>
              </a:r>
            </a:p>
          </p:txBody>
        </p:sp>
        <p:sp>
          <p:nvSpPr>
            <p:cNvPr id="76" name="TextBox 75"/>
            <p:cNvSpPr txBox="1"/>
            <p:nvPr/>
          </p:nvSpPr>
          <p:spPr bwMode="auto">
            <a:xfrm>
              <a:off x="7889592" y="3409164"/>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77" name="TextBox 76"/>
            <p:cNvSpPr txBox="1"/>
            <p:nvPr/>
          </p:nvSpPr>
          <p:spPr bwMode="auto">
            <a:xfrm>
              <a:off x="7034038" y="3400295"/>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78" name="TextBox 77"/>
            <p:cNvSpPr txBox="1"/>
            <p:nvPr/>
          </p:nvSpPr>
          <p:spPr bwMode="auto">
            <a:xfrm>
              <a:off x="7741496" y="3653887"/>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79" name="TextBox 78"/>
            <p:cNvSpPr txBox="1"/>
            <p:nvPr/>
          </p:nvSpPr>
          <p:spPr bwMode="auto">
            <a:xfrm>
              <a:off x="7654389" y="3241007"/>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80" name="TextBox 79"/>
            <p:cNvSpPr txBox="1"/>
            <p:nvPr/>
          </p:nvSpPr>
          <p:spPr bwMode="auto">
            <a:xfrm>
              <a:off x="7363847" y="4067517"/>
              <a:ext cx="413576" cy="169277"/>
            </a:xfrm>
            <a:prstGeom prst="rect">
              <a:avLst/>
            </a:prstGeom>
            <a:solidFill>
              <a:schemeClr val="bg1"/>
            </a:solidFill>
            <a:ln w="9525" algn="ctr">
              <a:noFill/>
              <a:miter lim="800000"/>
              <a:headEnd/>
              <a:tailEnd/>
            </a:ln>
            <a:effectLst/>
          </p:spPr>
          <p:txBody>
            <a:bodyPr wrap="none" lIns="0" tIns="0" rIns="0" bIns="0" rtlCol="0">
              <a:spAutoFit/>
            </a:bodyPr>
            <a:lstStyle/>
            <a:p>
              <a:pPr algn="ctr"/>
              <a:r>
                <a:rPr lang="en-US" sz="600" dirty="0">
                  <a:cs typeface="Arial" pitchFamily="34" charset="0"/>
                </a:rPr>
                <a:t>Data Guard</a:t>
              </a:r>
              <a:br>
                <a:rPr lang="en-US" sz="600" dirty="0">
                  <a:cs typeface="Arial" pitchFamily="34" charset="0"/>
                </a:rPr>
              </a:br>
              <a:r>
                <a:rPr lang="en-US" sz="500" dirty="0">
                  <a:cs typeface="Arial" pitchFamily="34" charset="0"/>
                </a:rPr>
                <a:t>(Synchronous)</a:t>
              </a:r>
            </a:p>
          </p:txBody>
        </p:sp>
        <p:cxnSp>
          <p:nvCxnSpPr>
            <p:cNvPr id="81" name="Straight Arrow Connector 80"/>
            <p:cNvCxnSpPr/>
            <p:nvPr/>
          </p:nvCxnSpPr>
          <p:spPr bwMode="gray">
            <a:xfrm>
              <a:off x="7380568" y="4019022"/>
              <a:ext cx="389016" cy="0"/>
            </a:xfrm>
            <a:prstGeom prst="straightConnector1">
              <a:avLst/>
            </a:prstGeom>
            <a:noFill/>
            <a:ln w="9525">
              <a:solidFill>
                <a:schemeClr val="accent1"/>
              </a:solidFill>
              <a:round/>
              <a:headEnd/>
              <a:tailEnd type="arrow" w="sm" len="med"/>
            </a:ln>
            <a:effectLst/>
          </p:spPr>
        </p:cxnSp>
        <p:cxnSp>
          <p:nvCxnSpPr>
            <p:cNvPr id="82" name="Straight Connector 81"/>
            <p:cNvCxnSpPr/>
            <p:nvPr/>
          </p:nvCxnSpPr>
          <p:spPr bwMode="gray">
            <a:xfrm flipH="1">
              <a:off x="7371973" y="4281489"/>
              <a:ext cx="383405" cy="0"/>
            </a:xfrm>
            <a:prstGeom prst="line">
              <a:avLst/>
            </a:prstGeom>
            <a:noFill/>
            <a:ln w="9525">
              <a:solidFill>
                <a:schemeClr val="accent6">
                  <a:lumMod val="50000"/>
                </a:schemeClr>
              </a:solidFill>
              <a:prstDash val="dash"/>
              <a:round/>
              <a:headEnd/>
              <a:tailEnd type="arrow" w="sm" len="sm"/>
            </a:ln>
            <a:effectLst/>
          </p:spPr>
        </p:cxnSp>
        <p:cxnSp>
          <p:nvCxnSpPr>
            <p:cNvPr id="83" name="Straight Arrow Connector 82"/>
            <p:cNvCxnSpPr/>
            <p:nvPr/>
          </p:nvCxnSpPr>
          <p:spPr bwMode="gray">
            <a:xfrm>
              <a:off x="7132409" y="4327525"/>
              <a:ext cx="3604" cy="498810"/>
            </a:xfrm>
            <a:prstGeom prst="straightConnector1">
              <a:avLst/>
            </a:prstGeom>
            <a:noFill/>
            <a:ln w="9525">
              <a:solidFill>
                <a:schemeClr val="accent1"/>
              </a:solidFill>
              <a:round/>
              <a:headEnd/>
              <a:tailEnd type="arrow" w="sm" len="med"/>
            </a:ln>
            <a:effectLst/>
          </p:spPr>
        </p:cxnSp>
        <p:cxnSp>
          <p:nvCxnSpPr>
            <p:cNvPr id="84" name="Straight Arrow Connector 83"/>
            <p:cNvCxnSpPr/>
            <p:nvPr/>
          </p:nvCxnSpPr>
          <p:spPr bwMode="gray">
            <a:xfrm>
              <a:off x="7989659" y="4327525"/>
              <a:ext cx="588" cy="491439"/>
            </a:xfrm>
            <a:prstGeom prst="straightConnector1">
              <a:avLst/>
            </a:prstGeom>
            <a:noFill/>
            <a:ln w="9525">
              <a:solidFill>
                <a:schemeClr val="accent1"/>
              </a:solidFill>
              <a:round/>
              <a:headEnd/>
              <a:tailEnd type="arrow" w="sm" len="med"/>
            </a:ln>
            <a:effectLst/>
          </p:spPr>
        </p:cxnSp>
        <p:cxnSp>
          <p:nvCxnSpPr>
            <p:cNvPr id="85" name="Straight Arrow Connector 84"/>
            <p:cNvCxnSpPr/>
            <p:nvPr/>
          </p:nvCxnSpPr>
          <p:spPr bwMode="gray">
            <a:xfrm>
              <a:off x="7989659" y="4327525"/>
              <a:ext cx="576486" cy="491439"/>
            </a:xfrm>
            <a:prstGeom prst="straightConnector1">
              <a:avLst/>
            </a:prstGeom>
            <a:noFill/>
            <a:ln w="9525">
              <a:solidFill>
                <a:schemeClr val="accent1"/>
              </a:solidFill>
              <a:round/>
              <a:headEnd/>
              <a:tailEnd type="arrow" w="sm" len="med"/>
            </a:ln>
            <a:effectLst/>
          </p:spPr>
        </p:cxnSp>
        <p:cxnSp>
          <p:nvCxnSpPr>
            <p:cNvPr id="86" name="Straight Arrow Connector 85"/>
            <p:cNvCxnSpPr/>
            <p:nvPr/>
          </p:nvCxnSpPr>
          <p:spPr bwMode="gray">
            <a:xfrm flipH="1">
              <a:off x="7549634" y="4327525"/>
              <a:ext cx="440025" cy="1118918"/>
            </a:xfrm>
            <a:prstGeom prst="straightConnector1">
              <a:avLst/>
            </a:prstGeom>
            <a:noFill/>
            <a:ln w="9525">
              <a:solidFill>
                <a:schemeClr val="accent1"/>
              </a:solidFill>
              <a:round/>
              <a:headEnd/>
              <a:tailEnd type="arrow" w="sm" len="med"/>
            </a:ln>
            <a:effectLst/>
          </p:spPr>
        </p:cxnSp>
        <p:cxnSp>
          <p:nvCxnSpPr>
            <p:cNvPr id="87" name="Straight Arrow Connector 86"/>
            <p:cNvCxnSpPr/>
            <p:nvPr/>
          </p:nvCxnSpPr>
          <p:spPr bwMode="gray">
            <a:xfrm>
              <a:off x="7132409" y="4327525"/>
              <a:ext cx="417225" cy="1118918"/>
            </a:xfrm>
            <a:prstGeom prst="straightConnector1">
              <a:avLst/>
            </a:prstGeom>
            <a:noFill/>
            <a:ln w="9525">
              <a:solidFill>
                <a:schemeClr val="accent6">
                  <a:lumMod val="50000"/>
                </a:schemeClr>
              </a:solidFill>
              <a:prstDash val="dash"/>
              <a:round/>
              <a:headEnd/>
              <a:tailEnd type="arrow" w="sm" len="med"/>
            </a:ln>
            <a:effectLst/>
          </p:spPr>
        </p:cxnSp>
        <p:sp>
          <p:nvSpPr>
            <p:cNvPr id="88" name="TextBox 87"/>
            <p:cNvSpPr txBox="1"/>
            <p:nvPr/>
          </p:nvSpPr>
          <p:spPr bwMode="auto">
            <a:xfrm>
              <a:off x="6888752" y="4370430"/>
              <a:ext cx="487314"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DB server</a:t>
              </a:r>
            </a:p>
            <a:p>
              <a:pPr algn="ctr"/>
              <a:r>
                <a:rPr lang="en-US" sz="800" dirty="0">
                  <a:cs typeface="Arial" pitchFamily="34" charset="0"/>
                </a:rPr>
                <a:t>(standby)</a:t>
              </a:r>
            </a:p>
          </p:txBody>
        </p:sp>
        <p:sp>
          <p:nvSpPr>
            <p:cNvPr id="89" name="TextBox 88"/>
            <p:cNvSpPr txBox="1"/>
            <p:nvPr/>
          </p:nvSpPr>
          <p:spPr bwMode="auto">
            <a:xfrm>
              <a:off x="7746924" y="4370429"/>
              <a:ext cx="487314"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DB server</a:t>
              </a:r>
            </a:p>
            <a:p>
              <a:pPr algn="ctr"/>
              <a:r>
                <a:rPr lang="en-US" sz="800" dirty="0">
                  <a:cs typeface="Arial" pitchFamily="34" charset="0"/>
                </a:rPr>
                <a:t>(standby)</a:t>
              </a:r>
            </a:p>
          </p:txBody>
        </p:sp>
        <p:sp>
          <p:nvSpPr>
            <p:cNvPr id="90" name="TextBox 89"/>
            <p:cNvSpPr txBox="1"/>
            <p:nvPr/>
          </p:nvSpPr>
          <p:spPr bwMode="auto">
            <a:xfrm>
              <a:off x="6757611" y="5185133"/>
              <a:ext cx="573875"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Current data</a:t>
              </a:r>
            </a:p>
          </p:txBody>
        </p:sp>
        <p:sp>
          <p:nvSpPr>
            <p:cNvPr id="91" name="TextBox 90"/>
            <p:cNvSpPr txBox="1"/>
            <p:nvPr/>
          </p:nvSpPr>
          <p:spPr bwMode="auto">
            <a:xfrm>
              <a:off x="7774387" y="5185133"/>
              <a:ext cx="573875"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Current data</a:t>
              </a:r>
            </a:p>
          </p:txBody>
        </p:sp>
        <p:sp>
          <p:nvSpPr>
            <p:cNvPr id="92" name="TextBox 91"/>
            <p:cNvSpPr txBox="1"/>
            <p:nvPr/>
          </p:nvSpPr>
          <p:spPr bwMode="auto">
            <a:xfrm>
              <a:off x="8401493" y="5185133"/>
              <a:ext cx="343044"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Archive</a:t>
              </a:r>
            </a:p>
          </p:txBody>
        </p:sp>
        <p:sp>
          <p:nvSpPr>
            <p:cNvPr id="93" name="TextBox 92"/>
            <p:cNvSpPr txBox="1"/>
            <p:nvPr/>
          </p:nvSpPr>
          <p:spPr bwMode="auto">
            <a:xfrm>
              <a:off x="7412252" y="5764912"/>
              <a:ext cx="344645"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Backup</a:t>
              </a:r>
            </a:p>
          </p:txBody>
        </p:sp>
      </p:grpSp>
      <p:grpSp>
        <p:nvGrpSpPr>
          <p:cNvPr id="146" name="Group 145"/>
          <p:cNvGrpSpPr/>
          <p:nvPr/>
        </p:nvGrpSpPr>
        <p:grpSpPr>
          <a:xfrm>
            <a:off x="5067476" y="1236310"/>
            <a:ext cx="1758534" cy="4812923"/>
            <a:chOff x="5562776" y="1236310"/>
            <a:chExt cx="1758534" cy="4812923"/>
          </a:xfrm>
        </p:grpSpPr>
        <p:cxnSp>
          <p:nvCxnSpPr>
            <p:cNvPr id="8" name="Straight Connector 7"/>
            <p:cNvCxnSpPr/>
            <p:nvPr/>
          </p:nvCxnSpPr>
          <p:spPr bwMode="gray">
            <a:xfrm>
              <a:off x="6567010" y="1236310"/>
              <a:ext cx="0" cy="4812923"/>
            </a:xfrm>
            <a:prstGeom prst="line">
              <a:avLst/>
            </a:prstGeom>
            <a:noFill/>
            <a:ln w="12700">
              <a:solidFill>
                <a:schemeClr val="accent4"/>
              </a:solidFill>
              <a:prstDash val="dash"/>
              <a:round/>
              <a:headEnd/>
              <a:tailEnd/>
            </a:ln>
            <a:effectLst/>
          </p:spPr>
        </p:cxnSp>
        <p:sp>
          <p:nvSpPr>
            <p:cNvPr id="95" name="TextBox 94"/>
            <p:cNvSpPr txBox="1"/>
            <p:nvPr/>
          </p:nvSpPr>
          <p:spPr bwMode="auto">
            <a:xfrm>
              <a:off x="6029041" y="3346110"/>
              <a:ext cx="1031674" cy="307777"/>
            </a:xfrm>
            <a:prstGeom prst="rect">
              <a:avLst/>
            </a:prstGeom>
            <a:solidFill>
              <a:schemeClr val="accent4">
                <a:lumMod val="75000"/>
                <a:alpha val="31000"/>
              </a:schemeClr>
            </a:solidFill>
            <a:ln w="9525" algn="ctr">
              <a:noFill/>
              <a:miter lim="800000"/>
              <a:headEnd/>
              <a:tailEnd/>
            </a:ln>
            <a:effectLst/>
          </p:spPr>
          <p:txBody>
            <a:bodyPr wrap="square" lIns="0" tIns="0" rIns="0" bIns="0" rtlCol="0">
              <a:spAutoFit/>
            </a:bodyPr>
            <a:lstStyle>
              <a:defPPr>
                <a:defRPr lang="en-US"/>
              </a:defPPr>
              <a:lvl1pPr algn="ctr">
                <a:defRPr sz="1000" b="1">
                  <a:cs typeface="Arial" pitchFamily="34" charset="0"/>
                </a:defRPr>
              </a:lvl1pPr>
            </a:lstStyle>
            <a:p>
              <a:r>
                <a:rPr lang="en-US" dirty="0"/>
                <a:t>Public Internet</a:t>
              </a:r>
            </a:p>
            <a:p>
              <a:r>
                <a:rPr lang="en-US" dirty="0"/>
                <a:t>VPN</a:t>
              </a:r>
            </a:p>
          </p:txBody>
        </p:sp>
        <p:sp>
          <p:nvSpPr>
            <p:cNvPr id="96" name="Rectangle 95"/>
            <p:cNvSpPr/>
            <p:nvPr/>
          </p:nvSpPr>
          <p:spPr bwMode="gray">
            <a:xfrm>
              <a:off x="5562776" y="2335300"/>
              <a:ext cx="1758534" cy="797096"/>
            </a:xfrm>
            <a:prstGeom prst="rect">
              <a:avLst/>
            </a:prstGeom>
            <a:noFill/>
            <a:ln w="9525" algn="ctr">
              <a:noFill/>
              <a:miter lim="800000"/>
              <a:headEnd/>
              <a:tailEnd/>
            </a:ln>
            <a:effectLst/>
          </p:spPr>
          <p:txBody>
            <a:bodyPr lIns="63500" tIns="0" rIns="64800" bIns="0" rtlCol="0" anchor="ctr"/>
            <a:lstStyle/>
            <a:p>
              <a:pPr algn="ctr"/>
              <a:r>
                <a:rPr lang="en-US" sz="1000" b="1" dirty="0">
                  <a:cs typeface="Arial" pitchFamily="34" charset="0"/>
                </a:rPr>
                <a:t>Landing Zone</a:t>
              </a:r>
            </a:p>
            <a:p>
              <a:pPr algn="ctr"/>
              <a:r>
                <a:rPr lang="en-US" sz="1000" b="1" dirty="0">
                  <a:cs typeface="Arial" pitchFamily="34" charset="0"/>
                </a:rPr>
                <a:t>Synchronous Communication</a:t>
              </a:r>
            </a:p>
          </p:txBody>
        </p:sp>
        <p:sp>
          <p:nvSpPr>
            <p:cNvPr id="97" name="Rectangle 96"/>
            <p:cNvSpPr/>
            <p:nvPr/>
          </p:nvSpPr>
          <p:spPr bwMode="gray">
            <a:xfrm>
              <a:off x="5873511" y="3928241"/>
              <a:ext cx="1248263" cy="549927"/>
            </a:xfrm>
            <a:prstGeom prst="rect">
              <a:avLst/>
            </a:prstGeom>
            <a:noFill/>
            <a:ln w="9525" algn="ctr">
              <a:noFill/>
              <a:miter lim="800000"/>
              <a:headEnd/>
              <a:tailEnd/>
            </a:ln>
            <a:effectLst/>
          </p:spPr>
          <p:txBody>
            <a:bodyPr lIns="63500" tIns="0" rIns="64800" bIns="0" rtlCol="0" anchor="ctr"/>
            <a:lstStyle/>
            <a:p>
              <a:pPr algn="ctr"/>
              <a:r>
                <a:rPr lang="en-US" sz="1000" b="1" dirty="0">
                  <a:cs typeface="Arial" pitchFamily="34" charset="0"/>
                </a:rPr>
                <a:t>Asynchronous </a:t>
              </a:r>
              <a:br>
                <a:rPr lang="en-US" sz="1000" b="1" dirty="0">
                  <a:cs typeface="Arial" pitchFamily="34" charset="0"/>
                </a:rPr>
              </a:br>
              <a:r>
                <a:rPr lang="en-US" sz="1000" b="1" dirty="0">
                  <a:cs typeface="Arial" pitchFamily="34" charset="0"/>
                </a:rPr>
                <a:t>Communication</a:t>
              </a:r>
            </a:p>
            <a:p>
              <a:pPr algn="ctr"/>
              <a:r>
                <a:rPr lang="en-US" sz="1000" b="1" i="1" dirty="0">
                  <a:cs typeface="Arial" pitchFamily="34" charset="0"/>
                </a:rPr>
                <a:t>(Latency 44 ms)</a:t>
              </a:r>
            </a:p>
          </p:txBody>
        </p:sp>
      </p:grpSp>
      <p:grpSp>
        <p:nvGrpSpPr>
          <p:cNvPr id="148" name="Group 147"/>
          <p:cNvGrpSpPr/>
          <p:nvPr/>
        </p:nvGrpSpPr>
        <p:grpSpPr>
          <a:xfrm>
            <a:off x="1933751" y="1188685"/>
            <a:ext cx="1758534" cy="4812923"/>
            <a:chOff x="5648501" y="1236310"/>
            <a:chExt cx="1758534" cy="4812923"/>
          </a:xfrm>
        </p:grpSpPr>
        <p:cxnSp>
          <p:nvCxnSpPr>
            <p:cNvPr id="149" name="Straight Connector 148"/>
            <p:cNvCxnSpPr/>
            <p:nvPr/>
          </p:nvCxnSpPr>
          <p:spPr bwMode="gray">
            <a:xfrm>
              <a:off x="6624160" y="1236310"/>
              <a:ext cx="0" cy="4812923"/>
            </a:xfrm>
            <a:prstGeom prst="line">
              <a:avLst/>
            </a:prstGeom>
            <a:noFill/>
            <a:ln w="12700">
              <a:solidFill>
                <a:schemeClr val="accent4"/>
              </a:solidFill>
              <a:prstDash val="dash"/>
              <a:round/>
              <a:headEnd/>
              <a:tailEnd/>
            </a:ln>
            <a:effectLst/>
          </p:spPr>
        </p:cxnSp>
        <p:sp>
          <p:nvSpPr>
            <p:cNvPr id="150" name="TextBox 149"/>
            <p:cNvSpPr txBox="1"/>
            <p:nvPr/>
          </p:nvSpPr>
          <p:spPr bwMode="auto">
            <a:xfrm>
              <a:off x="5877200" y="3362851"/>
              <a:ext cx="1376993" cy="307777"/>
            </a:xfrm>
            <a:prstGeom prst="rect">
              <a:avLst/>
            </a:prstGeom>
            <a:solidFill>
              <a:schemeClr val="accent4">
                <a:lumMod val="75000"/>
                <a:alpha val="31000"/>
              </a:schemeClr>
            </a:solidFill>
            <a:ln w="9525" algn="ctr">
              <a:noFill/>
              <a:miter lim="800000"/>
              <a:headEnd/>
              <a:tailEnd/>
            </a:ln>
            <a:effectLst/>
          </p:spPr>
          <p:txBody>
            <a:bodyPr wrap="square" lIns="0" tIns="0" rIns="0" bIns="0" rtlCol="0">
              <a:spAutoFit/>
            </a:bodyPr>
            <a:lstStyle/>
            <a:p>
              <a:pPr algn="ctr"/>
              <a:r>
                <a:rPr lang="en-US" sz="1000" b="1" dirty="0">
                  <a:cs typeface="Arial" pitchFamily="34" charset="0"/>
                </a:rPr>
                <a:t>Secured Private Network</a:t>
              </a:r>
            </a:p>
          </p:txBody>
        </p:sp>
        <p:sp>
          <p:nvSpPr>
            <p:cNvPr id="151" name="Rectangle 150"/>
            <p:cNvSpPr/>
            <p:nvPr/>
          </p:nvSpPr>
          <p:spPr bwMode="gray">
            <a:xfrm>
              <a:off x="5648501" y="2373400"/>
              <a:ext cx="1758534" cy="797096"/>
            </a:xfrm>
            <a:prstGeom prst="rect">
              <a:avLst/>
            </a:prstGeom>
            <a:noFill/>
            <a:ln w="9525" algn="ctr">
              <a:noFill/>
              <a:miter lim="800000"/>
              <a:headEnd/>
              <a:tailEnd/>
            </a:ln>
            <a:effectLst/>
          </p:spPr>
          <p:txBody>
            <a:bodyPr lIns="63500" tIns="0" rIns="64800" bIns="0" rtlCol="0" anchor="ctr"/>
            <a:lstStyle/>
            <a:p>
              <a:pPr algn="ctr"/>
              <a:r>
                <a:rPr lang="en-US" sz="1000" b="1" dirty="0">
                  <a:cs typeface="Arial" pitchFamily="34" charset="0"/>
                </a:rPr>
                <a:t>Landing Zone</a:t>
              </a:r>
            </a:p>
            <a:p>
              <a:pPr algn="ctr"/>
              <a:r>
                <a:rPr lang="en-US" sz="1000" b="1" dirty="0">
                  <a:cs typeface="Arial" pitchFamily="34" charset="0"/>
                </a:rPr>
                <a:t>Synchronous Communication</a:t>
              </a:r>
            </a:p>
          </p:txBody>
        </p:sp>
        <p:sp>
          <p:nvSpPr>
            <p:cNvPr id="152" name="Rectangle 151"/>
            <p:cNvSpPr/>
            <p:nvPr/>
          </p:nvSpPr>
          <p:spPr bwMode="gray">
            <a:xfrm>
              <a:off x="5906621" y="3975867"/>
              <a:ext cx="1248263" cy="549927"/>
            </a:xfrm>
            <a:prstGeom prst="rect">
              <a:avLst/>
            </a:prstGeom>
            <a:noFill/>
            <a:ln w="9525" algn="ctr">
              <a:noFill/>
              <a:miter lim="800000"/>
              <a:headEnd/>
              <a:tailEnd/>
            </a:ln>
            <a:effectLst/>
          </p:spPr>
          <p:txBody>
            <a:bodyPr lIns="63500" tIns="0" rIns="64800" bIns="0" rtlCol="0" anchor="ctr"/>
            <a:lstStyle/>
            <a:p>
              <a:pPr algn="ctr"/>
              <a:r>
                <a:rPr lang="en-US" sz="1000" b="1" dirty="0">
                  <a:cs typeface="Arial" pitchFamily="34" charset="0"/>
                </a:rPr>
                <a:t>Asynchronous </a:t>
              </a:r>
              <a:br>
                <a:rPr lang="en-US" sz="1000" b="1" dirty="0">
                  <a:cs typeface="Arial" pitchFamily="34" charset="0"/>
                </a:rPr>
              </a:br>
              <a:r>
                <a:rPr lang="en-US" sz="1000" b="1" dirty="0">
                  <a:cs typeface="Arial" pitchFamily="34" charset="0"/>
                </a:rPr>
                <a:t>Communication</a:t>
              </a:r>
            </a:p>
            <a:p>
              <a:pPr algn="ctr"/>
              <a:r>
                <a:rPr lang="en-US" sz="1000" b="1" i="1" dirty="0">
                  <a:cs typeface="Arial" pitchFamily="34" charset="0"/>
                </a:rPr>
                <a:t>(Latency 25 ms)</a:t>
              </a:r>
            </a:p>
          </p:txBody>
        </p:sp>
      </p:grpSp>
      <p:grpSp>
        <p:nvGrpSpPr>
          <p:cNvPr id="1729" name="Groupe 1728"/>
          <p:cNvGrpSpPr/>
          <p:nvPr/>
        </p:nvGrpSpPr>
        <p:grpSpPr>
          <a:xfrm>
            <a:off x="316024" y="1214622"/>
            <a:ext cx="2085621" cy="4711501"/>
            <a:chOff x="316024" y="1214622"/>
            <a:chExt cx="2085621" cy="4711501"/>
          </a:xfrm>
        </p:grpSpPr>
        <p:pic>
          <p:nvPicPr>
            <p:cNvPr id="9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60" y="2554819"/>
              <a:ext cx="468234" cy="38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6710" y="2554819"/>
              <a:ext cx="468234" cy="38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60" y="3993094"/>
              <a:ext cx="468234" cy="38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6710" y="3993094"/>
              <a:ext cx="468234" cy="38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8662" y="2663139"/>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024" y="2663139"/>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453" y="4877135"/>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0074" y="5497243"/>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21870" y="4869764"/>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50687" y="4869764"/>
              <a:ext cx="221456" cy="23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008" y="1617598"/>
              <a:ext cx="300554" cy="18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bwMode="auto">
            <a:xfrm>
              <a:off x="1020973" y="4124667"/>
              <a:ext cx="413576" cy="169277"/>
            </a:xfrm>
            <a:prstGeom prst="rect">
              <a:avLst/>
            </a:prstGeom>
            <a:solidFill>
              <a:schemeClr val="bg1"/>
            </a:solidFill>
            <a:ln w="9525" algn="ctr">
              <a:noFill/>
              <a:miter lim="800000"/>
              <a:headEnd/>
              <a:tailEnd/>
            </a:ln>
            <a:effectLst/>
          </p:spPr>
          <p:txBody>
            <a:bodyPr wrap="none" lIns="0" tIns="0" rIns="0" bIns="0" rtlCol="0">
              <a:spAutoFit/>
            </a:bodyPr>
            <a:lstStyle/>
            <a:p>
              <a:pPr algn="ctr"/>
              <a:r>
                <a:rPr lang="en-US" sz="600" dirty="0">
                  <a:cs typeface="Arial" pitchFamily="34" charset="0"/>
                </a:rPr>
                <a:t>Data Guard</a:t>
              </a:r>
              <a:br>
                <a:rPr lang="en-US" sz="600" dirty="0">
                  <a:cs typeface="Arial" pitchFamily="34" charset="0"/>
                </a:rPr>
              </a:br>
              <a:r>
                <a:rPr lang="en-US" sz="500" dirty="0">
                  <a:cs typeface="Arial" pitchFamily="34" charset="0"/>
                </a:rPr>
                <a:t>(Synchronous)</a:t>
              </a:r>
            </a:p>
          </p:txBody>
        </p:sp>
        <p:sp>
          <p:nvSpPr>
            <p:cNvPr id="110" name="TextBox 109"/>
            <p:cNvSpPr txBox="1"/>
            <p:nvPr/>
          </p:nvSpPr>
          <p:spPr bwMode="auto">
            <a:xfrm>
              <a:off x="409515" y="5223233"/>
              <a:ext cx="573875"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Current data</a:t>
              </a:r>
            </a:p>
          </p:txBody>
        </p:sp>
        <p:sp>
          <p:nvSpPr>
            <p:cNvPr id="111" name="TextBox 110"/>
            <p:cNvSpPr txBox="1"/>
            <p:nvPr/>
          </p:nvSpPr>
          <p:spPr bwMode="auto">
            <a:xfrm>
              <a:off x="1378666" y="5223233"/>
              <a:ext cx="573875"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Current data</a:t>
              </a:r>
            </a:p>
          </p:txBody>
        </p:sp>
        <p:sp>
          <p:nvSpPr>
            <p:cNvPr id="112" name="TextBox 111"/>
            <p:cNvSpPr txBox="1"/>
            <p:nvPr/>
          </p:nvSpPr>
          <p:spPr bwMode="auto">
            <a:xfrm>
              <a:off x="2058602" y="5222803"/>
              <a:ext cx="343043"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Archive</a:t>
              </a:r>
            </a:p>
          </p:txBody>
        </p:sp>
        <p:sp>
          <p:nvSpPr>
            <p:cNvPr id="113" name="TextBox 112"/>
            <p:cNvSpPr txBox="1"/>
            <p:nvPr/>
          </p:nvSpPr>
          <p:spPr bwMode="auto">
            <a:xfrm>
              <a:off x="1064156" y="5803012"/>
              <a:ext cx="344645" cy="123111"/>
            </a:xfrm>
            <a:prstGeom prst="rect">
              <a:avLst/>
            </a:prstGeom>
            <a:noFill/>
            <a:ln w="9525" algn="ctr">
              <a:noFill/>
              <a:miter lim="800000"/>
              <a:headEnd/>
              <a:tailEnd/>
            </a:ln>
            <a:effectLst/>
          </p:spPr>
          <p:txBody>
            <a:bodyPr wrap="none" lIns="0" tIns="0" rIns="0" bIns="0" rtlCol="0">
              <a:spAutoFit/>
            </a:bodyPr>
            <a:lstStyle/>
            <a:p>
              <a:pPr algn="ctr"/>
              <a:r>
                <a:rPr lang="en-US" sz="800" dirty="0">
                  <a:cs typeface="Arial" pitchFamily="34" charset="0"/>
                </a:rPr>
                <a:t>Backup</a:t>
              </a:r>
            </a:p>
          </p:txBody>
        </p:sp>
        <p:cxnSp>
          <p:nvCxnSpPr>
            <p:cNvPr id="114" name="Straight Arrow Connector 113"/>
            <p:cNvCxnSpPr>
              <a:stCxn id="108" idx="3"/>
              <a:endCxn id="99" idx="0"/>
            </p:cNvCxnSpPr>
            <p:nvPr/>
          </p:nvCxnSpPr>
          <p:spPr bwMode="gray">
            <a:xfrm>
              <a:off x="1382562" y="1712129"/>
              <a:ext cx="278265" cy="842690"/>
            </a:xfrm>
            <a:prstGeom prst="straightConnector1">
              <a:avLst/>
            </a:prstGeom>
            <a:noFill/>
            <a:ln w="9525">
              <a:solidFill>
                <a:schemeClr val="accent1"/>
              </a:solidFill>
              <a:round/>
              <a:headEnd/>
              <a:tailEnd type="arrow" w="sm" len="med"/>
            </a:ln>
            <a:effectLst/>
          </p:spPr>
        </p:cxnSp>
        <p:cxnSp>
          <p:nvCxnSpPr>
            <p:cNvPr id="115" name="Straight Arrow Connector 114"/>
            <p:cNvCxnSpPr>
              <a:stCxn id="108" idx="1"/>
              <a:endCxn id="98" idx="0"/>
            </p:cNvCxnSpPr>
            <p:nvPr/>
          </p:nvCxnSpPr>
          <p:spPr bwMode="gray">
            <a:xfrm flipH="1">
              <a:off x="803577" y="1712129"/>
              <a:ext cx="278431" cy="842690"/>
            </a:xfrm>
            <a:prstGeom prst="straightConnector1">
              <a:avLst/>
            </a:prstGeom>
            <a:noFill/>
            <a:ln w="9525">
              <a:solidFill>
                <a:schemeClr val="accent1"/>
              </a:solidFill>
              <a:round/>
              <a:headEnd/>
              <a:tailEnd type="arrow" w="sm" len="med"/>
            </a:ln>
            <a:effectLst/>
          </p:spPr>
        </p:cxnSp>
        <p:cxnSp>
          <p:nvCxnSpPr>
            <p:cNvPr id="116" name="Straight Arrow Connector 115"/>
            <p:cNvCxnSpPr>
              <a:stCxn id="98" idx="2"/>
              <a:endCxn id="100" idx="0"/>
            </p:cNvCxnSpPr>
            <p:nvPr/>
          </p:nvCxnSpPr>
          <p:spPr bwMode="gray">
            <a:xfrm>
              <a:off x="803577" y="2940050"/>
              <a:ext cx="0" cy="1053044"/>
            </a:xfrm>
            <a:prstGeom prst="straightConnector1">
              <a:avLst/>
            </a:prstGeom>
            <a:noFill/>
            <a:ln w="9525">
              <a:solidFill>
                <a:schemeClr val="accent1"/>
              </a:solidFill>
              <a:round/>
              <a:headEnd/>
              <a:tailEnd type="arrow" w="sm" len="med"/>
            </a:ln>
            <a:effectLst/>
          </p:spPr>
        </p:cxnSp>
        <p:cxnSp>
          <p:nvCxnSpPr>
            <p:cNvPr id="117" name="Straight Arrow Connector 116"/>
            <p:cNvCxnSpPr>
              <a:stCxn id="99" idx="2"/>
              <a:endCxn id="101" idx="0"/>
            </p:cNvCxnSpPr>
            <p:nvPr/>
          </p:nvCxnSpPr>
          <p:spPr bwMode="gray">
            <a:xfrm>
              <a:off x="1660827" y="2940050"/>
              <a:ext cx="0" cy="1053044"/>
            </a:xfrm>
            <a:prstGeom prst="straightConnector1">
              <a:avLst/>
            </a:prstGeom>
            <a:noFill/>
            <a:ln w="9525">
              <a:solidFill>
                <a:schemeClr val="accent6">
                  <a:lumMod val="50000"/>
                </a:schemeClr>
              </a:solidFill>
              <a:prstDash val="dash"/>
              <a:round/>
              <a:headEnd/>
              <a:tailEnd type="arrow" w="sm" len="med"/>
            </a:ln>
            <a:effectLst/>
          </p:spPr>
        </p:cxnSp>
        <p:cxnSp>
          <p:nvCxnSpPr>
            <p:cNvPr id="118" name="Straight Arrow Connector 117"/>
            <p:cNvCxnSpPr>
              <a:stCxn id="100" idx="2"/>
              <a:endCxn id="104" idx="0"/>
            </p:cNvCxnSpPr>
            <p:nvPr/>
          </p:nvCxnSpPr>
          <p:spPr bwMode="gray">
            <a:xfrm>
              <a:off x="803577" y="4378325"/>
              <a:ext cx="3604" cy="498810"/>
            </a:xfrm>
            <a:prstGeom prst="straightConnector1">
              <a:avLst/>
            </a:prstGeom>
            <a:noFill/>
            <a:ln w="9525">
              <a:solidFill>
                <a:schemeClr val="accent1"/>
              </a:solidFill>
              <a:round/>
              <a:headEnd/>
              <a:tailEnd type="arrow" w="sm" len="med"/>
            </a:ln>
            <a:effectLst/>
          </p:spPr>
        </p:cxnSp>
        <p:cxnSp>
          <p:nvCxnSpPr>
            <p:cNvPr id="119" name="Straight Arrow Connector 118"/>
            <p:cNvCxnSpPr>
              <a:stCxn id="101" idx="2"/>
              <a:endCxn id="107" idx="0"/>
            </p:cNvCxnSpPr>
            <p:nvPr/>
          </p:nvCxnSpPr>
          <p:spPr bwMode="gray">
            <a:xfrm>
              <a:off x="1660827" y="4378325"/>
              <a:ext cx="588" cy="491439"/>
            </a:xfrm>
            <a:prstGeom prst="straightConnector1">
              <a:avLst/>
            </a:prstGeom>
            <a:noFill/>
            <a:ln w="9525">
              <a:solidFill>
                <a:schemeClr val="accent1"/>
              </a:solidFill>
              <a:round/>
              <a:headEnd/>
              <a:tailEnd type="arrow" w="sm" len="med"/>
            </a:ln>
            <a:effectLst/>
          </p:spPr>
        </p:cxnSp>
        <p:cxnSp>
          <p:nvCxnSpPr>
            <p:cNvPr id="120" name="Straight Arrow Connector 119"/>
            <p:cNvCxnSpPr>
              <a:stCxn id="101" idx="2"/>
              <a:endCxn id="106" idx="0"/>
            </p:cNvCxnSpPr>
            <p:nvPr/>
          </p:nvCxnSpPr>
          <p:spPr bwMode="gray">
            <a:xfrm>
              <a:off x="1660827" y="4378325"/>
              <a:ext cx="571771" cy="491439"/>
            </a:xfrm>
            <a:prstGeom prst="straightConnector1">
              <a:avLst/>
            </a:prstGeom>
            <a:noFill/>
            <a:ln w="9525">
              <a:solidFill>
                <a:schemeClr val="accent1"/>
              </a:solidFill>
              <a:round/>
              <a:headEnd/>
              <a:tailEnd type="arrow" w="sm" len="med"/>
            </a:ln>
            <a:effectLst/>
          </p:spPr>
        </p:cxnSp>
        <p:cxnSp>
          <p:nvCxnSpPr>
            <p:cNvPr id="121" name="Straight Arrow Connector 120"/>
            <p:cNvCxnSpPr>
              <a:stCxn id="101" idx="2"/>
              <a:endCxn id="105" idx="0"/>
            </p:cNvCxnSpPr>
            <p:nvPr/>
          </p:nvCxnSpPr>
          <p:spPr bwMode="gray">
            <a:xfrm flipH="1">
              <a:off x="1220802" y="4378325"/>
              <a:ext cx="440025" cy="1118918"/>
            </a:xfrm>
            <a:prstGeom prst="straightConnector1">
              <a:avLst/>
            </a:prstGeom>
            <a:noFill/>
            <a:ln w="9525">
              <a:solidFill>
                <a:schemeClr val="accent1"/>
              </a:solidFill>
              <a:round/>
              <a:headEnd/>
              <a:tailEnd type="arrow" w="sm" len="med"/>
            </a:ln>
            <a:effectLst/>
          </p:spPr>
        </p:cxnSp>
        <p:cxnSp>
          <p:nvCxnSpPr>
            <p:cNvPr id="122" name="Straight Arrow Connector 121"/>
            <p:cNvCxnSpPr>
              <a:stCxn id="100" idx="2"/>
              <a:endCxn id="105" idx="0"/>
            </p:cNvCxnSpPr>
            <p:nvPr/>
          </p:nvCxnSpPr>
          <p:spPr bwMode="gray">
            <a:xfrm>
              <a:off x="803577" y="4378325"/>
              <a:ext cx="417225" cy="1118918"/>
            </a:xfrm>
            <a:prstGeom prst="straightConnector1">
              <a:avLst/>
            </a:prstGeom>
            <a:noFill/>
            <a:ln w="9525">
              <a:solidFill>
                <a:schemeClr val="accent6">
                  <a:lumMod val="50000"/>
                </a:schemeClr>
              </a:solidFill>
              <a:prstDash val="dash"/>
              <a:round/>
              <a:headEnd/>
              <a:tailEnd type="arrow" w="sm" len="med"/>
            </a:ln>
            <a:effectLst/>
          </p:spPr>
        </p:cxnSp>
        <p:sp>
          <p:nvSpPr>
            <p:cNvPr id="123" name="TextBox 122"/>
            <p:cNvSpPr txBox="1"/>
            <p:nvPr/>
          </p:nvSpPr>
          <p:spPr bwMode="auto">
            <a:xfrm>
              <a:off x="898861" y="1869529"/>
              <a:ext cx="666849" cy="12311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r>
                <a:rPr lang="en-US" sz="800" dirty="0">
                  <a:cs typeface="Arial" pitchFamily="34" charset="0"/>
                </a:rPr>
                <a:t>Load Balancer</a:t>
              </a:r>
            </a:p>
          </p:txBody>
        </p:sp>
        <p:sp>
          <p:nvSpPr>
            <p:cNvPr id="124" name="TextBox 123"/>
            <p:cNvSpPr txBox="1"/>
            <p:nvPr/>
          </p:nvSpPr>
          <p:spPr bwMode="auto">
            <a:xfrm>
              <a:off x="559920" y="4421230"/>
              <a:ext cx="487314"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DB server</a:t>
              </a:r>
            </a:p>
            <a:p>
              <a:pPr algn="ctr"/>
              <a:r>
                <a:rPr lang="en-US" sz="800" dirty="0">
                  <a:cs typeface="Arial" pitchFamily="34" charset="0"/>
                </a:rPr>
                <a:t>(active)</a:t>
              </a:r>
            </a:p>
          </p:txBody>
        </p:sp>
        <p:sp>
          <p:nvSpPr>
            <p:cNvPr id="125" name="TextBox 124"/>
            <p:cNvSpPr txBox="1"/>
            <p:nvPr/>
          </p:nvSpPr>
          <p:spPr bwMode="auto">
            <a:xfrm>
              <a:off x="1418092" y="4421229"/>
              <a:ext cx="487314"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DB server</a:t>
              </a:r>
            </a:p>
            <a:p>
              <a:pPr algn="ctr"/>
              <a:r>
                <a:rPr lang="en-US" sz="800" dirty="0">
                  <a:cs typeface="Arial" pitchFamily="34" charset="0"/>
                </a:rPr>
                <a:t>(standby)</a:t>
              </a:r>
            </a:p>
          </p:txBody>
        </p:sp>
        <p:cxnSp>
          <p:nvCxnSpPr>
            <p:cNvPr id="127" name="Straight Arrow Connector 126"/>
            <p:cNvCxnSpPr/>
            <p:nvPr/>
          </p:nvCxnSpPr>
          <p:spPr bwMode="gray">
            <a:xfrm>
              <a:off x="1037694" y="4076172"/>
              <a:ext cx="389016" cy="0"/>
            </a:xfrm>
            <a:prstGeom prst="straightConnector1">
              <a:avLst/>
            </a:prstGeom>
            <a:noFill/>
            <a:ln w="9525">
              <a:solidFill>
                <a:schemeClr val="accent1"/>
              </a:solidFill>
              <a:round/>
              <a:headEnd/>
              <a:tailEnd type="arrow" w="sm" len="med"/>
            </a:ln>
            <a:effectLst/>
          </p:spPr>
        </p:cxnSp>
        <p:cxnSp>
          <p:nvCxnSpPr>
            <p:cNvPr id="128" name="Straight Connector 127"/>
            <p:cNvCxnSpPr/>
            <p:nvPr/>
          </p:nvCxnSpPr>
          <p:spPr bwMode="gray">
            <a:xfrm flipH="1">
              <a:off x="1029099" y="4338639"/>
              <a:ext cx="383405" cy="0"/>
            </a:xfrm>
            <a:prstGeom prst="line">
              <a:avLst/>
            </a:prstGeom>
            <a:noFill/>
            <a:ln w="9525">
              <a:solidFill>
                <a:schemeClr val="accent6">
                  <a:lumMod val="50000"/>
                </a:schemeClr>
              </a:solidFill>
              <a:prstDash val="dash"/>
              <a:round/>
              <a:headEnd/>
              <a:tailEnd type="arrow" w="sm" len="sm"/>
            </a:ln>
            <a:effectLst/>
          </p:spPr>
        </p:cxnSp>
        <p:sp>
          <p:nvSpPr>
            <p:cNvPr id="129" name="TextBox 128"/>
            <p:cNvSpPr txBox="1"/>
            <p:nvPr/>
          </p:nvSpPr>
          <p:spPr bwMode="auto">
            <a:xfrm>
              <a:off x="697849" y="2115750"/>
              <a:ext cx="1038343" cy="246221"/>
            </a:xfrm>
            <a:prstGeom prst="rect">
              <a:avLst/>
            </a:prstGeom>
            <a:solidFill>
              <a:schemeClr val="bg1">
                <a:alpha val="65000"/>
              </a:schemeClr>
            </a:solidFill>
            <a:ln w="9525" algn="ctr">
              <a:noFill/>
              <a:miter lim="800000"/>
              <a:headEnd/>
              <a:tailEnd/>
            </a:ln>
            <a:effectLst/>
          </p:spPr>
          <p:txBody>
            <a:bodyPr wrap="square" lIns="0" tIns="0" rIns="0" bIns="0" rtlCol="0">
              <a:spAutoFit/>
            </a:bodyPr>
            <a:lstStyle/>
            <a:p>
              <a:pPr algn="ctr"/>
              <a:r>
                <a:rPr lang="en-US" sz="800" dirty="0">
                  <a:cs typeface="Arial" pitchFamily="34" charset="0"/>
                </a:rPr>
                <a:t>HTTPS MQ </a:t>
              </a:r>
              <a:br>
                <a:rPr lang="en-US" sz="800" dirty="0">
                  <a:cs typeface="Arial" pitchFamily="34" charset="0"/>
                </a:rPr>
              </a:br>
              <a:r>
                <a:rPr lang="en-US" sz="800" dirty="0">
                  <a:cs typeface="Arial" pitchFamily="34" charset="0"/>
                </a:rPr>
                <a:t>over SSL SFTP</a:t>
              </a:r>
            </a:p>
          </p:txBody>
        </p:sp>
        <p:cxnSp>
          <p:nvCxnSpPr>
            <p:cNvPr id="130" name="Elbow Connector 129"/>
            <p:cNvCxnSpPr/>
            <p:nvPr/>
          </p:nvCxnSpPr>
          <p:spPr bwMode="gray">
            <a:xfrm rot="5400000">
              <a:off x="612063" y="3214428"/>
              <a:ext cx="1145379" cy="483917"/>
            </a:xfrm>
            <a:prstGeom prst="bentConnector3">
              <a:avLst>
                <a:gd name="adj1" fmla="val 63514"/>
              </a:avLst>
            </a:prstGeom>
            <a:noFill/>
            <a:ln w="9525">
              <a:solidFill>
                <a:schemeClr val="accent1"/>
              </a:solidFill>
              <a:round/>
              <a:headEnd/>
              <a:tailEnd type="arrow" w="sm" len="med"/>
            </a:ln>
            <a:effectLst/>
          </p:spPr>
        </p:cxnSp>
        <p:sp>
          <p:nvSpPr>
            <p:cNvPr id="131" name="TextBox 130"/>
            <p:cNvSpPr txBox="1"/>
            <p:nvPr/>
          </p:nvSpPr>
          <p:spPr bwMode="auto">
            <a:xfrm>
              <a:off x="1411196" y="2972129"/>
              <a:ext cx="538610"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App server</a:t>
              </a:r>
            </a:p>
            <a:p>
              <a:pPr algn="ctr"/>
              <a:r>
                <a:rPr lang="en-US" sz="800" dirty="0">
                  <a:cs typeface="Arial" pitchFamily="34" charset="0"/>
                </a:rPr>
                <a:t>(active)</a:t>
              </a:r>
              <a:endParaRPr lang="en-US" sz="800" b="1" dirty="0">
                <a:cs typeface="Arial" pitchFamily="34" charset="0"/>
              </a:endParaRPr>
            </a:p>
          </p:txBody>
        </p:sp>
        <p:cxnSp>
          <p:nvCxnSpPr>
            <p:cNvPr id="132" name="Elbow Connector 131"/>
            <p:cNvCxnSpPr/>
            <p:nvPr/>
          </p:nvCxnSpPr>
          <p:spPr bwMode="gray">
            <a:xfrm rot="16200000" flipH="1">
              <a:off x="683248" y="3199593"/>
              <a:ext cx="1089026" cy="569939"/>
            </a:xfrm>
            <a:prstGeom prst="bentConnector3">
              <a:avLst>
                <a:gd name="adj1" fmla="val 52624"/>
              </a:avLst>
            </a:prstGeom>
            <a:noFill/>
            <a:ln w="9525">
              <a:solidFill>
                <a:schemeClr val="accent6">
                  <a:lumMod val="50000"/>
                </a:schemeClr>
              </a:solidFill>
              <a:prstDash val="dash"/>
              <a:round/>
              <a:headEnd/>
              <a:tailEnd type="arrow" w="sm" len="med"/>
            </a:ln>
            <a:effectLst/>
          </p:spPr>
        </p:cxnSp>
        <p:sp>
          <p:nvSpPr>
            <p:cNvPr id="133" name="TextBox 132"/>
            <p:cNvSpPr txBox="1"/>
            <p:nvPr/>
          </p:nvSpPr>
          <p:spPr bwMode="auto">
            <a:xfrm>
              <a:off x="574393" y="2972129"/>
              <a:ext cx="538610" cy="246221"/>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800" b="1" dirty="0">
                  <a:cs typeface="Arial" pitchFamily="34" charset="0"/>
                </a:rPr>
                <a:t>App server</a:t>
              </a:r>
            </a:p>
            <a:p>
              <a:pPr algn="ctr"/>
              <a:r>
                <a:rPr lang="en-US" sz="800" dirty="0">
                  <a:cs typeface="Arial" pitchFamily="34" charset="0"/>
                </a:rPr>
                <a:t>(active)</a:t>
              </a:r>
            </a:p>
          </p:txBody>
        </p:sp>
        <p:sp>
          <p:nvSpPr>
            <p:cNvPr id="134" name="TextBox 133"/>
            <p:cNvSpPr txBox="1"/>
            <p:nvPr/>
          </p:nvSpPr>
          <p:spPr bwMode="auto">
            <a:xfrm>
              <a:off x="1559838" y="3447264"/>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135" name="TextBox 134"/>
            <p:cNvSpPr txBox="1"/>
            <p:nvPr/>
          </p:nvSpPr>
          <p:spPr bwMode="auto">
            <a:xfrm>
              <a:off x="704284" y="3438395"/>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136" name="TextBox 135"/>
            <p:cNvSpPr txBox="1"/>
            <p:nvPr/>
          </p:nvSpPr>
          <p:spPr bwMode="auto">
            <a:xfrm>
              <a:off x="1411742" y="3691987"/>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137" name="TextBox 136"/>
            <p:cNvSpPr txBox="1"/>
            <p:nvPr/>
          </p:nvSpPr>
          <p:spPr bwMode="auto">
            <a:xfrm>
              <a:off x="1324635" y="3279107"/>
              <a:ext cx="201978" cy="92333"/>
            </a:xfrm>
            <a:prstGeom prst="rect">
              <a:avLst/>
            </a:prstGeom>
            <a:solidFill>
              <a:schemeClr val="bg1">
                <a:alpha val="65000"/>
              </a:schemeClr>
            </a:solidFill>
            <a:ln w="9525" algn="ctr">
              <a:noFill/>
              <a:miter lim="800000"/>
              <a:headEnd/>
              <a:tailEnd/>
            </a:ln>
            <a:effectLst/>
          </p:spPr>
          <p:txBody>
            <a:bodyPr wrap="none" lIns="0" tIns="0" rIns="0" bIns="0" rtlCol="0">
              <a:spAutoFit/>
            </a:bodyPr>
            <a:lstStyle/>
            <a:p>
              <a:pPr algn="ctr"/>
              <a:r>
                <a:rPr lang="en-US" sz="600" dirty="0">
                  <a:cs typeface="Arial" pitchFamily="34" charset="0"/>
                </a:rPr>
                <a:t>JDBC</a:t>
              </a:r>
            </a:p>
          </p:txBody>
        </p:sp>
        <p:sp>
          <p:nvSpPr>
            <p:cNvPr id="138" name="TextBox 137"/>
            <p:cNvSpPr txBox="1"/>
            <p:nvPr/>
          </p:nvSpPr>
          <p:spPr bwMode="auto">
            <a:xfrm>
              <a:off x="740674" y="1214622"/>
              <a:ext cx="1082026" cy="369332"/>
            </a:xfrm>
            <a:prstGeom prst="rect">
              <a:avLst/>
            </a:prstGeom>
            <a:noFill/>
            <a:ln w="9525" algn="ctr">
              <a:noFill/>
              <a:miter lim="800000"/>
              <a:headEnd/>
              <a:tailEnd/>
            </a:ln>
            <a:effectLst/>
          </p:spPr>
          <p:txBody>
            <a:bodyPr wrap="none" lIns="0" tIns="0" rIns="0" bIns="0" rtlCol="0">
              <a:spAutoFit/>
            </a:bodyPr>
            <a:lstStyle/>
            <a:p>
              <a:pPr algn="ctr"/>
              <a:r>
                <a:rPr lang="en-US" sz="1200" b="1" dirty="0">
                  <a:cs typeface="Arial" pitchFamily="34" charset="0"/>
                </a:rPr>
                <a:t>Azure</a:t>
              </a:r>
              <a:r>
                <a:rPr lang="en-US" sz="1100" b="1" dirty="0">
                  <a:cs typeface="Arial" pitchFamily="34" charset="0"/>
                </a:rPr>
                <a:t/>
              </a:r>
              <a:br>
                <a:rPr lang="en-US" sz="1100" b="1" dirty="0">
                  <a:cs typeface="Arial" pitchFamily="34" charset="0"/>
                </a:rPr>
              </a:br>
              <a:r>
                <a:rPr lang="en-US" sz="1200" b="1" dirty="0">
                  <a:cs typeface="Arial" pitchFamily="34" charset="0"/>
                </a:rPr>
                <a:t>Secondary</a:t>
              </a:r>
              <a:r>
                <a:rPr lang="en-US" sz="1100" b="1" dirty="0">
                  <a:cs typeface="Arial" pitchFamily="34" charset="0"/>
                </a:rPr>
                <a:t> Site</a:t>
              </a:r>
            </a:p>
          </p:txBody>
        </p:sp>
      </p:grpSp>
      <p:sp>
        <p:nvSpPr>
          <p:cNvPr id="156" name="TextBox 155"/>
          <p:cNvSpPr txBox="1"/>
          <p:nvPr/>
        </p:nvSpPr>
        <p:spPr bwMode="auto">
          <a:xfrm>
            <a:off x="1504690" y="6048375"/>
            <a:ext cx="2900846" cy="276999"/>
          </a:xfrm>
          <a:prstGeom prst="rect">
            <a:avLst/>
          </a:prstGeom>
          <a:noFill/>
          <a:ln w="9525" algn="ctr">
            <a:noFill/>
            <a:miter lim="800000"/>
            <a:headEnd/>
            <a:tailEnd/>
          </a:ln>
          <a:effectLst/>
        </p:spPr>
        <p:txBody>
          <a:bodyPr wrap="square" lIns="0" tIns="0" rIns="0" bIns="0" rtlCol="0">
            <a:spAutoFit/>
          </a:bodyPr>
          <a:lstStyle/>
          <a:p>
            <a:pPr algn="ctr"/>
            <a:r>
              <a:rPr lang="en-CA" b="1" i="1" dirty="0">
                <a:solidFill>
                  <a:srgbClr val="407080"/>
                </a:solidFill>
                <a:cs typeface="Arial" pitchFamily="34" charset="0"/>
              </a:rPr>
              <a:t>Two-Site Delivery</a:t>
            </a:r>
            <a:r>
              <a:rPr lang="fr-CA" b="1" i="1" dirty="0">
                <a:solidFill>
                  <a:srgbClr val="407080"/>
                </a:solidFill>
                <a:cs typeface="Arial" pitchFamily="34" charset="0"/>
              </a:rPr>
              <a:t> Model</a:t>
            </a:r>
          </a:p>
        </p:txBody>
      </p:sp>
      <p:sp>
        <p:nvSpPr>
          <p:cNvPr id="155" name="Rounded Rectangle 154"/>
          <p:cNvSpPr/>
          <p:nvPr/>
        </p:nvSpPr>
        <p:spPr bwMode="gray">
          <a:xfrm>
            <a:off x="241024" y="1123950"/>
            <a:ext cx="5225272" cy="5276850"/>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ctr"/>
          <a:lstStyle/>
          <a:p>
            <a:pPr algn="ctr">
              <a:spcBef>
                <a:spcPct val="0"/>
              </a:spcBef>
              <a:buClrTx/>
              <a:buSzPct val="90000"/>
            </a:pPr>
            <a:r>
              <a:rPr lang="fr-CA" sz="1600" b="1" dirty="0">
                <a:solidFill>
                  <a:schemeClr val="bg1"/>
                </a:solidFill>
                <a:cs typeface="Arial" pitchFamily="34" charset="0"/>
              </a:rPr>
              <a:t>											</a:t>
            </a:r>
          </a:p>
        </p:txBody>
      </p:sp>
      <p:sp>
        <p:nvSpPr>
          <p:cNvPr id="936" name="Date Placeholder 4"/>
          <p:cNvSpPr>
            <a:spLocks noGrp="1"/>
          </p:cNvSpPr>
          <p:nvPr>
            <p:ph type="dt" sz="half" idx="2"/>
            <p:custDataLst>
              <p:tags r:id="rId1"/>
            </p:custDataLst>
          </p:nvPr>
        </p:nvSpPr>
        <p:spPr>
          <a:xfrm>
            <a:off x="2525821" y="6553908"/>
            <a:ext cx="1317674" cy="169200"/>
          </a:xfrm>
        </p:spPr>
        <p:txBody>
          <a:bodyPr/>
          <a:lstStyle/>
          <a:p>
            <a:pPr algn="ctr"/>
            <a:r>
              <a:rPr lang="fr-FR"/>
              <a:t>August 2018</a:t>
            </a:r>
            <a:endParaRPr lang="en-US" dirty="0"/>
          </a:p>
        </p:txBody>
      </p:sp>
      <p:sp>
        <p:nvSpPr>
          <p:cNvPr id="1730" name="Espace réservé du numéro de diapositive 1729"/>
          <p:cNvSpPr>
            <a:spLocks noGrp="1"/>
          </p:cNvSpPr>
          <p:nvPr>
            <p:ph type="sldNum" sz="quarter" idx="4"/>
          </p:nvPr>
        </p:nvSpPr>
        <p:spPr/>
        <p:txBody>
          <a:bodyPr/>
          <a:lstStyle/>
          <a:p>
            <a:fld id="{525A3C56-E491-49B2-93F3-63532DF516BC}" type="slidenum">
              <a:rPr lang="en-US" smtClean="0"/>
              <a:pPr/>
              <a:t>17</a:t>
            </a:fld>
            <a:endParaRPr lang="en-US" dirty="0"/>
          </a:p>
        </p:txBody>
      </p:sp>
      <p:sp>
        <p:nvSpPr>
          <p:cNvPr id="143" name="Date Placeholder 4"/>
          <p:cNvSpPr txBox="1">
            <a:spLocks/>
          </p:cNvSpPr>
          <p:nvPr>
            <p:custDataLst>
              <p:tags r:id="rId2"/>
            </p:custDataLst>
          </p:nvPr>
        </p:nvSpPr>
        <p:spPr>
          <a:xfrm>
            <a:off x="8497728" y="6519042"/>
            <a:ext cx="1317674" cy="169200"/>
          </a:xfrm>
          <a:prstGeom prst="rect">
            <a:avLst/>
          </a:prstGeom>
        </p:spPr>
        <p:txBody>
          <a:bodyPr vert="horz" wrap="square" lIns="0" tIns="45720" rIns="0" bIns="45720" rtlCol="0" anchor="ctr" anchorCtr="0">
            <a:noAutofit/>
          </a:bodyPr>
          <a:lstStyle>
            <a:defPPr>
              <a:defRPr lang="en-US"/>
            </a:defPPr>
            <a:lvl1pPr marL="0" algn="l" defTabSz="914400" rtl="0" eaLnBrk="1" latinLnBrk="0" hangingPunct="1">
              <a:defRPr lang="en-GB" sz="1000" b="0" i="0" u="none" kern="1200" smtClean="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err="1" smtClean="0"/>
              <a:t>Confidential</a:t>
            </a:r>
            <a:endParaRPr lang="en-US" dirty="0"/>
          </a:p>
        </p:txBody>
      </p:sp>
    </p:spTree>
    <p:extLst>
      <p:ext uri="{BB962C8B-B14F-4D97-AF65-F5344CB8AC3E}">
        <p14:creationId xmlns:p14="http://schemas.microsoft.com/office/powerpoint/2010/main" val="2318008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Technology </a:t>
            </a:r>
            <a:r>
              <a:rPr lang="en-US" dirty="0" smtClean="0"/>
              <a:t>Stack </a:t>
            </a:r>
            <a:r>
              <a:rPr lang="en-US" dirty="0"/>
              <a:t>– </a:t>
            </a:r>
            <a:r>
              <a:rPr lang="en-US" dirty="0" smtClean="0"/>
              <a:t>Runtime</a:t>
            </a:r>
            <a:endParaRPr lang="cs-CZ"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18</a:t>
            </a:fld>
            <a:endParaRPr lang="en-US" dirty="0"/>
          </a:p>
        </p:txBody>
      </p:sp>
      <p:sp>
        <p:nvSpPr>
          <p:cNvPr id="5" name="Date Placeholder 4"/>
          <p:cNvSpPr>
            <a:spLocks noGrp="1"/>
          </p:cNvSpPr>
          <p:nvPr>
            <p:ph type="dt" sz="half" idx="2"/>
          </p:nvPr>
        </p:nvSpPr>
        <p:spPr/>
        <p:txBody>
          <a:bodyPr/>
          <a:lstStyle/>
          <a:p>
            <a:pPr algn="ctr"/>
            <a:r>
              <a:rPr lang="fr-FR" dirty="0"/>
              <a:t>August 2018</a:t>
            </a:r>
            <a:endParaRPr lang="en-US" dirty="0"/>
          </a:p>
        </p:txBody>
      </p:sp>
      <p:pic>
        <p:nvPicPr>
          <p:cNvPr id="6" name="Picture 5"/>
          <p:cNvPicPr>
            <a:picLocks noChangeAspect="1"/>
          </p:cNvPicPr>
          <p:nvPr/>
        </p:nvPicPr>
        <p:blipFill>
          <a:blip r:embed="rId4"/>
          <a:stretch>
            <a:fillRect/>
          </a:stretch>
        </p:blipFill>
        <p:spPr>
          <a:xfrm>
            <a:off x="9181111" y="2776129"/>
            <a:ext cx="1662741" cy="452238"/>
          </a:xfrm>
          <a:prstGeom prst="rect">
            <a:avLst/>
          </a:prstGeom>
        </p:spPr>
      </p:pic>
      <p:pic>
        <p:nvPicPr>
          <p:cNvPr id="9" name="Picture 8"/>
          <p:cNvPicPr>
            <a:picLocks noChangeAspect="1"/>
          </p:cNvPicPr>
          <p:nvPr/>
        </p:nvPicPr>
        <p:blipFill>
          <a:blip r:embed="rId5"/>
          <a:stretch>
            <a:fillRect/>
          </a:stretch>
        </p:blipFill>
        <p:spPr>
          <a:xfrm>
            <a:off x="7316918" y="4306847"/>
            <a:ext cx="2003910" cy="475213"/>
          </a:xfrm>
          <a:prstGeom prst="rect">
            <a:avLst/>
          </a:prstGeom>
        </p:spPr>
      </p:pic>
      <p:pic>
        <p:nvPicPr>
          <p:cNvPr id="14" name="Picture 13"/>
          <p:cNvPicPr>
            <a:picLocks noChangeAspect="1"/>
          </p:cNvPicPr>
          <p:nvPr/>
        </p:nvPicPr>
        <p:blipFill>
          <a:blip r:embed="rId6"/>
          <a:stretch>
            <a:fillRect/>
          </a:stretch>
        </p:blipFill>
        <p:spPr>
          <a:xfrm>
            <a:off x="2371266" y="5691912"/>
            <a:ext cx="804659" cy="553932"/>
          </a:xfrm>
          <a:prstGeom prst="rect">
            <a:avLst/>
          </a:prstGeom>
        </p:spPr>
      </p:pic>
      <p:pic>
        <p:nvPicPr>
          <p:cNvPr id="16" name="Picture 15"/>
          <p:cNvPicPr>
            <a:picLocks noChangeAspect="1"/>
          </p:cNvPicPr>
          <p:nvPr/>
        </p:nvPicPr>
        <p:blipFill>
          <a:blip r:embed="rId7"/>
          <a:stretch>
            <a:fillRect/>
          </a:stretch>
        </p:blipFill>
        <p:spPr>
          <a:xfrm>
            <a:off x="638880" y="1336766"/>
            <a:ext cx="1647535" cy="519182"/>
          </a:xfrm>
          <a:prstGeom prst="rect">
            <a:avLst/>
          </a:prstGeom>
        </p:spPr>
      </p:pic>
      <p:pic>
        <p:nvPicPr>
          <p:cNvPr id="18" name="Picture 17"/>
          <p:cNvPicPr>
            <a:picLocks noChangeAspect="1"/>
          </p:cNvPicPr>
          <p:nvPr/>
        </p:nvPicPr>
        <p:blipFill>
          <a:blip r:embed="rId8"/>
          <a:stretch>
            <a:fillRect/>
          </a:stretch>
        </p:blipFill>
        <p:spPr>
          <a:xfrm>
            <a:off x="663564" y="5768943"/>
            <a:ext cx="1537278" cy="399870"/>
          </a:xfrm>
          <a:prstGeom prst="rect">
            <a:avLst/>
          </a:prstGeom>
        </p:spPr>
      </p:pic>
      <p:pic>
        <p:nvPicPr>
          <p:cNvPr id="19" name="Picture 18"/>
          <p:cNvPicPr>
            <a:picLocks noChangeAspect="1"/>
          </p:cNvPicPr>
          <p:nvPr/>
        </p:nvPicPr>
        <p:blipFill>
          <a:blip r:embed="rId9"/>
          <a:stretch>
            <a:fillRect/>
          </a:stretch>
        </p:blipFill>
        <p:spPr>
          <a:xfrm>
            <a:off x="2579329" y="1276269"/>
            <a:ext cx="1608355" cy="582413"/>
          </a:xfrm>
          <a:prstGeom prst="rect">
            <a:avLst/>
          </a:prstGeom>
        </p:spPr>
      </p:pic>
      <p:pic>
        <p:nvPicPr>
          <p:cNvPr id="21" name="Picture 20"/>
          <p:cNvPicPr>
            <a:picLocks noChangeAspect="1"/>
          </p:cNvPicPr>
          <p:nvPr/>
        </p:nvPicPr>
        <p:blipFill>
          <a:blip r:embed="rId10"/>
          <a:stretch>
            <a:fillRect/>
          </a:stretch>
        </p:blipFill>
        <p:spPr>
          <a:xfrm>
            <a:off x="4495799" y="1244395"/>
            <a:ext cx="1495476" cy="634288"/>
          </a:xfrm>
          <a:prstGeom prst="rect">
            <a:avLst/>
          </a:prstGeom>
        </p:spPr>
      </p:pic>
      <p:pic>
        <p:nvPicPr>
          <p:cNvPr id="22" name="Picture 21"/>
          <p:cNvPicPr>
            <a:picLocks noChangeAspect="1"/>
          </p:cNvPicPr>
          <p:nvPr/>
        </p:nvPicPr>
        <p:blipFill>
          <a:blip r:embed="rId11"/>
          <a:stretch>
            <a:fillRect/>
          </a:stretch>
        </p:blipFill>
        <p:spPr>
          <a:xfrm>
            <a:off x="7421737" y="4802765"/>
            <a:ext cx="2073311" cy="356350"/>
          </a:xfrm>
          <a:prstGeom prst="rect">
            <a:avLst/>
          </a:prstGeom>
        </p:spPr>
      </p:pic>
      <p:pic>
        <p:nvPicPr>
          <p:cNvPr id="24" name="Picture 23"/>
          <p:cNvPicPr>
            <a:picLocks noChangeAspect="1"/>
          </p:cNvPicPr>
          <p:nvPr/>
        </p:nvPicPr>
        <p:blipFill>
          <a:blip r:embed="rId12"/>
          <a:stretch>
            <a:fillRect/>
          </a:stretch>
        </p:blipFill>
        <p:spPr>
          <a:xfrm>
            <a:off x="3431515" y="4322580"/>
            <a:ext cx="1524153" cy="495617"/>
          </a:xfrm>
          <a:prstGeom prst="rect">
            <a:avLst/>
          </a:prstGeom>
        </p:spPr>
      </p:pic>
      <p:pic>
        <p:nvPicPr>
          <p:cNvPr id="25" name="Picture 24"/>
          <p:cNvPicPr>
            <a:picLocks noChangeAspect="1"/>
          </p:cNvPicPr>
          <p:nvPr/>
        </p:nvPicPr>
        <p:blipFill>
          <a:blip r:embed="rId13"/>
          <a:stretch>
            <a:fillRect/>
          </a:stretch>
        </p:blipFill>
        <p:spPr>
          <a:xfrm>
            <a:off x="679152" y="3290147"/>
            <a:ext cx="1536779" cy="619669"/>
          </a:xfrm>
          <a:prstGeom prst="rect">
            <a:avLst/>
          </a:prstGeom>
        </p:spPr>
      </p:pic>
      <p:pic>
        <p:nvPicPr>
          <p:cNvPr id="30" name="Picture 29"/>
          <p:cNvPicPr>
            <a:picLocks noChangeAspect="1"/>
          </p:cNvPicPr>
          <p:nvPr/>
        </p:nvPicPr>
        <p:blipFill>
          <a:blip r:embed="rId14"/>
          <a:stretch>
            <a:fillRect/>
          </a:stretch>
        </p:blipFill>
        <p:spPr>
          <a:xfrm>
            <a:off x="6235646" y="3263852"/>
            <a:ext cx="1493372" cy="691082"/>
          </a:xfrm>
          <a:prstGeom prst="rect">
            <a:avLst/>
          </a:prstGeom>
        </p:spPr>
      </p:pic>
      <p:pic>
        <p:nvPicPr>
          <p:cNvPr id="31" name="Picture 30"/>
          <p:cNvPicPr>
            <a:picLocks noChangeAspect="1"/>
          </p:cNvPicPr>
          <p:nvPr/>
        </p:nvPicPr>
        <p:blipFill>
          <a:blip r:embed="rId15"/>
          <a:stretch>
            <a:fillRect/>
          </a:stretch>
        </p:blipFill>
        <p:spPr>
          <a:xfrm>
            <a:off x="1739828" y="4478211"/>
            <a:ext cx="1522083" cy="534472"/>
          </a:xfrm>
          <a:prstGeom prst="rect">
            <a:avLst/>
          </a:prstGeom>
        </p:spPr>
      </p:pic>
      <p:pic>
        <p:nvPicPr>
          <p:cNvPr id="32" name="Picture 31"/>
          <p:cNvPicPr>
            <a:picLocks noChangeAspect="1"/>
          </p:cNvPicPr>
          <p:nvPr/>
        </p:nvPicPr>
        <p:blipFill>
          <a:blip r:embed="rId16"/>
          <a:stretch>
            <a:fillRect/>
          </a:stretch>
        </p:blipFill>
        <p:spPr>
          <a:xfrm>
            <a:off x="5147059" y="4373561"/>
            <a:ext cx="1806661" cy="587038"/>
          </a:xfrm>
          <a:prstGeom prst="rect">
            <a:avLst/>
          </a:prstGeom>
        </p:spPr>
      </p:pic>
      <p:pic>
        <p:nvPicPr>
          <p:cNvPr id="33" name="Picture 32"/>
          <p:cNvPicPr>
            <a:picLocks noChangeAspect="1"/>
          </p:cNvPicPr>
          <p:nvPr/>
        </p:nvPicPr>
        <p:blipFill>
          <a:blip r:embed="rId17"/>
          <a:stretch>
            <a:fillRect/>
          </a:stretch>
        </p:blipFill>
        <p:spPr>
          <a:xfrm>
            <a:off x="8389759" y="3345693"/>
            <a:ext cx="1041343" cy="349421"/>
          </a:xfrm>
          <a:prstGeom prst="rect">
            <a:avLst/>
          </a:prstGeom>
        </p:spPr>
      </p:pic>
      <p:pic>
        <p:nvPicPr>
          <p:cNvPr id="35" name="Picture 34"/>
          <p:cNvPicPr>
            <a:picLocks noChangeAspect="1"/>
          </p:cNvPicPr>
          <p:nvPr/>
        </p:nvPicPr>
        <p:blipFill>
          <a:blip r:embed="rId18"/>
          <a:stretch>
            <a:fillRect/>
          </a:stretch>
        </p:blipFill>
        <p:spPr>
          <a:xfrm>
            <a:off x="6299390" y="1283595"/>
            <a:ext cx="1612591" cy="602233"/>
          </a:xfrm>
          <a:prstGeom prst="rect">
            <a:avLst/>
          </a:prstGeom>
        </p:spPr>
      </p:pic>
      <p:pic>
        <p:nvPicPr>
          <p:cNvPr id="36" name="Picture 35"/>
          <p:cNvPicPr>
            <a:picLocks noChangeAspect="1"/>
          </p:cNvPicPr>
          <p:nvPr/>
        </p:nvPicPr>
        <p:blipFill>
          <a:blip r:embed="rId19"/>
          <a:stretch>
            <a:fillRect/>
          </a:stretch>
        </p:blipFill>
        <p:spPr>
          <a:xfrm>
            <a:off x="5277043" y="5592809"/>
            <a:ext cx="750760" cy="719478"/>
          </a:xfrm>
          <a:prstGeom prst="rect">
            <a:avLst/>
          </a:prstGeom>
        </p:spPr>
      </p:pic>
      <p:pic>
        <p:nvPicPr>
          <p:cNvPr id="3" name="Picture 2"/>
          <p:cNvPicPr>
            <a:picLocks noChangeAspect="1"/>
          </p:cNvPicPr>
          <p:nvPr/>
        </p:nvPicPr>
        <p:blipFill>
          <a:blip r:embed="rId20"/>
          <a:stretch>
            <a:fillRect/>
          </a:stretch>
        </p:blipFill>
        <p:spPr>
          <a:xfrm>
            <a:off x="3149982" y="3300290"/>
            <a:ext cx="2238509" cy="599382"/>
          </a:xfrm>
          <a:prstGeom prst="rect">
            <a:avLst/>
          </a:prstGeom>
        </p:spPr>
      </p:pic>
      <p:pic>
        <p:nvPicPr>
          <p:cNvPr id="10" name="Picture 9"/>
          <p:cNvPicPr>
            <a:picLocks noChangeAspect="1"/>
          </p:cNvPicPr>
          <p:nvPr/>
        </p:nvPicPr>
        <p:blipFill>
          <a:blip r:embed="rId21"/>
          <a:stretch>
            <a:fillRect/>
          </a:stretch>
        </p:blipFill>
        <p:spPr>
          <a:xfrm>
            <a:off x="3436035" y="4859590"/>
            <a:ext cx="1453616" cy="339177"/>
          </a:xfrm>
          <a:prstGeom prst="rect">
            <a:avLst/>
          </a:prstGeom>
        </p:spPr>
      </p:pic>
      <p:pic>
        <p:nvPicPr>
          <p:cNvPr id="13" name="Picture 12"/>
          <p:cNvPicPr>
            <a:picLocks noChangeAspect="1"/>
          </p:cNvPicPr>
          <p:nvPr/>
        </p:nvPicPr>
        <p:blipFill>
          <a:blip r:embed="rId22"/>
          <a:stretch>
            <a:fillRect/>
          </a:stretch>
        </p:blipFill>
        <p:spPr>
          <a:xfrm>
            <a:off x="639532" y="4476606"/>
            <a:ext cx="1030626" cy="512749"/>
          </a:xfrm>
          <a:prstGeom prst="rect">
            <a:avLst/>
          </a:prstGeom>
        </p:spPr>
      </p:pic>
      <p:pic>
        <p:nvPicPr>
          <p:cNvPr id="41" name="Picture 40"/>
          <p:cNvPicPr>
            <a:picLocks noChangeAspect="1"/>
          </p:cNvPicPr>
          <p:nvPr/>
        </p:nvPicPr>
        <p:blipFill>
          <a:blip r:embed="rId23"/>
          <a:stretch>
            <a:fillRect/>
          </a:stretch>
        </p:blipFill>
        <p:spPr>
          <a:xfrm>
            <a:off x="9599695" y="4493618"/>
            <a:ext cx="1947489" cy="389499"/>
          </a:xfrm>
          <a:prstGeom prst="rect">
            <a:avLst/>
          </a:prstGeom>
        </p:spPr>
      </p:pic>
      <p:pic>
        <p:nvPicPr>
          <p:cNvPr id="42" name="Picture 41"/>
          <p:cNvPicPr>
            <a:picLocks noChangeAspect="1"/>
          </p:cNvPicPr>
          <p:nvPr/>
        </p:nvPicPr>
        <p:blipFill>
          <a:blip r:embed="rId24"/>
          <a:stretch>
            <a:fillRect/>
          </a:stretch>
        </p:blipFill>
        <p:spPr>
          <a:xfrm>
            <a:off x="10223298" y="5679161"/>
            <a:ext cx="1448002" cy="447737"/>
          </a:xfrm>
          <a:prstGeom prst="rect">
            <a:avLst/>
          </a:prstGeom>
        </p:spPr>
      </p:pic>
      <p:pic>
        <p:nvPicPr>
          <p:cNvPr id="34" name="Picture 33"/>
          <p:cNvPicPr>
            <a:picLocks noChangeAspect="1"/>
          </p:cNvPicPr>
          <p:nvPr/>
        </p:nvPicPr>
        <p:blipFill>
          <a:blip r:embed="rId25"/>
          <a:stretch>
            <a:fillRect/>
          </a:stretch>
        </p:blipFill>
        <p:spPr>
          <a:xfrm>
            <a:off x="8958189" y="2294139"/>
            <a:ext cx="2136195" cy="413991"/>
          </a:xfrm>
          <a:prstGeom prst="rect">
            <a:avLst/>
          </a:prstGeom>
        </p:spPr>
      </p:pic>
      <p:pic>
        <p:nvPicPr>
          <p:cNvPr id="12" name="Picture 11"/>
          <p:cNvPicPr>
            <a:picLocks noChangeAspect="1"/>
          </p:cNvPicPr>
          <p:nvPr/>
        </p:nvPicPr>
        <p:blipFill>
          <a:blip r:embed="rId26"/>
          <a:stretch>
            <a:fillRect/>
          </a:stretch>
        </p:blipFill>
        <p:spPr>
          <a:xfrm>
            <a:off x="6162580" y="5573189"/>
            <a:ext cx="1886213" cy="676369"/>
          </a:xfrm>
          <a:prstGeom prst="rect">
            <a:avLst/>
          </a:prstGeom>
        </p:spPr>
      </p:pic>
      <p:pic>
        <p:nvPicPr>
          <p:cNvPr id="37" name="Picture 36"/>
          <p:cNvPicPr>
            <a:picLocks noChangeAspect="1"/>
          </p:cNvPicPr>
          <p:nvPr/>
        </p:nvPicPr>
        <p:blipFill>
          <a:blip r:embed="rId27"/>
          <a:stretch>
            <a:fillRect/>
          </a:stretch>
        </p:blipFill>
        <p:spPr>
          <a:xfrm>
            <a:off x="8146588" y="5695847"/>
            <a:ext cx="1978915" cy="431051"/>
          </a:xfrm>
          <a:prstGeom prst="rect">
            <a:avLst/>
          </a:prstGeom>
        </p:spPr>
      </p:pic>
      <p:pic>
        <p:nvPicPr>
          <p:cNvPr id="7" name="Picture 6"/>
          <p:cNvPicPr>
            <a:picLocks noChangeAspect="1"/>
          </p:cNvPicPr>
          <p:nvPr/>
        </p:nvPicPr>
        <p:blipFill>
          <a:blip r:embed="rId28"/>
          <a:stretch>
            <a:fillRect/>
          </a:stretch>
        </p:blipFill>
        <p:spPr>
          <a:xfrm>
            <a:off x="8558352" y="1244395"/>
            <a:ext cx="1265924" cy="503319"/>
          </a:xfrm>
          <a:prstGeom prst="rect">
            <a:avLst/>
          </a:prstGeom>
        </p:spPr>
      </p:pic>
      <p:pic>
        <p:nvPicPr>
          <p:cNvPr id="8" name="Picture 7"/>
          <p:cNvPicPr>
            <a:picLocks noChangeAspect="1"/>
          </p:cNvPicPr>
          <p:nvPr/>
        </p:nvPicPr>
        <p:blipFill>
          <a:blip r:embed="rId29"/>
          <a:stretch>
            <a:fillRect/>
          </a:stretch>
        </p:blipFill>
        <p:spPr>
          <a:xfrm>
            <a:off x="9850970" y="1269048"/>
            <a:ext cx="1920117" cy="512702"/>
          </a:xfrm>
          <a:prstGeom prst="rect">
            <a:avLst/>
          </a:prstGeom>
        </p:spPr>
      </p:pic>
      <p:pic>
        <p:nvPicPr>
          <p:cNvPr id="17" name="Picture 16"/>
          <p:cNvPicPr>
            <a:picLocks noChangeAspect="1"/>
          </p:cNvPicPr>
          <p:nvPr/>
        </p:nvPicPr>
        <p:blipFill>
          <a:blip r:embed="rId30"/>
          <a:stretch>
            <a:fillRect/>
          </a:stretch>
        </p:blipFill>
        <p:spPr>
          <a:xfrm>
            <a:off x="9529115" y="3309702"/>
            <a:ext cx="673248" cy="457313"/>
          </a:xfrm>
          <a:prstGeom prst="rect">
            <a:avLst/>
          </a:prstGeom>
        </p:spPr>
      </p:pic>
      <p:pic>
        <p:nvPicPr>
          <p:cNvPr id="20" name="Picture 19"/>
          <p:cNvPicPr>
            <a:picLocks noChangeAspect="1"/>
          </p:cNvPicPr>
          <p:nvPr/>
        </p:nvPicPr>
        <p:blipFill>
          <a:blip r:embed="rId31"/>
          <a:stretch>
            <a:fillRect/>
          </a:stretch>
        </p:blipFill>
        <p:spPr>
          <a:xfrm>
            <a:off x="10182402" y="3309702"/>
            <a:ext cx="864604" cy="527570"/>
          </a:xfrm>
          <a:prstGeom prst="rect">
            <a:avLst/>
          </a:prstGeom>
        </p:spPr>
      </p:pic>
      <p:pic>
        <p:nvPicPr>
          <p:cNvPr id="50" name="Picture 49"/>
          <p:cNvPicPr>
            <a:picLocks noChangeAspect="1"/>
          </p:cNvPicPr>
          <p:nvPr/>
        </p:nvPicPr>
        <p:blipFill>
          <a:blip r:embed="rId32"/>
          <a:stretch>
            <a:fillRect/>
          </a:stretch>
        </p:blipFill>
        <p:spPr>
          <a:xfrm>
            <a:off x="11027267" y="3392259"/>
            <a:ext cx="771620" cy="261926"/>
          </a:xfrm>
          <a:prstGeom prst="rect">
            <a:avLst/>
          </a:prstGeom>
        </p:spPr>
      </p:pic>
      <p:sp>
        <p:nvSpPr>
          <p:cNvPr id="43" name="Rounded Rectangle 42"/>
          <p:cNvSpPr/>
          <p:nvPr/>
        </p:nvSpPr>
        <p:spPr bwMode="gray">
          <a:xfrm>
            <a:off x="455174" y="1103519"/>
            <a:ext cx="7593619" cy="951243"/>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Browsers</a:t>
            </a:r>
            <a:endParaRPr lang="en-US" sz="1400" b="1" dirty="0">
              <a:cs typeface="Arial" pitchFamily="34" charset="0"/>
            </a:endParaRPr>
          </a:p>
        </p:txBody>
      </p:sp>
      <p:sp>
        <p:nvSpPr>
          <p:cNvPr id="47" name="Rounded Rectangle 46"/>
          <p:cNvSpPr/>
          <p:nvPr/>
        </p:nvSpPr>
        <p:spPr bwMode="gray">
          <a:xfrm>
            <a:off x="455173" y="4165771"/>
            <a:ext cx="11388484" cy="1134419"/>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Application Frameworks</a:t>
            </a:r>
            <a:endParaRPr lang="en-US" sz="1400" b="1" dirty="0">
              <a:cs typeface="Arial" pitchFamily="34" charset="0"/>
            </a:endParaRPr>
          </a:p>
        </p:txBody>
      </p:sp>
      <p:sp>
        <p:nvSpPr>
          <p:cNvPr id="49" name="Rounded Rectangle 48"/>
          <p:cNvSpPr/>
          <p:nvPr/>
        </p:nvSpPr>
        <p:spPr bwMode="gray">
          <a:xfrm>
            <a:off x="8181307" y="1105418"/>
            <a:ext cx="3662350" cy="949344"/>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Monitoring Tools</a:t>
            </a:r>
            <a:endParaRPr lang="en-US" sz="1400" b="1" dirty="0">
              <a:cs typeface="Arial" pitchFamily="34" charset="0"/>
            </a:endParaRPr>
          </a:p>
        </p:txBody>
      </p:sp>
      <p:sp>
        <p:nvSpPr>
          <p:cNvPr id="39" name="Rounded Rectangle 38"/>
          <p:cNvSpPr/>
          <p:nvPr/>
        </p:nvSpPr>
        <p:spPr bwMode="gray">
          <a:xfrm>
            <a:off x="8181307" y="2156300"/>
            <a:ext cx="3662350" cy="1907932"/>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Deployment &amp; Runtime (Public / Private)</a:t>
            </a:r>
            <a:endParaRPr lang="en-US" sz="1400" b="1" dirty="0">
              <a:cs typeface="Arial" pitchFamily="34" charset="0"/>
            </a:endParaRPr>
          </a:p>
        </p:txBody>
      </p:sp>
      <p:sp>
        <p:nvSpPr>
          <p:cNvPr id="46" name="Rounded Rectangle 45"/>
          <p:cNvSpPr/>
          <p:nvPr/>
        </p:nvSpPr>
        <p:spPr bwMode="gray">
          <a:xfrm>
            <a:off x="455174" y="3165149"/>
            <a:ext cx="7593619" cy="899083"/>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Application Containers</a:t>
            </a:r>
            <a:endParaRPr lang="en-US" sz="1400" b="1" dirty="0">
              <a:cs typeface="Arial" pitchFamily="34" charset="0"/>
            </a:endParaRPr>
          </a:p>
        </p:txBody>
      </p:sp>
      <p:pic>
        <p:nvPicPr>
          <p:cNvPr id="51" name="Picture 50"/>
          <p:cNvPicPr>
            <a:picLocks noChangeAspect="1"/>
          </p:cNvPicPr>
          <p:nvPr/>
        </p:nvPicPr>
        <p:blipFill>
          <a:blip r:embed="rId33"/>
          <a:stretch>
            <a:fillRect/>
          </a:stretch>
        </p:blipFill>
        <p:spPr>
          <a:xfrm>
            <a:off x="10660726" y="5971448"/>
            <a:ext cx="924760" cy="449536"/>
          </a:xfrm>
          <a:prstGeom prst="rect">
            <a:avLst/>
          </a:prstGeom>
        </p:spPr>
      </p:pic>
      <p:sp>
        <p:nvSpPr>
          <p:cNvPr id="38" name="Rounded Rectangle 37"/>
          <p:cNvSpPr/>
          <p:nvPr/>
        </p:nvSpPr>
        <p:spPr bwMode="gray">
          <a:xfrm>
            <a:off x="5072572" y="5401729"/>
            <a:ext cx="6785599" cy="1112193"/>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Messaging / Transport / Storage </a:t>
            </a:r>
            <a:r>
              <a:rPr lang="en-US" sz="1400" b="1" dirty="0">
                <a:cs typeface="Arial" pitchFamily="34" charset="0"/>
              </a:rPr>
              <a:t>M</a:t>
            </a:r>
            <a:r>
              <a:rPr lang="en-US" sz="1400" b="1" dirty="0" smtClean="0">
                <a:cs typeface="Arial" pitchFamily="34" charset="0"/>
              </a:rPr>
              <a:t>iddleware</a:t>
            </a:r>
            <a:endParaRPr lang="en-US" sz="1400" b="1" dirty="0">
              <a:cs typeface="Arial" pitchFamily="34" charset="0"/>
            </a:endParaRPr>
          </a:p>
        </p:txBody>
      </p:sp>
      <p:sp>
        <p:nvSpPr>
          <p:cNvPr id="52" name="Date Placeholder 4"/>
          <p:cNvSpPr txBox="1">
            <a:spLocks/>
          </p:cNvSpPr>
          <p:nvPr>
            <p:custDataLst>
              <p:tags r:id="rId1"/>
            </p:custDataLst>
          </p:nvPr>
        </p:nvSpPr>
        <p:spPr>
          <a:xfrm>
            <a:off x="9752121" y="6557082"/>
            <a:ext cx="1317674" cy="169200"/>
          </a:xfrm>
          <a:prstGeom prst="rect">
            <a:avLst/>
          </a:prstGeom>
        </p:spPr>
        <p:txBody>
          <a:bodyPr vert="horz" wrap="square" lIns="0" tIns="45720" rIns="0" bIns="45720" rtlCol="0" anchor="ctr" anchorCtr="0">
            <a:noAutofit/>
          </a:bodyPr>
          <a:lstStyle>
            <a:defPPr>
              <a:defRPr lang="en-US"/>
            </a:defPPr>
            <a:lvl1pPr marL="0" algn="l" defTabSz="914400" rtl="0" eaLnBrk="1" latinLnBrk="0" hangingPunct="1">
              <a:defRPr lang="en-GB" sz="1000" b="0" i="0" u="none" kern="1200" smtClean="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err="1" smtClean="0"/>
              <a:t>Confidential</a:t>
            </a:r>
            <a:endParaRPr lang="en-US" dirty="0"/>
          </a:p>
        </p:txBody>
      </p:sp>
      <p:pic>
        <p:nvPicPr>
          <p:cNvPr id="11" name="Picture 10"/>
          <p:cNvPicPr>
            <a:picLocks noChangeAspect="1"/>
          </p:cNvPicPr>
          <p:nvPr/>
        </p:nvPicPr>
        <p:blipFill>
          <a:blip r:embed="rId34"/>
          <a:stretch>
            <a:fillRect/>
          </a:stretch>
        </p:blipFill>
        <p:spPr>
          <a:xfrm>
            <a:off x="3431515" y="5563162"/>
            <a:ext cx="1256062" cy="447519"/>
          </a:xfrm>
          <a:prstGeom prst="rect">
            <a:avLst/>
          </a:prstGeom>
        </p:spPr>
      </p:pic>
      <p:pic>
        <p:nvPicPr>
          <p:cNvPr id="26" name="Picture 25"/>
          <p:cNvPicPr>
            <a:picLocks noChangeAspect="1"/>
          </p:cNvPicPr>
          <p:nvPr/>
        </p:nvPicPr>
        <p:blipFill>
          <a:blip r:embed="rId35"/>
          <a:stretch>
            <a:fillRect/>
          </a:stretch>
        </p:blipFill>
        <p:spPr>
          <a:xfrm>
            <a:off x="3372429" y="6046583"/>
            <a:ext cx="1382476" cy="357963"/>
          </a:xfrm>
          <a:prstGeom prst="rect">
            <a:avLst/>
          </a:prstGeom>
        </p:spPr>
      </p:pic>
      <p:sp>
        <p:nvSpPr>
          <p:cNvPr id="48" name="Rounded Rectangle 47"/>
          <p:cNvSpPr/>
          <p:nvPr/>
        </p:nvSpPr>
        <p:spPr bwMode="gray">
          <a:xfrm>
            <a:off x="443462" y="5401728"/>
            <a:ext cx="4512206" cy="1112194"/>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Databases</a:t>
            </a:r>
            <a:endParaRPr lang="en-US" sz="1400" b="1" dirty="0">
              <a:cs typeface="Arial" pitchFamily="34" charset="0"/>
            </a:endParaRPr>
          </a:p>
        </p:txBody>
      </p:sp>
      <p:sp>
        <p:nvSpPr>
          <p:cNvPr id="53" name="Rounded Rectangle 52"/>
          <p:cNvSpPr/>
          <p:nvPr/>
        </p:nvSpPr>
        <p:spPr bwMode="gray">
          <a:xfrm>
            <a:off x="3614843" y="2162332"/>
            <a:ext cx="2262782" cy="899083"/>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Authentication Provider</a:t>
            </a:r>
            <a:endParaRPr lang="en-US" sz="1400" b="1" dirty="0">
              <a:cs typeface="Arial" pitchFamily="34" charset="0"/>
            </a:endParaRPr>
          </a:p>
        </p:txBody>
      </p:sp>
      <p:pic>
        <p:nvPicPr>
          <p:cNvPr id="54" name="Picture 53"/>
          <p:cNvPicPr>
            <a:picLocks noChangeAspect="1"/>
          </p:cNvPicPr>
          <p:nvPr/>
        </p:nvPicPr>
        <p:blipFill>
          <a:blip r:embed="rId36"/>
          <a:stretch>
            <a:fillRect/>
          </a:stretch>
        </p:blipFill>
        <p:spPr>
          <a:xfrm>
            <a:off x="563913" y="2338846"/>
            <a:ext cx="1326976" cy="390548"/>
          </a:xfrm>
          <a:prstGeom prst="rect">
            <a:avLst/>
          </a:prstGeom>
        </p:spPr>
      </p:pic>
      <p:pic>
        <p:nvPicPr>
          <p:cNvPr id="55" name="Picture 54"/>
          <p:cNvPicPr>
            <a:picLocks noChangeAspect="1"/>
          </p:cNvPicPr>
          <p:nvPr/>
        </p:nvPicPr>
        <p:blipFill>
          <a:blip r:embed="rId37"/>
          <a:stretch>
            <a:fillRect/>
          </a:stretch>
        </p:blipFill>
        <p:spPr>
          <a:xfrm>
            <a:off x="3695590" y="2402190"/>
            <a:ext cx="2061202" cy="318274"/>
          </a:xfrm>
          <a:prstGeom prst="rect">
            <a:avLst/>
          </a:prstGeom>
        </p:spPr>
      </p:pic>
      <p:pic>
        <p:nvPicPr>
          <p:cNvPr id="56" name="Picture 55"/>
          <p:cNvPicPr>
            <a:picLocks noChangeAspect="1"/>
          </p:cNvPicPr>
          <p:nvPr/>
        </p:nvPicPr>
        <p:blipFill>
          <a:blip r:embed="rId38"/>
          <a:stretch>
            <a:fillRect/>
          </a:stretch>
        </p:blipFill>
        <p:spPr>
          <a:xfrm>
            <a:off x="1940986" y="2331276"/>
            <a:ext cx="1412193" cy="398118"/>
          </a:xfrm>
          <a:prstGeom prst="rect">
            <a:avLst/>
          </a:prstGeom>
        </p:spPr>
      </p:pic>
      <p:pic>
        <p:nvPicPr>
          <p:cNvPr id="57" name="Picture 56"/>
          <p:cNvPicPr>
            <a:picLocks noChangeAspect="1"/>
          </p:cNvPicPr>
          <p:nvPr/>
        </p:nvPicPr>
        <p:blipFill>
          <a:blip r:embed="rId39"/>
          <a:stretch>
            <a:fillRect/>
          </a:stretch>
        </p:blipFill>
        <p:spPr>
          <a:xfrm>
            <a:off x="6113278" y="2367370"/>
            <a:ext cx="1861591" cy="450139"/>
          </a:xfrm>
          <a:prstGeom prst="rect">
            <a:avLst/>
          </a:prstGeom>
        </p:spPr>
      </p:pic>
      <p:sp>
        <p:nvSpPr>
          <p:cNvPr id="58" name="Rounded Rectangle 57"/>
          <p:cNvSpPr/>
          <p:nvPr/>
        </p:nvSpPr>
        <p:spPr bwMode="gray">
          <a:xfrm>
            <a:off x="6024748" y="2162332"/>
            <a:ext cx="2024045" cy="893520"/>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Reporting</a:t>
            </a:r>
            <a:endParaRPr lang="en-US" sz="1400" b="1" dirty="0">
              <a:cs typeface="Arial" pitchFamily="34" charset="0"/>
            </a:endParaRPr>
          </a:p>
        </p:txBody>
      </p:sp>
      <p:sp>
        <p:nvSpPr>
          <p:cNvPr id="59" name="Rounded Rectangle 58"/>
          <p:cNvSpPr/>
          <p:nvPr/>
        </p:nvSpPr>
        <p:spPr bwMode="gray">
          <a:xfrm>
            <a:off x="455174" y="2162332"/>
            <a:ext cx="2997936" cy="899083"/>
          </a:xfrm>
          <a:prstGeom prst="roundRect">
            <a:avLst>
              <a:gd name="adj" fmla="val 7143"/>
            </a:avLst>
          </a:prstGeom>
          <a:solidFill>
            <a:schemeClr val="accent4">
              <a:lumMod val="75000"/>
              <a:alpha val="10000"/>
            </a:schemeClr>
          </a:solidFill>
          <a:ln w="25400" algn="ctr">
            <a:solidFill>
              <a:schemeClr val="dk1"/>
            </a:solidFill>
            <a:prstDash val="sysDot"/>
            <a:miter lim="800000"/>
            <a:headEnd/>
            <a:tailEnd/>
          </a:ln>
          <a:effectLst/>
        </p:spPr>
        <p:txBody>
          <a:bodyPr lIns="63500" tIns="0" rIns="64800" bIns="0" rtlCol="0" anchor="b"/>
          <a:lstStyle/>
          <a:p>
            <a:pPr algn="ctr">
              <a:spcBef>
                <a:spcPct val="0"/>
              </a:spcBef>
              <a:buClrTx/>
              <a:buSzPct val="90000"/>
            </a:pPr>
            <a:r>
              <a:rPr lang="en-US" sz="1400" b="1" dirty="0" smtClean="0">
                <a:cs typeface="Arial" pitchFamily="34" charset="0"/>
              </a:rPr>
              <a:t>UI Frameworks</a:t>
            </a:r>
            <a:endParaRPr lang="en-US" sz="1400" b="1" dirty="0">
              <a:cs typeface="Arial" pitchFamily="34" charset="0"/>
            </a:endParaRPr>
          </a:p>
        </p:txBody>
      </p:sp>
    </p:spTree>
    <p:extLst>
      <p:ext uri="{BB962C8B-B14F-4D97-AF65-F5344CB8AC3E}">
        <p14:creationId xmlns:p14="http://schemas.microsoft.com/office/powerpoint/2010/main" val="1341777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4"/>
          <a:stretch>
            <a:fillRect/>
          </a:stretch>
        </p:blipFill>
        <p:spPr>
          <a:xfrm>
            <a:off x="2525821" y="1525941"/>
            <a:ext cx="7494479" cy="4212106"/>
          </a:xfrm>
          <a:prstGeom prst="rect">
            <a:avLst/>
          </a:prstGeom>
        </p:spPr>
      </p:pic>
      <p:sp>
        <p:nvSpPr>
          <p:cNvPr id="2" name="Title 1"/>
          <p:cNvSpPr>
            <a:spLocks noGrp="1"/>
          </p:cNvSpPr>
          <p:nvPr>
            <p:ph type="title"/>
          </p:nvPr>
        </p:nvSpPr>
        <p:spPr/>
        <p:txBody>
          <a:bodyPr/>
          <a:lstStyle/>
          <a:p>
            <a:r>
              <a:rPr lang="en-US" dirty="0"/>
              <a:t>Technology </a:t>
            </a:r>
            <a:r>
              <a:rPr lang="en-US" dirty="0" smtClean="0"/>
              <a:t>Stack </a:t>
            </a:r>
            <a:r>
              <a:rPr lang="en-US" dirty="0"/>
              <a:t>– DevOps</a:t>
            </a:r>
            <a:endParaRPr lang="cs-CZ"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19</a:t>
            </a:fld>
            <a:endParaRPr lang="en-US" dirty="0"/>
          </a:p>
        </p:txBody>
      </p:sp>
      <p:sp>
        <p:nvSpPr>
          <p:cNvPr id="5" name="Date Placeholder 4"/>
          <p:cNvSpPr>
            <a:spLocks noGrp="1"/>
          </p:cNvSpPr>
          <p:nvPr>
            <p:ph type="dt" sz="half" idx="2"/>
          </p:nvPr>
        </p:nvSpPr>
        <p:spPr/>
        <p:txBody>
          <a:bodyPr/>
          <a:lstStyle/>
          <a:p>
            <a:pPr algn="ctr"/>
            <a:r>
              <a:rPr lang="fr-FR" dirty="0"/>
              <a:t>August 2018</a:t>
            </a:r>
            <a:endParaRPr lang="en-US" dirty="0"/>
          </a:p>
        </p:txBody>
      </p:sp>
      <p:pic>
        <p:nvPicPr>
          <p:cNvPr id="6" name="Picture 5"/>
          <p:cNvPicPr>
            <a:picLocks noChangeAspect="1"/>
          </p:cNvPicPr>
          <p:nvPr/>
        </p:nvPicPr>
        <p:blipFill>
          <a:blip r:embed="rId5"/>
          <a:stretch>
            <a:fillRect/>
          </a:stretch>
        </p:blipFill>
        <p:spPr>
          <a:xfrm>
            <a:off x="5181753" y="5685994"/>
            <a:ext cx="1557309" cy="423562"/>
          </a:xfrm>
          <a:prstGeom prst="rect">
            <a:avLst/>
          </a:prstGeom>
        </p:spPr>
      </p:pic>
      <p:pic>
        <p:nvPicPr>
          <p:cNvPr id="39" name="Picture 38"/>
          <p:cNvPicPr>
            <a:picLocks noChangeAspect="1"/>
          </p:cNvPicPr>
          <p:nvPr/>
        </p:nvPicPr>
        <p:blipFill>
          <a:blip r:embed="rId6"/>
          <a:stretch>
            <a:fillRect/>
          </a:stretch>
        </p:blipFill>
        <p:spPr>
          <a:xfrm>
            <a:off x="1249793" y="2005408"/>
            <a:ext cx="1518132" cy="286258"/>
          </a:xfrm>
          <a:prstGeom prst="rect">
            <a:avLst/>
          </a:prstGeom>
        </p:spPr>
      </p:pic>
      <p:pic>
        <p:nvPicPr>
          <p:cNvPr id="42" name="Picture 41"/>
          <p:cNvPicPr>
            <a:picLocks noChangeAspect="1"/>
          </p:cNvPicPr>
          <p:nvPr/>
        </p:nvPicPr>
        <p:blipFill>
          <a:blip r:embed="rId7"/>
          <a:stretch>
            <a:fillRect/>
          </a:stretch>
        </p:blipFill>
        <p:spPr>
          <a:xfrm>
            <a:off x="4332421" y="1133319"/>
            <a:ext cx="793097" cy="287497"/>
          </a:xfrm>
          <a:prstGeom prst="rect">
            <a:avLst/>
          </a:prstGeom>
        </p:spPr>
      </p:pic>
      <p:pic>
        <p:nvPicPr>
          <p:cNvPr id="43" name="Picture 42"/>
          <p:cNvPicPr>
            <a:picLocks noChangeAspect="1"/>
          </p:cNvPicPr>
          <p:nvPr/>
        </p:nvPicPr>
        <p:blipFill>
          <a:blip r:embed="rId8"/>
          <a:stretch>
            <a:fillRect/>
          </a:stretch>
        </p:blipFill>
        <p:spPr>
          <a:xfrm>
            <a:off x="742554" y="3593271"/>
            <a:ext cx="1511977" cy="321160"/>
          </a:xfrm>
          <a:prstGeom prst="rect">
            <a:avLst/>
          </a:prstGeom>
        </p:spPr>
      </p:pic>
      <p:pic>
        <p:nvPicPr>
          <p:cNvPr id="44" name="Picture 43"/>
          <p:cNvPicPr>
            <a:picLocks noChangeAspect="1"/>
          </p:cNvPicPr>
          <p:nvPr/>
        </p:nvPicPr>
        <p:blipFill>
          <a:blip r:embed="rId9"/>
          <a:stretch>
            <a:fillRect/>
          </a:stretch>
        </p:blipFill>
        <p:spPr>
          <a:xfrm>
            <a:off x="735071" y="4721121"/>
            <a:ext cx="1924149" cy="342918"/>
          </a:xfrm>
          <a:prstGeom prst="rect">
            <a:avLst/>
          </a:prstGeom>
        </p:spPr>
      </p:pic>
      <p:pic>
        <p:nvPicPr>
          <p:cNvPr id="45" name="Picture 44"/>
          <p:cNvPicPr>
            <a:picLocks noChangeAspect="1"/>
          </p:cNvPicPr>
          <p:nvPr/>
        </p:nvPicPr>
        <p:blipFill>
          <a:blip r:embed="rId10"/>
          <a:stretch>
            <a:fillRect/>
          </a:stretch>
        </p:blipFill>
        <p:spPr>
          <a:xfrm>
            <a:off x="1065115" y="4129152"/>
            <a:ext cx="1485976" cy="412771"/>
          </a:xfrm>
          <a:prstGeom prst="rect">
            <a:avLst/>
          </a:prstGeom>
        </p:spPr>
      </p:pic>
      <p:pic>
        <p:nvPicPr>
          <p:cNvPr id="46" name="Picture 45"/>
          <p:cNvPicPr>
            <a:picLocks noChangeAspect="1"/>
          </p:cNvPicPr>
          <p:nvPr/>
        </p:nvPicPr>
        <p:blipFill>
          <a:blip r:embed="rId11"/>
          <a:stretch>
            <a:fillRect/>
          </a:stretch>
        </p:blipFill>
        <p:spPr>
          <a:xfrm>
            <a:off x="1811209" y="5194368"/>
            <a:ext cx="725505" cy="963309"/>
          </a:xfrm>
          <a:prstGeom prst="rect">
            <a:avLst/>
          </a:prstGeom>
        </p:spPr>
      </p:pic>
      <p:pic>
        <p:nvPicPr>
          <p:cNvPr id="47" name="Picture 46"/>
          <p:cNvPicPr>
            <a:picLocks noChangeAspect="1"/>
          </p:cNvPicPr>
          <p:nvPr/>
        </p:nvPicPr>
        <p:blipFill>
          <a:blip r:embed="rId12"/>
          <a:stretch>
            <a:fillRect/>
          </a:stretch>
        </p:blipFill>
        <p:spPr>
          <a:xfrm>
            <a:off x="6505072" y="1092931"/>
            <a:ext cx="1638384" cy="425472"/>
          </a:xfrm>
          <a:prstGeom prst="rect">
            <a:avLst/>
          </a:prstGeom>
        </p:spPr>
      </p:pic>
      <p:pic>
        <p:nvPicPr>
          <p:cNvPr id="48" name="Picture 47"/>
          <p:cNvPicPr>
            <a:picLocks noChangeAspect="1"/>
          </p:cNvPicPr>
          <p:nvPr/>
        </p:nvPicPr>
        <p:blipFill>
          <a:blip r:embed="rId13"/>
          <a:stretch>
            <a:fillRect/>
          </a:stretch>
        </p:blipFill>
        <p:spPr>
          <a:xfrm>
            <a:off x="8985221" y="1252173"/>
            <a:ext cx="2077779" cy="402670"/>
          </a:xfrm>
          <a:prstGeom prst="rect">
            <a:avLst/>
          </a:prstGeom>
        </p:spPr>
      </p:pic>
      <p:pic>
        <p:nvPicPr>
          <p:cNvPr id="50" name="Picture 49"/>
          <p:cNvPicPr>
            <a:picLocks noChangeAspect="1"/>
          </p:cNvPicPr>
          <p:nvPr/>
        </p:nvPicPr>
        <p:blipFill>
          <a:blip r:embed="rId14"/>
          <a:stretch>
            <a:fillRect/>
          </a:stretch>
        </p:blipFill>
        <p:spPr>
          <a:xfrm>
            <a:off x="9884472" y="2218669"/>
            <a:ext cx="1701014" cy="570772"/>
          </a:xfrm>
          <a:prstGeom prst="rect">
            <a:avLst/>
          </a:prstGeom>
        </p:spPr>
      </p:pic>
      <p:pic>
        <p:nvPicPr>
          <p:cNvPr id="20" name="Picture 19"/>
          <p:cNvPicPr>
            <a:picLocks noChangeAspect="1"/>
          </p:cNvPicPr>
          <p:nvPr/>
        </p:nvPicPr>
        <p:blipFill>
          <a:blip r:embed="rId15"/>
          <a:stretch>
            <a:fillRect/>
          </a:stretch>
        </p:blipFill>
        <p:spPr>
          <a:xfrm>
            <a:off x="2659220" y="5317043"/>
            <a:ext cx="733527" cy="800212"/>
          </a:xfrm>
          <a:prstGeom prst="rect">
            <a:avLst/>
          </a:prstGeom>
        </p:spPr>
      </p:pic>
      <p:pic>
        <p:nvPicPr>
          <p:cNvPr id="26" name="Picture 25"/>
          <p:cNvPicPr>
            <a:picLocks noChangeAspect="1"/>
          </p:cNvPicPr>
          <p:nvPr/>
        </p:nvPicPr>
        <p:blipFill>
          <a:blip r:embed="rId16"/>
          <a:stretch>
            <a:fillRect/>
          </a:stretch>
        </p:blipFill>
        <p:spPr>
          <a:xfrm>
            <a:off x="10212493" y="2932793"/>
            <a:ext cx="1268513" cy="430596"/>
          </a:xfrm>
          <a:prstGeom prst="rect">
            <a:avLst/>
          </a:prstGeom>
        </p:spPr>
      </p:pic>
      <p:pic>
        <p:nvPicPr>
          <p:cNvPr id="52" name="Picture 51"/>
          <p:cNvPicPr>
            <a:picLocks noChangeAspect="1"/>
          </p:cNvPicPr>
          <p:nvPr/>
        </p:nvPicPr>
        <p:blipFill>
          <a:blip r:embed="rId5"/>
          <a:stretch>
            <a:fillRect/>
          </a:stretch>
        </p:blipFill>
        <p:spPr>
          <a:xfrm>
            <a:off x="9505691" y="1724975"/>
            <a:ext cx="1557309" cy="423562"/>
          </a:xfrm>
          <a:prstGeom prst="rect">
            <a:avLst/>
          </a:prstGeom>
        </p:spPr>
      </p:pic>
      <p:pic>
        <p:nvPicPr>
          <p:cNvPr id="53" name="Picture 52"/>
          <p:cNvPicPr>
            <a:picLocks noChangeAspect="1"/>
          </p:cNvPicPr>
          <p:nvPr/>
        </p:nvPicPr>
        <p:blipFill>
          <a:blip r:embed="rId7"/>
          <a:stretch>
            <a:fillRect/>
          </a:stretch>
        </p:blipFill>
        <p:spPr>
          <a:xfrm>
            <a:off x="3515253" y="5774184"/>
            <a:ext cx="793097" cy="287497"/>
          </a:xfrm>
          <a:prstGeom prst="rect">
            <a:avLst/>
          </a:prstGeom>
        </p:spPr>
      </p:pic>
      <p:pic>
        <p:nvPicPr>
          <p:cNvPr id="21" name="Picture 20"/>
          <p:cNvPicPr>
            <a:picLocks noChangeAspect="1"/>
          </p:cNvPicPr>
          <p:nvPr/>
        </p:nvPicPr>
        <p:blipFill>
          <a:blip r:embed="rId17"/>
          <a:stretch>
            <a:fillRect/>
          </a:stretch>
        </p:blipFill>
        <p:spPr>
          <a:xfrm>
            <a:off x="9797076" y="4730368"/>
            <a:ext cx="1265924" cy="503319"/>
          </a:xfrm>
          <a:prstGeom prst="rect">
            <a:avLst/>
          </a:prstGeom>
        </p:spPr>
      </p:pic>
      <p:pic>
        <p:nvPicPr>
          <p:cNvPr id="22" name="Picture 21"/>
          <p:cNvPicPr>
            <a:picLocks noChangeAspect="1"/>
          </p:cNvPicPr>
          <p:nvPr/>
        </p:nvPicPr>
        <p:blipFill>
          <a:blip r:embed="rId18"/>
          <a:stretch>
            <a:fillRect/>
          </a:stretch>
        </p:blipFill>
        <p:spPr>
          <a:xfrm>
            <a:off x="9226011" y="5261482"/>
            <a:ext cx="1920117" cy="512702"/>
          </a:xfrm>
          <a:prstGeom prst="rect">
            <a:avLst/>
          </a:prstGeom>
        </p:spPr>
      </p:pic>
      <p:sp>
        <p:nvSpPr>
          <p:cNvPr id="23" name="Date Placeholder 4"/>
          <p:cNvSpPr txBox="1">
            <a:spLocks/>
          </p:cNvSpPr>
          <p:nvPr>
            <p:custDataLst>
              <p:tags r:id="rId1"/>
            </p:custDataLst>
          </p:nvPr>
        </p:nvSpPr>
        <p:spPr>
          <a:xfrm>
            <a:off x="9752121" y="6557082"/>
            <a:ext cx="1317674" cy="169200"/>
          </a:xfrm>
          <a:prstGeom prst="rect">
            <a:avLst/>
          </a:prstGeom>
        </p:spPr>
        <p:txBody>
          <a:bodyPr vert="horz" wrap="square" lIns="0" tIns="45720" rIns="0" bIns="45720" rtlCol="0" anchor="ctr" anchorCtr="0">
            <a:noAutofit/>
          </a:bodyPr>
          <a:lstStyle>
            <a:defPPr>
              <a:defRPr lang="en-US"/>
            </a:defPPr>
            <a:lvl1pPr marL="0" algn="l" defTabSz="914400" rtl="0" eaLnBrk="1" latinLnBrk="0" hangingPunct="1">
              <a:defRPr lang="en-GB" sz="1000" b="0" i="0" u="none" kern="1200" smtClean="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err="1" smtClean="0"/>
              <a:t>Confidential</a:t>
            </a:r>
            <a:endParaRPr lang="en-US" dirty="0"/>
          </a:p>
        </p:txBody>
      </p:sp>
    </p:spTree>
    <p:extLst>
      <p:ext uri="{BB962C8B-B14F-4D97-AF65-F5344CB8AC3E}">
        <p14:creationId xmlns:p14="http://schemas.microsoft.com/office/powerpoint/2010/main" val="1133925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96902" y="1735771"/>
            <a:ext cx="5499100" cy="3445215"/>
            <a:chOff x="598064" y="1176764"/>
            <a:chExt cx="2294254" cy="4593620"/>
          </a:xfrm>
        </p:grpSpPr>
        <p:sp>
          <p:nvSpPr>
            <p:cNvPr id="8" name="Rechteck 51"/>
            <p:cNvSpPr>
              <a:spLocks noChangeArrowheads="1"/>
            </p:cNvSpPr>
            <p:nvPr/>
          </p:nvSpPr>
          <p:spPr bwMode="gray">
            <a:xfrm>
              <a:off x="598064" y="1176764"/>
              <a:ext cx="2294254" cy="438676"/>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lstStyle>
              <a:lvl1pPr marL="180975" indent="-180975"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35728" indent="-135728" algn="ctr" defTabSz="685783" eaLnBrk="1" hangingPunct="1">
                <a:buClr>
                  <a:srgbClr val="E31937"/>
                </a:buClr>
                <a:buSzPct val="110000"/>
                <a:defRPr/>
              </a:pPr>
              <a:r>
                <a:rPr lang="en-US" altLang="en-US" sz="1600" b="1" kern="0" dirty="0">
                  <a:solidFill>
                    <a:srgbClr val="FFFFFF"/>
                  </a:solidFill>
                  <a:latin typeface="Arial"/>
                  <a:cs typeface="+mn-cs"/>
                </a:rPr>
                <a:t>Background</a:t>
              </a:r>
            </a:p>
          </p:txBody>
        </p:sp>
        <p:sp>
          <p:nvSpPr>
            <p:cNvPr id="20" name="Rounded Rectangle 16"/>
            <p:cNvSpPr/>
            <p:nvPr/>
          </p:nvSpPr>
          <p:spPr bwMode="gray">
            <a:xfrm>
              <a:off x="598064" y="1615438"/>
              <a:ext cx="2284119" cy="4154946"/>
            </a:xfrm>
            <a:prstGeom prst="rect">
              <a:avLst/>
            </a:prstGeom>
            <a:solidFill>
              <a:schemeClr val="accent6">
                <a:lumMod val="20000"/>
                <a:lumOff val="80000"/>
              </a:schemeClr>
            </a:solidFill>
            <a:ln w="9525" algn="ctr">
              <a:noFill/>
              <a:prstDash val="sysDot"/>
              <a:miter lim="800000"/>
              <a:headEnd/>
              <a:tailEnd/>
            </a:ln>
            <a:effectLst/>
          </p:spPr>
          <p:txBody>
            <a:bodyPr lIns="63500" tIns="0" rIns="6480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Clr>
                  <a:schemeClr val="accent2"/>
                </a:buClr>
                <a:buFont typeface="Arial" panose="020B0604020202020204" pitchFamily="34" charset="0"/>
                <a:buChar char="•"/>
              </a:pPr>
              <a:r>
                <a:rPr lang="en-US" dirty="0" smtClean="0"/>
                <a:t>Some of the Members of Payments group unaware of the other IPs</a:t>
              </a:r>
              <a:endParaRPr lang="en-US" dirty="0"/>
            </a:p>
            <a:p>
              <a:pPr marL="285750" indent="-285750">
                <a:lnSpc>
                  <a:spcPct val="120000"/>
                </a:lnSpc>
                <a:buClr>
                  <a:schemeClr val="accent2"/>
                </a:buClr>
                <a:buFont typeface="Arial" panose="020B0604020202020204" pitchFamily="34" charset="0"/>
                <a:buChar char="•"/>
              </a:pPr>
              <a:endParaRPr lang="en-US" dirty="0"/>
            </a:p>
          </p:txBody>
        </p:sp>
      </p:grpSp>
      <p:sp>
        <p:nvSpPr>
          <p:cNvPr id="18" name="Rectangle 2"/>
          <p:cNvSpPr>
            <a:spLocks noGrp="1" noChangeArrowheads="1"/>
          </p:cNvSpPr>
          <p:nvPr>
            <p:ph type="title"/>
          </p:nvPr>
        </p:nvSpPr>
        <p:spPr/>
        <p:txBody>
          <a:bodyPr/>
          <a:lstStyle/>
          <a:p>
            <a:r>
              <a:rPr lang="en-US" dirty="0"/>
              <a:t>Background &amp; Objectives</a:t>
            </a:r>
          </a:p>
        </p:txBody>
      </p:sp>
      <p:sp>
        <p:nvSpPr>
          <p:cNvPr id="19" name="Rounded Rectangle 16 rename 1"/>
          <p:cNvSpPr/>
          <p:nvPr/>
        </p:nvSpPr>
        <p:spPr bwMode="gray">
          <a:xfrm>
            <a:off x="6319142" y="2021914"/>
            <a:ext cx="5266344" cy="3116209"/>
          </a:xfrm>
          <a:prstGeom prst="rect">
            <a:avLst/>
          </a:prstGeom>
          <a:solidFill>
            <a:schemeClr val="accent6">
              <a:lumMod val="20000"/>
              <a:lumOff val="80000"/>
            </a:schemeClr>
          </a:solidFill>
          <a:ln w="9525" algn="ctr">
            <a:noFill/>
            <a:prstDash val="sysDot"/>
            <a:miter lim="800000"/>
            <a:headEnd/>
            <a:tailEnd/>
          </a:ln>
          <a:effectLst/>
        </p:spPr>
        <p:txBody>
          <a:bodyPr lIns="63500" tIns="0" rIns="6480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C00000"/>
              </a:buClr>
              <a:buFont typeface="Arial" panose="020B0604020202020204" pitchFamily="34" charset="0"/>
              <a:buChar char="•"/>
            </a:pPr>
            <a:r>
              <a:rPr lang="en-US" dirty="0"/>
              <a:t>To enable members to assimilate the basics of domain</a:t>
            </a:r>
          </a:p>
          <a:p>
            <a:pPr marL="285750" indent="-285750">
              <a:buClr>
                <a:srgbClr val="C00000"/>
              </a:buClr>
              <a:buFont typeface="Arial" panose="020B0604020202020204" pitchFamily="34" charset="0"/>
              <a:buChar char="•"/>
            </a:pPr>
            <a:r>
              <a:rPr lang="en-US" dirty="0"/>
              <a:t>To empower members </a:t>
            </a:r>
          </a:p>
          <a:p>
            <a:pPr marL="285750" indent="-285750">
              <a:buClr>
                <a:srgbClr val="C00000"/>
              </a:buClr>
              <a:buFont typeface="Arial" panose="020B0604020202020204" pitchFamily="34" charset="0"/>
              <a:buChar char="•"/>
            </a:pPr>
            <a:r>
              <a:rPr lang="en-US" dirty="0"/>
              <a:t>To be able to relate domain and the software being developed</a:t>
            </a:r>
          </a:p>
          <a:p>
            <a:pPr marL="285750" indent="-285750">
              <a:buClr>
                <a:srgbClr val="C00000"/>
              </a:buClr>
              <a:buFont typeface="Arial" panose="020B0604020202020204" pitchFamily="34" charset="0"/>
              <a:buChar char="•"/>
            </a:pPr>
            <a:r>
              <a:rPr lang="en-US" dirty="0"/>
              <a:t>To be able to appreciate the business need of the IP being worked upon</a:t>
            </a:r>
          </a:p>
        </p:txBody>
      </p:sp>
      <p:sp>
        <p:nvSpPr>
          <p:cNvPr id="3" name="Slide Number Placeholder 2"/>
          <p:cNvSpPr>
            <a:spLocks noGrp="1"/>
          </p:cNvSpPr>
          <p:nvPr>
            <p:ph type="sldNum" sz="quarter" idx="4"/>
          </p:nvPr>
        </p:nvSpPr>
        <p:spPr/>
        <p:txBody>
          <a:bodyPr/>
          <a:lstStyle/>
          <a:p>
            <a:fld id="{525A3C56-E491-49B2-93F3-63532DF516BC}" type="slidenum">
              <a:rPr lang="en-US" smtClean="0"/>
              <a:pPr/>
              <a:t>2</a:t>
            </a:fld>
            <a:endParaRPr lang="en-US" dirty="0"/>
          </a:p>
        </p:txBody>
      </p:sp>
      <p:sp>
        <p:nvSpPr>
          <p:cNvPr id="12" name="Rechteck 51 rename 2"/>
          <p:cNvSpPr>
            <a:spLocks noChangeArrowheads="1"/>
          </p:cNvSpPr>
          <p:nvPr/>
        </p:nvSpPr>
        <p:spPr bwMode="gray">
          <a:xfrm>
            <a:off x="6315690" y="1685926"/>
            <a:ext cx="5289711" cy="37187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lstStyle>
            <a:lvl1pPr marL="180975" indent="-180975"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35728" indent="-135728" algn="ctr" defTabSz="685783" eaLnBrk="1" hangingPunct="1">
              <a:buClr>
                <a:srgbClr val="E31937"/>
              </a:buClr>
              <a:buSzPct val="110000"/>
              <a:defRPr/>
            </a:pPr>
            <a:r>
              <a:rPr lang="en-US" altLang="en-US" sz="1600" b="1" kern="0" dirty="0">
                <a:solidFill>
                  <a:srgbClr val="FFFFFF"/>
                </a:solidFill>
                <a:latin typeface="Arial" panose="020B0604020202020204" pitchFamily="34" charset="0"/>
                <a:cs typeface="+mn-cs"/>
              </a:rPr>
              <a:t>Objectives</a:t>
            </a:r>
          </a:p>
        </p:txBody>
      </p:sp>
      <p:sp>
        <p:nvSpPr>
          <p:cNvPr id="13" name="Rounded Rectangle 16 rename 1"/>
          <p:cNvSpPr/>
          <p:nvPr/>
        </p:nvSpPr>
        <p:spPr bwMode="gray">
          <a:xfrm>
            <a:off x="6319142" y="2064777"/>
            <a:ext cx="5266344" cy="3116209"/>
          </a:xfrm>
          <a:prstGeom prst="rect">
            <a:avLst/>
          </a:prstGeom>
          <a:solidFill>
            <a:schemeClr val="accent6">
              <a:lumMod val="20000"/>
              <a:lumOff val="80000"/>
            </a:schemeClr>
          </a:solidFill>
          <a:ln w="9525" algn="ctr">
            <a:noFill/>
            <a:prstDash val="sysDot"/>
            <a:miter lim="800000"/>
            <a:headEnd/>
            <a:tailEnd/>
          </a:ln>
          <a:effectLst/>
        </p:spPr>
        <p:txBody>
          <a:bodyPr lIns="63500" tIns="0" rIns="6480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Clr>
                <a:schemeClr val="accent2"/>
              </a:buClr>
              <a:buFont typeface="Arial" panose="020B0604020202020204" pitchFamily="34" charset="0"/>
              <a:buChar char="•"/>
            </a:pPr>
            <a:r>
              <a:rPr lang="en-US" dirty="0"/>
              <a:t>To enable members to assimilate the functional and technical aspects of other IPs within the Payments group</a:t>
            </a:r>
          </a:p>
          <a:p>
            <a:pPr marL="285750" indent="-285750">
              <a:lnSpc>
                <a:spcPct val="120000"/>
              </a:lnSpc>
              <a:buClr>
                <a:schemeClr val="accent2"/>
              </a:buClr>
              <a:buFont typeface="Arial" panose="020B0604020202020204" pitchFamily="34" charset="0"/>
              <a:buChar char="•"/>
            </a:pPr>
            <a:r>
              <a:rPr lang="en-US" dirty="0"/>
              <a:t>To be able to relate to the overall payments domain big picture</a:t>
            </a:r>
          </a:p>
          <a:p>
            <a:pPr marL="285750" indent="-285750">
              <a:lnSpc>
                <a:spcPct val="120000"/>
              </a:lnSpc>
              <a:buClr>
                <a:schemeClr val="accent2"/>
              </a:buClr>
              <a:buFont typeface="Arial" panose="020B0604020202020204" pitchFamily="34" charset="0"/>
              <a:buChar char="•"/>
            </a:pPr>
            <a:r>
              <a:rPr lang="en-US" dirty="0"/>
              <a:t>To be able to appreciate the business need of the IP being worked upon</a:t>
            </a:r>
          </a:p>
          <a:p>
            <a:pPr marL="285750" indent="-285750">
              <a:lnSpc>
                <a:spcPct val="120000"/>
              </a:lnSpc>
              <a:buClr>
                <a:schemeClr val="accent2"/>
              </a:buClr>
              <a:buFont typeface="Arial" panose="020B0604020202020204" pitchFamily="34" charset="0"/>
              <a:buChar char="•"/>
            </a:pPr>
            <a:r>
              <a:rPr lang="en-US" dirty="0"/>
              <a:t>To enable members to be able to work across multiple products in same domain</a:t>
            </a:r>
          </a:p>
        </p:txBody>
      </p:sp>
    </p:spTree>
    <p:extLst>
      <p:ext uri="{BB962C8B-B14F-4D97-AF65-F5344CB8AC3E}">
        <p14:creationId xmlns:p14="http://schemas.microsoft.com/office/powerpoint/2010/main" val="332948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 All Payments – Internals</a:t>
            </a:r>
            <a:endParaRPr lang="en-US" dirty="0"/>
          </a:p>
        </p:txBody>
      </p:sp>
      <p:sp>
        <p:nvSpPr>
          <p:cNvPr id="3" name="Content Placeholder 2"/>
          <p:cNvSpPr>
            <a:spLocks noGrp="1"/>
          </p:cNvSpPr>
          <p:nvPr>
            <p:ph sz="quarter" idx="17"/>
          </p:nvPr>
        </p:nvSpPr>
        <p:spPr/>
        <p:txBody>
          <a:bodyPr/>
          <a:lstStyle/>
          <a:p>
            <a:r>
              <a:rPr lang="en-US" sz="1200" dirty="0" smtClean="0">
                <a:solidFill>
                  <a:srgbClr val="585858"/>
                </a:solidFill>
                <a:latin typeface="Verdana" panose="020B0604030504040204" pitchFamily="34" charset="0"/>
                <a:ea typeface="Times New Roman" panose="02020603050405020304" pitchFamily="18" charset="0"/>
                <a:cs typeface="Times New Roman" panose="02020603050405020304" pitchFamily="18" charset="0"/>
              </a:rPr>
              <a:t>UI Layer</a:t>
            </a:r>
          </a:p>
          <a:p>
            <a:pPr marL="342900" indent="-342900">
              <a:lnSpc>
                <a:spcPct val="150000"/>
              </a:lnSpc>
              <a:buFont typeface="Arial" panose="020B0604020202020204" pitchFamily="34" charset="0"/>
              <a:buChar char="•"/>
            </a:pPr>
            <a:r>
              <a:rPr lang="en-US" sz="1200" dirty="0"/>
              <a:t>Angular + Bootstrap using REST API</a:t>
            </a:r>
          </a:p>
          <a:p>
            <a:pPr marL="342900" indent="-342900">
              <a:lnSpc>
                <a:spcPct val="150000"/>
              </a:lnSpc>
              <a:buFont typeface="Arial" panose="020B0604020202020204" pitchFamily="34" charset="0"/>
              <a:buChar char="•"/>
            </a:pPr>
            <a:r>
              <a:rPr lang="en-US" sz="1200" dirty="0"/>
              <a:t>Design consistency &amp; reusability – reusable components</a:t>
            </a:r>
          </a:p>
          <a:p>
            <a:pPr marL="342900" indent="-342900">
              <a:lnSpc>
                <a:spcPct val="150000"/>
              </a:lnSpc>
              <a:buFont typeface="Arial" panose="020B0604020202020204" pitchFamily="34" charset="0"/>
              <a:buChar char="•"/>
            </a:pPr>
            <a:r>
              <a:rPr lang="en-US" sz="1200" dirty="0"/>
              <a:t>Multi-language</a:t>
            </a:r>
          </a:p>
          <a:p>
            <a:pPr marL="342900" indent="-342900">
              <a:lnSpc>
                <a:spcPct val="150000"/>
              </a:lnSpc>
              <a:buFont typeface="Arial" panose="020B0604020202020204" pitchFamily="34" charset="0"/>
              <a:buChar char="•"/>
            </a:pPr>
            <a:r>
              <a:rPr lang="en-US" sz="1200" dirty="0"/>
              <a:t>Extensible framework built using the latest UX / technology standards</a:t>
            </a:r>
          </a:p>
          <a:p>
            <a:pPr marL="342900" indent="-342900">
              <a:lnSpc>
                <a:spcPct val="150000"/>
              </a:lnSpc>
              <a:buFont typeface="Arial" panose="020B0604020202020204" pitchFamily="34" charset="0"/>
              <a:buChar char="•"/>
            </a:pPr>
            <a:r>
              <a:rPr lang="en-US" sz="1200" dirty="0"/>
              <a:t>Great performance, low network footprint – advanced caching techniques</a:t>
            </a:r>
          </a:p>
          <a:p>
            <a:pPr marL="342900" indent="-342900">
              <a:lnSpc>
                <a:spcPct val="150000"/>
              </a:lnSpc>
              <a:buFont typeface="Arial" panose="020B0604020202020204" pitchFamily="34" charset="0"/>
              <a:buChar char="•"/>
            </a:pPr>
            <a:r>
              <a:rPr lang="en-US" sz="1200" dirty="0"/>
              <a:t>Can integrate with existing environment using REST API</a:t>
            </a:r>
          </a:p>
          <a:p>
            <a:pPr marL="342900" indent="-342900">
              <a:lnSpc>
                <a:spcPct val="150000"/>
              </a:lnSpc>
              <a:buFont typeface="Arial" panose="020B0604020202020204" pitchFamily="34" charset="0"/>
              <a:buChar char="•"/>
            </a:pPr>
            <a:r>
              <a:rPr lang="en-US" sz="1200" dirty="0"/>
              <a:t>Easy to load balance / </a:t>
            </a:r>
            <a:r>
              <a:rPr lang="en-US" sz="1200" dirty="0" smtClean="0"/>
              <a:t>failover</a:t>
            </a:r>
          </a:p>
          <a:p>
            <a:pPr>
              <a:lnSpc>
                <a:spcPct val="150000"/>
              </a:lnSpc>
            </a:pPr>
            <a:r>
              <a:rPr lang="en-US" sz="1200" dirty="0" smtClean="0">
                <a:solidFill>
                  <a:srgbClr val="585858"/>
                </a:solidFill>
                <a:latin typeface="Verdana" panose="020B0604030504040204" pitchFamily="34" charset="0"/>
                <a:ea typeface="Times New Roman" panose="02020603050405020304" pitchFamily="18" charset="0"/>
                <a:cs typeface="Times New Roman" panose="02020603050405020304" pitchFamily="18" charset="0"/>
              </a:rPr>
              <a:t>Application layer</a:t>
            </a:r>
          </a:p>
          <a:p>
            <a:pPr marL="342900" indent="-342900">
              <a:lnSpc>
                <a:spcPct val="150000"/>
              </a:lnSpc>
              <a:buFont typeface="Arial" panose="020B0604020202020204" pitchFamily="34" charset="0"/>
              <a:buChar char="•"/>
            </a:pPr>
            <a:r>
              <a:rPr lang="en-US" sz="1200" dirty="0"/>
              <a:t>Workflow </a:t>
            </a:r>
            <a:r>
              <a:rPr lang="en-US" sz="1200" dirty="0" smtClean="0"/>
              <a:t>based - Reusable </a:t>
            </a:r>
            <a:r>
              <a:rPr lang="en-US" sz="1200" dirty="0"/>
              <a:t>workflow components</a:t>
            </a:r>
          </a:p>
          <a:p>
            <a:pPr lvl="1">
              <a:lnSpc>
                <a:spcPct val="150000"/>
              </a:lnSpc>
            </a:pPr>
            <a:r>
              <a:rPr lang="en-GB" sz="1200" dirty="0" smtClean="0"/>
              <a:t>Configurable </a:t>
            </a:r>
            <a:r>
              <a:rPr lang="en-GB" sz="1200" dirty="0"/>
              <a:t>static data module to hold </a:t>
            </a:r>
          </a:p>
          <a:p>
            <a:pPr lvl="2">
              <a:lnSpc>
                <a:spcPct val="150000"/>
              </a:lnSpc>
            </a:pPr>
            <a:r>
              <a:rPr lang="en-GB" sz="1200" dirty="0"/>
              <a:t>Any sort of reference data </a:t>
            </a:r>
          </a:p>
          <a:p>
            <a:pPr lvl="2">
              <a:lnSpc>
                <a:spcPct val="150000"/>
              </a:lnSpc>
            </a:pPr>
            <a:r>
              <a:rPr lang="en-GB" sz="1200" dirty="0" smtClean="0"/>
              <a:t>Business </a:t>
            </a:r>
            <a:r>
              <a:rPr lang="en-GB" sz="1200" dirty="0"/>
              <a:t>decision matrices </a:t>
            </a:r>
          </a:p>
          <a:p>
            <a:pPr lvl="3">
              <a:lnSpc>
                <a:spcPct val="150000"/>
              </a:lnSpc>
            </a:pPr>
            <a:r>
              <a:rPr lang="en-GB" sz="1200" dirty="0"/>
              <a:t>(customer cut-off times, OFAC rules, alert notification rules etc.)</a:t>
            </a:r>
          </a:p>
          <a:p>
            <a:pPr>
              <a:lnSpc>
                <a:spcPct val="150000"/>
              </a:lnSpc>
            </a:pPr>
            <a:endParaRPr lang="en-US" sz="1200" dirty="0" smtClean="0">
              <a:solidFill>
                <a:srgbClr val="585858"/>
              </a:solidFill>
              <a:latin typeface="Verdana" panose="020B0604030504040204" pitchFamily="34" charset="0"/>
              <a:ea typeface="Times New Roman" panose="02020603050405020304" pitchFamily="18" charset="0"/>
              <a:cs typeface="Times New Roman" panose="02020603050405020304" pitchFamily="18" charset="0"/>
            </a:endParaRPr>
          </a:p>
          <a:p>
            <a:endParaRPr lang="en-US" sz="1200" dirty="0"/>
          </a:p>
          <a:p>
            <a:endParaRPr lang="en-US" dirty="0"/>
          </a:p>
          <a:p>
            <a:endParaRPr lang="en-US" dirty="0" smtClean="0">
              <a:solidFill>
                <a:srgbClr val="585858"/>
              </a:solidFill>
              <a:latin typeface="Verdana" panose="020B0604030504040204" pitchFamily="34" charset="0"/>
              <a:ea typeface="Times New Roman" panose="02020603050405020304" pitchFamily="18" charset="0"/>
              <a:cs typeface="Times New Roman" panose="02020603050405020304" pitchFamily="18" charset="0"/>
            </a:endParaRPr>
          </a:p>
          <a:p>
            <a:endParaRPr lang="en-US" dirty="0"/>
          </a:p>
          <a:p>
            <a:endParaRPr lang="en-US" dirty="0"/>
          </a:p>
        </p:txBody>
      </p:sp>
      <p:sp>
        <p:nvSpPr>
          <p:cNvPr id="5" name="Slide Number Placeholder 4"/>
          <p:cNvSpPr>
            <a:spLocks noGrp="1"/>
          </p:cNvSpPr>
          <p:nvPr>
            <p:ph type="sldNum" sz="quarter" idx="4"/>
          </p:nvPr>
        </p:nvSpPr>
        <p:spPr/>
        <p:txBody>
          <a:bodyPr/>
          <a:lstStyle/>
          <a:p>
            <a:fld id="{525A3C56-E491-49B2-93F3-63532DF516BC}" type="slidenum">
              <a:rPr lang="en-US" smtClean="0"/>
              <a:pPr/>
              <a:t>20</a:t>
            </a:fld>
            <a:endParaRPr lang="en-US" dirty="0"/>
          </a:p>
        </p:txBody>
      </p:sp>
      <p:sp>
        <p:nvSpPr>
          <p:cNvPr id="6" name="Footer Placeholder 5"/>
          <p:cNvSpPr>
            <a:spLocks noGrp="1"/>
          </p:cNvSpPr>
          <p:nvPr>
            <p:ph type="ftr" sz="quarter" idx="3"/>
          </p:nvPr>
        </p:nvSpPr>
        <p:spPr/>
        <p:txBody>
          <a:bodyPr/>
          <a:lstStyle/>
          <a:p>
            <a:r>
              <a:rPr lang="en-US" smtClean="0"/>
              <a:t> </a:t>
            </a:r>
            <a:endParaRPr lang="en-US" dirty="0"/>
          </a:p>
        </p:txBody>
      </p:sp>
      <p:sp>
        <p:nvSpPr>
          <p:cNvPr id="4" name="Content Placeholder 3"/>
          <p:cNvSpPr>
            <a:spLocks noGrp="1"/>
          </p:cNvSpPr>
          <p:nvPr>
            <p:ph sz="quarter" idx="23"/>
          </p:nvPr>
        </p:nvSpPr>
        <p:spPr/>
        <p:txBody>
          <a:bodyPr/>
          <a:lstStyle/>
          <a:p>
            <a:r>
              <a:rPr lang="en-US" dirty="0" smtClean="0"/>
              <a:t>UI – Modern UX Design</a:t>
            </a:r>
          </a:p>
          <a:p>
            <a:endParaRPr lang="en-US" dirty="0"/>
          </a:p>
        </p:txBody>
      </p:sp>
      <p:pic>
        <p:nvPicPr>
          <p:cNvPr id="8" name="Picture 7"/>
          <p:cNvPicPr>
            <a:picLocks noChangeAspect="1"/>
          </p:cNvPicPr>
          <p:nvPr/>
        </p:nvPicPr>
        <p:blipFill>
          <a:blip r:embed="rId2"/>
          <a:stretch>
            <a:fillRect/>
          </a:stretch>
        </p:blipFill>
        <p:spPr>
          <a:xfrm>
            <a:off x="6210470" y="1569176"/>
            <a:ext cx="5738070" cy="2767693"/>
          </a:xfrm>
          <a:prstGeom prst="rect">
            <a:avLst/>
          </a:prstGeom>
        </p:spPr>
      </p:pic>
      <p:pic>
        <p:nvPicPr>
          <p:cNvPr id="9" name="Picture 3"/>
          <p:cNvPicPr>
            <a:picLocks noChangeAspect="1" noChangeArrowheads="1"/>
          </p:cNvPicPr>
          <p:nvPr/>
        </p:nvPicPr>
        <p:blipFill>
          <a:blip r:embed="rId3" cstate="print"/>
          <a:srcRect/>
          <a:stretch>
            <a:fillRect/>
          </a:stretch>
        </p:blipFill>
        <p:spPr bwMode="auto">
          <a:xfrm>
            <a:off x="9325690" y="4336869"/>
            <a:ext cx="1621758" cy="1651722"/>
          </a:xfrm>
          <a:prstGeom prst="rect">
            <a:avLst/>
          </a:prstGeom>
          <a:noFill/>
          <a:ln w="9525">
            <a:noFill/>
            <a:miter lim="800000"/>
            <a:headEnd/>
            <a:tailEnd/>
          </a:ln>
          <a:effectLst/>
        </p:spPr>
      </p:pic>
    </p:spTree>
    <p:extLst>
      <p:ext uri="{BB962C8B-B14F-4D97-AF65-F5344CB8AC3E}">
        <p14:creationId xmlns:p14="http://schemas.microsoft.com/office/powerpoint/2010/main" val="3309000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Mechanism</a:t>
            </a:r>
            <a:endParaRPr lang="cs-CZ" dirty="0"/>
          </a:p>
        </p:txBody>
      </p:sp>
      <p:sp>
        <p:nvSpPr>
          <p:cNvPr id="3" name="Content Placeholder 2"/>
          <p:cNvSpPr>
            <a:spLocks noGrp="1"/>
          </p:cNvSpPr>
          <p:nvPr>
            <p:ph sz="quarter" idx="17"/>
          </p:nvPr>
        </p:nvSpPr>
        <p:spPr/>
        <p:txBody>
          <a:bodyPr>
            <a:normAutofit/>
          </a:bodyPr>
          <a:lstStyle/>
          <a:p>
            <a:pPr marL="342900" lvl="1" indent="-342900"/>
            <a:r>
              <a:rPr lang="en-US" sz="2400" dirty="0" smtClean="0"/>
              <a:t>Fully automated deployment</a:t>
            </a:r>
          </a:p>
          <a:p>
            <a:pPr marL="342900" lvl="1" indent="-342900"/>
            <a:endParaRPr lang="en-US" sz="2400" dirty="0" smtClean="0"/>
          </a:p>
          <a:p>
            <a:pPr marL="342900" lvl="1" indent="-342900"/>
            <a:r>
              <a:rPr lang="en-US" sz="2400" dirty="0" smtClean="0"/>
              <a:t>Containerized deployment using Docker + Kubernetes</a:t>
            </a:r>
          </a:p>
          <a:p>
            <a:pPr marL="615950" lvl="2" indent="-342900"/>
            <a:r>
              <a:rPr lang="en-US" sz="2200" dirty="0" smtClean="0"/>
              <a:t>For all components of the solution (Application </a:t>
            </a:r>
            <a:r>
              <a:rPr lang="en-US" sz="2200" dirty="0"/>
              <a:t>S</a:t>
            </a:r>
            <a:r>
              <a:rPr lang="en-US" sz="2200" dirty="0" smtClean="0"/>
              <a:t>erver, Oracle Database, </a:t>
            </a:r>
            <a:r>
              <a:rPr lang="en-US" sz="2200" dirty="0" err="1" smtClean="0"/>
              <a:t>WSO2</a:t>
            </a:r>
            <a:r>
              <a:rPr lang="en-US" sz="2200" dirty="0" smtClean="0"/>
              <a:t> Identity Server, Boulder CA, </a:t>
            </a:r>
            <a:r>
              <a:rPr lang="en-US" sz="2200" dirty="0" err="1" smtClean="0"/>
              <a:t>SFTP</a:t>
            </a:r>
            <a:r>
              <a:rPr lang="en-US" sz="2200" dirty="0" smtClean="0"/>
              <a:t> server, </a:t>
            </a:r>
            <a:r>
              <a:rPr lang="en-US" sz="2200" dirty="0" err="1" smtClean="0"/>
              <a:t>MQ</a:t>
            </a:r>
            <a:r>
              <a:rPr lang="en-US" sz="2200" dirty="0" smtClean="0"/>
              <a:t> server)</a:t>
            </a:r>
            <a:endParaRPr lang="en-US" sz="2200" dirty="0"/>
          </a:p>
          <a:p>
            <a:pPr marL="615950" lvl="2" indent="-342900"/>
            <a:r>
              <a:rPr lang="en-US" sz="2400" dirty="0" smtClean="0"/>
              <a:t>Docker images for stateless deployments</a:t>
            </a:r>
          </a:p>
          <a:p>
            <a:pPr marL="615950" lvl="2" indent="-342900"/>
            <a:r>
              <a:rPr lang="en-US" sz="2400" dirty="0" smtClean="0"/>
              <a:t>Docker jobs for </a:t>
            </a:r>
            <a:r>
              <a:rPr lang="en-US" sz="2400" dirty="0" err="1" smtClean="0"/>
              <a:t>stateful</a:t>
            </a:r>
            <a:r>
              <a:rPr lang="en-US" sz="2400" dirty="0" smtClean="0"/>
              <a:t> sets (Oracle Database, Cassandra)</a:t>
            </a:r>
          </a:p>
          <a:p>
            <a:pPr marL="890588" lvl="3" indent="-342900"/>
            <a:r>
              <a:rPr lang="en-US" sz="2200" dirty="0"/>
              <a:t>a</a:t>
            </a:r>
            <a:r>
              <a:rPr lang="en-US" sz="2200" dirty="0" smtClean="0"/>
              <a:t>lter schema + data </a:t>
            </a:r>
            <a:r>
              <a:rPr lang="en-US" sz="2200" dirty="0"/>
              <a:t>migration </a:t>
            </a:r>
            <a:r>
              <a:rPr lang="en-US" sz="2200" dirty="0" smtClean="0"/>
              <a:t>scripts</a:t>
            </a:r>
          </a:p>
          <a:p>
            <a:pPr marL="342900" lvl="1" indent="-342900"/>
            <a:endParaRPr lang="en-US" sz="2400" dirty="0" smtClean="0"/>
          </a:p>
          <a:p>
            <a:pPr marL="342900" lvl="1" indent="-342900"/>
            <a:r>
              <a:rPr lang="en-US" sz="2400" dirty="0" smtClean="0"/>
              <a:t>Test automation also runs in Docker including interface simulators (downstream systems)</a:t>
            </a:r>
            <a:endParaRPr lang="cs-CZ" sz="2400"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21</a:t>
            </a:fld>
            <a:endParaRPr lang="en-US" dirty="0"/>
          </a:p>
        </p:txBody>
      </p:sp>
      <p:sp>
        <p:nvSpPr>
          <p:cNvPr id="5" name="Date Placeholder 4"/>
          <p:cNvSpPr>
            <a:spLocks noGrp="1"/>
          </p:cNvSpPr>
          <p:nvPr>
            <p:ph type="dt" sz="half" idx="2"/>
          </p:nvPr>
        </p:nvSpPr>
        <p:spPr/>
        <p:txBody>
          <a:bodyPr/>
          <a:lstStyle/>
          <a:p>
            <a:pPr algn="ctr"/>
            <a:r>
              <a:rPr lang="fr-FR"/>
              <a:t>August 2018</a:t>
            </a:r>
            <a:endParaRPr lang="en-US" dirty="0"/>
          </a:p>
        </p:txBody>
      </p:sp>
      <p:sp>
        <p:nvSpPr>
          <p:cNvPr id="6" name="Date Placeholder 4"/>
          <p:cNvSpPr txBox="1">
            <a:spLocks/>
          </p:cNvSpPr>
          <p:nvPr>
            <p:custDataLst>
              <p:tags r:id="rId1"/>
            </p:custDataLst>
          </p:nvPr>
        </p:nvSpPr>
        <p:spPr>
          <a:xfrm>
            <a:off x="9752121" y="6557082"/>
            <a:ext cx="1317674" cy="169200"/>
          </a:xfrm>
          <a:prstGeom prst="rect">
            <a:avLst/>
          </a:prstGeom>
        </p:spPr>
        <p:txBody>
          <a:bodyPr vert="horz" wrap="square" lIns="0" tIns="45720" rIns="0" bIns="45720" rtlCol="0" anchor="ctr" anchorCtr="0">
            <a:noAutofit/>
          </a:bodyPr>
          <a:lstStyle>
            <a:defPPr>
              <a:defRPr lang="en-US"/>
            </a:defPPr>
            <a:lvl1pPr marL="0" algn="l" defTabSz="914400" rtl="0" eaLnBrk="1" latinLnBrk="0" hangingPunct="1">
              <a:defRPr lang="en-GB" sz="1000" b="0" i="0" u="none" kern="1200" smtClean="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err="1" smtClean="0"/>
              <a:t>Confidential</a:t>
            </a:r>
            <a:endParaRPr lang="en-US" dirty="0"/>
          </a:p>
        </p:txBody>
      </p:sp>
    </p:spTree>
    <p:extLst>
      <p:ext uri="{BB962C8B-B14F-4D97-AF65-F5344CB8AC3E}">
        <p14:creationId xmlns:p14="http://schemas.microsoft.com/office/powerpoint/2010/main" val="4126156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
          <p:cNvSpPr>
            <a:spLocks noGrp="1"/>
          </p:cNvSpPr>
          <p:nvPr>
            <p:ph type="ctrTitle"/>
          </p:nvPr>
        </p:nvSpPr>
        <p:spPr>
          <a:xfrm>
            <a:off x="4376057" y="1925468"/>
            <a:ext cx="7249887" cy="1244816"/>
          </a:xfrm>
        </p:spPr>
        <p:txBody>
          <a:bodyPr>
            <a:normAutofit/>
          </a:bodyPr>
          <a:lstStyle/>
          <a:p>
            <a:r>
              <a:rPr lang="en-US" dirty="0" smtClean="0"/>
              <a:t>CGI APS Deployment – Case study</a:t>
            </a:r>
            <a:endParaRPr lang="en-US" dirty="0"/>
          </a:p>
        </p:txBody>
      </p:sp>
      <p:sp>
        <p:nvSpPr>
          <p:cNvPr id="7" name="Slide Number Placeholder 6"/>
          <p:cNvSpPr>
            <a:spLocks noGrp="1"/>
          </p:cNvSpPr>
          <p:nvPr>
            <p:ph type="sldNum" sz="quarter" idx="4"/>
          </p:nvPr>
        </p:nvSpPr>
        <p:spPr/>
        <p:txBody>
          <a:bodyPr/>
          <a:lstStyle/>
          <a:p>
            <a:fld id="{525A3C56-E491-49B2-93F3-63532DF516BC}" type="slidenum">
              <a:rPr lang="en-US" smtClean="0"/>
              <a:pPr/>
              <a:t>22</a:t>
            </a:fld>
            <a:endParaRPr lang="en-US" dirty="0"/>
          </a:p>
        </p:txBody>
      </p:sp>
      <p:sp>
        <p:nvSpPr>
          <p:cNvPr id="6" name="Footer Placeholder 5"/>
          <p:cNvSpPr>
            <a:spLocks noGrp="1"/>
          </p:cNvSpPr>
          <p:nvPr>
            <p:ph type="ftr" sz="quarter" idx="3"/>
          </p:nvPr>
        </p:nvSpPr>
        <p:spPr/>
        <p:txBody>
          <a:bodyPr/>
          <a:lstStyle/>
          <a:p>
            <a:r>
              <a:rPr lang="en-US" dirty="0" smtClean="0"/>
              <a:t> </a:t>
            </a:r>
            <a:endParaRPr lang="en-US" dirty="0"/>
          </a:p>
        </p:txBody>
      </p:sp>
    </p:spTree>
    <p:extLst>
      <p:ext uri="{BB962C8B-B14F-4D97-AF65-F5344CB8AC3E}">
        <p14:creationId xmlns:p14="http://schemas.microsoft.com/office/powerpoint/2010/main" val="322044747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a:bodyPr>
          <a:lstStyle/>
          <a:p>
            <a:r>
              <a:rPr lang="en-GB" dirty="0" smtClean="0"/>
              <a:t>Payment Hub </a:t>
            </a:r>
            <a:r>
              <a:rPr lang="en-AU" dirty="0" smtClean="0"/>
              <a:t>–</a:t>
            </a:r>
            <a:r>
              <a:rPr lang="en-GB" dirty="0" smtClean="0"/>
              <a:t> National Bank of Canada</a:t>
            </a:r>
            <a:endParaRPr lang="en-US" dirty="0" smtClean="0"/>
          </a:p>
        </p:txBody>
      </p:sp>
      <p:sp>
        <p:nvSpPr>
          <p:cNvPr id="22" name="Round Diagonal Corner Rectangle 21"/>
          <p:cNvSpPr/>
          <p:nvPr/>
        </p:nvSpPr>
        <p:spPr bwMode="gray">
          <a:xfrm>
            <a:off x="1999488" y="3815570"/>
            <a:ext cx="8058912" cy="2459736"/>
          </a:xfrm>
          <a:prstGeom prst="round2DiagRect">
            <a:avLst>
              <a:gd name="adj1" fmla="val 0"/>
              <a:gd name="adj2" fmla="val 6131"/>
            </a:avLst>
          </a:prstGeom>
          <a:noFill/>
          <a:ln w="9525" algn="ctr">
            <a:solidFill>
              <a:schemeClr val="tx1"/>
            </a:solidFill>
            <a:miter lim="800000"/>
            <a:headEnd/>
            <a:tailEnd/>
          </a:ln>
          <a:effectLst/>
        </p:spPr>
        <p:txBody>
          <a:bodyPr lIns="72000" tIns="396000" rIns="64800" bIns="0" rtlCol="0" anchor="b" anchorCtr="0"/>
          <a:lstStyle/>
          <a:p>
            <a:pPr marL="200025" lvl="1" indent="-201168">
              <a:lnSpc>
                <a:spcPct val="120000"/>
              </a:lnSpc>
              <a:spcBef>
                <a:spcPts val="500"/>
              </a:spcBef>
              <a:buClr>
                <a:srgbClr val="FF0000"/>
              </a:buClr>
              <a:buSzPct val="120000"/>
              <a:buFont typeface="Verdana" pitchFamily="34" charset="0"/>
              <a:buChar char="•"/>
            </a:pPr>
            <a:r>
              <a:rPr lang="en-US" sz="1150" dirty="0" smtClean="0"/>
              <a:t>Fully automated build, deployment, testing including Continuous Integration and tests</a:t>
            </a:r>
            <a:endParaRPr lang="en-US" sz="1150" dirty="0"/>
          </a:p>
          <a:p>
            <a:pPr marL="200025" lvl="1" indent="-201168">
              <a:lnSpc>
                <a:spcPct val="120000"/>
              </a:lnSpc>
              <a:spcBef>
                <a:spcPts val="500"/>
              </a:spcBef>
              <a:buClr>
                <a:srgbClr val="FF0000"/>
              </a:buClr>
              <a:buSzPct val="120000"/>
              <a:buFont typeface="Verdana" pitchFamily="34" charset="0"/>
              <a:buChar char="•"/>
            </a:pPr>
            <a:r>
              <a:rPr lang="en-US" sz="1150" dirty="0" smtClean="0"/>
              <a:t>Different </a:t>
            </a:r>
            <a:r>
              <a:rPr lang="en-US" sz="1150" dirty="0"/>
              <a:t>business flows covering </a:t>
            </a:r>
            <a:r>
              <a:rPr lang="en-US" sz="1150" dirty="0" smtClean="0"/>
              <a:t>inward, outward, </a:t>
            </a:r>
            <a:r>
              <a:rPr lang="en-US" sz="1150" dirty="0" err="1" smtClean="0"/>
              <a:t>cheque</a:t>
            </a:r>
            <a:r>
              <a:rPr lang="en-US" sz="1150" dirty="0" smtClean="0"/>
              <a:t> advises, non-financial messages</a:t>
            </a:r>
            <a:endParaRPr lang="en-US" sz="1150" dirty="0"/>
          </a:p>
          <a:p>
            <a:pPr marL="200025" lvl="1" indent="-201168">
              <a:lnSpc>
                <a:spcPct val="120000"/>
              </a:lnSpc>
              <a:spcBef>
                <a:spcPts val="500"/>
              </a:spcBef>
              <a:buClr>
                <a:srgbClr val="FF0000"/>
              </a:buClr>
              <a:buSzPct val="120000"/>
              <a:buFont typeface="Verdana" pitchFamily="34" charset="0"/>
              <a:buChar char="•"/>
            </a:pPr>
            <a:r>
              <a:rPr lang="en-US" sz="1150" dirty="0" smtClean="0"/>
              <a:t>Functional modules flexibility – processing steps to cater to different functional requirements</a:t>
            </a:r>
            <a:endParaRPr lang="en-US" sz="1150" dirty="0"/>
          </a:p>
          <a:p>
            <a:pPr marL="200025" lvl="1" indent="-201168">
              <a:lnSpc>
                <a:spcPct val="120000"/>
              </a:lnSpc>
              <a:spcBef>
                <a:spcPts val="500"/>
              </a:spcBef>
              <a:buClr>
                <a:srgbClr val="FF0000"/>
              </a:buClr>
              <a:buSzPct val="120000"/>
              <a:buFont typeface="Verdana" pitchFamily="34" charset="0"/>
              <a:buChar char="•"/>
            </a:pPr>
            <a:r>
              <a:rPr lang="en-US" sz="1150" dirty="0" smtClean="0"/>
              <a:t>Integration patterns – KAFKA, file based, REST APIs</a:t>
            </a:r>
          </a:p>
          <a:p>
            <a:pPr marL="200025" lvl="1" indent="-201168">
              <a:lnSpc>
                <a:spcPct val="120000"/>
              </a:lnSpc>
              <a:spcBef>
                <a:spcPts val="500"/>
              </a:spcBef>
              <a:buClr>
                <a:srgbClr val="FF0000"/>
              </a:buClr>
              <a:buSzPct val="120000"/>
              <a:buFont typeface="Verdana" pitchFamily="34" charset="0"/>
              <a:buChar char="•"/>
            </a:pPr>
            <a:r>
              <a:rPr lang="en-US" sz="1150" dirty="0" smtClean="0"/>
              <a:t>Support for future initiatives by </a:t>
            </a:r>
            <a:r>
              <a:rPr lang="en-US" sz="1150" dirty="0" err="1" smtClean="0"/>
              <a:t>Paiments</a:t>
            </a:r>
            <a:r>
              <a:rPr lang="en-US" sz="1150" dirty="0" smtClean="0"/>
              <a:t> Canada – LYNX (replacement of LVTS)</a:t>
            </a:r>
          </a:p>
          <a:p>
            <a:pPr marL="200025" lvl="1" indent="-201168">
              <a:lnSpc>
                <a:spcPct val="120000"/>
              </a:lnSpc>
              <a:spcBef>
                <a:spcPts val="500"/>
              </a:spcBef>
              <a:buClr>
                <a:srgbClr val="FF0000"/>
              </a:buClr>
              <a:buSzPct val="120000"/>
              <a:buFont typeface="Verdana" pitchFamily="34" charset="0"/>
              <a:buChar char="•"/>
            </a:pPr>
            <a:r>
              <a:rPr lang="en-US" sz="1150" dirty="0" smtClean="0"/>
              <a:t>Release 2 and 3 to focus on AFT, EDI and Bulk payments</a:t>
            </a:r>
            <a:endParaRPr lang="en-US" sz="1150" dirty="0"/>
          </a:p>
        </p:txBody>
      </p:sp>
      <p:sp>
        <p:nvSpPr>
          <p:cNvPr id="24" name="Round Diagonal Corner Rectangle 23"/>
          <p:cNvSpPr/>
          <p:nvPr/>
        </p:nvSpPr>
        <p:spPr bwMode="gray">
          <a:xfrm>
            <a:off x="1984248" y="1404473"/>
            <a:ext cx="3931200" cy="2459736"/>
          </a:xfrm>
          <a:prstGeom prst="round2DiagRect">
            <a:avLst>
              <a:gd name="adj1" fmla="val 0"/>
              <a:gd name="adj2" fmla="val 7357"/>
            </a:avLst>
          </a:prstGeom>
          <a:noFill/>
          <a:ln w="9525" algn="ctr">
            <a:solidFill>
              <a:schemeClr val="tx1"/>
            </a:solidFill>
            <a:miter lim="800000"/>
            <a:headEnd/>
            <a:tailEnd/>
          </a:ln>
          <a:effectLst/>
        </p:spPr>
        <p:txBody>
          <a:bodyPr lIns="72000" tIns="396000" rIns="64800" bIns="0" rtlCol="0" anchor="t" anchorCtr="0"/>
          <a:lstStyle/>
          <a:p>
            <a:pPr marL="200025" lvl="1" indent="-201168">
              <a:lnSpc>
                <a:spcPct val="120000"/>
              </a:lnSpc>
              <a:spcBef>
                <a:spcPts val="300"/>
              </a:spcBef>
              <a:buClr>
                <a:schemeClr val="accent1"/>
              </a:buClr>
              <a:buSzPct val="120000"/>
              <a:buFont typeface="Verdana" pitchFamily="34" charset="0"/>
              <a:buChar char="•"/>
            </a:pPr>
            <a:r>
              <a:rPr lang="en-GB" sz="1150" dirty="0" smtClean="0"/>
              <a:t>Replacement of legacy platform reaching end of life</a:t>
            </a:r>
          </a:p>
          <a:p>
            <a:pPr marL="200025" lvl="1" indent="-201168">
              <a:lnSpc>
                <a:spcPct val="120000"/>
              </a:lnSpc>
              <a:spcBef>
                <a:spcPts val="300"/>
              </a:spcBef>
              <a:buClr>
                <a:schemeClr val="accent1"/>
              </a:buClr>
              <a:buSzPct val="120000"/>
              <a:buFont typeface="Verdana" pitchFamily="34" charset="0"/>
              <a:buChar char="•"/>
            </a:pPr>
            <a:r>
              <a:rPr lang="en-GB" sz="1150" dirty="0" smtClean="0"/>
              <a:t>Implement a modern payment services hub</a:t>
            </a:r>
          </a:p>
          <a:p>
            <a:pPr marL="200025" lvl="1" indent="-201168">
              <a:lnSpc>
                <a:spcPct val="120000"/>
              </a:lnSpc>
              <a:spcBef>
                <a:spcPts val="300"/>
              </a:spcBef>
              <a:buClr>
                <a:schemeClr val="accent1"/>
              </a:buClr>
              <a:buSzPct val="120000"/>
              <a:buFont typeface="Verdana" pitchFamily="34" charset="0"/>
              <a:buChar char="•"/>
            </a:pPr>
            <a:r>
              <a:rPr lang="en-GB" sz="1150" dirty="0" smtClean="0"/>
              <a:t>Support “like-for-like” functionalities for SWIFT</a:t>
            </a:r>
          </a:p>
          <a:p>
            <a:pPr marL="200025" lvl="1" indent="-201168">
              <a:lnSpc>
                <a:spcPct val="120000"/>
              </a:lnSpc>
              <a:spcBef>
                <a:spcPts val="300"/>
              </a:spcBef>
              <a:buClr>
                <a:schemeClr val="accent1"/>
              </a:buClr>
              <a:buSzPct val="120000"/>
              <a:buFont typeface="Verdana" pitchFamily="34" charset="0"/>
              <a:buChar char="•"/>
            </a:pPr>
            <a:r>
              <a:rPr lang="en-GB" sz="1150" dirty="0" smtClean="0"/>
              <a:t>Provide opportunities for greater process automation and streamlining</a:t>
            </a:r>
          </a:p>
          <a:p>
            <a:pPr marL="200025" lvl="1" indent="-201168">
              <a:lnSpc>
                <a:spcPct val="120000"/>
              </a:lnSpc>
              <a:spcBef>
                <a:spcPts val="500"/>
              </a:spcBef>
              <a:buClr>
                <a:schemeClr val="tx2"/>
              </a:buClr>
              <a:buSzPct val="120000"/>
              <a:buFont typeface="Verdana" pitchFamily="34" charset="0"/>
              <a:buChar char="•"/>
            </a:pPr>
            <a:r>
              <a:rPr lang="en-GB" sz="1150" dirty="0"/>
              <a:t>Deploy foundational framework for payment hub incl. API, Centralized tools and capabilities</a:t>
            </a:r>
          </a:p>
          <a:p>
            <a:pPr marL="200025" lvl="1" indent="-201168">
              <a:lnSpc>
                <a:spcPct val="120000"/>
              </a:lnSpc>
              <a:spcBef>
                <a:spcPts val="500"/>
              </a:spcBef>
              <a:buClr>
                <a:schemeClr val="tx2"/>
              </a:buClr>
              <a:buSzPct val="120000"/>
              <a:buFont typeface="Verdana" pitchFamily="34" charset="0"/>
              <a:buChar char="•"/>
            </a:pPr>
            <a:endParaRPr lang="en-GB" sz="1050" dirty="0">
              <a:latin typeface="Verdana"/>
            </a:endParaRPr>
          </a:p>
          <a:p>
            <a:pPr>
              <a:lnSpc>
                <a:spcPct val="120000"/>
              </a:lnSpc>
              <a:spcBef>
                <a:spcPct val="0"/>
              </a:spcBef>
              <a:buClrTx/>
              <a:buSzPct val="90000"/>
            </a:pPr>
            <a:endParaRPr lang="en-GB" sz="800" b="1" dirty="0">
              <a:latin typeface="Verdana"/>
            </a:endParaRPr>
          </a:p>
        </p:txBody>
      </p:sp>
      <p:sp>
        <p:nvSpPr>
          <p:cNvPr id="25" name="Round Diagonal Corner Rectangle 24"/>
          <p:cNvSpPr/>
          <p:nvPr/>
        </p:nvSpPr>
        <p:spPr bwMode="gray">
          <a:xfrm>
            <a:off x="6067298" y="1404473"/>
            <a:ext cx="3931200" cy="2459736"/>
          </a:xfrm>
          <a:prstGeom prst="round2DiagRect">
            <a:avLst>
              <a:gd name="adj1" fmla="val 0"/>
              <a:gd name="adj2" fmla="val 7357"/>
            </a:avLst>
          </a:prstGeom>
          <a:noFill/>
          <a:ln w="9525" algn="ctr">
            <a:solidFill>
              <a:schemeClr val="tx1"/>
            </a:solidFill>
            <a:miter lim="800000"/>
            <a:headEnd/>
            <a:tailEnd/>
          </a:ln>
          <a:effectLst/>
        </p:spPr>
        <p:txBody>
          <a:bodyPr lIns="72000" tIns="396000" rIns="64800" bIns="0" rtlCol="0" anchor="t" anchorCtr="0"/>
          <a:lstStyle/>
          <a:p>
            <a:pPr marL="200025" lvl="1" indent="-201168">
              <a:lnSpc>
                <a:spcPct val="120000"/>
              </a:lnSpc>
              <a:spcBef>
                <a:spcPts val="500"/>
              </a:spcBef>
              <a:buClr>
                <a:schemeClr val="accent1"/>
              </a:buClr>
              <a:buSzPct val="120000"/>
              <a:buFont typeface="Verdana" pitchFamily="34" charset="0"/>
              <a:buChar char="•"/>
            </a:pPr>
            <a:r>
              <a:rPr lang="en-GB" sz="1150" dirty="0" smtClean="0"/>
              <a:t>Phased approach to delivery but Agile to accommodate rapid changes </a:t>
            </a:r>
          </a:p>
          <a:p>
            <a:pPr marL="200025" lvl="1" indent="-201168">
              <a:lnSpc>
                <a:spcPct val="120000"/>
              </a:lnSpc>
              <a:spcBef>
                <a:spcPts val="500"/>
              </a:spcBef>
              <a:buClr>
                <a:schemeClr val="accent1"/>
              </a:buClr>
              <a:buSzPct val="120000"/>
              <a:buFont typeface="Verdana" pitchFamily="34" charset="0"/>
              <a:buChar char="•"/>
            </a:pPr>
            <a:r>
              <a:rPr lang="en-GB" sz="1150" dirty="0" smtClean="0"/>
              <a:t>Multi-cloud deployment – to go-live in a couple of months</a:t>
            </a:r>
            <a:endParaRPr lang="en-GB" sz="1150" dirty="0"/>
          </a:p>
          <a:p>
            <a:pPr marL="200025" lvl="1" indent="-201168">
              <a:lnSpc>
                <a:spcPct val="120000"/>
              </a:lnSpc>
              <a:spcBef>
                <a:spcPts val="500"/>
              </a:spcBef>
              <a:buClr>
                <a:schemeClr val="accent1"/>
              </a:buClr>
              <a:buSzPct val="120000"/>
              <a:buFont typeface="Verdana" pitchFamily="34" charset="0"/>
              <a:buChar char="•"/>
            </a:pPr>
            <a:r>
              <a:rPr lang="en-GB" sz="1150" dirty="0" smtClean="0"/>
              <a:t>Increased </a:t>
            </a:r>
            <a:r>
              <a:rPr lang="en-GB" sz="1150" dirty="0"/>
              <a:t>levels of automation and STP</a:t>
            </a:r>
          </a:p>
          <a:p>
            <a:pPr marL="200025" lvl="1" indent="-201168">
              <a:lnSpc>
                <a:spcPct val="120000"/>
              </a:lnSpc>
              <a:spcBef>
                <a:spcPts val="500"/>
              </a:spcBef>
              <a:buClr>
                <a:schemeClr val="accent1"/>
              </a:buClr>
              <a:buSzPct val="120000"/>
              <a:buFont typeface="Verdana" pitchFamily="34" charset="0"/>
              <a:buChar char="•"/>
            </a:pPr>
            <a:r>
              <a:rPr lang="en-GB" sz="1150" dirty="0"/>
              <a:t>Implementation of workflow and rules based processing to improve customer responsiveness</a:t>
            </a:r>
          </a:p>
        </p:txBody>
      </p:sp>
      <p:sp>
        <p:nvSpPr>
          <p:cNvPr id="26" name="Round Single Corner Rectangle 25"/>
          <p:cNvSpPr/>
          <p:nvPr/>
        </p:nvSpPr>
        <p:spPr bwMode="gray">
          <a:xfrm>
            <a:off x="6067298" y="1404473"/>
            <a:ext cx="3931920" cy="309600"/>
          </a:xfrm>
          <a:prstGeom prst="round1Rect">
            <a:avLst>
              <a:gd name="adj" fmla="val 50000"/>
            </a:avLst>
          </a:prstGeom>
          <a:ln>
            <a:headEnd/>
            <a:tailEnd/>
          </a:ln>
        </p:spPr>
        <p:style>
          <a:lnRef idx="0">
            <a:schemeClr val="accent6"/>
          </a:lnRef>
          <a:fillRef idx="3">
            <a:schemeClr val="accent6"/>
          </a:fillRef>
          <a:effectRef idx="3">
            <a:schemeClr val="accent6"/>
          </a:effectRef>
          <a:fontRef idx="minor">
            <a:schemeClr val="lt1"/>
          </a:fontRef>
        </p:style>
        <p:txBody>
          <a:bodyPr lIns="63500" tIns="0" rIns="64800" bIns="0" rtlCol="0" anchor="ctr"/>
          <a:lstStyle/>
          <a:p>
            <a:pPr>
              <a:spcBef>
                <a:spcPct val="0"/>
              </a:spcBef>
              <a:buSzPct val="90000"/>
            </a:pPr>
            <a:r>
              <a:rPr lang="en-GB" sz="1200" b="1">
                <a:solidFill>
                  <a:schemeClr val="bg1"/>
                </a:solidFill>
                <a:latin typeface="Verdana"/>
              </a:rPr>
              <a:t>Our Answer</a:t>
            </a:r>
          </a:p>
        </p:txBody>
      </p:sp>
      <p:sp>
        <p:nvSpPr>
          <p:cNvPr id="27" name="Round Single Corner Rectangle 26"/>
          <p:cNvSpPr/>
          <p:nvPr/>
        </p:nvSpPr>
        <p:spPr bwMode="gray">
          <a:xfrm>
            <a:off x="1999488" y="3921308"/>
            <a:ext cx="3931920" cy="348292"/>
          </a:xfrm>
          <a:prstGeom prst="round1Rect">
            <a:avLst>
              <a:gd name="adj" fmla="val 50000"/>
            </a:avLst>
          </a:prstGeom>
          <a:ln>
            <a:headEnd/>
            <a:tailEnd/>
          </a:ln>
        </p:spPr>
        <p:style>
          <a:lnRef idx="0">
            <a:schemeClr val="accent4"/>
          </a:lnRef>
          <a:fillRef idx="3">
            <a:schemeClr val="accent4"/>
          </a:fillRef>
          <a:effectRef idx="3">
            <a:schemeClr val="accent4"/>
          </a:effectRef>
          <a:fontRef idx="minor">
            <a:schemeClr val="lt1"/>
          </a:fontRef>
        </p:style>
        <p:txBody>
          <a:bodyPr lIns="63500" tIns="0" rIns="64800" bIns="0" rtlCol="0" anchor="ctr"/>
          <a:lstStyle/>
          <a:p>
            <a:pPr>
              <a:lnSpc>
                <a:spcPct val="120000"/>
              </a:lnSpc>
              <a:spcBef>
                <a:spcPct val="0"/>
              </a:spcBef>
              <a:buSzPct val="90000"/>
            </a:pPr>
            <a:r>
              <a:rPr lang="en-GB" sz="1200" b="1" dirty="0" smtClean="0">
                <a:solidFill>
                  <a:schemeClr val="bg1"/>
                </a:solidFill>
                <a:latin typeface="Verdana"/>
              </a:rPr>
              <a:t>Value </a:t>
            </a:r>
            <a:r>
              <a:rPr lang="en-GB" sz="1200" b="1" dirty="0">
                <a:solidFill>
                  <a:schemeClr val="bg1"/>
                </a:solidFill>
                <a:latin typeface="Verdana"/>
              </a:rPr>
              <a:t>Proposition</a:t>
            </a:r>
          </a:p>
        </p:txBody>
      </p:sp>
      <p:sp>
        <p:nvSpPr>
          <p:cNvPr id="28" name="Round Single Corner Rectangle 27"/>
          <p:cNvSpPr/>
          <p:nvPr/>
        </p:nvSpPr>
        <p:spPr bwMode="gray">
          <a:xfrm>
            <a:off x="1983528" y="1404473"/>
            <a:ext cx="3931920" cy="309600"/>
          </a:xfrm>
          <a:prstGeom prst="round1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lIns="63500" tIns="0" rIns="64800" bIns="0" rtlCol="0" anchor="ctr"/>
          <a:lstStyle/>
          <a:p>
            <a:pPr>
              <a:lnSpc>
                <a:spcPct val="120000"/>
              </a:lnSpc>
              <a:spcBef>
                <a:spcPct val="0"/>
              </a:spcBef>
              <a:buSzPct val="90000"/>
            </a:pPr>
            <a:r>
              <a:rPr lang="en-GB" sz="1200" b="1" dirty="0">
                <a:solidFill>
                  <a:schemeClr val="bg1"/>
                </a:solidFill>
                <a:latin typeface="Verdana"/>
              </a:rPr>
              <a:t>What the bank needed</a:t>
            </a:r>
          </a:p>
        </p:txBody>
      </p:sp>
      <p:sp>
        <p:nvSpPr>
          <p:cNvPr id="21" name="Slide Number Placeholder 1"/>
          <p:cNvSpPr>
            <a:spLocks noGrp="1"/>
          </p:cNvSpPr>
          <p:nvPr>
            <p:ph type="sldNum" sz="quarter" idx="4294967295"/>
          </p:nvPr>
        </p:nvSpPr>
        <p:spPr>
          <a:xfrm>
            <a:off x="5706772" y="6516090"/>
            <a:ext cx="778457" cy="24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40000"/>
              </a:spcBef>
              <a:spcAft>
                <a:spcPct val="0"/>
              </a:spcAft>
              <a:buClr>
                <a:schemeClr val="bg2"/>
              </a:buClr>
              <a:defRPr sz="1600">
                <a:solidFill>
                  <a:schemeClr val="tx1"/>
                </a:solidFill>
                <a:latin typeface="Arial" charset="0"/>
              </a:defRPr>
            </a:lvl6pPr>
            <a:lvl7pPr marL="2971800" indent="-228600" eaLnBrk="0" fontAlgn="base" hangingPunct="0">
              <a:spcBef>
                <a:spcPct val="40000"/>
              </a:spcBef>
              <a:spcAft>
                <a:spcPct val="0"/>
              </a:spcAft>
              <a:buClr>
                <a:schemeClr val="bg2"/>
              </a:buClr>
              <a:defRPr sz="1600">
                <a:solidFill>
                  <a:schemeClr val="tx1"/>
                </a:solidFill>
                <a:latin typeface="Arial" charset="0"/>
              </a:defRPr>
            </a:lvl7pPr>
            <a:lvl8pPr marL="3429000" indent="-228600" eaLnBrk="0" fontAlgn="base" hangingPunct="0">
              <a:spcBef>
                <a:spcPct val="40000"/>
              </a:spcBef>
              <a:spcAft>
                <a:spcPct val="0"/>
              </a:spcAft>
              <a:buClr>
                <a:schemeClr val="bg2"/>
              </a:buClr>
              <a:defRPr sz="1600">
                <a:solidFill>
                  <a:schemeClr val="tx1"/>
                </a:solidFill>
                <a:latin typeface="Arial" charset="0"/>
              </a:defRPr>
            </a:lvl8pPr>
            <a:lvl9pPr marL="3886200" indent="-228600" eaLnBrk="0" fontAlgn="base" hangingPunct="0">
              <a:spcBef>
                <a:spcPct val="40000"/>
              </a:spcBef>
              <a:spcAft>
                <a:spcPct val="0"/>
              </a:spcAft>
              <a:buClr>
                <a:schemeClr val="bg2"/>
              </a:buClr>
              <a:defRPr sz="1600">
                <a:solidFill>
                  <a:schemeClr val="tx1"/>
                </a:solidFill>
                <a:latin typeface="Arial" charset="0"/>
              </a:defRPr>
            </a:lvl9pPr>
          </a:lstStyle>
          <a:p>
            <a:pPr eaLnBrk="1" hangingPunct="1"/>
            <a:r>
              <a:rPr lang="en-GB" sz="900" dirty="0"/>
              <a:t>No. </a:t>
            </a:r>
            <a:fld id="{499BBC25-C974-410E-9C24-60378BC8C84E}" type="slidenum">
              <a:rPr lang="en-GB" sz="900"/>
              <a:pPr eaLnBrk="1" hangingPunct="1"/>
              <a:t>23</a:t>
            </a:fld>
            <a:endParaRPr lang="en-GB" sz="900" dirty="0"/>
          </a:p>
        </p:txBody>
      </p:sp>
      <p:pic>
        <p:nvPicPr>
          <p:cNvPr id="2" name="Picture 1"/>
          <p:cNvPicPr>
            <a:picLocks noChangeAspect="1"/>
          </p:cNvPicPr>
          <p:nvPr/>
        </p:nvPicPr>
        <p:blipFill>
          <a:blip r:embed="rId3"/>
          <a:stretch>
            <a:fillRect/>
          </a:stretch>
        </p:blipFill>
        <p:spPr>
          <a:xfrm>
            <a:off x="9149578" y="450851"/>
            <a:ext cx="581025" cy="390525"/>
          </a:xfrm>
          <a:prstGeom prst="rect">
            <a:avLst/>
          </a:prstGeom>
        </p:spPr>
      </p:pic>
    </p:spTree>
    <p:extLst>
      <p:ext uri="{BB962C8B-B14F-4D97-AF65-F5344CB8AC3E}">
        <p14:creationId xmlns:p14="http://schemas.microsoft.com/office/powerpoint/2010/main" val="1540718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NBC – Target state</a:t>
            </a:r>
            <a:endParaRPr lang="en-US"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24</a:t>
            </a:fld>
            <a:endParaRPr lang="en-US" dirty="0"/>
          </a:p>
        </p:txBody>
      </p:sp>
      <p:sp>
        <p:nvSpPr>
          <p:cNvPr id="5" name="Footer Placeholder 4"/>
          <p:cNvSpPr>
            <a:spLocks noGrp="1"/>
          </p:cNvSpPr>
          <p:nvPr>
            <p:ph type="ftr" sz="quarter" idx="3"/>
          </p:nvPr>
        </p:nvSpPr>
        <p:spPr/>
        <p:txBody>
          <a:bodyPr/>
          <a:lstStyle/>
          <a:p>
            <a:r>
              <a:rPr lang="en-US" smtClean="0"/>
              <a:t> </a:t>
            </a:r>
            <a:endParaRPr lang="en-US" dirty="0"/>
          </a:p>
        </p:txBody>
      </p:sp>
      <p:pic>
        <p:nvPicPr>
          <p:cNvPr id="12" name="Content Placeholder 11"/>
          <p:cNvPicPr>
            <a:picLocks noGrp="1" noChangeAspect="1"/>
          </p:cNvPicPr>
          <p:nvPr>
            <p:ph sz="quarter" idx="17"/>
          </p:nvPr>
        </p:nvPicPr>
        <p:blipFill>
          <a:blip r:embed="rId2"/>
          <a:stretch>
            <a:fillRect/>
          </a:stretch>
        </p:blipFill>
        <p:spPr>
          <a:xfrm>
            <a:off x="596901" y="1098468"/>
            <a:ext cx="9424987" cy="4684002"/>
          </a:xfrm>
          <a:prstGeom prst="rect">
            <a:avLst/>
          </a:prstGeom>
        </p:spPr>
      </p:pic>
    </p:spTree>
    <p:extLst>
      <p:ext uri="{BB962C8B-B14F-4D97-AF65-F5344CB8AC3E}">
        <p14:creationId xmlns:p14="http://schemas.microsoft.com/office/powerpoint/2010/main" val="450876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NBC – Deployment Model</a:t>
            </a:r>
            <a:endParaRPr lang="en-US"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25</a:t>
            </a:fld>
            <a:endParaRPr lang="en-US" dirty="0"/>
          </a:p>
        </p:txBody>
      </p:sp>
      <p:sp>
        <p:nvSpPr>
          <p:cNvPr id="5" name="Footer Placeholder 4"/>
          <p:cNvSpPr>
            <a:spLocks noGrp="1"/>
          </p:cNvSpPr>
          <p:nvPr>
            <p:ph type="ftr" sz="quarter" idx="3"/>
          </p:nvPr>
        </p:nvSpPr>
        <p:spPr/>
        <p:txBody>
          <a:bodyPr/>
          <a:lstStyle/>
          <a:p>
            <a:r>
              <a:rPr lang="en-US" smtClean="0"/>
              <a:t> </a:t>
            </a:r>
            <a:endParaRPr lang="en-US" dirty="0"/>
          </a:p>
        </p:txBody>
      </p:sp>
      <p:pic>
        <p:nvPicPr>
          <p:cNvPr id="7" name="Picture 6"/>
          <p:cNvPicPr>
            <a:picLocks noChangeAspect="1"/>
          </p:cNvPicPr>
          <p:nvPr/>
        </p:nvPicPr>
        <p:blipFill>
          <a:blip r:embed="rId2"/>
          <a:stretch>
            <a:fillRect/>
          </a:stretch>
        </p:blipFill>
        <p:spPr>
          <a:xfrm>
            <a:off x="1267097" y="1709450"/>
            <a:ext cx="9052559" cy="4801450"/>
          </a:xfrm>
          <a:prstGeom prst="rect">
            <a:avLst/>
          </a:prstGeom>
        </p:spPr>
      </p:pic>
    </p:spTree>
    <p:extLst>
      <p:ext uri="{BB962C8B-B14F-4D97-AF65-F5344CB8AC3E}">
        <p14:creationId xmlns:p14="http://schemas.microsoft.com/office/powerpoint/2010/main" val="1818879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NBC – Deployment Model</a:t>
            </a:r>
            <a:endParaRPr lang="en-US"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26</a:t>
            </a:fld>
            <a:endParaRPr lang="en-US" dirty="0"/>
          </a:p>
        </p:txBody>
      </p:sp>
      <p:sp>
        <p:nvSpPr>
          <p:cNvPr id="5" name="Footer Placeholder 4"/>
          <p:cNvSpPr>
            <a:spLocks noGrp="1"/>
          </p:cNvSpPr>
          <p:nvPr>
            <p:ph type="ftr" sz="quarter" idx="3"/>
          </p:nvPr>
        </p:nvSpPr>
        <p:spPr/>
        <p:txBody>
          <a:bodyPr/>
          <a:lstStyle/>
          <a:p>
            <a:r>
              <a:rPr lang="en-US" smtClean="0"/>
              <a:t> </a:t>
            </a:r>
            <a:endParaRPr lang="en-US" dirty="0"/>
          </a:p>
        </p:txBody>
      </p:sp>
      <p:pic>
        <p:nvPicPr>
          <p:cNvPr id="8" name="Picture 7"/>
          <p:cNvPicPr>
            <a:picLocks noChangeAspect="1"/>
          </p:cNvPicPr>
          <p:nvPr/>
        </p:nvPicPr>
        <p:blipFill>
          <a:blip r:embed="rId2"/>
          <a:stretch>
            <a:fillRect/>
          </a:stretch>
        </p:blipFill>
        <p:spPr>
          <a:xfrm>
            <a:off x="1386671" y="1106489"/>
            <a:ext cx="8110026" cy="5318667"/>
          </a:xfrm>
          <a:prstGeom prst="rect">
            <a:avLst/>
          </a:prstGeom>
        </p:spPr>
      </p:pic>
    </p:spTree>
    <p:extLst>
      <p:ext uri="{BB962C8B-B14F-4D97-AF65-F5344CB8AC3E}">
        <p14:creationId xmlns:p14="http://schemas.microsoft.com/office/powerpoint/2010/main" val="3866172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
          <p:cNvSpPr>
            <a:spLocks noGrp="1"/>
          </p:cNvSpPr>
          <p:nvPr>
            <p:ph type="ctrTitle"/>
          </p:nvPr>
        </p:nvSpPr>
        <p:spPr>
          <a:xfrm>
            <a:off x="4702629" y="1925468"/>
            <a:ext cx="6923315" cy="1244816"/>
          </a:xfrm>
        </p:spPr>
        <p:txBody>
          <a:bodyPr>
            <a:normAutofit/>
          </a:bodyPr>
          <a:lstStyle/>
          <a:p>
            <a:r>
              <a:rPr lang="en-US" dirty="0" smtClean="0"/>
              <a:t>CGI APS – Competitor analysis</a:t>
            </a:r>
            <a:endParaRPr lang="en-US" dirty="0"/>
          </a:p>
        </p:txBody>
      </p:sp>
      <p:sp>
        <p:nvSpPr>
          <p:cNvPr id="7" name="Slide Number Placeholder 6"/>
          <p:cNvSpPr>
            <a:spLocks noGrp="1"/>
          </p:cNvSpPr>
          <p:nvPr>
            <p:ph type="sldNum" sz="quarter" idx="4"/>
          </p:nvPr>
        </p:nvSpPr>
        <p:spPr/>
        <p:txBody>
          <a:bodyPr/>
          <a:lstStyle/>
          <a:p>
            <a:fld id="{525A3C56-E491-49B2-93F3-63532DF516BC}" type="slidenum">
              <a:rPr lang="en-US" smtClean="0"/>
              <a:pPr/>
              <a:t>27</a:t>
            </a:fld>
            <a:endParaRPr lang="en-US" dirty="0"/>
          </a:p>
        </p:txBody>
      </p:sp>
      <p:sp>
        <p:nvSpPr>
          <p:cNvPr id="6" name="Footer Placeholder 5"/>
          <p:cNvSpPr>
            <a:spLocks noGrp="1"/>
          </p:cNvSpPr>
          <p:nvPr>
            <p:ph type="ftr" sz="quarter" idx="3"/>
          </p:nvPr>
        </p:nvSpPr>
        <p:spPr/>
        <p:txBody>
          <a:bodyPr/>
          <a:lstStyle/>
          <a:p>
            <a:r>
              <a:rPr lang="en-US" dirty="0" smtClean="0"/>
              <a:t> </a:t>
            </a:r>
            <a:endParaRPr lang="en-US" dirty="0"/>
          </a:p>
        </p:txBody>
      </p:sp>
    </p:spTree>
    <p:extLst>
      <p:ext uri="{BB962C8B-B14F-4D97-AF65-F5344CB8AC3E}">
        <p14:creationId xmlns:p14="http://schemas.microsoft.com/office/powerpoint/2010/main" val="179381809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 APS – Competitive position</a:t>
            </a:r>
            <a:endParaRPr lang="en-US"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28</a:t>
            </a:fld>
            <a:endParaRPr lang="en-US" dirty="0"/>
          </a:p>
        </p:txBody>
      </p:sp>
      <p:sp>
        <p:nvSpPr>
          <p:cNvPr id="5" name="Footer Placeholder 4"/>
          <p:cNvSpPr>
            <a:spLocks noGrp="1"/>
          </p:cNvSpPr>
          <p:nvPr>
            <p:ph type="ftr" sz="quarter" idx="3"/>
          </p:nvPr>
        </p:nvSpPr>
        <p:spPr/>
        <p:txBody>
          <a:bodyPr/>
          <a:lstStyle/>
          <a:p>
            <a:r>
              <a:rPr lang="en-US" smtClean="0"/>
              <a:t> </a:t>
            </a:r>
            <a:endParaRPr lang="en-US" dirty="0"/>
          </a:p>
        </p:txBody>
      </p:sp>
      <p:sp>
        <p:nvSpPr>
          <p:cNvPr id="3" name="Content Placeholder 2"/>
          <p:cNvSpPr>
            <a:spLocks noGrp="1"/>
          </p:cNvSpPr>
          <p:nvPr>
            <p:ph sz="quarter" idx="17"/>
          </p:nvPr>
        </p:nvSpPr>
        <p:spPr>
          <a:xfrm>
            <a:off x="599019" y="1268412"/>
            <a:ext cx="11196741" cy="4897257"/>
          </a:xfrm>
        </p:spPr>
        <p:txBody>
          <a:bodyPr>
            <a:normAutofit fontScale="92500" lnSpcReduction="10000"/>
          </a:bodyPr>
          <a:lstStyle/>
          <a:p>
            <a:r>
              <a:rPr lang="en-GB" altLang="en-US" dirty="0"/>
              <a:t>Knowing the competition we are up against is a crucial element in every sales process. Every (potential) customer will evaluate how we stack up against the competition.</a:t>
            </a:r>
          </a:p>
          <a:p>
            <a:endParaRPr lang="en-US" dirty="0" smtClean="0"/>
          </a:p>
          <a:p>
            <a:r>
              <a:rPr lang="en-US" dirty="0" smtClean="0"/>
              <a:t>Our competitors:</a:t>
            </a:r>
          </a:p>
          <a:p>
            <a:pPr marL="606425" lvl="1" indent="-342900"/>
            <a:r>
              <a:rPr lang="en-US" dirty="0" err="1" smtClean="0"/>
              <a:t>Finastra</a:t>
            </a:r>
            <a:r>
              <a:rPr lang="en-US" dirty="0" smtClean="0"/>
              <a:t> (formerly </a:t>
            </a:r>
            <a:r>
              <a:rPr lang="en-US" dirty="0" err="1" smtClean="0"/>
              <a:t>Fundtech</a:t>
            </a:r>
            <a:r>
              <a:rPr lang="en-US" dirty="0" smtClean="0"/>
              <a:t>) – Global </a:t>
            </a:r>
            <a:r>
              <a:rPr lang="en-US" dirty="0" err="1" smtClean="0"/>
              <a:t>PAYplus</a:t>
            </a:r>
            <a:endParaRPr lang="en-US" dirty="0" smtClean="0"/>
          </a:p>
          <a:p>
            <a:pPr marL="606425" lvl="1" indent="-342900"/>
            <a:r>
              <a:rPr lang="en-US" dirty="0" smtClean="0"/>
              <a:t>ACI worldwide – ACI Universal Payments	</a:t>
            </a:r>
          </a:p>
          <a:p>
            <a:pPr marL="606425" lvl="1" indent="-342900"/>
            <a:r>
              <a:rPr lang="en-US" dirty="0" smtClean="0"/>
              <a:t>Fiserv (formerly Dovetail) – Enterprise Payments Platform</a:t>
            </a:r>
          </a:p>
          <a:p>
            <a:pPr marL="606425" lvl="1" indent="-342900"/>
            <a:r>
              <a:rPr lang="en-US" dirty="0" smtClean="0"/>
              <a:t>FIS Global (formerly Clear2Pay) – Enterprise payments </a:t>
            </a:r>
          </a:p>
          <a:p>
            <a:endParaRPr lang="en-US" dirty="0" smtClean="0"/>
          </a:p>
          <a:p>
            <a:r>
              <a:rPr lang="en-US" dirty="0" smtClean="0"/>
              <a:t>Some of our competitors have:</a:t>
            </a:r>
          </a:p>
          <a:p>
            <a:pPr marL="606425" lvl="1" indent="-342900"/>
            <a:r>
              <a:rPr lang="en-US" dirty="0" smtClean="0"/>
              <a:t>Large installed client base (Fiserv, ACI)</a:t>
            </a:r>
          </a:p>
          <a:p>
            <a:pPr marL="606425" lvl="1" indent="-342900"/>
            <a:r>
              <a:rPr lang="en-US" dirty="0" smtClean="0"/>
              <a:t>High value revenue stream through maintenance (ACI, Fiserv)</a:t>
            </a:r>
          </a:p>
          <a:p>
            <a:pPr marL="606425" lvl="1" indent="-342900"/>
            <a:r>
              <a:rPr lang="en-US" dirty="0" smtClean="0"/>
              <a:t>Reasonable level of private funding (Fiserv)</a:t>
            </a:r>
          </a:p>
          <a:p>
            <a:pPr marL="606425" lvl="1" indent="-342900"/>
            <a:r>
              <a:rPr lang="en-US" dirty="0" smtClean="0"/>
              <a:t>Better pricing flexibility (FIS Global)</a:t>
            </a:r>
          </a:p>
          <a:p>
            <a:pPr marL="606425" lvl="1" indent="-342900"/>
            <a:r>
              <a:rPr lang="en-US" dirty="0" smtClean="0"/>
              <a:t>Attractiveness of a single payment architecture (FIS Global, Fiserv)</a:t>
            </a:r>
            <a:endParaRPr lang="en-US" dirty="0"/>
          </a:p>
        </p:txBody>
      </p:sp>
    </p:spTree>
    <p:extLst>
      <p:ext uri="{BB962C8B-B14F-4D97-AF65-F5344CB8AC3E}">
        <p14:creationId xmlns:p14="http://schemas.microsoft.com/office/powerpoint/2010/main" val="3351528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Our commitment to you</a:t>
            </a:r>
            <a:br>
              <a:rPr lang="en-US" dirty="0" smtClean="0"/>
            </a:br>
            <a:r>
              <a:rPr lang="en-US" sz="3100" dirty="0" smtClean="0">
                <a:solidFill>
                  <a:schemeClr val="tx1"/>
                </a:solidFill>
              </a:rPr>
              <a:t>We approach every engagement with one </a:t>
            </a:r>
            <a:br>
              <a:rPr lang="en-US" sz="3100" dirty="0" smtClean="0">
                <a:solidFill>
                  <a:schemeClr val="tx1"/>
                </a:solidFill>
              </a:rPr>
            </a:br>
            <a:r>
              <a:rPr lang="en-US" sz="3100" dirty="0" smtClean="0">
                <a:solidFill>
                  <a:schemeClr val="tx1"/>
                </a:solidFill>
              </a:rPr>
              <a:t>objective in mind</a:t>
            </a:r>
            <a:r>
              <a:rPr lang="en-US" sz="3200" dirty="0">
                <a:solidFill>
                  <a:schemeClr val="tx1"/>
                </a:solidFill>
              </a:rPr>
              <a:t>—</a:t>
            </a:r>
            <a:r>
              <a:rPr lang="en-US" sz="3100" dirty="0" smtClean="0">
                <a:solidFill>
                  <a:schemeClr val="tx1"/>
                </a:solidFill>
              </a:rPr>
              <a:t>to help clients </a:t>
            </a:r>
            <a:r>
              <a:rPr lang="en-US" sz="3100" dirty="0">
                <a:solidFill>
                  <a:schemeClr val="tx1"/>
                </a:solidFill>
              </a:rPr>
              <a:t>succeed.</a:t>
            </a:r>
          </a:p>
        </p:txBody>
      </p:sp>
      <p:sp>
        <p:nvSpPr>
          <p:cNvPr id="4" name="Slide Number Placeholder 3"/>
          <p:cNvSpPr>
            <a:spLocks noGrp="1"/>
          </p:cNvSpPr>
          <p:nvPr>
            <p:ph type="sldNum" sz="quarter" idx="4"/>
          </p:nvPr>
        </p:nvSpPr>
        <p:spPr/>
        <p:txBody>
          <a:bodyPr/>
          <a:lstStyle/>
          <a:p>
            <a:fld id="{525A3C56-E491-49B2-93F3-63532DF516BC}" type="slidenum">
              <a:rPr lang="en-US" smtClean="0"/>
              <a:pPr/>
              <a:t>29</a:t>
            </a:fld>
            <a:endParaRPr lang="en-US" dirty="0"/>
          </a:p>
        </p:txBody>
      </p:sp>
      <p:sp>
        <p:nvSpPr>
          <p:cNvPr id="3" name="Footer Placeholder 2"/>
          <p:cNvSpPr>
            <a:spLocks noGrp="1"/>
          </p:cNvSpPr>
          <p:nvPr>
            <p:ph type="ftr" sz="quarter" idx="3"/>
          </p:nvPr>
        </p:nvSpPr>
        <p:spPr/>
        <p:txBody>
          <a:bodyPr/>
          <a:lstStyle/>
          <a:p>
            <a:r>
              <a:rPr lang="en-US" dirty="0" smtClean="0"/>
              <a:t> </a:t>
            </a:r>
            <a:endParaRPr lang="en-US" dirty="0"/>
          </a:p>
        </p:txBody>
      </p:sp>
    </p:spTree>
    <p:extLst>
      <p:ext uri="{BB962C8B-B14F-4D97-AF65-F5344CB8AC3E}">
        <p14:creationId xmlns:p14="http://schemas.microsoft.com/office/powerpoint/2010/main" val="9695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15780" y="1434277"/>
            <a:ext cx="6606480" cy="356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1800" kern="0" dirty="0" smtClean="0">
                <a:solidFill>
                  <a:schemeClr val="bg1"/>
                </a:solidFill>
                <a:latin typeface="Arial" pitchFamily="34" charset="0"/>
                <a:cs typeface="Arial" pitchFamily="34" charset="0"/>
              </a:rPr>
              <a:t>Overview of CGI in Banking</a:t>
            </a:r>
            <a:endParaRPr lang="en-US" sz="1800" kern="0" dirty="0">
              <a:solidFill>
                <a:schemeClr val="bg1"/>
              </a:solidFill>
              <a:latin typeface="Arial" pitchFamily="34" charset="0"/>
              <a:cs typeface="Arial" pitchFamily="34" charset="0"/>
            </a:endParaRPr>
          </a:p>
        </p:txBody>
      </p:sp>
      <p:sp>
        <p:nvSpPr>
          <p:cNvPr id="5" name="Rounded Rectangle 4"/>
          <p:cNvSpPr/>
          <p:nvPr/>
        </p:nvSpPr>
        <p:spPr>
          <a:xfrm>
            <a:off x="1215780" y="2044538"/>
            <a:ext cx="6569574" cy="356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1800" kern="0" dirty="0" smtClean="0">
                <a:solidFill>
                  <a:schemeClr val="bg1"/>
                </a:solidFill>
                <a:latin typeface="Arial" pitchFamily="34" charset="0"/>
                <a:cs typeface="Arial" pitchFamily="34" charset="0"/>
              </a:rPr>
              <a:t>CGI APS Product Overview &amp; Features</a:t>
            </a:r>
            <a:endParaRPr lang="en-US" sz="1800" kern="0" dirty="0">
              <a:solidFill>
                <a:schemeClr val="bg1"/>
              </a:solidFill>
              <a:latin typeface="Arial" pitchFamily="34" charset="0"/>
              <a:cs typeface="Arial" pitchFamily="34" charset="0"/>
            </a:endParaRPr>
          </a:p>
        </p:txBody>
      </p:sp>
      <p:sp>
        <p:nvSpPr>
          <p:cNvPr id="6" name="Rounded Rectangle 5"/>
          <p:cNvSpPr/>
          <p:nvPr/>
        </p:nvSpPr>
        <p:spPr>
          <a:xfrm>
            <a:off x="1215780" y="2645316"/>
            <a:ext cx="6569574" cy="356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1800" kern="0" dirty="0" smtClean="0">
                <a:solidFill>
                  <a:schemeClr val="bg1"/>
                </a:solidFill>
                <a:latin typeface="Arial" pitchFamily="34" charset="0"/>
                <a:cs typeface="Arial" pitchFamily="34" charset="0"/>
              </a:rPr>
              <a:t>CGI APS </a:t>
            </a:r>
            <a:r>
              <a:rPr lang="en-US" kern="0" dirty="0" smtClean="0">
                <a:solidFill>
                  <a:schemeClr val="bg1"/>
                </a:solidFill>
                <a:latin typeface="Arial" pitchFamily="34" charset="0"/>
                <a:cs typeface="Arial" pitchFamily="34" charset="0"/>
              </a:rPr>
              <a:t>Roadmap</a:t>
            </a:r>
            <a:endParaRPr lang="en-US" sz="1800" kern="0" dirty="0">
              <a:solidFill>
                <a:schemeClr val="bg1"/>
              </a:solidFill>
              <a:latin typeface="Arial" pitchFamily="34" charset="0"/>
              <a:cs typeface="Arial" pitchFamily="34" charset="0"/>
            </a:endParaRPr>
          </a:p>
        </p:txBody>
      </p:sp>
      <p:sp>
        <p:nvSpPr>
          <p:cNvPr id="7" name="Rounded Rectangle 6"/>
          <p:cNvSpPr/>
          <p:nvPr/>
        </p:nvSpPr>
        <p:spPr>
          <a:xfrm>
            <a:off x="1215780" y="3253837"/>
            <a:ext cx="6569574" cy="356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1800" kern="0" dirty="0" smtClean="0">
                <a:solidFill>
                  <a:schemeClr val="bg1"/>
                </a:solidFill>
                <a:latin typeface="Arial" pitchFamily="34" charset="0"/>
                <a:cs typeface="Arial" pitchFamily="34" charset="0"/>
              </a:rPr>
              <a:t>CGI APS </a:t>
            </a:r>
            <a:r>
              <a:rPr lang="en-US" kern="0" dirty="0" smtClean="0">
                <a:solidFill>
                  <a:schemeClr val="bg1"/>
                </a:solidFill>
                <a:latin typeface="Arial" pitchFamily="34" charset="0"/>
                <a:cs typeface="Arial" pitchFamily="34" charset="0"/>
              </a:rPr>
              <a:t>Deployment – Case Study</a:t>
            </a:r>
            <a:endParaRPr lang="en-US" sz="1800" kern="0" dirty="0">
              <a:solidFill>
                <a:schemeClr val="bg1"/>
              </a:solidFill>
              <a:latin typeface="Arial" pitchFamily="34" charset="0"/>
              <a:cs typeface="Arial" pitchFamily="34" charset="0"/>
            </a:endParaRPr>
          </a:p>
        </p:txBody>
      </p:sp>
      <p:sp>
        <p:nvSpPr>
          <p:cNvPr id="9" name="Rounded Rectangle 8"/>
          <p:cNvSpPr/>
          <p:nvPr/>
        </p:nvSpPr>
        <p:spPr>
          <a:xfrm>
            <a:off x="1234233" y="3888418"/>
            <a:ext cx="6569574" cy="356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1800" kern="0" dirty="0" smtClean="0">
                <a:solidFill>
                  <a:schemeClr val="bg1"/>
                </a:solidFill>
                <a:latin typeface="Arial" pitchFamily="34" charset="0"/>
                <a:cs typeface="Arial" pitchFamily="34" charset="0"/>
              </a:rPr>
              <a:t>CGI APS  Competitor position</a:t>
            </a:r>
            <a:endParaRPr lang="en-US" sz="1800" kern="0" dirty="0">
              <a:solidFill>
                <a:schemeClr val="bg1"/>
              </a:solidFill>
              <a:latin typeface="Arial" pitchFamily="34" charset="0"/>
              <a:cs typeface="Arial" pitchFamily="34" charset="0"/>
            </a:endParaRPr>
          </a:p>
        </p:txBody>
      </p:sp>
      <p:sp>
        <p:nvSpPr>
          <p:cNvPr id="10" name="Oval 11"/>
          <p:cNvSpPr>
            <a:spLocks noChangeArrowheads="1"/>
          </p:cNvSpPr>
          <p:nvPr/>
        </p:nvSpPr>
        <p:spPr bwMode="auto">
          <a:xfrm>
            <a:off x="848476" y="1389862"/>
            <a:ext cx="507339" cy="468313"/>
          </a:xfrm>
          <a:prstGeom prst="ellipse">
            <a:avLst/>
          </a:prstGeom>
          <a:solidFill>
            <a:schemeClr val="accent1">
              <a:lumMod val="60000"/>
              <a:lumOff val="40000"/>
            </a:schemeClr>
          </a:solidFill>
          <a:ln>
            <a:solidFill>
              <a:schemeClr val="bg1"/>
            </a:solidFill>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en-US" sz="1800" dirty="0" smtClean="0">
                <a:solidFill>
                  <a:schemeClr val="bg1"/>
                </a:solidFill>
                <a:latin typeface="Arial" pitchFamily="34" charset="0"/>
                <a:cs typeface="Arial" pitchFamily="34" charset="0"/>
              </a:rPr>
              <a:t>1</a:t>
            </a:r>
            <a:endParaRPr lang="en-US" sz="1800" dirty="0">
              <a:solidFill>
                <a:schemeClr val="bg1"/>
              </a:solidFill>
              <a:latin typeface="Arial" pitchFamily="34" charset="0"/>
              <a:cs typeface="Arial" pitchFamily="34" charset="0"/>
            </a:endParaRPr>
          </a:p>
        </p:txBody>
      </p:sp>
      <p:sp>
        <p:nvSpPr>
          <p:cNvPr id="11" name="Oval 11"/>
          <p:cNvSpPr>
            <a:spLocks noChangeArrowheads="1"/>
          </p:cNvSpPr>
          <p:nvPr/>
        </p:nvSpPr>
        <p:spPr bwMode="auto">
          <a:xfrm>
            <a:off x="848475" y="1981326"/>
            <a:ext cx="507339" cy="468313"/>
          </a:xfrm>
          <a:prstGeom prst="ellipse">
            <a:avLst/>
          </a:prstGeom>
          <a:solidFill>
            <a:schemeClr val="accent1">
              <a:lumMod val="60000"/>
              <a:lumOff val="40000"/>
            </a:schemeClr>
          </a:solidFill>
          <a:ln>
            <a:solidFill>
              <a:schemeClr val="bg1"/>
            </a:solidFill>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en-US" dirty="0">
                <a:solidFill>
                  <a:schemeClr val="bg1"/>
                </a:solidFill>
                <a:latin typeface="Arial" pitchFamily="34" charset="0"/>
                <a:cs typeface="Arial" pitchFamily="34" charset="0"/>
              </a:rPr>
              <a:t>2</a:t>
            </a:r>
            <a:endParaRPr lang="en-US" sz="1800" dirty="0">
              <a:solidFill>
                <a:schemeClr val="bg1"/>
              </a:solidFill>
              <a:latin typeface="Arial" pitchFamily="34" charset="0"/>
              <a:cs typeface="Arial" pitchFamily="34" charset="0"/>
            </a:endParaRPr>
          </a:p>
        </p:txBody>
      </p:sp>
      <p:sp>
        <p:nvSpPr>
          <p:cNvPr id="12" name="Oval 11"/>
          <p:cNvSpPr>
            <a:spLocks noChangeArrowheads="1"/>
          </p:cNvSpPr>
          <p:nvPr/>
        </p:nvSpPr>
        <p:spPr bwMode="auto">
          <a:xfrm>
            <a:off x="845752" y="2580323"/>
            <a:ext cx="507339" cy="468313"/>
          </a:xfrm>
          <a:prstGeom prst="ellipse">
            <a:avLst/>
          </a:prstGeom>
          <a:solidFill>
            <a:schemeClr val="accent1">
              <a:lumMod val="60000"/>
              <a:lumOff val="40000"/>
            </a:schemeClr>
          </a:solidFill>
          <a:ln>
            <a:solidFill>
              <a:schemeClr val="bg1"/>
            </a:solidFill>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en-US" dirty="0" smtClean="0">
                <a:solidFill>
                  <a:schemeClr val="bg1"/>
                </a:solidFill>
                <a:latin typeface="Arial" pitchFamily="34" charset="0"/>
                <a:cs typeface="Arial" pitchFamily="34" charset="0"/>
              </a:rPr>
              <a:t>3</a:t>
            </a:r>
            <a:endParaRPr lang="en-US" sz="1800" dirty="0">
              <a:solidFill>
                <a:schemeClr val="bg1"/>
              </a:solidFill>
              <a:latin typeface="Arial" pitchFamily="34" charset="0"/>
              <a:cs typeface="Arial" pitchFamily="34" charset="0"/>
            </a:endParaRPr>
          </a:p>
        </p:txBody>
      </p:sp>
      <p:sp>
        <p:nvSpPr>
          <p:cNvPr id="13" name="Oval 12"/>
          <p:cNvSpPr>
            <a:spLocks noChangeArrowheads="1"/>
          </p:cNvSpPr>
          <p:nvPr/>
        </p:nvSpPr>
        <p:spPr bwMode="auto">
          <a:xfrm>
            <a:off x="845751" y="3182620"/>
            <a:ext cx="507339" cy="468313"/>
          </a:xfrm>
          <a:prstGeom prst="ellipse">
            <a:avLst/>
          </a:prstGeom>
          <a:solidFill>
            <a:schemeClr val="accent1">
              <a:lumMod val="60000"/>
              <a:lumOff val="40000"/>
            </a:schemeClr>
          </a:solidFill>
          <a:ln>
            <a:solidFill>
              <a:schemeClr val="bg1"/>
            </a:solidFill>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en-US" dirty="0">
                <a:solidFill>
                  <a:schemeClr val="bg1"/>
                </a:solidFill>
                <a:latin typeface="Arial" pitchFamily="34" charset="0"/>
                <a:cs typeface="Arial" pitchFamily="34" charset="0"/>
              </a:rPr>
              <a:t>4</a:t>
            </a:r>
            <a:endParaRPr lang="en-US" sz="1800" dirty="0">
              <a:solidFill>
                <a:schemeClr val="bg1"/>
              </a:solidFill>
              <a:latin typeface="Arial" pitchFamily="34" charset="0"/>
              <a:cs typeface="Arial" pitchFamily="34" charset="0"/>
            </a:endParaRPr>
          </a:p>
        </p:txBody>
      </p:sp>
      <p:sp>
        <p:nvSpPr>
          <p:cNvPr id="15" name="Oval 14"/>
          <p:cNvSpPr>
            <a:spLocks noChangeArrowheads="1"/>
          </p:cNvSpPr>
          <p:nvPr/>
        </p:nvSpPr>
        <p:spPr bwMode="auto">
          <a:xfrm>
            <a:off x="848854" y="3843404"/>
            <a:ext cx="507339" cy="468313"/>
          </a:xfrm>
          <a:prstGeom prst="ellipse">
            <a:avLst/>
          </a:prstGeom>
          <a:solidFill>
            <a:schemeClr val="accent1">
              <a:lumMod val="60000"/>
              <a:lumOff val="40000"/>
            </a:schemeClr>
          </a:solidFill>
          <a:ln>
            <a:solidFill>
              <a:schemeClr val="bg1"/>
            </a:solidFill>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en-US" dirty="0">
                <a:solidFill>
                  <a:schemeClr val="bg1"/>
                </a:solidFill>
                <a:latin typeface="Arial" pitchFamily="34" charset="0"/>
                <a:cs typeface="Arial" pitchFamily="34" charset="0"/>
              </a:rPr>
              <a:t>5</a:t>
            </a:r>
            <a:endParaRPr lang="en-US" sz="1800" dirty="0">
              <a:solidFill>
                <a:schemeClr val="bg1"/>
              </a:solidFill>
              <a:latin typeface="Arial" pitchFamily="34" charset="0"/>
              <a:cs typeface="Arial" pitchFamily="34" charset="0"/>
            </a:endParaRPr>
          </a:p>
        </p:txBody>
      </p:sp>
      <p:sp>
        <p:nvSpPr>
          <p:cNvPr id="16" name="Title 15"/>
          <p:cNvSpPr>
            <a:spLocks noGrp="1"/>
          </p:cNvSpPr>
          <p:nvPr>
            <p:ph type="title"/>
          </p:nvPr>
        </p:nvSpPr>
        <p:spPr/>
        <p:txBody>
          <a:bodyPr/>
          <a:lstStyle/>
          <a:p>
            <a:r>
              <a:rPr lang="en-GB" b="1" dirty="0"/>
              <a:t>Agenda</a:t>
            </a:r>
            <a:endParaRPr lang="en-US" dirty="0"/>
          </a:p>
        </p:txBody>
      </p:sp>
    </p:spTree>
    <p:extLst>
      <p:ext uri="{BB962C8B-B14F-4D97-AF65-F5344CB8AC3E}">
        <p14:creationId xmlns:p14="http://schemas.microsoft.com/office/powerpoint/2010/main" val="830585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
          <p:cNvSpPr>
            <a:spLocks noGrp="1"/>
          </p:cNvSpPr>
          <p:nvPr>
            <p:ph type="ctrTitle"/>
          </p:nvPr>
        </p:nvSpPr>
        <p:spPr/>
        <p:txBody>
          <a:bodyPr>
            <a:normAutofit/>
          </a:bodyPr>
          <a:lstStyle/>
          <a:p>
            <a:r>
              <a:rPr lang="en-US" dirty="0" smtClean="0"/>
              <a:t>Overview of CGI in Banking</a:t>
            </a:r>
            <a:endParaRPr lang="en-US" dirty="0"/>
          </a:p>
        </p:txBody>
      </p:sp>
      <p:sp>
        <p:nvSpPr>
          <p:cNvPr id="7" name="Slide Number Placeholder 6"/>
          <p:cNvSpPr>
            <a:spLocks noGrp="1"/>
          </p:cNvSpPr>
          <p:nvPr>
            <p:ph type="sldNum" sz="quarter" idx="4"/>
          </p:nvPr>
        </p:nvSpPr>
        <p:spPr/>
        <p:txBody>
          <a:bodyPr/>
          <a:lstStyle/>
          <a:p>
            <a:fld id="{525A3C56-E491-49B2-93F3-63532DF516BC}" type="slidenum">
              <a:rPr lang="en-US" smtClean="0"/>
              <a:pPr/>
              <a:t>4</a:t>
            </a:fld>
            <a:endParaRPr lang="en-US" dirty="0"/>
          </a:p>
        </p:txBody>
      </p:sp>
      <p:sp>
        <p:nvSpPr>
          <p:cNvPr id="6" name="Footer Placeholder 5"/>
          <p:cNvSpPr>
            <a:spLocks noGrp="1"/>
          </p:cNvSpPr>
          <p:nvPr>
            <p:ph type="ftr" sz="quarter" idx="3"/>
          </p:nvPr>
        </p:nvSpPr>
        <p:spPr/>
        <p:txBody>
          <a:bodyPr/>
          <a:lstStyle/>
          <a:p>
            <a:r>
              <a:rPr lang="en-US" dirty="0" smtClean="0"/>
              <a:t> </a:t>
            </a:r>
            <a:endParaRPr lang="en-US" dirty="0"/>
          </a:p>
        </p:txBody>
      </p:sp>
    </p:spTree>
    <p:extLst>
      <p:ext uri="{BB962C8B-B14F-4D97-AF65-F5344CB8AC3E}">
        <p14:creationId xmlns:p14="http://schemas.microsoft.com/office/powerpoint/2010/main" val="35290052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rgbClr val="991F3D"/>
                </a:solidFill>
                <a:latin typeface="Arial" pitchFamily="34" charset="0"/>
              </a:rPr>
              <a:t>CGI in Banking</a:t>
            </a:r>
            <a:endParaRPr lang="en-US" sz="3200" dirty="0">
              <a:solidFill>
                <a:srgbClr val="991F3D"/>
              </a:solidFill>
              <a:latin typeface="Arial" pitchFamily="34" charset="0"/>
            </a:endParaRPr>
          </a:p>
        </p:txBody>
      </p:sp>
      <p:pic>
        <p:nvPicPr>
          <p:cNvPr id="4" name="Content Placeholder 3"/>
          <p:cNvPicPr>
            <a:picLocks noGrp="1" noChangeAspect="1"/>
          </p:cNvPicPr>
          <p:nvPr>
            <p:ph sz="quarter" idx="17"/>
          </p:nvPr>
        </p:nvPicPr>
        <p:blipFill>
          <a:blip r:embed="rId2"/>
          <a:stretch>
            <a:fillRect/>
          </a:stretch>
        </p:blipFill>
        <p:spPr>
          <a:xfrm>
            <a:off x="418011" y="1106489"/>
            <a:ext cx="11064240" cy="4824048"/>
          </a:xfrm>
          <a:prstGeom prst="rect">
            <a:avLst/>
          </a:prstGeom>
        </p:spPr>
      </p:pic>
    </p:spTree>
    <p:extLst>
      <p:ext uri="{BB962C8B-B14F-4D97-AF65-F5344CB8AC3E}">
        <p14:creationId xmlns:p14="http://schemas.microsoft.com/office/powerpoint/2010/main" val="1738623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225" y="211866"/>
            <a:ext cx="10985500" cy="920750"/>
          </a:xfrm>
        </p:spPr>
        <p:txBody>
          <a:bodyPr>
            <a:normAutofit/>
          </a:bodyPr>
          <a:lstStyle/>
          <a:p>
            <a:r>
              <a:rPr lang="en-CA" sz="2800" dirty="0">
                <a:solidFill>
                  <a:srgbClr val="991F3D"/>
                </a:solidFill>
                <a:latin typeface="Arial" pitchFamily="34" charset="0"/>
              </a:rPr>
              <a:t>Deep domain expertise, extensive heritage in Payments</a:t>
            </a:r>
            <a:endParaRPr lang="en-US" sz="2800" dirty="0">
              <a:solidFill>
                <a:srgbClr val="991F3D"/>
              </a:solidFill>
              <a:latin typeface="Arial" pitchFamily="34" charset="0"/>
            </a:endParaRPr>
          </a:p>
        </p:txBody>
      </p:sp>
      <p:pic>
        <p:nvPicPr>
          <p:cNvPr id="4" name="Picture 2"/>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rcRect/>
          <a:stretch>
            <a:fillRect/>
          </a:stretch>
        </p:blipFill>
        <p:spPr bwMode="auto">
          <a:xfrm>
            <a:off x="596901" y="1158741"/>
            <a:ext cx="11107419" cy="487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833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CGI’s Footprint in Payments</a:t>
            </a:r>
            <a:endParaRPr lang="en-US" dirty="0"/>
          </a:p>
        </p:txBody>
      </p:sp>
      <p:sp>
        <p:nvSpPr>
          <p:cNvPr id="3" name="Slide Number Placeholder 2"/>
          <p:cNvSpPr>
            <a:spLocks noGrp="1"/>
          </p:cNvSpPr>
          <p:nvPr>
            <p:ph type="sldNum" sz="quarter" idx="4"/>
          </p:nvPr>
        </p:nvSpPr>
        <p:spPr/>
        <p:txBody>
          <a:bodyPr/>
          <a:lstStyle/>
          <a:p>
            <a:fld id="{525A3C56-E491-49B2-93F3-63532DF516BC}" type="slidenum">
              <a:rPr lang="en-US" smtClean="0"/>
              <a:pPr/>
              <a:t>7</a:t>
            </a:fld>
            <a:endParaRPr lang="en-US" dirty="0"/>
          </a:p>
        </p:txBody>
      </p:sp>
      <p:sp>
        <p:nvSpPr>
          <p:cNvPr id="4" name="Footer Placeholder 3"/>
          <p:cNvSpPr>
            <a:spLocks noGrp="1"/>
          </p:cNvSpPr>
          <p:nvPr>
            <p:ph type="ftr" sz="quarter" idx="3"/>
          </p:nvPr>
        </p:nvSpPr>
        <p:spPr/>
        <p:txBody>
          <a:bodyPr/>
          <a:lstStyle/>
          <a:p>
            <a:r>
              <a:rPr lang="en-US" smtClean="0"/>
              <a:t> </a:t>
            </a:r>
            <a:endParaRPr lang="en-US" dirty="0"/>
          </a:p>
        </p:txBody>
      </p:sp>
      <p:sp>
        <p:nvSpPr>
          <p:cNvPr id="6" name="Rectangle 5"/>
          <p:cNvSpPr/>
          <p:nvPr/>
        </p:nvSpPr>
        <p:spPr>
          <a:xfrm>
            <a:off x="351995" y="1521399"/>
            <a:ext cx="10489474" cy="2800767"/>
          </a:xfrm>
          <a:prstGeom prst="rect">
            <a:avLst/>
          </a:prstGeom>
        </p:spPr>
        <p:txBody>
          <a:bodyPr wrap="square">
            <a:spAutoFit/>
          </a:bodyPr>
          <a:lstStyle/>
          <a:p>
            <a:pPr marL="285750" lvl="0" indent="-285750">
              <a:buFont typeface="Arial" panose="020B0604020202020204" pitchFamily="34" charset="0"/>
              <a:buChar char="•"/>
            </a:pPr>
            <a:r>
              <a:rPr lang="en-US" dirty="0" smtClean="0"/>
              <a:t>40</a:t>
            </a:r>
            <a:r>
              <a:rPr lang="en-US" dirty="0"/>
              <a:t>% of global foreign exchange (</a:t>
            </a:r>
            <a:r>
              <a:rPr lang="en-US" dirty="0" err="1"/>
              <a:t>Fx</a:t>
            </a:r>
            <a:r>
              <a:rPr lang="en-US" dirty="0"/>
              <a:t>) settlement volume processed by CGI</a:t>
            </a:r>
          </a:p>
          <a:p>
            <a:pPr marL="285750" lvl="0" indent="-285750">
              <a:buFont typeface="Arial" panose="020B0604020202020204" pitchFamily="34" charset="0"/>
              <a:buChar char="•"/>
            </a:pPr>
            <a:r>
              <a:rPr lang="en-US" dirty="0"/>
              <a:t>20% of SWIFT message volume transferred by our financial software solutions</a:t>
            </a:r>
          </a:p>
          <a:p>
            <a:pPr marL="285750" lvl="0" indent="-285750">
              <a:buFont typeface="Arial" panose="020B0604020202020204" pitchFamily="34" charset="0"/>
              <a:buChar char="•"/>
            </a:pPr>
            <a:r>
              <a:rPr lang="en-US" dirty="0"/>
              <a:t>35% of US wire transaction volume handled by CGI</a:t>
            </a:r>
          </a:p>
          <a:p>
            <a:pPr marL="285750" lvl="0" indent="-285750">
              <a:buFont typeface="Arial" panose="020B0604020202020204" pitchFamily="34" charset="0"/>
              <a:buChar char="•"/>
            </a:pPr>
            <a:r>
              <a:rPr lang="en-US" dirty="0"/>
              <a:t>70% of the world’s top financial institutions have partnered with CGI, including 8 of the top 10 global banks</a:t>
            </a:r>
          </a:p>
          <a:p>
            <a:pPr marL="285750" indent="-285750">
              <a:buFont typeface="Arial" panose="020B0604020202020204" pitchFamily="34" charset="0"/>
              <a:buChar char="•"/>
            </a:pPr>
            <a:r>
              <a:rPr lang="en-US" dirty="0"/>
              <a:t>CGI has designed and implemented market infrastructures and central bank payment systems for more than 40 </a:t>
            </a:r>
            <a:r>
              <a:rPr lang="en-US" dirty="0" smtClean="0"/>
              <a:t>countries</a:t>
            </a:r>
          </a:p>
          <a:p>
            <a:pPr marL="285750" indent="-285750">
              <a:buFont typeface="Arial" panose="020B0604020202020204" pitchFamily="34" charset="0"/>
              <a:buChar char="•"/>
            </a:pPr>
            <a:r>
              <a:rPr lang="en-US" dirty="0"/>
              <a:t>CGI All Payments is currently deployed, or is in the process of being deployed, with major financial institutions in North America, Europe, and Asia</a:t>
            </a:r>
          </a:p>
          <a:p>
            <a:endParaRPr lang="en-US" sz="1400" dirty="0">
              <a:solidFill>
                <a:srgbClr val="585858"/>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7018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 banks face in payments industry</a:t>
            </a:r>
            <a:endParaRPr lang="en-US" dirty="0"/>
          </a:p>
        </p:txBody>
      </p:sp>
      <p:sp>
        <p:nvSpPr>
          <p:cNvPr id="3" name="Slide Number Placeholder 2"/>
          <p:cNvSpPr>
            <a:spLocks noGrp="1"/>
          </p:cNvSpPr>
          <p:nvPr>
            <p:ph type="sldNum" sz="quarter" idx="4"/>
          </p:nvPr>
        </p:nvSpPr>
        <p:spPr/>
        <p:txBody>
          <a:bodyPr/>
          <a:lstStyle/>
          <a:p>
            <a:fld id="{525A3C56-E491-49B2-93F3-63532DF516BC}" type="slidenum">
              <a:rPr lang="en-US" smtClean="0"/>
              <a:pPr/>
              <a:t>8</a:t>
            </a:fld>
            <a:endParaRPr lang="en-US" dirty="0"/>
          </a:p>
        </p:txBody>
      </p:sp>
      <p:sp>
        <p:nvSpPr>
          <p:cNvPr id="4" name="Footer Placeholder 3"/>
          <p:cNvSpPr>
            <a:spLocks noGrp="1"/>
          </p:cNvSpPr>
          <p:nvPr>
            <p:ph type="ftr" sz="quarter" idx="3"/>
          </p:nvPr>
        </p:nvSpPr>
        <p:spPr/>
        <p:txBody>
          <a:bodyPr/>
          <a:lstStyle/>
          <a:p>
            <a:r>
              <a:rPr lang="en-US" smtClean="0"/>
              <a:t> </a:t>
            </a:r>
            <a:endParaRPr lang="en-US" dirty="0"/>
          </a:p>
        </p:txBody>
      </p:sp>
      <p:sp>
        <p:nvSpPr>
          <p:cNvPr id="6" name="Rectangle 5"/>
          <p:cNvSpPr/>
          <p:nvPr/>
        </p:nvSpPr>
        <p:spPr>
          <a:xfrm>
            <a:off x="351995" y="1521399"/>
            <a:ext cx="10489474" cy="4377289"/>
          </a:xfrm>
          <a:prstGeom prst="rect">
            <a:avLst/>
          </a:prstGeom>
        </p:spPr>
        <p:txBody>
          <a:bodyPr wrap="square">
            <a:spAutoFit/>
          </a:bodyPr>
          <a:lstStyle/>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1600" dirty="0">
                <a:solidFill>
                  <a:srgbClr val="585858"/>
                </a:solidFill>
                <a:ea typeface="Times New Roman" panose="02020603050405020304" pitchFamily="18" charset="0"/>
                <a:cs typeface="Times New Roman" panose="02020603050405020304" pitchFamily="18" charset="0"/>
              </a:rPr>
              <a:t>Reduction in traditional revenue streams and as a result, increased pressure to reduce transaction costs and streamline payment operations.  </a:t>
            </a:r>
            <a:endParaRPr lang="en-US" sz="1600" dirty="0">
              <a:solidFill>
                <a:srgbClr val="585858"/>
              </a:solidFill>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1600" dirty="0">
                <a:solidFill>
                  <a:srgbClr val="585858"/>
                </a:solidFill>
                <a:ea typeface="Times New Roman" panose="02020603050405020304" pitchFamily="18" charset="0"/>
                <a:cs typeface="Times New Roman" panose="02020603050405020304" pitchFamily="18" charset="0"/>
              </a:rPr>
              <a:t>Inflexible and outdated legacy payment systems that do not comply with upcoming regulatory changes (ISO 20022).</a:t>
            </a:r>
            <a:endParaRPr lang="en-US" sz="1600" dirty="0">
              <a:solidFill>
                <a:srgbClr val="585858"/>
              </a:solidFill>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1600" dirty="0">
                <a:solidFill>
                  <a:srgbClr val="585858"/>
                </a:solidFill>
                <a:ea typeface="Times New Roman" panose="02020603050405020304" pitchFamily="18" charset="0"/>
                <a:cs typeface="Times New Roman" panose="02020603050405020304" pitchFamily="18" charset="0"/>
              </a:rPr>
              <a:t>Legacy payment systems that require frequent and expensive change requests, often requiring workflows to be modified and/or new functionality. A problem that may result in additional long-term costs and prohibit the creation of new revenue streams.</a:t>
            </a:r>
            <a:endParaRPr lang="en-US" sz="1600" dirty="0">
              <a:solidFill>
                <a:srgbClr val="585858"/>
              </a:solidFill>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1600" dirty="0">
                <a:solidFill>
                  <a:srgbClr val="585858"/>
                </a:solidFill>
                <a:ea typeface="Times New Roman" panose="02020603050405020304" pitchFamily="18" charset="0"/>
                <a:cs typeface="Times New Roman" panose="02020603050405020304" pitchFamily="18" charset="0"/>
              </a:rPr>
              <a:t>End user demands for instant/faster payments that cannot easily be met by legacy systems.</a:t>
            </a:r>
            <a:endParaRPr lang="en-US" sz="1600" dirty="0">
              <a:solidFill>
                <a:srgbClr val="585858"/>
              </a:solidFill>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1600" dirty="0">
                <a:solidFill>
                  <a:srgbClr val="585858"/>
                </a:solidFill>
                <a:ea typeface="Times New Roman" panose="02020603050405020304" pitchFamily="18" charset="0"/>
                <a:cs typeface="Times New Roman" panose="02020603050405020304" pitchFamily="18" charset="0"/>
              </a:rPr>
              <a:t>Market disruption from non-bank, </a:t>
            </a:r>
            <a:r>
              <a:rPr lang="en-US" sz="1600" dirty="0" err="1">
                <a:solidFill>
                  <a:srgbClr val="585858"/>
                </a:solidFill>
                <a:ea typeface="Times New Roman" panose="02020603050405020304" pitchFamily="18" charset="0"/>
                <a:cs typeface="Times New Roman" panose="02020603050405020304" pitchFamily="18" charset="0"/>
              </a:rPr>
              <a:t>FinTech</a:t>
            </a:r>
            <a:r>
              <a:rPr lang="en-US" sz="1600" dirty="0">
                <a:solidFill>
                  <a:srgbClr val="585858"/>
                </a:solidFill>
                <a:ea typeface="Times New Roman" panose="02020603050405020304" pitchFamily="18" charset="0"/>
                <a:cs typeface="Times New Roman" panose="02020603050405020304" pitchFamily="18" charset="0"/>
              </a:rPr>
              <a:t> payment solutions (</a:t>
            </a:r>
            <a:r>
              <a:rPr lang="en-US" sz="1600" dirty="0" err="1">
                <a:solidFill>
                  <a:srgbClr val="585858"/>
                </a:solidFill>
                <a:ea typeface="Times New Roman" panose="02020603050405020304" pitchFamily="18" charset="0"/>
                <a:cs typeface="Times New Roman" panose="02020603050405020304" pitchFamily="18" charset="0"/>
              </a:rPr>
              <a:t>Venmo</a:t>
            </a:r>
            <a:r>
              <a:rPr lang="en-US" sz="1600" dirty="0">
                <a:solidFill>
                  <a:srgbClr val="585858"/>
                </a:solidFill>
                <a:ea typeface="Times New Roman" panose="02020603050405020304" pitchFamily="18" charset="0"/>
                <a:cs typeface="Times New Roman" panose="02020603050405020304" pitchFamily="18" charset="0"/>
              </a:rPr>
              <a:t>, Amazon, </a:t>
            </a:r>
            <a:r>
              <a:rPr lang="en-US" sz="1600" dirty="0" err="1">
                <a:solidFill>
                  <a:srgbClr val="585858"/>
                </a:solidFill>
                <a:ea typeface="Times New Roman" panose="02020603050405020304" pitchFamily="18" charset="0"/>
                <a:cs typeface="Times New Roman" panose="02020603050405020304" pitchFamily="18" charset="0"/>
              </a:rPr>
              <a:t>TransferWise</a:t>
            </a:r>
            <a:r>
              <a:rPr lang="en-US" sz="1600" dirty="0">
                <a:solidFill>
                  <a:srgbClr val="585858"/>
                </a:solidFill>
                <a:ea typeface="Times New Roman" panose="02020603050405020304" pitchFamily="18" charset="0"/>
                <a:cs typeface="Times New Roman" panose="02020603050405020304" pitchFamily="18" charset="0"/>
              </a:rPr>
              <a:t>, etc.), offering increased speed and ease of payments.</a:t>
            </a:r>
            <a:endParaRPr lang="en-US" sz="1600" dirty="0">
              <a:solidFill>
                <a:srgbClr val="585858"/>
              </a:solidFill>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1600" dirty="0">
                <a:solidFill>
                  <a:srgbClr val="585858"/>
                </a:solidFill>
                <a:ea typeface="Times New Roman" panose="02020603050405020304" pitchFamily="18" charset="0"/>
                <a:cs typeface="Times New Roman" panose="02020603050405020304" pitchFamily="18" charset="0"/>
              </a:rPr>
              <a:t>Growing security and liquidity management obligations, and the additional cost and work required to meet these obligations.</a:t>
            </a:r>
            <a:endParaRPr lang="en-US" sz="1600" dirty="0">
              <a:solidFill>
                <a:srgbClr val="585858"/>
              </a:solidFill>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1600" dirty="0">
                <a:solidFill>
                  <a:srgbClr val="585858"/>
                </a:solidFill>
                <a:ea typeface="Times New Roman" panose="02020603050405020304" pitchFamily="18" charset="0"/>
                <a:cs typeface="Times New Roman" panose="02020603050405020304" pitchFamily="18" charset="0"/>
              </a:rPr>
              <a:t>Low Straight-Through-Processing (STP) rates that require significant levels of manual intervention and back office effort, resulting in increased cost.</a:t>
            </a:r>
            <a:endParaRPr lang="en-US" sz="1600" dirty="0">
              <a:solidFill>
                <a:srgbClr val="585858"/>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8764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
          <p:cNvSpPr>
            <a:spLocks noGrp="1"/>
          </p:cNvSpPr>
          <p:nvPr>
            <p:ph type="ctrTitle"/>
          </p:nvPr>
        </p:nvSpPr>
        <p:spPr>
          <a:xfrm>
            <a:off x="4324894" y="3069771"/>
            <a:ext cx="6177644" cy="1511302"/>
          </a:xfrm>
        </p:spPr>
        <p:txBody>
          <a:bodyPr>
            <a:normAutofit fontScale="90000"/>
          </a:bodyPr>
          <a:lstStyle/>
          <a:p>
            <a:r>
              <a:rPr lang="en-US" kern="0" dirty="0" smtClean="0">
                <a:solidFill>
                  <a:schemeClr val="tx1"/>
                </a:solidFill>
                <a:cs typeface="Arial" pitchFamily="34" charset="0"/>
              </a:rPr>
              <a:t>CGI APS – Product overview and </a:t>
            </a:r>
            <a:r>
              <a:rPr lang="en-US" kern="0" dirty="0" err="1" smtClean="0">
                <a:solidFill>
                  <a:schemeClr val="tx1"/>
                </a:solidFill>
                <a:cs typeface="Arial" pitchFamily="34" charset="0"/>
              </a:rPr>
              <a:t>Architecture</a:t>
            </a:r>
            <a:r>
              <a:rPr lang="en-US" kern="0" dirty="0" err="1" smtClean="0">
                <a:solidFill>
                  <a:schemeClr val="bg1"/>
                </a:solidFill>
                <a:cs typeface="Arial" pitchFamily="34" charset="0"/>
              </a:rPr>
              <a:t>t</a:t>
            </a:r>
            <a:r>
              <a:rPr lang="en-US" kern="0" dirty="0" smtClean="0">
                <a:solidFill>
                  <a:schemeClr val="bg1"/>
                </a:solidFill>
                <a:cs typeface="Arial" pitchFamily="34" charset="0"/>
              </a:rPr>
              <a:t> </a:t>
            </a:r>
            <a:r>
              <a:rPr lang="en-US" kern="0" dirty="0">
                <a:solidFill>
                  <a:schemeClr val="bg1"/>
                </a:solidFill>
                <a:cs typeface="Arial" pitchFamily="34" charset="0"/>
              </a:rPr>
              <a:t>Overview &amp; Features</a:t>
            </a:r>
            <a:endParaRPr lang="en-US" dirty="0"/>
          </a:p>
        </p:txBody>
      </p:sp>
      <p:sp>
        <p:nvSpPr>
          <p:cNvPr id="7" name="Slide Number Placeholder 6"/>
          <p:cNvSpPr>
            <a:spLocks noGrp="1"/>
          </p:cNvSpPr>
          <p:nvPr>
            <p:ph type="sldNum" sz="quarter" idx="4"/>
          </p:nvPr>
        </p:nvSpPr>
        <p:spPr/>
        <p:txBody>
          <a:bodyPr/>
          <a:lstStyle/>
          <a:p>
            <a:fld id="{525A3C56-E491-49B2-93F3-63532DF516BC}" type="slidenum">
              <a:rPr lang="en-US" smtClean="0"/>
              <a:pPr/>
              <a:t>9</a:t>
            </a:fld>
            <a:endParaRPr lang="en-US" dirty="0"/>
          </a:p>
        </p:txBody>
      </p:sp>
      <p:sp>
        <p:nvSpPr>
          <p:cNvPr id="6" name="Footer Placeholder 5"/>
          <p:cNvSpPr>
            <a:spLocks noGrp="1"/>
          </p:cNvSpPr>
          <p:nvPr>
            <p:ph type="ftr" sz="quarter" idx="3"/>
          </p:nvPr>
        </p:nvSpPr>
        <p:spPr/>
        <p:txBody>
          <a:bodyPr/>
          <a:lstStyle/>
          <a:p>
            <a:r>
              <a:rPr lang="en-US" dirty="0" smtClean="0"/>
              <a:t> </a:t>
            </a:r>
            <a:endParaRPr lang="en-US" dirty="0"/>
          </a:p>
        </p:txBody>
      </p:sp>
    </p:spTree>
    <p:extLst>
      <p:ext uri="{BB962C8B-B14F-4D97-AF65-F5344CB8AC3E}">
        <p14:creationId xmlns:p14="http://schemas.microsoft.com/office/powerpoint/2010/main" val="260854078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4"/>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0.xml><?xml version="1.0" encoding="utf-8"?>
<p:tagLst xmlns:a="http://schemas.openxmlformats.org/drawingml/2006/main" xmlns:r="http://schemas.openxmlformats.org/officeDocument/2006/relationships" xmlns:p="http://schemas.openxmlformats.org/presentationml/2006/main">
  <p:tag name="NUM" val="4"/>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2.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CGI Widescreen Beet">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custClrLst>
    <a:custClr name="White">
      <a:srgbClr val="FFFFFF"/>
    </a:custClr>
    <a:custClr name="CGI Pumpkin - Light">
      <a:srgbClr val="F2DDCE"/>
    </a:custClr>
    <a:custClr name="CGI Honey - Light">
      <a:srgbClr val="F2E6CE"/>
    </a:custClr>
    <a:custClr name="CGI Beet - Light">
      <a:srgbClr val="E6DADD"/>
    </a:custClr>
    <a:custClr name="CGI Ice - Light">
      <a:srgbClr val="DAECF2"/>
    </a:custClr>
    <a:custClr name="&#10;CGI Cloud - Light">
      <a:srgbClr val="E4E8EB"/>
    </a:custClr>
    <a:custClr name="White">
      <a:srgbClr val="FFFFFF"/>
    </a:custClr>
    <a:custClr name="White">
      <a:srgbClr val="FFFFFF"/>
    </a:custClr>
    <a:custClr name="White">
      <a:srgbClr val="FFFFFF"/>
    </a:custClr>
    <a:custClr name="White">
      <a:srgbClr val="FFFFFF"/>
    </a:custClr>
    <a:custClr name="CGI Cherry">
      <a:srgbClr val="E31937"/>
    </a:custClr>
    <a:custClr name="CGI Pumpkin">
      <a:srgbClr val="FF6A00"/>
    </a:custClr>
    <a:custClr name="CGI Honey">
      <a:srgbClr val="F2A200"/>
    </a:custClr>
    <a:custClr name="CGI Beet ">
      <a:srgbClr val="991F3D"/>
    </a:custClr>
    <a:custClr name="CGI Ice ">
      <a:srgbClr val="A1C4D0"/>
    </a:custClr>
    <a:custClr name="CGI CLoud">
      <a:srgbClr val="A5ACB0"/>
    </a:custClr>
    <a:custClr name="White">
      <a:srgbClr val="FFFFFF"/>
    </a:custClr>
    <a:custClr name="White">
      <a:srgbClr val="FFFFFF"/>
    </a:custClr>
    <a:custClr name="White">
      <a:srgbClr val="FFFFFF"/>
    </a:custClr>
    <a:custClr name="White">
      <a:srgbClr val="FFFFFF"/>
    </a:custClr>
    <a:custClr name="CGI Cherry - Dark 1">
      <a:srgbClr val="CC0033"/>
    </a:custClr>
    <a:custClr name="CGI Pumpkin - Dark 1">
      <a:srgbClr val="C15000"/>
    </a:custClr>
    <a:custClr name="CGI Honey - Dark 1">
      <a:srgbClr val="CC8800"/>
    </a:custClr>
    <a:custClr name="CGI Beet - Dark 1">
      <a:srgbClr val="660A21"/>
    </a:custClr>
    <a:custClr name="CGI Ice - Dark 1">
      <a:srgbClr val="6BA1B3"/>
    </a:custClr>
    <a:custClr name="CGI Cloud - Dark 1">
      <a:srgbClr val="737B80"/>
    </a:custClr>
    <a:custClr name="White">
      <a:srgbClr val="FFFFFF"/>
    </a:custClr>
    <a:custClr name="White">
      <a:srgbClr val="FFFFFF"/>
    </a:custClr>
    <a:custClr name="White">
      <a:srgbClr val="FFFFFF"/>
    </a:custClr>
    <a:custClr name="White">
      <a:srgbClr val="FFFFFF"/>
    </a:custClr>
    <a:custClr name="CGI Cherry - Dark 2">
      <a:srgbClr val="B3002D"/>
    </a:custClr>
    <a:custClr name="White">
      <a:srgbClr val="FFFFFF"/>
    </a:custClr>
    <a:custClr name="CGI Honey - Dark 2">
      <a:srgbClr val="8C5E00"/>
    </a:custClr>
    <a:custClr name="White">
      <a:srgbClr val="FFFFFF"/>
    </a:custClr>
    <a:custClr name="CGI Ice - Dark 2">
      <a:srgbClr val="407080"/>
    </a:custClr>
    <a:custClr name="CGI Cloud - Dark 3">
      <a:srgbClr val="505659"/>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CGI Ice - Dark 3">
      <a:srgbClr val="1F414D"/>
    </a:custClr>
    <a:custClr name="CGI Cloud - Dark 3">
      <a:srgbClr val="2B3033"/>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Onscreen;2057;Pos1;Date1;CGI Widescreen Image Template - V17 EN.potx" id="{07EC1DCA-069A-4050-B398-29C8CFDB92E0}" vid="{D4043B88-207C-4139-BC18-99DFE75448BF}"/>
    </a:ext>
  </a:extLst>
</a:theme>
</file>

<file path=ppt/theme/theme2.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Group</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TaxCatchAll>
    <eafb632c3f5c40ba98242be6bbd6bb17 xmlns="d95a5b16-1b8d-4c7c-9ebf-89c0983b6970">
      <Terms xmlns="http://schemas.microsoft.com/office/infopath/2007/PartnerControls"/>
    </eafb632c3f5c40ba98242be6bbd6bb17>
    <b0f7c43cb32a4bb99696cc0157e407bc xmlns="d95a5b16-1b8d-4c7c-9ebf-89c0983b6970">
      <Terms xmlns="http://schemas.microsoft.com/office/infopath/2007/PartnerControls"/>
    </b0f7c43cb32a4bb99696cc0157e407bc>
    <gd9a5f5f69a84d75ad992b5cd341c76b xmlns="d95a5b16-1b8d-4c7c-9ebf-89c0983b6970">
      <Terms xmlns="http://schemas.microsoft.com/office/infopath/2007/PartnerControls"/>
    </gd9a5f5f69a84d75ad992b5cd341c76b>
    <o5847c86b23d428c853490e0a9abf024 xmlns="d95a5b16-1b8d-4c7c-9ebf-89c0983b6970">
      <Terms xmlns="http://schemas.microsoft.com/office/infopath/2007/PartnerControls"/>
    </o5847c86b23d428c853490e0a9abf024>
    <kbc8ce58d0914d5e9641963f23cd2adf xmlns="d95a5b16-1b8d-4c7c-9ebf-89c0983b6970">
      <Terms xmlns="http://schemas.microsoft.com/office/infopath/2007/PartnerControls"/>
    </kbc8ce58d0914d5e9641963f23cd2adf>
    <ae4bb7bb5e1849a3a75b9d2ac781ba53 xmlns="d95a5b16-1b8d-4c7c-9ebf-89c0983b6970">
      <Terms xmlns="http://schemas.microsoft.com/office/infopath/2007/PartnerControls"/>
    </ae4bb7bb5e1849a3a75b9d2ac781ba53>
    <CSMeta2010Field xmlns="http://schemas.microsoft.com/sharepoint/v3">c2267f10-f450-40b8-b863-befb24c7f842;2018-09-05 17:17:01;PENDINGCLASSIFICATION;Topic:|False||PENDINGCLASSIFICATION|2018-09-05 17:16:59|UNDEFINED|943f7bb2-08e4-43c9-b50e-b304fe6606a3;Organization:|False|2018-09-05 17:17:01|MANUALCLASSIFIED|2018-09-05 17:17:01|UNDEFINED|00000000-0000-0000-0000-000000000000;Industry:|False||PENDINGCLASSIFICATION|2018-09-05 17:16:59|UNDEFINED|c5aebc35-b3e8-40e5-912c-276ffe755dcf;Service line:|False||PENDINGCLASSIFICATION|2018-09-05 17:16:59|UNDEFINED|eafb632c-3f5c-40ba-9824-2be6bbd6bb17;Business Practice:|False||PENDINGCLASSIFICATION|2018-09-05 17:16:59|UNDEFINED|b0f7c43c-b32a-4bb9-9696-cc0157e407bc;Intellectual Property:|False||PENDINGCLASSIFICATION|2018-09-05 17:16:59|UNDEFINED|85847c86-b23d-428c-8534-90e0a9abf024;Content Format:|False||PENDINGCLASSIFICATION|2018-09-05 17:16:59|UNDEFINED|ae4bb7bb-5e18-49a3-a75b-9d2ac781ba53;Functions:|False||PENDINGCLASSIFICATION|2018-09-05 17:16:59|UNDEFINED|4bc8ce58-d091-4d5e-9641-963f23cd2adf;Geography:|False||PENDINGCLASSIFICATION|2018-09-05 17:16:59|UNDEFINED|0d9a5f5f-69a8-4d75-ad99-2b5cd341c76b;False</CSMeta2010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D138075BFA204DBAA0D1D04058109B" ma:contentTypeVersion="0" ma:contentTypeDescription="Create a new document." ma:contentTypeScope="" ma:versionID="75117cfe9a35faf9164d6958f3cebdb7">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48d917f09915b624b31beb7256dc34ae"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eafb632c3f5c40ba98242be6bbd6bb17" minOccurs="0"/>
                <xsd:element ref="ns2:b0f7c43cb32a4bb99696cc0157e407bc" minOccurs="0"/>
                <xsd:element ref="ns2:o5847c86b23d428c853490e0a9abf024" minOccurs="0"/>
                <xsd:element ref="ns2:ae4bb7bb5e1849a3a75b9d2ac781ba53" minOccurs="0"/>
                <xsd:element ref="ns2:kbc8ce58d0914d5e9641963f23cd2adf" minOccurs="0"/>
                <xsd:element ref="ns2:gd9a5f5f69a84d75ad992b5cd341c76b"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8"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Topic" ma:readOnly="false"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Industry" ma:readOnly="false"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eafb632c3f5c40ba98242be6bbd6bb17" ma:index="16"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element name="b0f7c43cb32a4bb99696cc0157e407bc" ma:index="18" nillable="true" ma:taxonomy="true" ma:internalName="b0f7c43cb32a4bb99696cc0157e407bc" ma:taxonomyFieldName="Business_x0020_Practice" ma:displayName="Business Practice" ma:readOnly="false" ma:default="" ma:fieldId="{b0f7c43c-b32a-4bb9-9696-cc0157e407bc}" ma:taxonomyMulti="true" ma:sspId="c730d5d4-e911-429a-be83-99efcd06639f" ma:termSetId="308d2697-ae8d-4a28-b04a-8bdb911d3b8b" ma:anchorId="00000000-0000-0000-0000-000000000000" ma:open="false" ma:isKeyword="false">
      <xsd:complexType>
        <xsd:sequence>
          <xsd:element ref="pc:Terms" minOccurs="0" maxOccurs="1"/>
        </xsd:sequence>
      </xsd:complexType>
    </xsd:element>
    <xsd:element name="o5847c86b23d428c853490e0a9abf024" ma:index="20" nillable="true" ma:taxonomy="true" ma:internalName="o5847c86b23d428c853490e0a9abf024" ma:taxonomyFieldName="Intellectual_x0020_Property" ma:displayName="Intellectual Property" ma:default="" ma:fieldId="{85847c86-b23d-428c-8534-90e0a9abf024}" ma:taxonomyMulti="true" ma:sspId="c730d5d4-e911-429a-be83-99efcd06639f" ma:termSetId="e8facda8-9d8d-4a8c-be1c-41a5ad753267" ma:anchorId="00000000-0000-0000-0000-000000000000" ma:open="false" ma:isKeyword="false">
      <xsd:complexType>
        <xsd:sequence>
          <xsd:element ref="pc:Terms" minOccurs="0" maxOccurs="1"/>
        </xsd:sequence>
      </xsd:complexType>
    </xsd:element>
    <xsd:element name="ae4bb7bb5e1849a3a75b9d2ac781ba53" ma:index="22" nillable="true" ma:taxonomy="true" ma:internalName="ae4bb7bb5e1849a3a75b9d2ac781ba53" ma:taxonomyFieldName="Content_x0020_Format" ma:displayName="Content Format" ma:default="" ma:fieldId="{ae4bb7bb-5e18-49a3-a75b-9d2ac781ba53}" ma:taxonomyMulti="true" ma:sspId="c730d5d4-e911-429a-be83-99efcd06639f" ma:termSetId="09d4f73f-3007-45f9-8a1b-dd32ffa647ac" ma:anchorId="00000000-0000-0000-0000-000000000000" ma:open="false" ma:isKeyword="false">
      <xsd:complexType>
        <xsd:sequence>
          <xsd:element ref="pc:Terms" minOccurs="0" maxOccurs="1"/>
        </xsd:sequence>
      </xsd:complexType>
    </xsd:element>
    <xsd:element name="kbc8ce58d0914d5e9641963f23cd2adf" ma:index="24" nillable="true" ma:taxonomy="true" ma:internalName="kbc8ce58d0914d5e9641963f23cd2adf" ma:taxonomyFieldName="Functions" ma:displayName="Functions" ma:default="" ma:fieldId="{4bc8ce58-d091-4d5e-9641-963f23cd2adf}" ma:taxonomyMulti="true" ma:sspId="c730d5d4-e911-429a-be83-99efcd06639f" ma:termSetId="f0f93f19-5de8-4ba3-940e-eea7d40a1eee" ma:anchorId="00000000-0000-0000-0000-000000000000" ma:open="false" ma:isKeyword="false">
      <xsd:complexType>
        <xsd:sequence>
          <xsd:element ref="pc:Terms" minOccurs="0" maxOccurs="1"/>
        </xsd:sequence>
      </xsd:complexType>
    </xsd:element>
    <xsd:element name="gd9a5f5f69a84d75ad992b5cd341c76b" ma:index="26" nillable="true" ma:taxonomy="true" ma:internalName="gd9a5f5f69a84d75ad992b5cd341c76b" ma:taxonomyFieldName="Geography" ma:displayName="Geography" ma:default="" ma:fieldId="{0d9a5f5f-69a8-4d75-ad99-2b5cd341c76b}" ma:taxonomyMulti="true" ma:sspId="c730d5d4-e911-429a-be83-99efcd06639f" ma:termSetId="049c1a0e-6845-4250-ba17-6807448da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4C4F6A-F6A5-45C8-BAAA-52FB70E387C7}">
  <ds:schemaRefs>
    <ds:schemaRef ds:uri="http://purl.org/dc/elements/1.1/"/>
    <ds:schemaRef ds:uri="http://schemas.microsoft.com/sharepoint/v3"/>
    <ds:schemaRef ds:uri="http://schemas.microsoft.com/office/infopath/2007/PartnerControls"/>
    <ds:schemaRef ds:uri="http://purl.org/dc/terms/"/>
    <ds:schemaRef ds:uri="http://schemas.microsoft.com/office/2006/documentManagement/types"/>
    <ds:schemaRef ds:uri="http://schemas.microsoft.com/office/2006/metadata/properties"/>
    <ds:schemaRef ds:uri="d95a5b16-1b8d-4c7c-9ebf-89c0983b6970"/>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912D66D8-4A30-4974-894E-99AE2A9CF9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44615D-282E-4FC0-BE22-1A805868DF0A}">
  <ds:schemaRefs>
    <ds:schemaRef ds:uri="http://schemas.microsoft.com/sharepoint/events"/>
  </ds:schemaRefs>
</ds:datastoreItem>
</file>

<file path=customXml/itemProps4.xml><?xml version="1.0" encoding="utf-8"?>
<ds:datastoreItem xmlns:ds="http://schemas.openxmlformats.org/officeDocument/2006/customXml" ds:itemID="{ADA5D674-9920-4D2F-B065-BC24FD29F8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Onscreen;2057;Pos1;Date1;CGI Widescreen Image Template - V17 EN</Template>
  <TotalTime>1977</TotalTime>
  <Words>2077</Words>
  <Application>Microsoft Office PowerPoint</Application>
  <PresentationFormat>Widescreen</PresentationFormat>
  <Paragraphs>432</Paragraphs>
  <Slides>29</Slides>
  <Notes>14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Symbol</vt:lpstr>
      <vt:lpstr>Times New Roman</vt:lpstr>
      <vt:lpstr>Verdana</vt:lpstr>
      <vt:lpstr>Wingdings</vt:lpstr>
      <vt:lpstr>CGI Widescreen Beet</vt:lpstr>
      <vt:lpstr>FISG CGI Payments IP 101</vt:lpstr>
      <vt:lpstr>Background &amp; Objectives</vt:lpstr>
      <vt:lpstr>Agenda</vt:lpstr>
      <vt:lpstr>Overview of CGI in Banking</vt:lpstr>
      <vt:lpstr>CGI in Banking</vt:lpstr>
      <vt:lpstr>Deep domain expertise, extensive heritage in Payments</vt:lpstr>
      <vt:lpstr>CGI’s Footprint in Payments</vt:lpstr>
      <vt:lpstr>Challenges banks face in payments industry</vt:lpstr>
      <vt:lpstr>CGI APS – Product overview and Architecturet Overview &amp; Features</vt:lpstr>
      <vt:lpstr>CGI All Payments – The Answer</vt:lpstr>
      <vt:lpstr>APS Overview and Growth Strategy</vt:lpstr>
      <vt:lpstr>CGI APS - Modules</vt:lpstr>
      <vt:lpstr>Integrations – Overview for Wires</vt:lpstr>
      <vt:lpstr>System context and Logical flows</vt:lpstr>
      <vt:lpstr>Architecture Overview</vt:lpstr>
      <vt:lpstr>Application Architecture Overview</vt:lpstr>
      <vt:lpstr>High Availability / Disaster Recovery</vt:lpstr>
      <vt:lpstr>Technology Stack – Runtime</vt:lpstr>
      <vt:lpstr>Technology Stack – DevOps</vt:lpstr>
      <vt:lpstr>CGI All Payments – Internals</vt:lpstr>
      <vt:lpstr>Deployment Mechanism</vt:lpstr>
      <vt:lpstr>CGI APS Deployment – Case study</vt:lpstr>
      <vt:lpstr>Payment Hub – National Bank of Canada</vt:lpstr>
      <vt:lpstr>NBC – Target state</vt:lpstr>
      <vt:lpstr>NBC – Deployment Model</vt:lpstr>
      <vt:lpstr>NBC – Deployment Model</vt:lpstr>
      <vt:lpstr>CGI APS – Competitor analysis</vt:lpstr>
      <vt:lpstr>CGI APS – Competitive position</vt:lpstr>
      <vt:lpstr>Our commitment to you We approach every engagement with one  objective in mind—to help clients succeed.</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global.communications@cgi.com</dc:creator>
  <cp:keywords/>
  <cp:lastModifiedBy>Puttana, Subbanarasa R</cp:lastModifiedBy>
  <cp:revision>162</cp:revision>
  <dcterms:created xsi:type="dcterms:W3CDTF">2018-03-29T13:37:19Z</dcterms:created>
  <dcterms:modified xsi:type="dcterms:W3CDTF">2020-07-07T03:21:26Z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y fmtid="{D5CDD505-2E9C-101B-9397-08002B2CF9AE}" pid="4" name="ContentTypeId">
    <vt:lpwstr>0x01010087D138075BFA204DBAA0D1D04058109B</vt:lpwstr>
  </property>
  <property fmtid="{D5CDD505-2E9C-101B-9397-08002B2CF9AE}" pid="5" name="Sector">
    <vt:lpwstr/>
  </property>
  <property fmtid="{D5CDD505-2E9C-101B-9397-08002B2CF9AE}" pid="6" name="Organisation">
    <vt:lpwstr>260;#Group|43ac7042-3752-4f1b-8a93-43b36e65d3e5</vt:lpwstr>
  </property>
  <property fmtid="{D5CDD505-2E9C-101B-9397-08002B2CF9AE}" pid="7" name="Service line">
    <vt:lpwstr/>
  </property>
  <property fmtid="{D5CDD505-2E9C-101B-9397-08002B2CF9AE}" pid="8" name="Business theme">
    <vt:lpwstr/>
  </property>
  <property fmtid="{D5CDD505-2E9C-101B-9397-08002B2CF9AE}" pid="9" name="Geography">
    <vt:lpwstr/>
  </property>
  <property fmtid="{D5CDD505-2E9C-101B-9397-08002B2CF9AE}" pid="10" name="Functions">
    <vt:lpwstr/>
  </property>
  <property fmtid="{D5CDD505-2E9C-101B-9397-08002B2CF9AE}" pid="11" name="Business Practice">
    <vt:lpwstr/>
  </property>
  <property fmtid="{D5CDD505-2E9C-101B-9397-08002B2CF9AE}" pid="12" name="Content Format">
    <vt:lpwstr/>
  </property>
  <property fmtid="{D5CDD505-2E9C-101B-9397-08002B2CF9AE}" pid="13" name="Intellectual Property">
    <vt:lpwstr/>
  </property>
  <property fmtid="{D5CDD505-2E9C-101B-9397-08002B2CF9AE}" pid="14" name="Copyright">
    <vt:lpwstr>CGI</vt:lpwstr>
  </property>
  <property fmtid="{D5CDD505-2E9C-101B-9397-08002B2CF9AE}" pid="15" name="Classification">
    <vt:lpwstr>Public</vt:lpwstr>
  </property>
</Properties>
</file>