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665" r:id="rId6"/>
    <p:sldId id="666" r:id="rId7"/>
    <p:sldId id="675" r:id="rId8"/>
    <p:sldId id="676" r:id="rId9"/>
    <p:sldId id="678" r:id="rId10"/>
    <p:sldId id="680" r:id="rId11"/>
    <p:sldId id="681" r:id="rId12"/>
    <p:sldId id="682" r:id="rId13"/>
    <p:sldId id="683" r:id="rId14"/>
    <p:sldId id="684" r:id="rId15"/>
    <p:sldId id="685" r:id="rId16"/>
    <p:sldId id="6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B2"/>
    <a:srgbClr val="6EC628"/>
    <a:srgbClr val="666666"/>
    <a:srgbClr val="FFAA99"/>
    <a:srgbClr val="2B8D8D"/>
    <a:srgbClr val="FFFFFF"/>
    <a:srgbClr val="5A5A5A"/>
    <a:srgbClr val="FFEBE7"/>
    <a:srgbClr val="FFFFE7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2081" autoAdjust="0"/>
  </p:normalViewPr>
  <p:slideViewPr>
    <p:cSldViewPr snapToGrid="0">
      <p:cViewPr varScale="1">
        <p:scale>
          <a:sx n="67" d="100"/>
          <a:sy n="67" d="100"/>
        </p:scale>
        <p:origin x="840" y="60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3/24/2021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/>
              <a:t>Confidentia</a:t>
            </a:r>
            <a:r>
              <a:rPr lang="en-US"/>
              <a:t>l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  <a:endParaRPr lang="cs-CZ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/>
              <a:t> </a:t>
            </a:r>
            <a:r>
              <a:rPr lang="cs-CZ" dirty="0" err="1"/>
              <a:t>Confidentia</a:t>
            </a:r>
            <a:r>
              <a:rPr lang="en-US" dirty="0"/>
              <a:t>l</a:t>
            </a:r>
            <a:endParaRPr lang="cs-CZ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/>
              <a:t>Confidentia</a:t>
            </a:r>
            <a:r>
              <a:rPr lang="en-US" dirty="0"/>
              <a:t>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>
                <a:latin typeface="+mn-lt"/>
              </a:rPr>
              <a:t>© 2019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/>
              <a:t>April 2019</a:t>
            </a:r>
            <a:endParaRPr lang="en-US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/amazon-architecture" TargetMode="External"/><Relationship Id="rId7" Type="http://schemas.openxmlformats.org/officeDocument/2006/relationships/hyperlink" Target="https://martinfowler.com/bliki/DomainDrivenDesign.html" TargetMode="External"/><Relationship Id="rId2" Type="http://schemas.openxmlformats.org/officeDocument/2006/relationships/hyperlink" Target="https://netflixtechblo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artofscalability.com/" TargetMode="External"/><Relationship Id="rId5" Type="http://schemas.openxmlformats.org/officeDocument/2006/relationships/hyperlink" Target="https://microservices.io/" TargetMode="External"/><Relationship Id="rId4" Type="http://schemas.openxmlformats.org/officeDocument/2006/relationships/hyperlink" Target="https://www.nginx.com/blog/introduction-to-microserv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patterns/server-side-discovery.html" TargetMode="External"/><Relationship Id="rId13" Type="http://schemas.openxmlformats.org/officeDocument/2006/relationships/hyperlink" Target="https://microservices.io/patterns/testing/service-component-test.html" TargetMode="External"/><Relationship Id="rId18" Type="http://schemas.openxmlformats.org/officeDocument/2006/relationships/hyperlink" Target="https://microservices.io/patterns/observability/application-metrics.html" TargetMode="External"/><Relationship Id="rId3" Type="http://schemas.openxmlformats.org/officeDocument/2006/relationships/hyperlink" Target="https://microservices.io/patterns/decomposition/decompose-by-business-capability.html" TargetMode="External"/><Relationship Id="rId21" Type="http://schemas.openxmlformats.org/officeDocument/2006/relationships/hyperlink" Target="https://microservices.io/patterns/observability/exception-tracking.html" TargetMode="External"/><Relationship Id="rId7" Type="http://schemas.openxmlformats.org/officeDocument/2006/relationships/hyperlink" Target="https://microservices.io/patterns/client-side-discovery.html" TargetMode="External"/><Relationship Id="rId12" Type="http://schemas.openxmlformats.org/officeDocument/2006/relationships/hyperlink" Target="https://microservices.io/patterns/externalized-configuration.html" TargetMode="External"/><Relationship Id="rId17" Type="http://schemas.openxmlformats.org/officeDocument/2006/relationships/hyperlink" Target="https://microservices.io/patterns/observability/application-logging.html" TargetMode="External"/><Relationship Id="rId25" Type="http://schemas.openxmlformats.org/officeDocument/2006/relationships/hyperlink" Target="https://microservices.io/patterns/ui/client-side-ui-composition.html" TargetMode="External"/><Relationship Id="rId2" Type="http://schemas.openxmlformats.org/officeDocument/2006/relationships/image" Target="../media/image13.jpeg"/><Relationship Id="rId16" Type="http://schemas.openxmlformats.org/officeDocument/2006/relationships/hyperlink" Target="https://microservices.io/patterns/security/access-token.html" TargetMode="External"/><Relationship Id="rId20" Type="http://schemas.openxmlformats.org/officeDocument/2006/relationships/hyperlink" Target="https://microservices.io/patterns/observability/distributed-tracing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croservices.io/patterns/apigateway.html" TargetMode="External"/><Relationship Id="rId11" Type="http://schemas.openxmlformats.org/officeDocument/2006/relationships/hyperlink" Target="https://microservices.io/patterns/microservice-chassis.html" TargetMode="External"/><Relationship Id="rId24" Type="http://schemas.openxmlformats.org/officeDocument/2006/relationships/hyperlink" Target="https://microservices.io/patterns/ui/server-side-page-fragment-composition.html" TargetMode="External"/><Relationship Id="rId5" Type="http://schemas.openxmlformats.org/officeDocument/2006/relationships/hyperlink" Target="https://microservices.io/patterns/data/database-per-service.html" TargetMode="External"/><Relationship Id="rId15" Type="http://schemas.openxmlformats.org/officeDocument/2006/relationships/hyperlink" Target="https://microservices.io/patterns/reliability/circuit-breaker.html" TargetMode="External"/><Relationship Id="rId23" Type="http://schemas.openxmlformats.org/officeDocument/2006/relationships/hyperlink" Target="https://microservices.io/patterns/observability/log-deployments-and-changes.html" TargetMode="External"/><Relationship Id="rId10" Type="http://schemas.openxmlformats.org/officeDocument/2006/relationships/hyperlink" Target="https://microservices.io/patterns/deployment/multiple-services-per-host.html" TargetMode="External"/><Relationship Id="rId19" Type="http://schemas.openxmlformats.org/officeDocument/2006/relationships/hyperlink" Target="https://microservices.io/patterns/observability/audit-logging.html" TargetMode="External"/><Relationship Id="rId4" Type="http://schemas.openxmlformats.org/officeDocument/2006/relationships/hyperlink" Target="https://microservices.io/patterns/decomposition/decompose-by-subdomain.html" TargetMode="External"/><Relationship Id="rId9" Type="http://schemas.openxmlformats.org/officeDocument/2006/relationships/hyperlink" Target="https://microservices.io/patterns/deployment/single-service-per-host.html" TargetMode="External"/><Relationship Id="rId14" Type="http://schemas.openxmlformats.org/officeDocument/2006/relationships/hyperlink" Target="https://microservices.io/patterns/testing/service-integration-contract-test.html" TargetMode="External"/><Relationship Id="rId22" Type="http://schemas.openxmlformats.org/officeDocument/2006/relationships/hyperlink" Target="https://microservices.io/patterns/observability/health-check-api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722" y="2547218"/>
            <a:ext cx="6177644" cy="124481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Microservices Patterns</a:t>
            </a:r>
            <a:br>
              <a:rPr lang="en-US" dirty="0"/>
            </a:br>
            <a:r>
              <a:rPr lang="en-US" sz="2200" dirty="0"/>
              <a:t>By </a:t>
            </a:r>
            <a:r>
              <a:rPr lang="en-US" sz="2200" dirty="0" err="1"/>
              <a:t>Subba</a:t>
            </a:r>
            <a:r>
              <a:rPr lang="en-US" sz="22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021624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B5FC-5D8C-44C9-BCAA-99D12E05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Communication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2787-C678-4388-B87D-208AFCA593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Style of messaging (sync/async or </a:t>
            </a:r>
            <a:r>
              <a:rPr lang="en-US" dirty="0" err="1"/>
              <a:t>api</a:t>
            </a:r>
            <a:r>
              <a:rPr lang="en-US" dirty="0"/>
              <a:t>/event)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Discovery service</a:t>
            </a:r>
          </a:p>
          <a:p>
            <a:pPr marL="879475" lvl="2" indent="-342900"/>
            <a:r>
              <a:rPr lang="en-US" dirty="0"/>
              <a:t>   Client side</a:t>
            </a:r>
          </a:p>
          <a:p>
            <a:pPr marL="879475" lvl="2" indent="-342900"/>
            <a:r>
              <a:rPr lang="en-US" dirty="0"/>
              <a:t>   Server side </a:t>
            </a:r>
            <a:r>
              <a:rPr lang="en-US" b="1" dirty="0"/>
              <a:t>Ex: </a:t>
            </a:r>
            <a:r>
              <a:rPr lang="en-US" dirty="0"/>
              <a:t>ELB and Nginx</a:t>
            </a:r>
          </a:p>
          <a:p>
            <a:pPr marL="879475" lvl="2" indent="-342900"/>
            <a:r>
              <a:rPr lang="en-US" dirty="0"/>
              <a:t>   Registry  </a:t>
            </a:r>
            <a:r>
              <a:rPr lang="en-US" b="1" dirty="0"/>
              <a:t>Ex:</a:t>
            </a:r>
            <a:r>
              <a:rPr lang="en-US" dirty="0"/>
              <a:t> Eureka, Zookeeper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5373-0161-4D03-9B63-B840D6F7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An API gateway enables mobile clients of ecommerce app to access the RESTful APIs of its 7 microservices">
            <a:extLst>
              <a:ext uri="{FF2B5EF4-FFF2-40B4-BE49-F238E27FC236}">
                <a16:creationId xmlns:a16="http://schemas.microsoft.com/office/drawing/2014/main" id="{74EDD48D-84EB-4377-A38E-FF31ACB25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74" y="264507"/>
            <a:ext cx="5015425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microservices-based taxi-hailing app can use a variety of communication methods: notification, request-response, publish-subscribe">
            <a:extLst>
              <a:ext uri="{FF2B5EF4-FFF2-40B4-BE49-F238E27FC236}">
                <a16:creationId xmlns:a16="http://schemas.microsoft.com/office/drawing/2014/main" id="{C54CB228-7A89-4C16-A340-F6F141A5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1" y="3642560"/>
            <a:ext cx="7039963" cy="27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3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F887-D38B-4A95-BC2F-76B95C73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Cross cutting concerns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EFB0-A563-46FC-A87A-C6E8FFF91B3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606425" lvl="1" indent="-342900">
              <a:lnSpc>
                <a:spcPct val="150000"/>
              </a:lnSpc>
            </a:pPr>
            <a:r>
              <a:rPr lang="en-US" dirty="0"/>
              <a:t>Externalize configuration</a:t>
            </a:r>
          </a:p>
          <a:p>
            <a:pPr marL="606425" lvl="1" indent="-342900">
              <a:lnSpc>
                <a:spcPct val="150000"/>
              </a:lnSpc>
            </a:pPr>
            <a:r>
              <a:rPr lang="en-US" dirty="0"/>
              <a:t>Logging</a:t>
            </a:r>
          </a:p>
          <a:p>
            <a:pPr marL="606425" lvl="1" indent="-342900">
              <a:lnSpc>
                <a:spcPct val="150000"/>
              </a:lnSpc>
            </a:pPr>
            <a:r>
              <a:rPr lang="en-US" dirty="0"/>
              <a:t>Metrics</a:t>
            </a:r>
          </a:p>
          <a:p>
            <a:pPr marL="606425" lvl="1" indent="-342900">
              <a:lnSpc>
                <a:spcPct val="150000"/>
              </a:lnSpc>
            </a:pPr>
            <a:r>
              <a:rPr lang="en-US" dirty="0"/>
              <a:t>Circuit breakers</a:t>
            </a:r>
          </a:p>
          <a:p>
            <a:pPr marL="606425" lvl="1" indent="-342900">
              <a:lnSpc>
                <a:spcPct val="150000"/>
              </a:lnSpc>
            </a:pPr>
            <a:r>
              <a:rPr lang="en-US" dirty="0"/>
              <a:t>Health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4284-EBE1-4163-BD87-F7B39A00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4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D6E-F830-4989-A87C-E28C2C24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1E21-A0DC-407D-8074-23F6EE6F5F5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dirty="0">
              <a:hlinkClick r:id="rId2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hlinkClick r:id="rId2"/>
              </a:rPr>
              <a:t>https://netflixtechblog.com/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hlinkClick r:id="rId3"/>
              </a:rPr>
              <a:t>http://highscalability.com/amazon-architecture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hlinkClick r:id="rId4"/>
              </a:rPr>
              <a:t>https://www.nginx.com/blog/introduction-to-microservices/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hlinkClick r:id="rId5"/>
              </a:rPr>
              <a:t>https://microservices.io/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hlinkClick r:id="rId6"/>
              </a:rPr>
              <a:t>http://theartofscalability.com/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hlinkClick r:id="rId7"/>
              </a:rPr>
              <a:t>https://martinfowler.com/bliki/DomainDrivenDesign.html</a:t>
            </a:r>
            <a:r>
              <a:rPr lang="en-US" dirty="0"/>
              <a:t> </a:t>
            </a:r>
          </a:p>
          <a:p>
            <a:pPr marL="263525" lvl="2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ABFF-3D11-467E-9E3E-6790CD6FA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6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29468"/>
            <a:ext cx="10004829" cy="92075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252025"/>
            <a:ext cx="10279640" cy="4694265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Monolithic Architecture</a:t>
            </a:r>
          </a:p>
          <a:p>
            <a:pPr marL="742950" lvl="1" indent="-28575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Microservice architecture</a:t>
            </a:r>
          </a:p>
          <a:p>
            <a:pPr marL="742950" lvl="1" indent="-28575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Scale Cube</a:t>
            </a:r>
          </a:p>
          <a:p>
            <a:pPr marL="742950" lvl="1" indent="-28575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</a:p>
          <a:p>
            <a:pPr marL="1016000" lvl="2" indent="-2857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</a:p>
          <a:p>
            <a:pPr marL="1016000" lvl="2" indent="-2857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Data management</a:t>
            </a:r>
          </a:p>
          <a:p>
            <a:pPr marL="1016000" lvl="2" indent="-2857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Deployment patterns</a:t>
            </a:r>
          </a:p>
          <a:p>
            <a:pPr marL="1016000" lvl="2" indent="-2857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Communication Patterns</a:t>
            </a:r>
          </a:p>
          <a:p>
            <a:pPr marL="1016000" lvl="2" indent="-2857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Cross cutting concerns</a:t>
            </a:r>
          </a:p>
          <a:p>
            <a:pPr marL="742950" lvl="1" indent="-28575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864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7" y="424890"/>
            <a:ext cx="10004829" cy="92075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Monolithic</a:t>
            </a:r>
            <a:r>
              <a:rPr lang="en-US" dirty="0"/>
              <a:t>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1A6C2-9AC5-44E2-8E86-2A4B89319487}"/>
              </a:ext>
            </a:extLst>
          </p:cNvPr>
          <p:cNvSpPr txBox="1"/>
          <p:nvPr/>
        </p:nvSpPr>
        <p:spPr bwMode="auto">
          <a:xfrm>
            <a:off x="7948246" y="1345640"/>
            <a:ext cx="3271520" cy="984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Benefits: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Simple to develop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Simple to deploy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Simple to scale</a:t>
            </a:r>
            <a:r>
              <a:rPr lang="en-US" sz="1200" b="1" dirty="0">
                <a:cs typeface="Arial" pitchFamily="34" charset="0"/>
              </a:rPr>
              <a:t> </a:t>
            </a:r>
          </a:p>
          <a:p>
            <a:endParaRPr lang="en-US" sz="12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4C86E-0DEB-4295-9924-6CC7DD06F3C9}"/>
              </a:ext>
            </a:extLst>
          </p:cNvPr>
          <p:cNvSpPr txBox="1"/>
          <p:nvPr/>
        </p:nvSpPr>
        <p:spPr bwMode="auto">
          <a:xfrm>
            <a:off x="7948246" y="2953361"/>
            <a:ext cx="3271520" cy="1723549"/>
          </a:xfrm>
          <a:prstGeom prst="rect">
            <a:avLst/>
          </a:prstGeom>
          <a:solidFill>
            <a:srgbClr val="FFD9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cs typeface="Arial" pitchFamily="34" charset="0"/>
              </a:rPr>
              <a:t>Drawbacks: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Overloaded web 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Overloaded 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Continuous deployment is difficult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Scaling the application can be difficult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Obstacle to scaling development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Requires a long-term commitment to a technology stack</a:t>
            </a:r>
            <a:r>
              <a:rPr lang="en-US" sz="1200" b="1" dirty="0">
                <a:cs typeface="Arial" pitchFamily="34" charset="0"/>
              </a:rPr>
              <a:t> </a:t>
            </a:r>
          </a:p>
          <a:p>
            <a:endParaRPr lang="en-US" sz="1400" b="1" dirty="0">
              <a:cs typeface="Arial" pitchFamily="34" charset="0"/>
            </a:endParaRPr>
          </a:p>
        </p:txBody>
      </p:sp>
      <p:pic>
        <p:nvPicPr>
          <p:cNvPr id="3" name="Picture 2" descr="Modular, but still monolithic, architecture used as basis for sample microservices application">
            <a:extLst>
              <a:ext uri="{FF2B5EF4-FFF2-40B4-BE49-F238E27FC236}">
                <a16:creationId xmlns:a16="http://schemas.microsoft.com/office/drawing/2014/main" id="{970C1D7C-8249-4901-A794-79D012C24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" y="1083212"/>
            <a:ext cx="6766561" cy="547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5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A7FC-2161-4521-A94C-F258CE83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29468"/>
            <a:ext cx="9989819" cy="920750"/>
          </a:xfrm>
        </p:spPr>
        <p:txBody>
          <a:bodyPr/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70611-18FF-4AC6-9358-D396BBEFB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8609F-B4DC-4F6E-BDF0-2A1EDD13DF87}"/>
              </a:ext>
            </a:extLst>
          </p:cNvPr>
          <p:cNvSpPr txBox="1"/>
          <p:nvPr/>
        </p:nvSpPr>
        <p:spPr bwMode="auto">
          <a:xfrm>
            <a:off x="7948246" y="1475875"/>
            <a:ext cx="3271520" cy="1908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Benefits: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Easier to develop and understand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Less Jar/Class path hell -- who needs OSGI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Faster to build and deploy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Reduced startup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Scales development/scale/deploy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It improves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Eliminates long term commitment to a single technical stack.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Easily try other technologies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1348B-32B5-4F24-B5E7-3FB267D61532}"/>
              </a:ext>
            </a:extLst>
          </p:cNvPr>
          <p:cNvSpPr txBox="1"/>
          <p:nvPr/>
        </p:nvSpPr>
        <p:spPr bwMode="auto">
          <a:xfrm>
            <a:off x="7948246" y="3938142"/>
            <a:ext cx="3271520" cy="2462213"/>
          </a:xfrm>
          <a:prstGeom prst="rect">
            <a:avLst/>
          </a:prstGeom>
          <a:solidFill>
            <a:srgbClr val="FFD9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cs typeface="Arial" pitchFamily="34" charset="0"/>
              </a:rPr>
              <a:t>Drawbacks: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Multiple Databases and Transaction management.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Complexity of Testing in distribution management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Complexity of deploying and operating a distributed 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Developing features that span multiple services requires careful coordination.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Arial" pitchFamily="34" charset="0"/>
              </a:rPr>
              <a:t>Deciding when to adopt the microservice architecture is difficult.</a:t>
            </a:r>
          </a:p>
          <a:p>
            <a:endParaRPr lang="en-US" sz="1400" b="1" dirty="0"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652BB-A359-40A8-973A-B5BA3202CB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319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 descr="Microservices architecture for a sample ride-for-hire app, with each microservice presenting a RESTful API">
            <a:extLst>
              <a:ext uri="{FF2B5EF4-FFF2-40B4-BE49-F238E27FC236}">
                <a16:creationId xmlns:a16="http://schemas.microsoft.com/office/drawing/2014/main" id="{ECDCAF89-90BA-4E9C-8E3B-0FFF2396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" y="1245128"/>
            <a:ext cx="7121597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8B27-E790-4E12-84CF-16B92993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Scale Cube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C508-4C42-4F6D-AF67-C177E36FD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ttps://microservices.io/i/DecomposingApplications.021.jpg">
            <a:extLst>
              <a:ext uri="{FF2B5EF4-FFF2-40B4-BE49-F238E27FC236}">
                <a16:creationId xmlns:a16="http://schemas.microsoft.com/office/drawing/2014/main" id="{AB3B3274-D416-4C20-A2A4-2531087B1147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4" y="1268413"/>
            <a:ext cx="8820443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5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14BB-0ACA-4EF5-B3F1-C1DEFE14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29469"/>
            <a:ext cx="9989819" cy="531713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E062-463F-4BF9-A226-605992FB3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DD06A-61E1-45E4-891C-142E950508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/>
              <a:t>April 2019</a:t>
            </a:r>
            <a:endParaRPr lang="en-US" dirty="0"/>
          </a:p>
        </p:txBody>
      </p:sp>
      <p:pic>
        <p:nvPicPr>
          <p:cNvPr id="1026" name="Picture 2" descr="https://microservices.io/i/PatternsRelatedToMicroservices.jpg">
            <a:extLst>
              <a:ext uri="{FF2B5EF4-FFF2-40B4-BE49-F238E27FC236}">
                <a16:creationId xmlns:a16="http://schemas.microsoft.com/office/drawing/2014/main" id="{1C14A5A6-F241-466E-9CCC-6717DA069BEC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" y="1440571"/>
            <a:ext cx="7954861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7FFD5-95F2-470A-831F-44E91571540F}"/>
              </a:ext>
            </a:extLst>
          </p:cNvPr>
          <p:cNvSpPr txBox="1"/>
          <p:nvPr/>
        </p:nvSpPr>
        <p:spPr bwMode="auto">
          <a:xfrm>
            <a:off x="7996807" y="1020555"/>
            <a:ext cx="3904461" cy="5693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Decomposition patterns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3"/>
              </a:rPr>
              <a:t>Decompose by business capability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4"/>
              </a:rPr>
              <a:t>Decompose by subdomain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 </a:t>
            </a:r>
            <a:r>
              <a:rPr lang="en-US" sz="1100" dirty="0">
                <a:hlinkClick r:id="rId5"/>
              </a:rPr>
              <a:t>Database per Service pattern</a:t>
            </a:r>
            <a:r>
              <a:rPr lang="en-US" sz="1100" dirty="0"/>
              <a:t> describes how each service has its own database in order to ensure loose coupling.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 </a:t>
            </a:r>
            <a:r>
              <a:rPr lang="en-US" sz="1100" dirty="0">
                <a:hlinkClick r:id="rId6"/>
              </a:rPr>
              <a:t>API Gateway pattern</a:t>
            </a:r>
            <a:r>
              <a:rPr lang="en-US" sz="1100" dirty="0"/>
              <a:t> defines how clients access the services in a microservice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 </a:t>
            </a:r>
            <a:r>
              <a:rPr lang="en-US" sz="1100" dirty="0">
                <a:hlinkClick r:id="rId7"/>
              </a:rPr>
              <a:t>Client-side Discovery</a:t>
            </a:r>
            <a:r>
              <a:rPr lang="en-US" sz="1100" dirty="0"/>
              <a:t> and </a:t>
            </a:r>
            <a:r>
              <a:rPr lang="en-US" sz="1100" dirty="0">
                <a:hlinkClick r:id="rId8"/>
              </a:rPr>
              <a:t>Server-side Discovery</a:t>
            </a:r>
            <a:r>
              <a:rPr lang="en-US" sz="1100" dirty="0"/>
              <a:t> patterns are used to route requests for a client to an available service instance in a microservice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Messaging and Remote Procedure Invocation patterns are two different ways that services can communicate.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 </a:t>
            </a:r>
            <a:r>
              <a:rPr lang="en-US" sz="1100" dirty="0">
                <a:hlinkClick r:id="rId9"/>
              </a:rPr>
              <a:t>Single Service per Host</a:t>
            </a:r>
            <a:r>
              <a:rPr lang="en-US" sz="1100" dirty="0"/>
              <a:t> and </a:t>
            </a:r>
            <a:r>
              <a:rPr lang="en-US" sz="1100" dirty="0">
                <a:hlinkClick r:id="rId10"/>
              </a:rPr>
              <a:t>Multiple Services per Host</a:t>
            </a:r>
            <a:r>
              <a:rPr lang="en-US" sz="1100" dirty="0"/>
              <a:t> patterns are two different deployment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Cross-cutting concerns patterns: </a:t>
            </a:r>
            <a:r>
              <a:rPr lang="en-US" sz="1100" dirty="0">
                <a:hlinkClick r:id="rId11"/>
              </a:rPr>
              <a:t>Microservice chassis pattern</a:t>
            </a:r>
            <a:r>
              <a:rPr lang="en-US" sz="1100" dirty="0"/>
              <a:t> and </a:t>
            </a:r>
            <a:r>
              <a:rPr lang="en-US" sz="1100" dirty="0">
                <a:hlinkClick r:id="rId12"/>
              </a:rPr>
              <a:t>Externalized configuration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Testing patterns: </a:t>
            </a:r>
            <a:r>
              <a:rPr lang="en-US" sz="1100" dirty="0">
                <a:hlinkClick r:id="rId13"/>
              </a:rPr>
              <a:t>Service Component Test</a:t>
            </a:r>
            <a:r>
              <a:rPr lang="en-US" sz="1100" dirty="0"/>
              <a:t> and </a:t>
            </a:r>
            <a:r>
              <a:rPr lang="en-US" sz="1100" dirty="0">
                <a:hlinkClick r:id="rId14"/>
              </a:rPr>
              <a:t>Service Integration Contract Test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15"/>
              </a:rPr>
              <a:t>Circuit Breaker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16"/>
              </a:rPr>
              <a:t>Access Token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Observability patterns: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17"/>
              </a:rPr>
              <a:t>Log aggregation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18"/>
              </a:rPr>
              <a:t>Application metrics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19"/>
              </a:rPr>
              <a:t>Audit logging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0"/>
              </a:rPr>
              <a:t>Distributed tracing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1"/>
              </a:rPr>
              <a:t>Exception tracking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2"/>
              </a:rPr>
              <a:t>Health check API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3"/>
              </a:rPr>
              <a:t>Log deployments and changes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UI patterns: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4"/>
              </a:rPr>
              <a:t>Server-side page fragment composition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hlinkClick r:id="rId25"/>
              </a:rPr>
              <a:t>Client-side UI composition</a:t>
            </a:r>
            <a:endParaRPr lang="en-US" sz="1100" dirty="0"/>
          </a:p>
          <a:p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1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258-D10E-4C30-9A45-9A1D2643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670A-464C-440D-9FDE-4E1D7141D0F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Strategies</a:t>
            </a:r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big bang and go incrementally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functionality as service.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frontend and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service -- service which changes more frequent and requires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A9FE-504F-4E08-92E8-D36FD2435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https://microservices.io/i/decompose-by-business-capability.png">
            <a:extLst>
              <a:ext uri="{FF2B5EF4-FFF2-40B4-BE49-F238E27FC236}">
                <a16:creationId xmlns:a16="http://schemas.microsoft.com/office/drawing/2014/main" id="{C25CD503-2D92-48C9-9AAB-9B44BBB8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9" y="3429000"/>
            <a:ext cx="526754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0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42F-24AB-4816-8E15-43A0050B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management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3707-697C-42DD-889A-D1EACB231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Database architecture in sample microservices application for ride service">
            <a:extLst>
              <a:ext uri="{FF2B5EF4-FFF2-40B4-BE49-F238E27FC236}">
                <a16:creationId xmlns:a16="http://schemas.microsoft.com/office/drawing/2014/main" id="{B9AE5705-887C-48A9-BD3C-1E6CCD2F0380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01" y="972992"/>
            <a:ext cx="7359059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1DEA7-21D5-4F36-813E-0E9D4D5CC9FD}"/>
              </a:ext>
            </a:extLst>
          </p:cNvPr>
          <p:cNvSpPr txBox="1"/>
          <p:nvPr/>
        </p:nvSpPr>
        <p:spPr bwMode="auto">
          <a:xfrm>
            <a:off x="10466363" y="2518117"/>
            <a:ext cx="4571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en-US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D59AE-B852-468E-951D-52798E39611B}"/>
              </a:ext>
            </a:extLst>
          </p:cNvPr>
          <p:cNvSpPr txBox="1"/>
          <p:nvPr/>
        </p:nvSpPr>
        <p:spPr bwMode="auto">
          <a:xfrm>
            <a:off x="396564" y="1463041"/>
            <a:ext cx="4678357" cy="2769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Shared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Database per service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Private-tables-per-service</a:t>
            </a:r>
            <a:endParaRPr lang="en-US" sz="2000" dirty="0">
              <a:cs typeface="Arial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Schema-per-service </a:t>
            </a:r>
            <a:endParaRPr lang="en-US" sz="2000" dirty="0">
              <a:cs typeface="Arial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Database-server-per-service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Saga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Choreography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Orchestration</a:t>
            </a:r>
          </a:p>
          <a:p>
            <a:pPr lvl="1"/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AE58-2C47-4FFB-B23F-D468B23F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patterns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019C-FF00-46BF-98AC-D4F0138A51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529" y="1085415"/>
            <a:ext cx="7381040" cy="18547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Service Instances per Host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Instance per Virtual Machine  </a:t>
            </a:r>
            <a:r>
              <a:rPr lang="en-US" dirty="0">
                <a:hlinkClick r:id="rId2"/>
              </a:rPr>
              <a:t>Amazon EC2 AMI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Instance per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Serverless Deployment -- </a:t>
            </a:r>
            <a:r>
              <a:rPr lang="en-US" dirty="0">
                <a:hlinkClick r:id="rId3"/>
              </a:rPr>
              <a:t>AWS Lambda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923A8-6136-4D65-A6B9-FA8D9FD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The Service Instance per Virtual Machine pattern for deploying microservices architecture-based applications">
            <a:extLst>
              <a:ext uri="{FF2B5EF4-FFF2-40B4-BE49-F238E27FC236}">
                <a16:creationId xmlns:a16="http://schemas.microsoft.com/office/drawing/2014/main" id="{E5E0F19A-854F-45EE-A7AF-69DF8579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49" y="3108960"/>
            <a:ext cx="4639980" cy="307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Service Instance per Container pattern for deploying microservices architecture-based applications">
            <a:extLst>
              <a:ext uri="{FF2B5EF4-FFF2-40B4-BE49-F238E27FC236}">
                <a16:creationId xmlns:a16="http://schemas.microsoft.com/office/drawing/2014/main" id="{8D69584D-1C3B-4704-9A22-82303CA5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3" y="3108960"/>
            <a:ext cx="4501660" cy="32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55541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d95a5b16-1b8d-4c7c-9ebf-89c0983b697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D596B-70A2-4C0C-8BE7-8A6788661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BB88AFB-AE99-4ACE-8F98-F2C42826189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6043</TotalTime>
  <Words>533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CGI Widescreen Beet</vt:lpstr>
      <vt:lpstr> Microservices Patterns By Subba  </vt:lpstr>
      <vt:lpstr>Agenda</vt:lpstr>
      <vt:lpstr>Monolithic architecture</vt:lpstr>
      <vt:lpstr>Microservice architecture</vt:lpstr>
      <vt:lpstr>The Scale Cube </vt:lpstr>
      <vt:lpstr>Patterns</vt:lpstr>
      <vt:lpstr>Decomposition</vt:lpstr>
      <vt:lpstr>Data management </vt:lpstr>
      <vt:lpstr>Deployment patterns </vt:lpstr>
      <vt:lpstr>Communication Patterns</vt:lpstr>
      <vt:lpstr>Cross cutting concerns </vt:lpstr>
      <vt:lpstr>References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lastModifiedBy>Puttana, Subbanarasa R</cp:lastModifiedBy>
  <cp:revision>1137</cp:revision>
  <dcterms:created xsi:type="dcterms:W3CDTF">2018-03-29T13:37:19Z</dcterms:created>
  <dcterms:modified xsi:type="dcterms:W3CDTF">2021-03-24T08:53:15Z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