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81" r:id="rId5"/>
    <p:sldId id="261" r:id="rId6"/>
    <p:sldId id="262" r:id="rId7"/>
    <p:sldId id="263" r:id="rId8"/>
    <p:sldId id="280" r:id="rId9"/>
    <p:sldId id="273" r:id="rId10"/>
    <p:sldId id="265" r:id="rId11"/>
    <p:sldId id="266" r:id="rId12"/>
    <p:sldId id="267" r:id="rId13"/>
    <p:sldId id="274" r:id="rId14"/>
    <p:sldId id="268" r:id="rId15"/>
    <p:sldId id="276" r:id="rId16"/>
    <p:sldId id="269" r:id="rId17"/>
    <p:sldId id="275" r:id="rId18"/>
    <p:sldId id="264" r:id="rId19"/>
    <p:sldId id="282" r:id="rId20"/>
    <p:sldId id="284" r:id="rId21"/>
    <p:sldId id="283" r:id="rId22"/>
    <p:sldId id="260" r:id="rId23"/>
    <p:sldId id="279" r:id="rId24"/>
    <p:sldId id="259" r:id="rId25"/>
    <p:sldId id="278" r:id="rId26"/>
    <p:sldId id="285" r:id="rId27"/>
    <p:sldId id="287" r:id="rId28"/>
    <p:sldId id="286" r:id="rId29"/>
    <p:sldId id="288" r:id="rId30"/>
    <p:sldId id="289" r:id="rId31"/>
    <p:sldId id="277" r:id="rId32"/>
    <p:sldId id="290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5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5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8AA2-E979-4451-AA6D-3A5D3E1E79C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D291-F35F-49FD-9520-A4204D4852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features/datasources/elastic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grafana/plugins?type=panel" TargetMode="External"/><Relationship Id="rId2" Type="http://schemas.openxmlformats.org/officeDocument/2006/relationships/hyperlink" Target="https://grafana.com/docs/plugins/install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docs/features/panels/table_panel/" TargetMode="External"/><Relationship Id="rId3" Type="http://schemas.openxmlformats.org/officeDocument/2006/relationships/hyperlink" Target="https://grafana.com/docs/installation/configuration/" TargetMode="External"/><Relationship Id="rId7" Type="http://schemas.openxmlformats.org/officeDocument/2006/relationships/hyperlink" Target="https://grafana.com/docs/features/panels/singlestat/" TargetMode="External"/><Relationship Id="rId2" Type="http://schemas.openxmlformats.org/officeDocument/2006/relationships/hyperlink" Target="https://grafana.com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fana.com/docs/features/panels/graph/" TargetMode="External"/><Relationship Id="rId5" Type="http://schemas.openxmlformats.org/officeDocument/2006/relationships/hyperlink" Target="https://grafana.com/docs/permissions/overview/" TargetMode="External"/><Relationship Id="rId4" Type="http://schemas.openxmlformats.org/officeDocument/2006/relationships/hyperlink" Target="https://grafana.com/docs/auth/overview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fana.com/docs/features/panels/grap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Grafana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/>
            </a:r>
            <a:br>
              <a:rPr lang="fr-CA" dirty="0" smtClean="0">
                <a:solidFill>
                  <a:schemeClr val="bg1"/>
                </a:solidFill>
              </a:rPr>
            </a:br>
            <a:r>
              <a:rPr lang="fr-CA" dirty="0" err="1" smtClean="0">
                <a:solidFill>
                  <a:schemeClr val="bg1"/>
                </a:solidFill>
              </a:rPr>
              <a:t>Knowledge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transfert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Version 1.0 – </a:t>
            </a:r>
            <a:r>
              <a:rPr lang="fr-CA" dirty="0" err="1" smtClean="0">
                <a:solidFill>
                  <a:schemeClr val="bg1"/>
                </a:solidFill>
              </a:rPr>
              <a:t>October</a:t>
            </a:r>
            <a:r>
              <a:rPr lang="fr-CA" dirty="0" smtClean="0">
                <a:solidFill>
                  <a:schemeClr val="bg1"/>
                </a:solidFill>
              </a:rPr>
              <a:t>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5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panel - </a:t>
            </a:r>
            <a:r>
              <a:rPr lang="fr-CA" dirty="0" err="1" smtClean="0">
                <a:solidFill>
                  <a:schemeClr val="bg1"/>
                </a:solidFill>
              </a:rPr>
              <a:t>Query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9610"/>
            <a:ext cx="10515600" cy="20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0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Graph panel - </a:t>
            </a:r>
            <a:r>
              <a:rPr lang="fr-CA" dirty="0" err="1" smtClean="0">
                <a:solidFill>
                  <a:schemeClr val="bg1"/>
                </a:solidFill>
              </a:rPr>
              <a:t>Visualization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78" y="1690688"/>
            <a:ext cx="8715375" cy="2609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78" y="4311650"/>
            <a:ext cx="7248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Graph panel </a:t>
            </a:r>
            <a:r>
              <a:rPr lang="fr-CA" dirty="0" smtClean="0">
                <a:solidFill>
                  <a:schemeClr val="bg1"/>
                </a:solidFill>
              </a:rPr>
              <a:t>– General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371725"/>
            <a:ext cx="9239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Single </a:t>
            </a:r>
            <a:r>
              <a:rPr lang="fr-CA" dirty="0" err="1" smtClean="0">
                <a:solidFill>
                  <a:schemeClr val="bg1"/>
                </a:solidFill>
              </a:rPr>
              <a:t>stats</a:t>
            </a:r>
            <a:r>
              <a:rPr lang="fr-CA" dirty="0" smtClean="0">
                <a:solidFill>
                  <a:schemeClr val="bg1"/>
                </a:solidFill>
              </a:rPr>
              <a:t> panel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471004"/>
            <a:ext cx="10706100" cy="7905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4041895"/>
            <a:ext cx="6162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Single </a:t>
            </a:r>
            <a:r>
              <a:rPr lang="fr-CA" dirty="0" err="1">
                <a:solidFill>
                  <a:schemeClr val="bg1"/>
                </a:solidFill>
              </a:rPr>
              <a:t>stats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panel - </a:t>
            </a:r>
            <a:r>
              <a:rPr lang="fr-CA" dirty="0" err="1" smtClean="0">
                <a:solidFill>
                  <a:schemeClr val="bg1"/>
                </a:solidFill>
              </a:rPr>
              <a:t>Query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652712"/>
            <a:ext cx="5724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Single </a:t>
            </a:r>
            <a:r>
              <a:rPr lang="fr-CA" dirty="0" err="1">
                <a:solidFill>
                  <a:schemeClr val="bg1"/>
                </a:solidFill>
              </a:rPr>
              <a:t>stats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panel - </a:t>
            </a:r>
            <a:r>
              <a:rPr lang="fr-CA" dirty="0" err="1" smtClean="0">
                <a:solidFill>
                  <a:schemeClr val="bg1"/>
                </a:solidFill>
              </a:rPr>
              <a:t>Query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862138"/>
            <a:ext cx="6048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Single </a:t>
            </a:r>
            <a:r>
              <a:rPr lang="fr-CA" dirty="0" err="1">
                <a:solidFill>
                  <a:schemeClr val="bg1"/>
                </a:solidFill>
              </a:rPr>
              <a:t>stats</a:t>
            </a:r>
            <a:r>
              <a:rPr lang="fr-CA" dirty="0">
                <a:solidFill>
                  <a:schemeClr val="bg1"/>
                </a:solidFill>
              </a:rPr>
              <a:t> panel </a:t>
            </a:r>
            <a:r>
              <a:rPr lang="fr-CA" dirty="0" smtClean="0">
                <a:solidFill>
                  <a:schemeClr val="bg1"/>
                </a:solidFill>
              </a:rPr>
              <a:t>– </a:t>
            </a:r>
            <a:r>
              <a:rPr lang="fr-CA" dirty="0" err="1" smtClean="0">
                <a:solidFill>
                  <a:schemeClr val="bg1"/>
                </a:solidFill>
              </a:rPr>
              <a:t>Visualization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49465"/>
            <a:ext cx="10248900" cy="3009900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1823"/>
            <a:ext cx="10515600" cy="7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1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Single </a:t>
            </a:r>
            <a:r>
              <a:rPr lang="fr-CA" dirty="0" err="1" smtClean="0">
                <a:solidFill>
                  <a:schemeClr val="bg1"/>
                </a:solidFill>
              </a:rPr>
              <a:t>stats</a:t>
            </a:r>
            <a:r>
              <a:rPr lang="fr-CA" dirty="0" smtClean="0">
                <a:solidFill>
                  <a:schemeClr val="bg1"/>
                </a:solidFill>
              </a:rPr>
              <a:t> panel – </a:t>
            </a:r>
            <a:r>
              <a:rPr lang="fr-CA" dirty="0" err="1" smtClean="0">
                <a:solidFill>
                  <a:schemeClr val="bg1"/>
                </a:solidFill>
              </a:rPr>
              <a:t>Coloring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3395663"/>
            <a:ext cx="9591675" cy="278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1" y="1825625"/>
            <a:ext cx="6162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Table panel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6231"/>
            <a:ext cx="12153900" cy="2638425"/>
          </a:xfrm>
          <a:prstGeom prst="rect">
            <a:avLst/>
          </a:prstGeom>
        </p:spPr>
      </p:pic>
      <p:pic>
        <p:nvPicPr>
          <p:cNvPr id="1026" name="Picture 2" descr="https://grafana.com/docs/assets/img/features/table-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326355"/>
            <a:ext cx="93916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Table panel - </a:t>
            </a:r>
            <a:r>
              <a:rPr lang="fr-CA" dirty="0" err="1" smtClean="0">
                <a:solidFill>
                  <a:schemeClr val="bg1"/>
                </a:solidFill>
              </a:rPr>
              <a:t>Visualization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052637"/>
            <a:ext cx="6229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Datasource</a:t>
            </a:r>
            <a:r>
              <a:rPr lang="en-US" dirty="0">
                <a:solidFill>
                  <a:schemeClr val="bg1"/>
                </a:solidFill>
              </a:rPr>
              <a:t> Setup with UI and using YAML configuration file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Creating dashboards with Graphs, </a:t>
            </a:r>
            <a:r>
              <a:rPr lang="en-US" dirty="0" err="1">
                <a:solidFill>
                  <a:schemeClr val="bg1"/>
                </a:solidFill>
              </a:rPr>
              <a:t>Singlestat</a:t>
            </a:r>
            <a:r>
              <a:rPr lang="en-US" dirty="0">
                <a:solidFill>
                  <a:schemeClr val="bg1"/>
                </a:solidFill>
              </a:rPr>
              <a:t> and Table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Data Export in JSON and CSV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Variables and Filters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Security &amp; Authentication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Users, Organization, Roles and Permissions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5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Table panel - </a:t>
            </a:r>
            <a:r>
              <a:rPr lang="fr-CA" dirty="0" err="1" smtClean="0">
                <a:solidFill>
                  <a:schemeClr val="bg1"/>
                </a:solidFill>
              </a:rPr>
              <a:t>Visualization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366962"/>
            <a:ext cx="117633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Table panel – </a:t>
            </a:r>
            <a:r>
              <a:rPr lang="fr-CA" dirty="0" err="1" smtClean="0">
                <a:solidFill>
                  <a:schemeClr val="bg1"/>
                </a:solidFill>
              </a:rPr>
              <a:t>Column</a:t>
            </a:r>
            <a:r>
              <a:rPr lang="fr-CA" dirty="0" smtClean="0">
                <a:solidFill>
                  <a:schemeClr val="bg1"/>
                </a:solidFill>
              </a:rPr>
              <a:t> Styles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15344"/>
            <a:ext cx="9420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4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Data Export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639219"/>
            <a:ext cx="5791200" cy="272415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8316686" y="4717143"/>
            <a:ext cx="1480457" cy="2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5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Data Export to CSV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639219"/>
            <a:ext cx="5791200" cy="272415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8316686" y="4717143"/>
            <a:ext cx="1480457" cy="2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3982131"/>
            <a:ext cx="3714750" cy="1962150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093" y="3183729"/>
            <a:ext cx="47625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6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Export Panel to JSON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832" y="1825625"/>
            <a:ext cx="66023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56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Dashboard export to 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66850"/>
            <a:ext cx="5486400" cy="539115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857829" y="4601029"/>
            <a:ext cx="1625600" cy="55154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9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Variables, </a:t>
            </a:r>
            <a:r>
              <a:rPr lang="fr-CA" dirty="0" err="1" smtClean="0">
                <a:solidFill>
                  <a:schemeClr val="bg1"/>
                </a:solidFill>
              </a:rPr>
              <a:t>Filters</a:t>
            </a:r>
            <a:r>
              <a:rPr lang="fr-CA" dirty="0" smtClean="0">
                <a:solidFill>
                  <a:schemeClr val="bg1"/>
                </a:solidFill>
              </a:rPr>
              <a:t> and time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443038"/>
            <a:ext cx="47720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1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Variables, </a:t>
            </a:r>
            <a:r>
              <a:rPr lang="fr-CA" dirty="0" err="1" smtClean="0">
                <a:solidFill>
                  <a:schemeClr val="bg1"/>
                </a:solidFill>
              </a:rPr>
              <a:t>Filters</a:t>
            </a:r>
            <a:r>
              <a:rPr lang="fr-CA" dirty="0" smtClean="0">
                <a:solidFill>
                  <a:schemeClr val="bg1"/>
                </a:solidFill>
              </a:rPr>
              <a:t> and time range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67" y="1825625"/>
            <a:ext cx="8756066" cy="435133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661182" y="2715065"/>
            <a:ext cx="1252024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Variables, </a:t>
            </a:r>
            <a:r>
              <a:rPr lang="fr-CA" dirty="0" err="1">
                <a:solidFill>
                  <a:schemeClr val="bg1"/>
                </a:solidFill>
              </a:rPr>
              <a:t>f</a:t>
            </a:r>
            <a:r>
              <a:rPr lang="fr-CA" dirty="0" err="1" smtClean="0">
                <a:solidFill>
                  <a:schemeClr val="bg1"/>
                </a:solidFill>
              </a:rPr>
              <a:t>ilters</a:t>
            </a:r>
            <a:r>
              <a:rPr lang="fr-CA" dirty="0" smtClean="0">
                <a:solidFill>
                  <a:schemeClr val="bg1"/>
                </a:solidFill>
              </a:rPr>
              <a:t> and time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3" y="1369030"/>
            <a:ext cx="6398676" cy="53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63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Variables, </a:t>
            </a:r>
            <a:r>
              <a:rPr lang="fr-CA" dirty="0" err="1">
                <a:solidFill>
                  <a:schemeClr val="bg1"/>
                </a:solidFill>
              </a:rPr>
              <a:t>f</a:t>
            </a:r>
            <a:r>
              <a:rPr lang="fr-CA" dirty="0" err="1" smtClean="0">
                <a:solidFill>
                  <a:schemeClr val="bg1"/>
                </a:solidFill>
              </a:rPr>
              <a:t>ilters</a:t>
            </a:r>
            <a:r>
              <a:rPr lang="fr-CA" dirty="0" smtClean="0">
                <a:solidFill>
                  <a:schemeClr val="bg1"/>
                </a:solidFill>
              </a:rPr>
              <a:t> and time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619250"/>
            <a:ext cx="12049125" cy="3619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2771335" y="3249637"/>
            <a:ext cx="1139483" cy="13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8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Datasource</a:t>
            </a:r>
            <a:r>
              <a:rPr lang="fr-CA" dirty="0">
                <a:solidFill>
                  <a:schemeClr val="bg1"/>
                </a:solidFill>
              </a:rPr>
              <a:t> setup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596231"/>
            <a:ext cx="5381625" cy="481012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2307771" y="4001293"/>
            <a:ext cx="1097416" cy="32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5109029" y="4760686"/>
            <a:ext cx="464457" cy="2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73120" y="6399655"/>
            <a:ext cx="604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https://grafana.com/docs/features/datasources/elasticsearch/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9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Variables, </a:t>
            </a:r>
            <a:r>
              <a:rPr lang="fr-CA" dirty="0" err="1">
                <a:solidFill>
                  <a:schemeClr val="bg1"/>
                </a:solidFill>
              </a:rPr>
              <a:t>f</a:t>
            </a:r>
            <a:r>
              <a:rPr lang="fr-CA" dirty="0" err="1" smtClean="0">
                <a:solidFill>
                  <a:schemeClr val="bg1"/>
                </a:solidFill>
              </a:rPr>
              <a:t>ilters</a:t>
            </a:r>
            <a:r>
              <a:rPr lang="fr-CA" dirty="0" smtClean="0">
                <a:solidFill>
                  <a:schemeClr val="bg1"/>
                </a:solidFill>
              </a:rPr>
              <a:t> and time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771335" y="3249637"/>
            <a:ext cx="1139483" cy="13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847850"/>
            <a:ext cx="12230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38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Dashboard Permissions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216"/>
            <a:ext cx="121348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Users</a:t>
            </a:r>
            <a:r>
              <a:rPr lang="fr-CA" dirty="0" smtClean="0">
                <a:solidFill>
                  <a:schemeClr val="bg1"/>
                </a:solidFill>
              </a:rPr>
              <a:t> 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320" b="6103"/>
          <a:stretch/>
        </p:blipFill>
        <p:spPr>
          <a:xfrm>
            <a:off x="2431256" y="1377953"/>
            <a:ext cx="8181975" cy="28838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b="7715"/>
          <a:stretch/>
        </p:blipFill>
        <p:spPr>
          <a:xfrm>
            <a:off x="4293393" y="4281944"/>
            <a:ext cx="4457700" cy="24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39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Teams 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6" y="1450731"/>
            <a:ext cx="8353425" cy="2971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60" y="4557468"/>
            <a:ext cx="4029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83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Installing</a:t>
            </a:r>
            <a:r>
              <a:rPr lang="fr-CA" dirty="0" smtClean="0">
                <a:solidFill>
                  <a:schemeClr val="bg1"/>
                </a:solidFill>
              </a:rPr>
              <a:t> plugins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grafana.com/docs/plugins/installation/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grafana.com/grafana/plugins?type=panel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59603"/>
            <a:ext cx="2867025" cy="2228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080" y="3359603"/>
            <a:ext cx="2981325" cy="22669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260" y="3388178"/>
            <a:ext cx="2924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5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https://grafana.com/docs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https://grafana.com/docs/installation/configuration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https://grafana.com/docs/auth/overview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https://grafana.com/docs/permissions/overview/</a:t>
            </a:r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://grafana.com/docs/features/panels/graph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https://grafana.com/docs/features/panels/singlestat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https://grafana.com/docs/features/panels/table_panel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0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Datasource</a:t>
            </a:r>
            <a:r>
              <a:rPr lang="fr-CA" dirty="0">
                <a:solidFill>
                  <a:schemeClr val="bg1"/>
                </a:solidFill>
              </a:rPr>
              <a:t> setup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07771" y="4001293"/>
            <a:ext cx="1097416" cy="32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5109029" y="4760686"/>
            <a:ext cx="464457" cy="2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84" y="1461291"/>
            <a:ext cx="9713232" cy="508000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>
            <a:off x="9840686" y="3077029"/>
            <a:ext cx="493485" cy="124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4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Adding</a:t>
            </a:r>
            <a:r>
              <a:rPr lang="fr-CA" dirty="0" smtClean="0">
                <a:solidFill>
                  <a:schemeClr val="bg1"/>
                </a:solidFill>
              </a:rPr>
              <a:t> a </a:t>
            </a:r>
            <a:r>
              <a:rPr lang="fr-CA" dirty="0" err="1" smtClean="0">
                <a:solidFill>
                  <a:schemeClr val="bg1"/>
                </a:solidFill>
              </a:rPr>
              <a:t>datasource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887" y="1825625"/>
            <a:ext cx="47482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Adding</a:t>
            </a:r>
            <a:r>
              <a:rPr lang="fr-CA" dirty="0" smtClean="0">
                <a:solidFill>
                  <a:schemeClr val="bg1"/>
                </a:solidFill>
              </a:rPr>
              <a:t> a </a:t>
            </a:r>
            <a:r>
              <a:rPr lang="fr-CA" dirty="0" err="1" smtClean="0">
                <a:solidFill>
                  <a:schemeClr val="bg1"/>
                </a:solidFill>
              </a:rPr>
              <a:t>datasource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2429669"/>
            <a:ext cx="58674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Datasource</a:t>
            </a:r>
            <a:r>
              <a:rPr lang="fr-CA" dirty="0" smtClean="0">
                <a:solidFill>
                  <a:schemeClr val="bg1"/>
                </a:solidFill>
              </a:rPr>
              <a:t> – YAML 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739511" cy="3160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File location: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\Program </a:t>
            </a:r>
            <a:r>
              <a:rPr lang="en-US" sz="2400" dirty="0">
                <a:solidFill>
                  <a:schemeClr val="bg1"/>
                </a:solidFill>
              </a:rPr>
              <a:t>Files\</a:t>
            </a:r>
            <a:r>
              <a:rPr lang="en-US" sz="2400" dirty="0" err="1">
                <a:solidFill>
                  <a:schemeClr val="bg1"/>
                </a:solidFill>
              </a:rPr>
              <a:t>GrafanaLabs</a:t>
            </a:r>
            <a:r>
              <a:rPr lang="en-US" sz="2400" dirty="0">
                <a:solidFill>
                  <a:schemeClr val="bg1"/>
                </a:solidFill>
              </a:rPr>
              <a:t>\</a:t>
            </a:r>
            <a:r>
              <a:rPr lang="en-US" sz="2400" dirty="0" err="1">
                <a:solidFill>
                  <a:schemeClr val="bg1"/>
                </a:solidFill>
              </a:rPr>
              <a:t>grafana</a:t>
            </a:r>
            <a:r>
              <a:rPr lang="en-US" sz="2400" dirty="0">
                <a:solidFill>
                  <a:schemeClr val="bg1"/>
                </a:solidFill>
              </a:rPr>
              <a:t>\</a:t>
            </a:r>
            <a:r>
              <a:rPr lang="en-US" sz="2400" dirty="0" err="1">
                <a:solidFill>
                  <a:schemeClr val="bg1"/>
                </a:solidFill>
              </a:rPr>
              <a:t>conf</a:t>
            </a:r>
            <a:r>
              <a:rPr lang="en-US" sz="2400" dirty="0">
                <a:solidFill>
                  <a:schemeClr val="bg1"/>
                </a:solidFill>
              </a:rPr>
              <a:t>\provisioning\</a:t>
            </a:r>
            <a:r>
              <a:rPr lang="en-US" sz="2400" dirty="0" err="1">
                <a:solidFill>
                  <a:schemeClr val="bg1"/>
                </a:solidFill>
              </a:rPr>
              <a:t>datasources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8200" y="2719170"/>
            <a:ext cx="84647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name: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splunkresult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typeLogoUrl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public/app/plugins/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elasticsearch.svg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access: proxy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url: http://elasticsearch-master.elastic:9200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database: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splunkresult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esVersion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70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timeField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time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keepCookies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editable: true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780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Metrics</a:t>
            </a:r>
            <a:r>
              <a:rPr lang="fr-CA" dirty="0" smtClean="0">
                <a:solidFill>
                  <a:schemeClr val="bg1"/>
                </a:solidFill>
              </a:rPr>
              <a:t> &amp; </a:t>
            </a:r>
            <a:r>
              <a:rPr lang="fr-CA" dirty="0" err="1" smtClean="0">
                <a:solidFill>
                  <a:schemeClr val="bg1"/>
                </a:solidFill>
              </a:rPr>
              <a:t>Visualization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90737"/>
            <a:ext cx="10487025" cy="267652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304800" y="2423886"/>
            <a:ext cx="769257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3570514" y="2278743"/>
            <a:ext cx="551543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068457" y="2090737"/>
            <a:ext cx="188686" cy="6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9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panel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114674"/>
            <a:ext cx="10915650" cy="3114675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2488" y="752135"/>
            <a:ext cx="6696780" cy="33699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8008" y="6488668"/>
            <a:ext cx="486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https://grafana.com/docs/features/panels/graph/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17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276</Words>
  <Application>Microsoft Office PowerPoint</Application>
  <PresentationFormat>Grand écran</PresentationFormat>
  <Paragraphs>71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Thème Office</vt:lpstr>
      <vt:lpstr>Grafana  Knowledge transfert</vt:lpstr>
      <vt:lpstr>Overview</vt:lpstr>
      <vt:lpstr>Datasource setup</vt:lpstr>
      <vt:lpstr>Datasource setup</vt:lpstr>
      <vt:lpstr>Adding a datasource</vt:lpstr>
      <vt:lpstr>Adding a datasource</vt:lpstr>
      <vt:lpstr>Datasource – YAML configuration</vt:lpstr>
      <vt:lpstr>Metrics &amp; Visualization</vt:lpstr>
      <vt:lpstr>Graph panel</vt:lpstr>
      <vt:lpstr>Graph panel - Query</vt:lpstr>
      <vt:lpstr>Graph panel - Visualization</vt:lpstr>
      <vt:lpstr>Graph panel – General</vt:lpstr>
      <vt:lpstr>Single stats panel</vt:lpstr>
      <vt:lpstr>Single stats panel - Query</vt:lpstr>
      <vt:lpstr>Single stats panel - Query</vt:lpstr>
      <vt:lpstr>Single stats panel – Visualization</vt:lpstr>
      <vt:lpstr>Single stats panel – Coloring</vt:lpstr>
      <vt:lpstr>Table panel</vt:lpstr>
      <vt:lpstr>Table panel - Visualization</vt:lpstr>
      <vt:lpstr>Table panel - Visualization</vt:lpstr>
      <vt:lpstr>Table panel – Column Styles</vt:lpstr>
      <vt:lpstr>Data Export</vt:lpstr>
      <vt:lpstr>Data Export to CSV</vt:lpstr>
      <vt:lpstr>Export Panel to JSON</vt:lpstr>
      <vt:lpstr>Dashboard export to JSON</vt:lpstr>
      <vt:lpstr>Variables, Filters and time range</vt:lpstr>
      <vt:lpstr>Variables, Filters and time range</vt:lpstr>
      <vt:lpstr>Variables, filters and time range</vt:lpstr>
      <vt:lpstr>Variables, filters and time range</vt:lpstr>
      <vt:lpstr>Variables, filters and time range</vt:lpstr>
      <vt:lpstr>Dashboard Permissions</vt:lpstr>
      <vt:lpstr>Users configuration</vt:lpstr>
      <vt:lpstr>Teams configuration</vt:lpstr>
      <vt:lpstr>Installing plugins</vt:lpstr>
      <vt:lpstr>References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R.-Lavoie, Marc-Andre J</dc:creator>
  <cp:lastModifiedBy>R.-Lavoie, Marc-Andre J</cp:lastModifiedBy>
  <cp:revision>11</cp:revision>
  <dcterms:created xsi:type="dcterms:W3CDTF">2019-10-14T01:52:08Z</dcterms:created>
  <dcterms:modified xsi:type="dcterms:W3CDTF">2019-10-14T04:54:28Z</dcterms:modified>
</cp:coreProperties>
</file>