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5"/>
  </p:sldMasterIdLst>
  <p:notesMasterIdLst>
    <p:notesMasterId r:id="rId7"/>
  </p:notesMasterIdLst>
  <p:handoutMasterIdLst>
    <p:handoutMasterId r:id="rId8"/>
  </p:handoutMasterIdLst>
  <p:sldIdLst>
    <p:sldId id="4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chaudhuri, Suvro" initials="RS" lastIdx="1" clrIdx="0">
    <p:extLst>
      <p:ext uri="{19B8F6BF-5375-455C-9EA6-DF929625EA0E}">
        <p15:presenceInfo xmlns:p15="http://schemas.microsoft.com/office/powerpoint/2012/main" userId="S-1-5-21-3641078771-3653456904-245653651-16156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122" y="66"/>
      </p:cViewPr>
      <p:guideLst>
        <p:guide orient="horz" pos="3874"/>
        <p:guide orient="horz" pos="20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7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8/17/2021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4" name="Rectangle 2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38" y="1112802"/>
            <a:ext cx="4387358" cy="4390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16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077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00"/>
            <a:ext cx="11829412" cy="460875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5" name="Rectangle 24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7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34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2660828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7826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1233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9746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911477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219733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9041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4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6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 11"/>
          <p:cNvSpPr>
            <a:spLocks noEditPoints="1"/>
          </p:cNvSpPr>
          <p:nvPr userDrawn="1"/>
        </p:nvSpPr>
        <p:spPr bwMode="auto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71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 17"/>
          <p:cNvSpPr>
            <a:spLocks noEditPoints="1"/>
          </p:cNvSpPr>
          <p:nvPr userDrawn="1"/>
        </p:nvSpPr>
        <p:spPr bwMode="auto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20" name="Straight Connector 19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015205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4" name="Straight Connector 3"/>
          <p:cNvCxnSpPr/>
          <p:nvPr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8" name="Straight Connector 17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7995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632114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5868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1998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9290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4042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</p:spTree>
    <p:extLst>
      <p:ext uri="{BB962C8B-B14F-4D97-AF65-F5344CB8AC3E}">
        <p14:creationId xmlns:p14="http://schemas.microsoft.com/office/powerpoint/2010/main" val="5938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grpSp>
        <p:nvGrpSpPr>
          <p:cNvPr id="5" name="Group 4"/>
          <p:cNvGrpSpPr/>
          <p:nvPr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7" b="5597"/>
          <a:stretch/>
        </p:blipFill>
        <p:spPr>
          <a:xfrm>
            <a:off x="-2067" y="1771650"/>
            <a:ext cx="11821196" cy="4612217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2" name="Rectangle 2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6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pos="3432" userDrawn="1">
          <p15:clr>
            <a:srgbClr val="FBAE40"/>
          </p15:clr>
        </p15:guide>
        <p15:guide id="1" orient="horz" pos="1117" userDrawn="1">
          <p15:clr>
            <a:srgbClr val="FBAE40"/>
          </p15:clr>
        </p15:guide>
        <p15:guide id="2" orient="horz" pos="1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336758" y="6555600"/>
            <a:ext cx="5502442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Footer appears here, if required.</a:t>
            </a:r>
          </a:p>
        </p:txBody>
      </p:sp>
      <p:sp>
        <p:nvSpPr>
          <p:cNvPr id="96" name="TextBox 95" descr="Copyright_box&#10;"/>
          <p:cNvSpPr txBox="1"/>
          <p:nvPr/>
        </p:nvSpPr>
        <p:spPr bwMode="auto">
          <a:xfrm>
            <a:off x="601526" y="6555600"/>
            <a:ext cx="1498465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2018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214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6675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99" userDrawn="1">
          <p15:clr>
            <a:srgbClr val="F26B43"/>
          </p15:clr>
        </p15:guide>
        <p15:guide id="9" pos="36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" y="18736"/>
            <a:ext cx="10985500" cy="549836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CA" sz="2400" b="1" dirty="0"/>
              <a:t>FY21 Target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25127"/>
              </p:ext>
            </p:extLst>
          </p:nvPr>
        </p:nvGraphicFramePr>
        <p:xfrm>
          <a:off x="574198" y="553823"/>
          <a:ext cx="1021004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13">
                  <a:extLst>
                    <a:ext uri="{9D8B030D-6E8A-4147-A177-3AD203B41FA5}">
                      <a16:colId xmlns:a16="http://schemas.microsoft.com/office/drawing/2014/main" val="2412597080"/>
                    </a:ext>
                  </a:extLst>
                </a:gridCol>
                <a:gridCol w="2950891">
                  <a:extLst>
                    <a:ext uri="{9D8B030D-6E8A-4147-A177-3AD203B41FA5}">
                      <a16:colId xmlns:a16="http://schemas.microsoft.com/office/drawing/2014/main" val="1321253567"/>
                    </a:ext>
                  </a:extLst>
                </a:gridCol>
                <a:gridCol w="1809097">
                  <a:extLst>
                    <a:ext uri="{9D8B030D-6E8A-4147-A177-3AD203B41FA5}">
                      <a16:colId xmlns:a16="http://schemas.microsoft.com/office/drawing/2014/main" val="1220283660"/>
                    </a:ext>
                  </a:extLst>
                </a:gridCol>
                <a:gridCol w="1936874">
                  <a:extLst>
                    <a:ext uri="{9D8B030D-6E8A-4147-A177-3AD203B41FA5}">
                      <a16:colId xmlns:a16="http://schemas.microsoft.com/office/drawing/2014/main" val="2396068040"/>
                    </a:ext>
                  </a:extLst>
                </a:gridCol>
                <a:gridCol w="1809866">
                  <a:extLst>
                    <a:ext uri="{9D8B030D-6E8A-4147-A177-3AD203B41FA5}">
                      <a16:colId xmlns:a16="http://schemas.microsoft.com/office/drawing/2014/main" val="3163205184"/>
                    </a:ext>
                  </a:extLst>
                </a:gridCol>
              </a:tblGrid>
              <a:tr h="27072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Target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</a:t>
                      </a:r>
                      <a:r>
                        <a:rPr lang="en-US" sz="1200" baseline="0" dirty="0"/>
                        <a:t> Actuals (YTD)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F21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184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Clients</a:t>
                      </a:r>
                    </a:p>
                  </a:txBody>
                  <a:tcP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Overall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9.00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8.83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4652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Innovation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9.00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8.00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78563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 – Technology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7050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CSAP</a:t>
                      </a:r>
                      <a:r>
                        <a:rPr lang="en-US" sz="1400" baseline="0" dirty="0"/>
                        <a:t> – Quality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94296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OSAP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9.00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27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r>
                        <a:rPr lang="en-US" sz="1400" baseline="0" dirty="0"/>
                        <a:t> Engagements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53764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Members</a:t>
                      </a:r>
                    </a:p>
                  </a:txBody>
                  <a:tcP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MSAP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≥8.50</a:t>
                      </a: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9.22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9.25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781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Voluntary Turnover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10-12%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15%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36793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SPP Participation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5360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Freelancers</a:t>
                      </a:r>
                      <a:r>
                        <a:rPr lang="en-US" sz="1400" baseline="0" dirty="0"/>
                        <a:t> numbers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≤ 2%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7889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Referral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40%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37.5%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43%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2221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Diversity Ratio (F:M)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≥</a:t>
                      </a:r>
                      <a:r>
                        <a:rPr lang="en-US" sz="1400" dirty="0"/>
                        <a:t>45%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30:70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40:60</a:t>
                      </a:r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09586"/>
                  </a:ext>
                </a:extLst>
              </a:tr>
              <a:tr h="286653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Shareholders</a:t>
                      </a:r>
                    </a:p>
                  </a:txBody>
                  <a:tcP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PCB Revenue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1275633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1491698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1341143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511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Gross Margin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824910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Utilization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104.77%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43937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</a:t>
                      </a:r>
                      <a:r>
                        <a:rPr lang="en-US" sz="1400" baseline="0" dirty="0"/>
                        <a:t> (CAD$ </a:t>
                      </a:r>
                      <a:r>
                        <a:rPr lang="en-US" sz="1400" baseline="0" dirty="0" err="1"/>
                        <a:t>Mn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619275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Contribution %</a:t>
                      </a:r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32794"/>
                  </a:ext>
                </a:extLst>
              </a:tr>
              <a:tr h="28665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BU SG&amp;A</a:t>
                      </a:r>
                      <a:r>
                        <a:rPr lang="en-US" sz="1400" baseline="0" dirty="0"/>
                        <a:t> %</a:t>
                      </a:r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00349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4A0DF-388B-4E8E-98BD-D87733043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95a5b16-1b8d-4c7c-9ebf-89c0983b697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6E5D471-849D-42BA-B0C9-710629E1787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V21 EN</Template>
  <TotalTime>10327</TotalTime>
  <Words>141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CGI Widescreen Beet</vt:lpstr>
      <vt:lpstr>FY21 Target Summary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Suvro Raychaudhuri</dc:creator>
  <cp:lastModifiedBy>Jalan, Vikas</cp:lastModifiedBy>
  <cp:revision>441</cp:revision>
  <dcterms:created xsi:type="dcterms:W3CDTF">2018-03-29T13:37:19Z</dcterms:created>
  <dcterms:modified xsi:type="dcterms:W3CDTF">2021-08-17T09:24:28Z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