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5"/>
  </p:sldMasterIdLst>
  <p:notesMasterIdLst>
    <p:notesMasterId r:id="rId18"/>
  </p:notesMasterIdLst>
  <p:handoutMasterIdLst>
    <p:handoutMasterId r:id="rId19"/>
  </p:handoutMasterIdLst>
  <p:sldIdLst>
    <p:sldId id="440" r:id="rId6"/>
    <p:sldId id="436" r:id="rId7"/>
    <p:sldId id="444" r:id="rId8"/>
    <p:sldId id="437" r:id="rId9"/>
    <p:sldId id="435" r:id="rId10"/>
    <p:sldId id="438" r:id="rId11"/>
    <p:sldId id="439" r:id="rId12"/>
    <p:sldId id="432" r:id="rId13"/>
    <p:sldId id="441" r:id="rId14"/>
    <p:sldId id="443" r:id="rId15"/>
    <p:sldId id="442" r:id="rId16"/>
    <p:sldId id="4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2083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chaudhuri, Suvro" initials="RS" lastIdx="1" clrIdx="0">
    <p:extLst>
      <p:ext uri="{19B8F6BF-5375-455C-9EA6-DF929625EA0E}">
        <p15:presenceInfo xmlns:p15="http://schemas.microsoft.com/office/powerpoint/2012/main" userId="S-1-5-21-3641078771-3653456904-245653651-16156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1164" y="72"/>
      </p:cViewPr>
      <p:guideLst>
        <p:guide orient="horz" pos="3874"/>
        <p:guide orient="horz" pos="20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47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8/18/2021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0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9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3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8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5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8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4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38" y="1112802"/>
            <a:ext cx="4387358" cy="4390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4" name="Rectangle 23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5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38" y="1112802"/>
            <a:ext cx="4387358" cy="4390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162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5" name="Rectangle 24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7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077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00"/>
            <a:ext cx="11829412" cy="460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00"/>
            <a:ext cx="11829412" cy="460875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5" name="Rectangle 24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7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349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2660828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7826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1233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99746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911477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219733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90417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34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6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 11"/>
          <p:cNvSpPr>
            <a:spLocks noEditPoints="1"/>
          </p:cNvSpPr>
          <p:nvPr userDrawn="1"/>
        </p:nvSpPr>
        <p:spPr bwMode="auto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71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 17"/>
          <p:cNvSpPr>
            <a:spLocks noEditPoints="1"/>
          </p:cNvSpPr>
          <p:nvPr userDrawn="1"/>
        </p:nvSpPr>
        <p:spPr bwMode="auto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20" name="Straight Connector 19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015205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8" name="Straight Connector 17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9" name="Straight Connector 18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179957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9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81608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799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7464425" y="1925468"/>
            <a:ext cx="4104183" cy="2448000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999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425" y="4797152"/>
            <a:ext cx="4104183" cy="158564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999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78800"/>
            <a:ext cx="1376300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3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4247">
          <p15:clr>
            <a:srgbClr val="FBAE40"/>
          </p15:clr>
        </p15:guide>
        <p15:guide id="5" pos="47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632114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58683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41998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9290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4042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5938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7" b="5597"/>
          <a:stretch/>
        </p:blipFill>
        <p:spPr>
          <a:xfrm>
            <a:off x="-2067" y="1771650"/>
            <a:ext cx="11821196" cy="4612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5" name="Group 4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7" b="5597"/>
          <a:stretch/>
        </p:blipFill>
        <p:spPr>
          <a:xfrm>
            <a:off x="-2067" y="1771650"/>
            <a:ext cx="11821196" cy="4612217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2" name="Rectangle 2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3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36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pos="3432" userDrawn="1">
          <p15:clr>
            <a:srgbClr val="FBAE40"/>
          </p15:clr>
        </p15:guide>
        <p15:guide id="1" orient="horz" pos="1117" userDrawn="1">
          <p15:clr>
            <a:srgbClr val="FBAE40"/>
          </p15:clr>
        </p15:guide>
        <p15:guide id="2" orient="horz" pos="1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96" name="TextBox 95" descr="Copyright_box&#10;"/>
          <p:cNvSpPr txBox="1"/>
          <p:nvPr/>
        </p:nvSpPr>
        <p:spPr bwMode="auto">
          <a:xfrm>
            <a:off x="601526" y="6555600"/>
            <a:ext cx="1498465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latin typeface="+mn-lt"/>
              </a:rPr>
              <a:t>© 2018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2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214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6675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99" userDrawn="1">
          <p15:clr>
            <a:srgbClr val="F26B43"/>
          </p15:clr>
        </p15:guide>
        <p15:guide id="9" pos="36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996545" y="1925468"/>
            <a:ext cx="4851902" cy="3182109"/>
          </a:xfrm>
        </p:spPr>
        <p:txBody>
          <a:bodyPr>
            <a:normAutofit fontScale="90000"/>
          </a:bodyPr>
          <a:lstStyle/>
          <a:p>
            <a:r>
              <a:rPr lang="en-US" dirty="0"/>
              <a:t>Subbanarasa Puttana Promotion Template</a:t>
            </a:r>
            <a:br>
              <a:rPr lang="en-US" dirty="0"/>
            </a:br>
            <a:r>
              <a:rPr lang="en-US" dirty="0"/>
              <a:t>FY2021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Promotion to Manager Expert</a:t>
            </a:r>
            <a:endParaRPr lang="en-US" sz="18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71888A-DB95-F144-BD66-16E9ADF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070" y="4797069"/>
            <a:ext cx="4102619" cy="1585500"/>
          </a:xfrm>
        </p:spPr>
        <p:txBody>
          <a:bodyPr>
            <a:normAutofit/>
          </a:bodyPr>
          <a:lstStyle/>
          <a:p>
            <a:r>
              <a:rPr lang="en-US" sz="1600" dirty="0"/>
              <a:t>Asia Pacific Solutions Delivery Centre</a:t>
            </a:r>
          </a:p>
        </p:txBody>
      </p:sp>
      <p:sp>
        <p:nvSpPr>
          <p:cNvPr id="15" name="TextBox 14" descr="Copyright_box&#10;"/>
          <p:cNvSpPr txBox="1"/>
          <p:nvPr/>
        </p:nvSpPr>
        <p:spPr bwMode="auto">
          <a:xfrm>
            <a:off x="602957" y="6545910"/>
            <a:ext cx="1920158" cy="16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/>
              <a:t>© 2020 CGI Inc.</a:t>
            </a:r>
            <a:endParaRPr lang="en-US" sz="1000" dirty="0"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r="168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490460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F635-7B2B-439A-AE3F-E26DC091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7D2FF-B5FE-4519-940E-72A9F912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87" y="940926"/>
            <a:ext cx="4642710" cy="2333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8104C-82B0-447C-9D9B-44E6F217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60" y="3457132"/>
            <a:ext cx="5176391" cy="2032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3B7B8C-7E50-42B1-A24C-EE0EBEF8A2B4}"/>
              </a:ext>
            </a:extLst>
          </p:cNvPr>
          <p:cNvSpPr/>
          <p:nvPr/>
        </p:nvSpPr>
        <p:spPr bwMode="gray">
          <a:xfrm>
            <a:off x="8848578" y="5444197"/>
            <a:ext cx="45719" cy="45719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93DA3-69F9-46AA-A332-41FF83355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9" y="940927"/>
            <a:ext cx="5489114" cy="2238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C4933-51A7-4D27-906F-8FC6BF782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87" y="3332134"/>
            <a:ext cx="4825590" cy="25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Certifications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F79D60-C38F-4FC8-A6DD-3CDB5AE033C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Confluent Certified Developer for Apache Kafka</a:t>
            </a:r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DevOps Plus – K8s</a:t>
            </a:r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Sun Certified Programmer for Java</a:t>
            </a:r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Python for Data science Expert</a:t>
            </a:r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AWS Cloud professional</a:t>
            </a:r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MongoDB for Java Developers</a:t>
            </a:r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Docker</a:t>
            </a:r>
          </a:p>
          <a:p>
            <a:pPr marL="99377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Microsoft Certified : Azure fundamentals </a:t>
            </a:r>
          </a:p>
        </p:txBody>
      </p:sp>
    </p:spTree>
    <p:extLst>
      <p:ext uri="{BB962C8B-B14F-4D97-AF65-F5344CB8AC3E}">
        <p14:creationId xmlns:p14="http://schemas.microsoft.com/office/powerpoint/2010/main" val="202560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6"/>
          <p:cNvSpPr>
            <a:spLocks noChangeArrowheads="1"/>
          </p:cNvSpPr>
          <p:nvPr/>
        </p:nvSpPr>
        <p:spPr bwMode="gray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0" rIns="64800" bIns="0" anchor="ctr"/>
          <a:lstStyle/>
          <a:p>
            <a:pPr algn="ctr">
              <a:buSzPct val="90000"/>
            </a:pPr>
            <a:endParaRPr lang="en-GB" sz="1600" b="1">
              <a:solidFill>
                <a:schemeClr val="bg1"/>
              </a:solidFill>
            </a:endParaRP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0021323" y="5721351"/>
            <a:ext cx="1894380" cy="855663"/>
            <a:chOff x="1028700" y="1828800"/>
            <a:chExt cx="7083426" cy="3197226"/>
          </a:xfrm>
        </p:grpSpPr>
        <p:sp>
          <p:nvSpPr>
            <p:cNvPr id="6144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>
                <a:gd name="T0" fmla="*/ 2147483647 w 452"/>
                <a:gd name="T1" fmla="*/ 2147483647 h 539"/>
                <a:gd name="T2" fmla="*/ 2147483647 w 452"/>
                <a:gd name="T3" fmla="*/ 2147483647 h 539"/>
                <a:gd name="T4" fmla="*/ 2147483647 w 452"/>
                <a:gd name="T5" fmla="*/ 2147483647 h 539"/>
                <a:gd name="T6" fmla="*/ 2147483647 w 452"/>
                <a:gd name="T7" fmla="*/ 2147483647 h 539"/>
                <a:gd name="T8" fmla="*/ 2147483647 w 452"/>
                <a:gd name="T9" fmla="*/ 2147483647 h 539"/>
                <a:gd name="T10" fmla="*/ 2147483647 w 452"/>
                <a:gd name="T11" fmla="*/ 2147483647 h 539"/>
                <a:gd name="T12" fmla="*/ 0 w 452"/>
                <a:gd name="T13" fmla="*/ 2147483647 h 539"/>
                <a:gd name="T14" fmla="*/ 2147483647 w 452"/>
                <a:gd name="T15" fmla="*/ 0 h 539"/>
                <a:gd name="T16" fmla="*/ 2147483647 w 452"/>
                <a:gd name="T17" fmla="*/ 2147483647 h 539"/>
                <a:gd name="T18" fmla="*/ 2147483647 w 452"/>
                <a:gd name="T19" fmla="*/ 2147483647 h 539"/>
                <a:gd name="T20" fmla="*/ 2147483647 w 452"/>
                <a:gd name="T21" fmla="*/ 2147483647 h 5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>
                <a:gd name="T0" fmla="*/ 2147483647 w 468"/>
                <a:gd name="T1" fmla="*/ 2147483647 h 539"/>
                <a:gd name="T2" fmla="*/ 0 w 468"/>
                <a:gd name="T3" fmla="*/ 2147483647 h 539"/>
                <a:gd name="T4" fmla="*/ 2147483647 w 468"/>
                <a:gd name="T5" fmla="*/ 0 h 539"/>
                <a:gd name="T6" fmla="*/ 2147483647 w 468"/>
                <a:gd name="T7" fmla="*/ 2147483647 h 539"/>
                <a:gd name="T8" fmla="*/ 2147483647 w 468"/>
                <a:gd name="T9" fmla="*/ 2147483647 h 539"/>
                <a:gd name="T10" fmla="*/ 2147483647 w 468"/>
                <a:gd name="T11" fmla="*/ 2147483647 h 539"/>
                <a:gd name="T12" fmla="*/ 2147483647 w 468"/>
                <a:gd name="T13" fmla="*/ 2147483647 h 539"/>
                <a:gd name="T14" fmla="*/ 2147483647 w 468"/>
                <a:gd name="T15" fmla="*/ 2147483647 h 539"/>
                <a:gd name="T16" fmla="*/ 2147483647 w 468"/>
                <a:gd name="T17" fmla="*/ 2147483647 h 539"/>
                <a:gd name="T18" fmla="*/ 2147483647 w 468"/>
                <a:gd name="T19" fmla="*/ 2147483647 h 539"/>
                <a:gd name="T20" fmla="*/ 2147483647 w 468"/>
                <a:gd name="T21" fmla="*/ 2147483647 h 539"/>
                <a:gd name="T22" fmla="*/ 2147483647 w 468"/>
                <a:gd name="T23" fmla="*/ 2147483647 h 539"/>
                <a:gd name="T24" fmla="*/ 2147483647 w 468"/>
                <a:gd name="T25" fmla="*/ 2147483647 h 539"/>
                <a:gd name="T26" fmla="*/ 2147483647 w 468"/>
                <a:gd name="T27" fmla="*/ 2147483647 h 539"/>
                <a:gd name="T28" fmla="*/ 2147483647 w 468"/>
                <a:gd name="T29" fmla="*/ 2147483647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>
                <a:gd name="T0" fmla="*/ 0 w 170"/>
                <a:gd name="T1" fmla="*/ 0 h 246"/>
                <a:gd name="T2" fmla="*/ 2147483647 w 170"/>
                <a:gd name="T3" fmla="*/ 0 h 246"/>
                <a:gd name="T4" fmla="*/ 2147483647 w 170"/>
                <a:gd name="T5" fmla="*/ 2147483647 h 246"/>
                <a:gd name="T6" fmla="*/ 2147483647 w 170"/>
                <a:gd name="T7" fmla="*/ 2147483647 h 246"/>
                <a:gd name="T8" fmla="*/ 2147483647 w 170"/>
                <a:gd name="T9" fmla="*/ 2147483647 h 246"/>
                <a:gd name="T10" fmla="*/ 2147483647 w 170"/>
                <a:gd name="T11" fmla="*/ 2147483647 h 246"/>
                <a:gd name="T12" fmla="*/ 2147483647 w 170"/>
                <a:gd name="T13" fmla="*/ 2147483647 h 246"/>
                <a:gd name="T14" fmla="*/ 2147483647 w 170"/>
                <a:gd name="T15" fmla="*/ 2147483647 h 246"/>
                <a:gd name="T16" fmla="*/ 2147483647 w 170"/>
                <a:gd name="T17" fmla="*/ 2147483647 h 246"/>
                <a:gd name="T18" fmla="*/ 2147483647 w 170"/>
                <a:gd name="T19" fmla="*/ 2147483647 h 246"/>
                <a:gd name="T20" fmla="*/ 2147483647 w 170"/>
                <a:gd name="T21" fmla="*/ 2147483647 h 246"/>
                <a:gd name="T22" fmla="*/ 0 w 170"/>
                <a:gd name="T23" fmla="*/ 2147483647 h 246"/>
                <a:gd name="T24" fmla="*/ 0 w 170"/>
                <a:gd name="T25" fmla="*/ 0 h 2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>
                <a:gd name="T0" fmla="*/ 2147483647 w 170"/>
                <a:gd name="T1" fmla="*/ 2147483647 h 177"/>
                <a:gd name="T2" fmla="*/ 2147483647 w 170"/>
                <a:gd name="T3" fmla="*/ 0 h 177"/>
                <a:gd name="T4" fmla="*/ 2147483647 w 170"/>
                <a:gd name="T5" fmla="*/ 0 h 177"/>
                <a:gd name="T6" fmla="*/ 2147483647 w 170"/>
                <a:gd name="T7" fmla="*/ 2147483647 h 177"/>
                <a:gd name="T8" fmla="*/ 2147483647 w 170"/>
                <a:gd name="T9" fmla="*/ 0 h 177"/>
                <a:gd name="T10" fmla="*/ 2147483647 w 170"/>
                <a:gd name="T11" fmla="*/ 0 h 177"/>
                <a:gd name="T12" fmla="*/ 2147483647 w 170"/>
                <a:gd name="T13" fmla="*/ 2147483647 h 177"/>
                <a:gd name="T14" fmla="*/ 2147483647 w 170"/>
                <a:gd name="T15" fmla="*/ 2147483647 h 177"/>
                <a:gd name="T16" fmla="*/ 2147483647 w 170"/>
                <a:gd name="T17" fmla="*/ 2147483647 h 177"/>
                <a:gd name="T18" fmla="*/ 2147483647 w 170"/>
                <a:gd name="T19" fmla="*/ 2147483647 h 177"/>
                <a:gd name="T20" fmla="*/ 2147483647 w 170"/>
                <a:gd name="T21" fmla="*/ 2147483647 h 177"/>
                <a:gd name="T22" fmla="*/ 0 w 170"/>
                <a:gd name="T23" fmla="*/ 2147483647 h 177"/>
                <a:gd name="T24" fmla="*/ 2147483647 w 170"/>
                <a:gd name="T25" fmla="*/ 2147483647 h 1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>
                <a:gd name="T0" fmla="*/ 0 w 71"/>
                <a:gd name="T1" fmla="*/ 2147483647 h 106"/>
                <a:gd name="T2" fmla="*/ 2147483647 w 71"/>
                <a:gd name="T3" fmla="*/ 2147483647 h 106"/>
                <a:gd name="T4" fmla="*/ 2147483647 w 71"/>
                <a:gd name="T5" fmla="*/ 2147483647 h 106"/>
                <a:gd name="T6" fmla="*/ 2147483647 w 71"/>
                <a:gd name="T7" fmla="*/ 2147483647 h 106"/>
                <a:gd name="T8" fmla="*/ 2147483647 w 71"/>
                <a:gd name="T9" fmla="*/ 2147483647 h 106"/>
                <a:gd name="T10" fmla="*/ 2147483647 w 71"/>
                <a:gd name="T11" fmla="*/ 0 h 106"/>
                <a:gd name="T12" fmla="*/ 2147483647 w 71"/>
                <a:gd name="T13" fmla="*/ 2147483647 h 106"/>
                <a:gd name="T14" fmla="*/ 2147483647 w 71"/>
                <a:gd name="T15" fmla="*/ 2147483647 h 106"/>
                <a:gd name="T16" fmla="*/ 2147483647 w 71"/>
                <a:gd name="T17" fmla="*/ 2147483647 h 106"/>
                <a:gd name="T18" fmla="*/ 2147483647 w 71"/>
                <a:gd name="T19" fmla="*/ 2147483647 h 106"/>
                <a:gd name="T20" fmla="*/ 2147483647 w 71"/>
                <a:gd name="T21" fmla="*/ 2147483647 h 106"/>
                <a:gd name="T22" fmla="*/ 2147483647 w 71"/>
                <a:gd name="T23" fmla="*/ 2147483647 h 106"/>
                <a:gd name="T24" fmla="*/ 2147483647 w 71"/>
                <a:gd name="T25" fmla="*/ 2147483647 h 106"/>
                <a:gd name="T26" fmla="*/ 2147483647 w 71"/>
                <a:gd name="T27" fmla="*/ 2147483647 h 106"/>
                <a:gd name="T28" fmla="*/ 2147483647 w 71"/>
                <a:gd name="T29" fmla="*/ 2147483647 h 106"/>
                <a:gd name="T30" fmla="*/ 2147483647 w 71"/>
                <a:gd name="T31" fmla="*/ 2147483647 h 106"/>
                <a:gd name="T32" fmla="*/ 2147483647 w 71"/>
                <a:gd name="T33" fmla="*/ 2147483647 h 106"/>
                <a:gd name="T34" fmla="*/ 2147483647 w 71"/>
                <a:gd name="T35" fmla="*/ 2147483647 h 106"/>
                <a:gd name="T36" fmla="*/ 2147483647 w 71"/>
                <a:gd name="T37" fmla="*/ 2147483647 h 106"/>
                <a:gd name="T38" fmla="*/ 2147483647 w 71"/>
                <a:gd name="T39" fmla="*/ 2147483647 h 106"/>
                <a:gd name="T40" fmla="*/ 0 w 71"/>
                <a:gd name="T41" fmla="*/ 2147483647 h 106"/>
                <a:gd name="T42" fmla="*/ 0 w 71"/>
                <a:gd name="T43" fmla="*/ 2147483647 h 106"/>
                <a:gd name="T44" fmla="*/ 2147483647 w 71"/>
                <a:gd name="T45" fmla="*/ 2147483647 h 106"/>
                <a:gd name="T46" fmla="*/ 2147483647 w 71"/>
                <a:gd name="T47" fmla="*/ 2147483647 h 106"/>
                <a:gd name="T48" fmla="*/ 2147483647 w 71"/>
                <a:gd name="T49" fmla="*/ 2147483647 h 106"/>
                <a:gd name="T50" fmla="*/ 2147483647 w 71"/>
                <a:gd name="T51" fmla="*/ 2147483647 h 106"/>
                <a:gd name="T52" fmla="*/ 2147483647 w 71"/>
                <a:gd name="T53" fmla="*/ 2147483647 h 106"/>
                <a:gd name="T54" fmla="*/ 2147483647 w 71"/>
                <a:gd name="T55" fmla="*/ 2147483647 h 106"/>
                <a:gd name="T56" fmla="*/ 2147483647 w 71"/>
                <a:gd name="T57" fmla="*/ 2147483647 h 106"/>
                <a:gd name="T58" fmla="*/ 2147483647 w 71"/>
                <a:gd name="T59" fmla="*/ 2147483647 h 106"/>
                <a:gd name="T60" fmla="*/ 2147483647 w 71"/>
                <a:gd name="T61" fmla="*/ 2147483647 h 106"/>
                <a:gd name="T62" fmla="*/ 2147483647 w 71"/>
                <a:gd name="T63" fmla="*/ 2147483647 h 106"/>
                <a:gd name="T64" fmla="*/ 2147483647 w 71"/>
                <a:gd name="T65" fmla="*/ 2147483647 h 106"/>
                <a:gd name="T66" fmla="*/ 2147483647 w 71"/>
                <a:gd name="T67" fmla="*/ 2147483647 h 106"/>
                <a:gd name="T68" fmla="*/ 2147483647 w 71"/>
                <a:gd name="T69" fmla="*/ 2147483647 h 106"/>
                <a:gd name="T70" fmla="*/ 2147483647 w 71"/>
                <a:gd name="T71" fmla="*/ 2147483647 h 106"/>
                <a:gd name="T72" fmla="*/ 2147483647 w 71"/>
                <a:gd name="T73" fmla="*/ 2147483647 h 106"/>
                <a:gd name="T74" fmla="*/ 2147483647 w 71"/>
                <a:gd name="T75" fmla="*/ 2147483647 h 106"/>
                <a:gd name="T76" fmla="*/ 2147483647 w 71"/>
                <a:gd name="T77" fmla="*/ 2147483647 h 1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>
                <a:gd name="T0" fmla="*/ 2147483647 w 69"/>
                <a:gd name="T1" fmla="*/ 2147483647 h 78"/>
                <a:gd name="T2" fmla="*/ 2147483647 w 69"/>
                <a:gd name="T3" fmla="*/ 2147483647 h 78"/>
                <a:gd name="T4" fmla="*/ 2147483647 w 69"/>
                <a:gd name="T5" fmla="*/ 2147483647 h 78"/>
                <a:gd name="T6" fmla="*/ 2147483647 w 69"/>
                <a:gd name="T7" fmla="*/ 2147483647 h 78"/>
                <a:gd name="T8" fmla="*/ 2147483647 w 69"/>
                <a:gd name="T9" fmla="*/ 2147483647 h 78"/>
                <a:gd name="T10" fmla="*/ 2147483647 w 69"/>
                <a:gd name="T11" fmla="*/ 2147483647 h 78"/>
                <a:gd name="T12" fmla="*/ 0 w 69"/>
                <a:gd name="T13" fmla="*/ 2147483647 h 78"/>
                <a:gd name="T14" fmla="*/ 2147483647 w 69"/>
                <a:gd name="T15" fmla="*/ 2147483647 h 78"/>
                <a:gd name="T16" fmla="*/ 2147483647 w 69"/>
                <a:gd name="T17" fmla="*/ 2147483647 h 78"/>
                <a:gd name="T18" fmla="*/ 2147483647 w 69"/>
                <a:gd name="T19" fmla="*/ 2147483647 h 78"/>
                <a:gd name="T20" fmla="*/ 2147483647 w 69"/>
                <a:gd name="T21" fmla="*/ 0 h 78"/>
                <a:gd name="T22" fmla="*/ 2147483647 w 69"/>
                <a:gd name="T23" fmla="*/ 2147483647 h 78"/>
                <a:gd name="T24" fmla="*/ 2147483647 w 69"/>
                <a:gd name="T25" fmla="*/ 2147483647 h 78"/>
                <a:gd name="T26" fmla="*/ 2147483647 w 69"/>
                <a:gd name="T27" fmla="*/ 2147483647 h 78"/>
                <a:gd name="T28" fmla="*/ 2147483647 w 69"/>
                <a:gd name="T29" fmla="*/ 2147483647 h 78"/>
                <a:gd name="T30" fmla="*/ 2147483647 w 69"/>
                <a:gd name="T31" fmla="*/ 2147483647 h 78"/>
                <a:gd name="T32" fmla="*/ 2147483647 w 69"/>
                <a:gd name="T33" fmla="*/ 2147483647 h 78"/>
                <a:gd name="T34" fmla="*/ 2147483647 w 69"/>
                <a:gd name="T35" fmla="*/ 2147483647 h 78"/>
                <a:gd name="T36" fmla="*/ 2147483647 w 69"/>
                <a:gd name="T37" fmla="*/ 2147483647 h 78"/>
                <a:gd name="T38" fmla="*/ 2147483647 w 69"/>
                <a:gd name="T39" fmla="*/ 2147483647 h 78"/>
                <a:gd name="T40" fmla="*/ 2147483647 w 69"/>
                <a:gd name="T41" fmla="*/ 2147483647 h 78"/>
                <a:gd name="T42" fmla="*/ 2147483647 w 69"/>
                <a:gd name="T43" fmla="*/ 2147483647 h 78"/>
                <a:gd name="T44" fmla="*/ 2147483647 w 69"/>
                <a:gd name="T45" fmla="*/ 2147483647 h 78"/>
                <a:gd name="T46" fmla="*/ 2147483647 w 69"/>
                <a:gd name="T47" fmla="*/ 2147483647 h 78"/>
                <a:gd name="T48" fmla="*/ 2147483647 w 69"/>
                <a:gd name="T49" fmla="*/ 2147483647 h 78"/>
                <a:gd name="T50" fmla="*/ 2147483647 w 69"/>
                <a:gd name="T51" fmla="*/ 2147483647 h 78"/>
                <a:gd name="T52" fmla="*/ 2147483647 w 69"/>
                <a:gd name="T53" fmla="*/ 2147483647 h 78"/>
                <a:gd name="T54" fmla="*/ 2147483647 w 69"/>
                <a:gd name="T55" fmla="*/ 2147483647 h 78"/>
                <a:gd name="T56" fmla="*/ 2147483647 w 69"/>
                <a:gd name="T57" fmla="*/ 2147483647 h 78"/>
                <a:gd name="T58" fmla="*/ 2147483647 w 69"/>
                <a:gd name="T59" fmla="*/ 2147483647 h 78"/>
                <a:gd name="T60" fmla="*/ 2147483647 w 69"/>
                <a:gd name="T61" fmla="*/ 2147483647 h 78"/>
                <a:gd name="T62" fmla="*/ 2147483647 w 69"/>
                <a:gd name="T63" fmla="*/ 2147483647 h 78"/>
                <a:gd name="T64" fmla="*/ 2147483647 w 69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>
                <a:gd name="T0" fmla="*/ 0 w 40"/>
                <a:gd name="T1" fmla="*/ 2147483647 h 77"/>
                <a:gd name="T2" fmla="*/ 2147483647 w 40"/>
                <a:gd name="T3" fmla="*/ 2147483647 h 77"/>
                <a:gd name="T4" fmla="*/ 2147483647 w 40"/>
                <a:gd name="T5" fmla="*/ 2147483647 h 77"/>
                <a:gd name="T6" fmla="*/ 2147483647 w 40"/>
                <a:gd name="T7" fmla="*/ 2147483647 h 77"/>
                <a:gd name="T8" fmla="*/ 2147483647 w 40"/>
                <a:gd name="T9" fmla="*/ 2147483647 h 77"/>
                <a:gd name="T10" fmla="*/ 2147483647 w 40"/>
                <a:gd name="T11" fmla="*/ 0 h 77"/>
                <a:gd name="T12" fmla="*/ 2147483647 w 40"/>
                <a:gd name="T13" fmla="*/ 2147483647 h 77"/>
                <a:gd name="T14" fmla="*/ 2147483647 w 40"/>
                <a:gd name="T15" fmla="*/ 2147483647 h 77"/>
                <a:gd name="T16" fmla="*/ 2147483647 w 40"/>
                <a:gd name="T17" fmla="*/ 2147483647 h 77"/>
                <a:gd name="T18" fmla="*/ 2147483647 w 40"/>
                <a:gd name="T19" fmla="*/ 2147483647 h 77"/>
                <a:gd name="T20" fmla="*/ 2147483647 w 40"/>
                <a:gd name="T21" fmla="*/ 2147483647 h 77"/>
                <a:gd name="T22" fmla="*/ 2147483647 w 40"/>
                <a:gd name="T23" fmla="*/ 2147483647 h 77"/>
                <a:gd name="T24" fmla="*/ 0 w 40"/>
                <a:gd name="T25" fmla="*/ 2147483647 h 77"/>
                <a:gd name="T26" fmla="*/ 0 w 40"/>
                <a:gd name="T27" fmla="*/ 2147483647 h 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>
                <a:gd name="T0" fmla="*/ 2147483647 w 28"/>
                <a:gd name="T1" fmla="*/ 2147483647 h 246"/>
                <a:gd name="T2" fmla="*/ 0 w 28"/>
                <a:gd name="T3" fmla="*/ 2147483647 h 246"/>
                <a:gd name="T4" fmla="*/ 0 w 28"/>
                <a:gd name="T5" fmla="*/ 0 h 246"/>
                <a:gd name="T6" fmla="*/ 2147483647 w 28"/>
                <a:gd name="T7" fmla="*/ 0 h 246"/>
                <a:gd name="T8" fmla="*/ 2147483647 w 28"/>
                <a:gd name="T9" fmla="*/ 2147483647 h 246"/>
                <a:gd name="T10" fmla="*/ 0 w 28"/>
                <a:gd name="T11" fmla="*/ 2147483647 h 246"/>
                <a:gd name="T12" fmla="*/ 2147483647 w 28"/>
                <a:gd name="T13" fmla="*/ 2147483647 h 246"/>
                <a:gd name="T14" fmla="*/ 2147483647 w 28"/>
                <a:gd name="T15" fmla="*/ 2147483647 h 246"/>
                <a:gd name="T16" fmla="*/ 0 w 28"/>
                <a:gd name="T17" fmla="*/ 2147483647 h 246"/>
                <a:gd name="T18" fmla="*/ 0 w 28"/>
                <a:gd name="T19" fmla="*/ 2147483647 h 2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>
                <a:gd name="T0" fmla="*/ 2147483647 w 69"/>
                <a:gd name="T1" fmla="*/ 2147483647 h 78"/>
                <a:gd name="T2" fmla="*/ 2147483647 w 69"/>
                <a:gd name="T3" fmla="*/ 2147483647 h 78"/>
                <a:gd name="T4" fmla="*/ 2147483647 w 69"/>
                <a:gd name="T5" fmla="*/ 2147483647 h 78"/>
                <a:gd name="T6" fmla="*/ 2147483647 w 69"/>
                <a:gd name="T7" fmla="*/ 2147483647 h 78"/>
                <a:gd name="T8" fmla="*/ 2147483647 w 69"/>
                <a:gd name="T9" fmla="*/ 2147483647 h 78"/>
                <a:gd name="T10" fmla="*/ 2147483647 w 69"/>
                <a:gd name="T11" fmla="*/ 2147483647 h 78"/>
                <a:gd name="T12" fmla="*/ 0 w 69"/>
                <a:gd name="T13" fmla="*/ 2147483647 h 78"/>
                <a:gd name="T14" fmla="*/ 2147483647 w 69"/>
                <a:gd name="T15" fmla="*/ 2147483647 h 78"/>
                <a:gd name="T16" fmla="*/ 2147483647 w 69"/>
                <a:gd name="T17" fmla="*/ 2147483647 h 78"/>
                <a:gd name="T18" fmla="*/ 2147483647 w 69"/>
                <a:gd name="T19" fmla="*/ 2147483647 h 78"/>
                <a:gd name="T20" fmla="*/ 2147483647 w 69"/>
                <a:gd name="T21" fmla="*/ 0 h 78"/>
                <a:gd name="T22" fmla="*/ 2147483647 w 69"/>
                <a:gd name="T23" fmla="*/ 2147483647 h 78"/>
                <a:gd name="T24" fmla="*/ 2147483647 w 69"/>
                <a:gd name="T25" fmla="*/ 2147483647 h 78"/>
                <a:gd name="T26" fmla="*/ 2147483647 w 69"/>
                <a:gd name="T27" fmla="*/ 2147483647 h 78"/>
                <a:gd name="T28" fmla="*/ 2147483647 w 69"/>
                <a:gd name="T29" fmla="*/ 2147483647 h 78"/>
                <a:gd name="T30" fmla="*/ 2147483647 w 69"/>
                <a:gd name="T31" fmla="*/ 2147483647 h 78"/>
                <a:gd name="T32" fmla="*/ 2147483647 w 69"/>
                <a:gd name="T33" fmla="*/ 2147483647 h 78"/>
                <a:gd name="T34" fmla="*/ 2147483647 w 69"/>
                <a:gd name="T35" fmla="*/ 2147483647 h 78"/>
                <a:gd name="T36" fmla="*/ 2147483647 w 69"/>
                <a:gd name="T37" fmla="*/ 2147483647 h 78"/>
                <a:gd name="T38" fmla="*/ 2147483647 w 69"/>
                <a:gd name="T39" fmla="*/ 2147483647 h 78"/>
                <a:gd name="T40" fmla="*/ 2147483647 w 69"/>
                <a:gd name="T41" fmla="*/ 2147483647 h 78"/>
                <a:gd name="T42" fmla="*/ 2147483647 w 69"/>
                <a:gd name="T43" fmla="*/ 2147483647 h 78"/>
                <a:gd name="T44" fmla="*/ 2147483647 w 69"/>
                <a:gd name="T45" fmla="*/ 2147483647 h 78"/>
                <a:gd name="T46" fmla="*/ 2147483647 w 69"/>
                <a:gd name="T47" fmla="*/ 2147483647 h 78"/>
                <a:gd name="T48" fmla="*/ 2147483647 w 69"/>
                <a:gd name="T49" fmla="*/ 2147483647 h 78"/>
                <a:gd name="T50" fmla="*/ 2147483647 w 69"/>
                <a:gd name="T51" fmla="*/ 2147483647 h 78"/>
                <a:gd name="T52" fmla="*/ 2147483647 w 69"/>
                <a:gd name="T53" fmla="*/ 2147483647 h 78"/>
                <a:gd name="T54" fmla="*/ 2147483647 w 69"/>
                <a:gd name="T55" fmla="*/ 2147483647 h 78"/>
                <a:gd name="T56" fmla="*/ 2147483647 w 69"/>
                <a:gd name="T57" fmla="*/ 2147483647 h 78"/>
                <a:gd name="T58" fmla="*/ 2147483647 w 69"/>
                <a:gd name="T59" fmla="*/ 2147483647 h 78"/>
                <a:gd name="T60" fmla="*/ 2147483647 w 69"/>
                <a:gd name="T61" fmla="*/ 2147483647 h 78"/>
                <a:gd name="T62" fmla="*/ 2147483647 w 69"/>
                <a:gd name="T63" fmla="*/ 2147483647 h 78"/>
                <a:gd name="T64" fmla="*/ 2147483647 w 69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>
                <a:gd name="T0" fmla="*/ 0 w 63"/>
                <a:gd name="T1" fmla="*/ 2147483647 h 77"/>
                <a:gd name="T2" fmla="*/ 2147483647 w 63"/>
                <a:gd name="T3" fmla="*/ 2147483647 h 77"/>
                <a:gd name="T4" fmla="*/ 2147483647 w 63"/>
                <a:gd name="T5" fmla="*/ 2147483647 h 77"/>
                <a:gd name="T6" fmla="*/ 2147483647 w 63"/>
                <a:gd name="T7" fmla="*/ 2147483647 h 77"/>
                <a:gd name="T8" fmla="*/ 2147483647 w 63"/>
                <a:gd name="T9" fmla="*/ 2147483647 h 77"/>
                <a:gd name="T10" fmla="*/ 2147483647 w 63"/>
                <a:gd name="T11" fmla="*/ 0 h 77"/>
                <a:gd name="T12" fmla="*/ 2147483647 w 63"/>
                <a:gd name="T13" fmla="*/ 2147483647 h 77"/>
                <a:gd name="T14" fmla="*/ 2147483647 w 63"/>
                <a:gd name="T15" fmla="*/ 2147483647 h 77"/>
                <a:gd name="T16" fmla="*/ 2147483647 w 63"/>
                <a:gd name="T17" fmla="*/ 2147483647 h 77"/>
                <a:gd name="T18" fmla="*/ 2147483647 w 63"/>
                <a:gd name="T19" fmla="*/ 2147483647 h 77"/>
                <a:gd name="T20" fmla="*/ 2147483647 w 63"/>
                <a:gd name="T21" fmla="*/ 2147483647 h 77"/>
                <a:gd name="T22" fmla="*/ 2147483647 w 63"/>
                <a:gd name="T23" fmla="*/ 2147483647 h 77"/>
                <a:gd name="T24" fmla="*/ 2147483647 w 63"/>
                <a:gd name="T25" fmla="*/ 2147483647 h 77"/>
                <a:gd name="T26" fmla="*/ 2147483647 w 63"/>
                <a:gd name="T27" fmla="*/ 2147483647 h 77"/>
                <a:gd name="T28" fmla="*/ 2147483647 w 63"/>
                <a:gd name="T29" fmla="*/ 2147483647 h 77"/>
                <a:gd name="T30" fmla="*/ 2147483647 w 63"/>
                <a:gd name="T31" fmla="*/ 2147483647 h 77"/>
                <a:gd name="T32" fmla="*/ 2147483647 w 63"/>
                <a:gd name="T33" fmla="*/ 2147483647 h 77"/>
                <a:gd name="T34" fmla="*/ 2147483647 w 63"/>
                <a:gd name="T35" fmla="*/ 2147483647 h 77"/>
                <a:gd name="T36" fmla="*/ 2147483647 w 63"/>
                <a:gd name="T37" fmla="*/ 2147483647 h 77"/>
                <a:gd name="T38" fmla="*/ 2147483647 w 63"/>
                <a:gd name="T39" fmla="*/ 2147483647 h 77"/>
                <a:gd name="T40" fmla="*/ 0 w 63"/>
                <a:gd name="T41" fmla="*/ 2147483647 h 77"/>
                <a:gd name="T42" fmla="*/ 0 w 63"/>
                <a:gd name="T43" fmla="*/ 2147483647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>
                <a:gd name="T0" fmla="*/ 2147483647 w 68"/>
                <a:gd name="T1" fmla="*/ 2147483647 h 78"/>
                <a:gd name="T2" fmla="*/ 2147483647 w 68"/>
                <a:gd name="T3" fmla="*/ 2147483647 h 78"/>
                <a:gd name="T4" fmla="*/ 2147483647 w 68"/>
                <a:gd name="T5" fmla="*/ 2147483647 h 78"/>
                <a:gd name="T6" fmla="*/ 2147483647 w 68"/>
                <a:gd name="T7" fmla="*/ 2147483647 h 78"/>
                <a:gd name="T8" fmla="*/ 2147483647 w 68"/>
                <a:gd name="T9" fmla="*/ 2147483647 h 78"/>
                <a:gd name="T10" fmla="*/ 2147483647 w 68"/>
                <a:gd name="T11" fmla="*/ 2147483647 h 78"/>
                <a:gd name="T12" fmla="*/ 2147483647 w 68"/>
                <a:gd name="T13" fmla="*/ 2147483647 h 78"/>
                <a:gd name="T14" fmla="*/ 2147483647 w 68"/>
                <a:gd name="T15" fmla="*/ 2147483647 h 78"/>
                <a:gd name="T16" fmla="*/ 2147483647 w 68"/>
                <a:gd name="T17" fmla="*/ 2147483647 h 78"/>
                <a:gd name="T18" fmla="*/ 2147483647 w 68"/>
                <a:gd name="T19" fmla="*/ 2147483647 h 78"/>
                <a:gd name="T20" fmla="*/ 2147483647 w 68"/>
                <a:gd name="T21" fmla="*/ 2147483647 h 78"/>
                <a:gd name="T22" fmla="*/ 2147483647 w 68"/>
                <a:gd name="T23" fmla="*/ 2147483647 h 78"/>
                <a:gd name="T24" fmla="*/ 2147483647 w 68"/>
                <a:gd name="T25" fmla="*/ 2147483647 h 78"/>
                <a:gd name="T26" fmla="*/ 2147483647 w 68"/>
                <a:gd name="T27" fmla="*/ 2147483647 h 78"/>
                <a:gd name="T28" fmla="*/ 2147483647 w 68"/>
                <a:gd name="T29" fmla="*/ 2147483647 h 78"/>
                <a:gd name="T30" fmla="*/ 2147483647 w 68"/>
                <a:gd name="T31" fmla="*/ 2147483647 h 78"/>
                <a:gd name="T32" fmla="*/ 2147483647 w 68"/>
                <a:gd name="T33" fmla="*/ 2147483647 h 78"/>
                <a:gd name="T34" fmla="*/ 2147483647 w 68"/>
                <a:gd name="T35" fmla="*/ 2147483647 h 78"/>
                <a:gd name="T36" fmla="*/ 2147483647 w 68"/>
                <a:gd name="T37" fmla="*/ 2147483647 h 78"/>
                <a:gd name="T38" fmla="*/ 0 w 68"/>
                <a:gd name="T39" fmla="*/ 2147483647 h 78"/>
                <a:gd name="T40" fmla="*/ 2147483647 w 68"/>
                <a:gd name="T41" fmla="*/ 2147483647 h 78"/>
                <a:gd name="T42" fmla="*/ 2147483647 w 68"/>
                <a:gd name="T43" fmla="*/ 2147483647 h 78"/>
                <a:gd name="T44" fmla="*/ 2147483647 w 68"/>
                <a:gd name="T45" fmla="*/ 2147483647 h 78"/>
                <a:gd name="T46" fmla="*/ 2147483647 w 68"/>
                <a:gd name="T47" fmla="*/ 0 h 78"/>
                <a:gd name="T48" fmla="*/ 2147483647 w 68"/>
                <a:gd name="T49" fmla="*/ 2147483647 h 78"/>
                <a:gd name="T50" fmla="*/ 2147483647 w 68"/>
                <a:gd name="T51" fmla="*/ 2147483647 h 78"/>
                <a:gd name="T52" fmla="*/ 2147483647 w 68"/>
                <a:gd name="T53" fmla="*/ 2147483647 h 78"/>
                <a:gd name="T54" fmla="*/ 2147483647 w 68"/>
                <a:gd name="T55" fmla="*/ 2147483647 h 78"/>
                <a:gd name="T56" fmla="*/ 2147483647 w 68"/>
                <a:gd name="T57" fmla="*/ 2147483647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>
                <a:gd name="T0" fmla="*/ 2147483647 w 70"/>
                <a:gd name="T1" fmla="*/ 2147483647 h 78"/>
                <a:gd name="T2" fmla="*/ 2147483647 w 70"/>
                <a:gd name="T3" fmla="*/ 2147483647 h 78"/>
                <a:gd name="T4" fmla="*/ 2147483647 w 70"/>
                <a:gd name="T5" fmla="*/ 2147483647 h 78"/>
                <a:gd name="T6" fmla="*/ 2147483647 w 70"/>
                <a:gd name="T7" fmla="*/ 2147483647 h 78"/>
                <a:gd name="T8" fmla="*/ 2147483647 w 70"/>
                <a:gd name="T9" fmla="*/ 2147483647 h 78"/>
                <a:gd name="T10" fmla="*/ 2147483647 w 70"/>
                <a:gd name="T11" fmla="*/ 2147483647 h 78"/>
                <a:gd name="T12" fmla="*/ 0 w 70"/>
                <a:gd name="T13" fmla="*/ 2147483647 h 78"/>
                <a:gd name="T14" fmla="*/ 2147483647 w 70"/>
                <a:gd name="T15" fmla="*/ 2147483647 h 78"/>
                <a:gd name="T16" fmla="*/ 2147483647 w 70"/>
                <a:gd name="T17" fmla="*/ 2147483647 h 78"/>
                <a:gd name="T18" fmla="*/ 2147483647 w 70"/>
                <a:gd name="T19" fmla="*/ 2147483647 h 78"/>
                <a:gd name="T20" fmla="*/ 2147483647 w 70"/>
                <a:gd name="T21" fmla="*/ 0 h 78"/>
                <a:gd name="T22" fmla="*/ 2147483647 w 70"/>
                <a:gd name="T23" fmla="*/ 2147483647 h 78"/>
                <a:gd name="T24" fmla="*/ 2147483647 w 70"/>
                <a:gd name="T25" fmla="*/ 2147483647 h 78"/>
                <a:gd name="T26" fmla="*/ 2147483647 w 70"/>
                <a:gd name="T27" fmla="*/ 2147483647 h 78"/>
                <a:gd name="T28" fmla="*/ 2147483647 w 70"/>
                <a:gd name="T29" fmla="*/ 2147483647 h 78"/>
                <a:gd name="T30" fmla="*/ 2147483647 w 70"/>
                <a:gd name="T31" fmla="*/ 2147483647 h 78"/>
                <a:gd name="T32" fmla="*/ 2147483647 w 70"/>
                <a:gd name="T33" fmla="*/ 2147483647 h 78"/>
                <a:gd name="T34" fmla="*/ 2147483647 w 70"/>
                <a:gd name="T35" fmla="*/ 2147483647 h 78"/>
                <a:gd name="T36" fmla="*/ 2147483647 w 70"/>
                <a:gd name="T37" fmla="*/ 2147483647 h 78"/>
                <a:gd name="T38" fmla="*/ 2147483647 w 70"/>
                <a:gd name="T39" fmla="*/ 2147483647 h 78"/>
                <a:gd name="T40" fmla="*/ 2147483647 w 70"/>
                <a:gd name="T41" fmla="*/ 2147483647 h 78"/>
                <a:gd name="T42" fmla="*/ 2147483647 w 70"/>
                <a:gd name="T43" fmla="*/ 2147483647 h 78"/>
                <a:gd name="T44" fmla="*/ 2147483647 w 70"/>
                <a:gd name="T45" fmla="*/ 2147483647 h 78"/>
                <a:gd name="T46" fmla="*/ 2147483647 w 70"/>
                <a:gd name="T47" fmla="*/ 2147483647 h 78"/>
                <a:gd name="T48" fmla="*/ 2147483647 w 70"/>
                <a:gd name="T49" fmla="*/ 2147483647 h 78"/>
                <a:gd name="T50" fmla="*/ 2147483647 w 70"/>
                <a:gd name="T51" fmla="*/ 2147483647 h 78"/>
                <a:gd name="T52" fmla="*/ 2147483647 w 70"/>
                <a:gd name="T53" fmla="*/ 2147483647 h 78"/>
                <a:gd name="T54" fmla="*/ 2147483647 w 70"/>
                <a:gd name="T55" fmla="*/ 2147483647 h 78"/>
                <a:gd name="T56" fmla="*/ 2147483647 w 70"/>
                <a:gd name="T57" fmla="*/ 2147483647 h 78"/>
                <a:gd name="T58" fmla="*/ 2147483647 w 70"/>
                <a:gd name="T59" fmla="*/ 2147483647 h 78"/>
                <a:gd name="T60" fmla="*/ 2147483647 w 70"/>
                <a:gd name="T61" fmla="*/ 2147483647 h 78"/>
                <a:gd name="T62" fmla="*/ 2147483647 w 70"/>
                <a:gd name="T63" fmla="*/ 2147483647 h 78"/>
                <a:gd name="T64" fmla="*/ 2147483647 w 70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>
                <a:gd name="T0" fmla="*/ 2147483647 w 40"/>
                <a:gd name="T1" fmla="*/ 2147483647 h 98"/>
                <a:gd name="T2" fmla="*/ 2147483647 w 40"/>
                <a:gd name="T3" fmla="*/ 2147483647 h 98"/>
                <a:gd name="T4" fmla="*/ 2147483647 w 40"/>
                <a:gd name="T5" fmla="*/ 2147483647 h 98"/>
                <a:gd name="T6" fmla="*/ 2147483647 w 40"/>
                <a:gd name="T7" fmla="*/ 2147483647 h 98"/>
                <a:gd name="T8" fmla="*/ 2147483647 w 40"/>
                <a:gd name="T9" fmla="*/ 2147483647 h 98"/>
                <a:gd name="T10" fmla="*/ 2147483647 w 40"/>
                <a:gd name="T11" fmla="*/ 2147483647 h 98"/>
                <a:gd name="T12" fmla="*/ 2147483647 w 40"/>
                <a:gd name="T13" fmla="*/ 2147483647 h 98"/>
                <a:gd name="T14" fmla="*/ 2147483647 w 40"/>
                <a:gd name="T15" fmla="*/ 2147483647 h 98"/>
                <a:gd name="T16" fmla="*/ 2147483647 w 40"/>
                <a:gd name="T17" fmla="*/ 2147483647 h 98"/>
                <a:gd name="T18" fmla="*/ 2147483647 w 40"/>
                <a:gd name="T19" fmla="*/ 2147483647 h 98"/>
                <a:gd name="T20" fmla="*/ 2147483647 w 40"/>
                <a:gd name="T21" fmla="*/ 2147483647 h 98"/>
                <a:gd name="T22" fmla="*/ 2147483647 w 40"/>
                <a:gd name="T23" fmla="*/ 2147483647 h 98"/>
                <a:gd name="T24" fmla="*/ 2147483647 w 40"/>
                <a:gd name="T25" fmla="*/ 2147483647 h 98"/>
                <a:gd name="T26" fmla="*/ 2147483647 w 40"/>
                <a:gd name="T27" fmla="*/ 2147483647 h 98"/>
                <a:gd name="T28" fmla="*/ 2147483647 w 40"/>
                <a:gd name="T29" fmla="*/ 2147483647 h 98"/>
                <a:gd name="T30" fmla="*/ 2147483647 w 40"/>
                <a:gd name="T31" fmla="*/ 2147483647 h 98"/>
                <a:gd name="T32" fmla="*/ 2147483647 w 40"/>
                <a:gd name="T33" fmla="*/ 2147483647 h 98"/>
                <a:gd name="T34" fmla="*/ 0 w 40"/>
                <a:gd name="T35" fmla="*/ 2147483647 h 98"/>
                <a:gd name="T36" fmla="*/ 0 w 40"/>
                <a:gd name="T37" fmla="*/ 2147483647 h 98"/>
                <a:gd name="T38" fmla="*/ 2147483647 w 40"/>
                <a:gd name="T39" fmla="*/ 2147483647 h 98"/>
                <a:gd name="T40" fmla="*/ 2147483647 w 40"/>
                <a:gd name="T41" fmla="*/ 0 h 98"/>
                <a:gd name="T42" fmla="*/ 2147483647 w 40"/>
                <a:gd name="T43" fmla="*/ 0 h 98"/>
                <a:gd name="T44" fmla="*/ 2147483647 w 40"/>
                <a:gd name="T45" fmla="*/ 2147483647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>
                <a:gd name="T0" fmla="*/ 0 w 62"/>
                <a:gd name="T1" fmla="*/ 0 h 104"/>
                <a:gd name="T2" fmla="*/ 2147483647 w 62"/>
                <a:gd name="T3" fmla="*/ 0 h 104"/>
                <a:gd name="T4" fmla="*/ 2147483647 w 62"/>
                <a:gd name="T5" fmla="*/ 2147483647 h 104"/>
                <a:gd name="T6" fmla="*/ 2147483647 w 62"/>
                <a:gd name="T7" fmla="*/ 2147483647 h 104"/>
                <a:gd name="T8" fmla="*/ 2147483647 w 62"/>
                <a:gd name="T9" fmla="*/ 2147483647 h 104"/>
                <a:gd name="T10" fmla="*/ 2147483647 w 62"/>
                <a:gd name="T11" fmla="*/ 2147483647 h 104"/>
                <a:gd name="T12" fmla="*/ 2147483647 w 62"/>
                <a:gd name="T13" fmla="*/ 2147483647 h 104"/>
                <a:gd name="T14" fmla="*/ 2147483647 w 62"/>
                <a:gd name="T15" fmla="*/ 2147483647 h 104"/>
                <a:gd name="T16" fmla="*/ 2147483647 w 62"/>
                <a:gd name="T17" fmla="*/ 2147483647 h 104"/>
                <a:gd name="T18" fmla="*/ 2147483647 w 62"/>
                <a:gd name="T19" fmla="*/ 2147483647 h 104"/>
                <a:gd name="T20" fmla="*/ 2147483647 w 62"/>
                <a:gd name="T21" fmla="*/ 2147483647 h 104"/>
                <a:gd name="T22" fmla="*/ 2147483647 w 62"/>
                <a:gd name="T23" fmla="*/ 2147483647 h 104"/>
                <a:gd name="T24" fmla="*/ 2147483647 w 62"/>
                <a:gd name="T25" fmla="*/ 2147483647 h 104"/>
                <a:gd name="T26" fmla="*/ 2147483647 w 62"/>
                <a:gd name="T27" fmla="*/ 2147483647 h 104"/>
                <a:gd name="T28" fmla="*/ 2147483647 w 62"/>
                <a:gd name="T29" fmla="*/ 2147483647 h 104"/>
                <a:gd name="T30" fmla="*/ 2147483647 w 62"/>
                <a:gd name="T31" fmla="*/ 2147483647 h 104"/>
                <a:gd name="T32" fmla="*/ 2147483647 w 62"/>
                <a:gd name="T33" fmla="*/ 2147483647 h 104"/>
                <a:gd name="T34" fmla="*/ 2147483647 w 62"/>
                <a:gd name="T35" fmla="*/ 2147483647 h 104"/>
                <a:gd name="T36" fmla="*/ 2147483647 w 62"/>
                <a:gd name="T37" fmla="*/ 2147483647 h 104"/>
                <a:gd name="T38" fmla="*/ 2147483647 w 62"/>
                <a:gd name="T39" fmla="*/ 2147483647 h 104"/>
                <a:gd name="T40" fmla="*/ 2147483647 w 62"/>
                <a:gd name="T41" fmla="*/ 2147483647 h 104"/>
                <a:gd name="T42" fmla="*/ 2147483647 w 62"/>
                <a:gd name="T43" fmla="*/ 2147483647 h 104"/>
                <a:gd name="T44" fmla="*/ 0 w 62"/>
                <a:gd name="T45" fmla="*/ 2147483647 h 104"/>
                <a:gd name="T46" fmla="*/ 0 w 62"/>
                <a:gd name="T47" fmla="*/ 0 h 1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>
                <a:gd name="T0" fmla="*/ 2147483647 w 69"/>
                <a:gd name="T1" fmla="*/ 2147483647 h 78"/>
                <a:gd name="T2" fmla="*/ 2147483647 w 69"/>
                <a:gd name="T3" fmla="*/ 2147483647 h 78"/>
                <a:gd name="T4" fmla="*/ 2147483647 w 69"/>
                <a:gd name="T5" fmla="*/ 2147483647 h 78"/>
                <a:gd name="T6" fmla="*/ 2147483647 w 69"/>
                <a:gd name="T7" fmla="*/ 2147483647 h 78"/>
                <a:gd name="T8" fmla="*/ 2147483647 w 69"/>
                <a:gd name="T9" fmla="*/ 2147483647 h 78"/>
                <a:gd name="T10" fmla="*/ 2147483647 w 69"/>
                <a:gd name="T11" fmla="*/ 2147483647 h 78"/>
                <a:gd name="T12" fmla="*/ 0 w 69"/>
                <a:gd name="T13" fmla="*/ 2147483647 h 78"/>
                <a:gd name="T14" fmla="*/ 2147483647 w 69"/>
                <a:gd name="T15" fmla="*/ 2147483647 h 78"/>
                <a:gd name="T16" fmla="*/ 2147483647 w 69"/>
                <a:gd name="T17" fmla="*/ 2147483647 h 78"/>
                <a:gd name="T18" fmla="*/ 2147483647 w 69"/>
                <a:gd name="T19" fmla="*/ 2147483647 h 78"/>
                <a:gd name="T20" fmla="*/ 2147483647 w 69"/>
                <a:gd name="T21" fmla="*/ 0 h 78"/>
                <a:gd name="T22" fmla="*/ 2147483647 w 69"/>
                <a:gd name="T23" fmla="*/ 2147483647 h 78"/>
                <a:gd name="T24" fmla="*/ 2147483647 w 69"/>
                <a:gd name="T25" fmla="*/ 2147483647 h 78"/>
                <a:gd name="T26" fmla="*/ 2147483647 w 69"/>
                <a:gd name="T27" fmla="*/ 2147483647 h 78"/>
                <a:gd name="T28" fmla="*/ 2147483647 w 69"/>
                <a:gd name="T29" fmla="*/ 2147483647 h 78"/>
                <a:gd name="T30" fmla="*/ 2147483647 w 69"/>
                <a:gd name="T31" fmla="*/ 2147483647 h 78"/>
                <a:gd name="T32" fmla="*/ 2147483647 w 69"/>
                <a:gd name="T33" fmla="*/ 2147483647 h 78"/>
                <a:gd name="T34" fmla="*/ 2147483647 w 69"/>
                <a:gd name="T35" fmla="*/ 2147483647 h 78"/>
                <a:gd name="T36" fmla="*/ 2147483647 w 69"/>
                <a:gd name="T37" fmla="*/ 2147483647 h 78"/>
                <a:gd name="T38" fmla="*/ 2147483647 w 69"/>
                <a:gd name="T39" fmla="*/ 2147483647 h 78"/>
                <a:gd name="T40" fmla="*/ 2147483647 w 69"/>
                <a:gd name="T41" fmla="*/ 2147483647 h 78"/>
                <a:gd name="T42" fmla="*/ 2147483647 w 69"/>
                <a:gd name="T43" fmla="*/ 2147483647 h 78"/>
                <a:gd name="T44" fmla="*/ 2147483647 w 69"/>
                <a:gd name="T45" fmla="*/ 2147483647 h 78"/>
                <a:gd name="T46" fmla="*/ 2147483647 w 69"/>
                <a:gd name="T47" fmla="*/ 2147483647 h 78"/>
                <a:gd name="T48" fmla="*/ 2147483647 w 69"/>
                <a:gd name="T49" fmla="*/ 2147483647 h 78"/>
                <a:gd name="T50" fmla="*/ 2147483647 w 69"/>
                <a:gd name="T51" fmla="*/ 2147483647 h 78"/>
                <a:gd name="T52" fmla="*/ 2147483647 w 69"/>
                <a:gd name="T53" fmla="*/ 2147483647 h 78"/>
                <a:gd name="T54" fmla="*/ 2147483647 w 69"/>
                <a:gd name="T55" fmla="*/ 2147483647 h 78"/>
                <a:gd name="T56" fmla="*/ 2147483647 w 69"/>
                <a:gd name="T57" fmla="*/ 2147483647 h 78"/>
                <a:gd name="T58" fmla="*/ 2147483647 w 69"/>
                <a:gd name="T59" fmla="*/ 2147483647 h 78"/>
                <a:gd name="T60" fmla="*/ 2147483647 w 69"/>
                <a:gd name="T61" fmla="*/ 2147483647 h 78"/>
                <a:gd name="T62" fmla="*/ 2147483647 w 69"/>
                <a:gd name="T63" fmla="*/ 2147483647 h 78"/>
                <a:gd name="T64" fmla="*/ 2147483647 w 69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>
                <a:gd name="T0" fmla="*/ 2147483647 w 68"/>
                <a:gd name="T1" fmla="*/ 2147483647 h 78"/>
                <a:gd name="T2" fmla="*/ 2147483647 w 68"/>
                <a:gd name="T3" fmla="*/ 2147483647 h 78"/>
                <a:gd name="T4" fmla="*/ 2147483647 w 68"/>
                <a:gd name="T5" fmla="*/ 2147483647 h 78"/>
                <a:gd name="T6" fmla="*/ 2147483647 w 68"/>
                <a:gd name="T7" fmla="*/ 2147483647 h 78"/>
                <a:gd name="T8" fmla="*/ 2147483647 w 68"/>
                <a:gd name="T9" fmla="*/ 2147483647 h 78"/>
                <a:gd name="T10" fmla="*/ 2147483647 w 68"/>
                <a:gd name="T11" fmla="*/ 2147483647 h 78"/>
                <a:gd name="T12" fmla="*/ 2147483647 w 68"/>
                <a:gd name="T13" fmla="*/ 2147483647 h 78"/>
                <a:gd name="T14" fmla="*/ 2147483647 w 68"/>
                <a:gd name="T15" fmla="*/ 2147483647 h 78"/>
                <a:gd name="T16" fmla="*/ 2147483647 w 68"/>
                <a:gd name="T17" fmla="*/ 2147483647 h 78"/>
                <a:gd name="T18" fmla="*/ 2147483647 w 68"/>
                <a:gd name="T19" fmla="*/ 2147483647 h 78"/>
                <a:gd name="T20" fmla="*/ 2147483647 w 68"/>
                <a:gd name="T21" fmla="*/ 2147483647 h 78"/>
                <a:gd name="T22" fmla="*/ 2147483647 w 68"/>
                <a:gd name="T23" fmla="*/ 2147483647 h 78"/>
                <a:gd name="T24" fmla="*/ 2147483647 w 68"/>
                <a:gd name="T25" fmla="*/ 2147483647 h 78"/>
                <a:gd name="T26" fmla="*/ 2147483647 w 68"/>
                <a:gd name="T27" fmla="*/ 2147483647 h 78"/>
                <a:gd name="T28" fmla="*/ 2147483647 w 68"/>
                <a:gd name="T29" fmla="*/ 2147483647 h 78"/>
                <a:gd name="T30" fmla="*/ 2147483647 w 68"/>
                <a:gd name="T31" fmla="*/ 2147483647 h 78"/>
                <a:gd name="T32" fmla="*/ 2147483647 w 68"/>
                <a:gd name="T33" fmla="*/ 2147483647 h 78"/>
                <a:gd name="T34" fmla="*/ 2147483647 w 68"/>
                <a:gd name="T35" fmla="*/ 2147483647 h 78"/>
                <a:gd name="T36" fmla="*/ 2147483647 w 68"/>
                <a:gd name="T37" fmla="*/ 2147483647 h 78"/>
                <a:gd name="T38" fmla="*/ 0 w 68"/>
                <a:gd name="T39" fmla="*/ 2147483647 h 78"/>
                <a:gd name="T40" fmla="*/ 2147483647 w 68"/>
                <a:gd name="T41" fmla="*/ 2147483647 h 78"/>
                <a:gd name="T42" fmla="*/ 2147483647 w 68"/>
                <a:gd name="T43" fmla="*/ 2147483647 h 78"/>
                <a:gd name="T44" fmla="*/ 2147483647 w 68"/>
                <a:gd name="T45" fmla="*/ 2147483647 h 78"/>
                <a:gd name="T46" fmla="*/ 2147483647 w 68"/>
                <a:gd name="T47" fmla="*/ 0 h 78"/>
                <a:gd name="T48" fmla="*/ 2147483647 w 68"/>
                <a:gd name="T49" fmla="*/ 2147483647 h 78"/>
                <a:gd name="T50" fmla="*/ 2147483647 w 68"/>
                <a:gd name="T51" fmla="*/ 2147483647 h 78"/>
                <a:gd name="T52" fmla="*/ 2147483647 w 68"/>
                <a:gd name="T53" fmla="*/ 2147483647 h 78"/>
                <a:gd name="T54" fmla="*/ 2147483647 w 68"/>
                <a:gd name="T55" fmla="*/ 2147483647 h 78"/>
                <a:gd name="T56" fmla="*/ 2147483647 w 68"/>
                <a:gd name="T57" fmla="*/ 2147483647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>
                <a:gd name="T0" fmla="*/ 2147483647 w 73"/>
                <a:gd name="T1" fmla="*/ 2147483647 h 78"/>
                <a:gd name="T2" fmla="*/ 2147483647 w 73"/>
                <a:gd name="T3" fmla="*/ 2147483647 h 78"/>
                <a:gd name="T4" fmla="*/ 2147483647 w 73"/>
                <a:gd name="T5" fmla="*/ 2147483647 h 78"/>
                <a:gd name="T6" fmla="*/ 2147483647 w 73"/>
                <a:gd name="T7" fmla="*/ 0 h 78"/>
                <a:gd name="T8" fmla="*/ 2147483647 w 73"/>
                <a:gd name="T9" fmla="*/ 2147483647 h 78"/>
                <a:gd name="T10" fmla="*/ 2147483647 w 73"/>
                <a:gd name="T11" fmla="*/ 2147483647 h 78"/>
                <a:gd name="T12" fmla="*/ 2147483647 w 73"/>
                <a:gd name="T13" fmla="*/ 2147483647 h 78"/>
                <a:gd name="T14" fmla="*/ 2147483647 w 73"/>
                <a:gd name="T15" fmla="*/ 2147483647 h 78"/>
                <a:gd name="T16" fmla="*/ 2147483647 w 73"/>
                <a:gd name="T17" fmla="*/ 2147483647 h 78"/>
                <a:gd name="T18" fmla="*/ 2147483647 w 73"/>
                <a:gd name="T19" fmla="*/ 2147483647 h 78"/>
                <a:gd name="T20" fmla="*/ 2147483647 w 73"/>
                <a:gd name="T21" fmla="*/ 2147483647 h 78"/>
                <a:gd name="T22" fmla="*/ 2147483647 w 73"/>
                <a:gd name="T23" fmla="*/ 2147483647 h 78"/>
                <a:gd name="T24" fmla="*/ 2147483647 w 73"/>
                <a:gd name="T25" fmla="*/ 2147483647 h 78"/>
                <a:gd name="T26" fmla="*/ 2147483647 w 73"/>
                <a:gd name="T27" fmla="*/ 2147483647 h 78"/>
                <a:gd name="T28" fmla="*/ 2147483647 w 73"/>
                <a:gd name="T29" fmla="*/ 2147483647 h 78"/>
                <a:gd name="T30" fmla="*/ 0 w 73"/>
                <a:gd name="T31" fmla="*/ 2147483647 h 78"/>
                <a:gd name="T32" fmla="*/ 2147483647 w 73"/>
                <a:gd name="T33" fmla="*/ 2147483647 h 78"/>
                <a:gd name="T34" fmla="*/ 2147483647 w 73"/>
                <a:gd name="T35" fmla="*/ 2147483647 h 78"/>
                <a:gd name="T36" fmla="*/ 2147483647 w 73"/>
                <a:gd name="T37" fmla="*/ 2147483647 h 78"/>
                <a:gd name="T38" fmla="*/ 2147483647 w 73"/>
                <a:gd name="T39" fmla="*/ 2147483647 h 78"/>
                <a:gd name="T40" fmla="*/ 2147483647 w 73"/>
                <a:gd name="T41" fmla="*/ 2147483647 h 78"/>
                <a:gd name="T42" fmla="*/ 2147483647 w 73"/>
                <a:gd name="T43" fmla="*/ 2147483647 h 78"/>
                <a:gd name="T44" fmla="*/ 2147483647 w 73"/>
                <a:gd name="T45" fmla="*/ 2147483647 h 78"/>
                <a:gd name="T46" fmla="*/ 2147483647 w 73"/>
                <a:gd name="T47" fmla="*/ 2147483647 h 78"/>
                <a:gd name="T48" fmla="*/ 2147483647 w 73"/>
                <a:gd name="T49" fmla="*/ 2147483647 h 78"/>
                <a:gd name="T50" fmla="*/ 2147483647 w 73"/>
                <a:gd name="T51" fmla="*/ 2147483647 h 78"/>
                <a:gd name="T52" fmla="*/ 2147483647 w 73"/>
                <a:gd name="T53" fmla="*/ 2147483647 h 78"/>
                <a:gd name="T54" fmla="*/ 2147483647 w 73"/>
                <a:gd name="T55" fmla="*/ 2147483647 h 78"/>
                <a:gd name="T56" fmla="*/ 2147483647 w 73"/>
                <a:gd name="T57" fmla="*/ 2147483647 h 78"/>
                <a:gd name="T58" fmla="*/ 2147483647 w 73"/>
                <a:gd name="T59" fmla="*/ 2147483647 h 78"/>
                <a:gd name="T60" fmla="*/ 2147483647 w 73"/>
                <a:gd name="T61" fmla="*/ 2147483647 h 78"/>
                <a:gd name="T62" fmla="*/ 2147483647 w 73"/>
                <a:gd name="T63" fmla="*/ 2147483647 h 78"/>
                <a:gd name="T64" fmla="*/ 2147483647 w 73"/>
                <a:gd name="T65" fmla="*/ 2147483647 h 78"/>
                <a:gd name="T66" fmla="*/ 2147483647 w 73"/>
                <a:gd name="T67" fmla="*/ 2147483647 h 7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>
                <a:gd name="T0" fmla="*/ 0 w 106"/>
                <a:gd name="T1" fmla="*/ 2147483647 h 77"/>
                <a:gd name="T2" fmla="*/ 2147483647 w 106"/>
                <a:gd name="T3" fmla="*/ 2147483647 h 77"/>
                <a:gd name="T4" fmla="*/ 2147483647 w 106"/>
                <a:gd name="T5" fmla="*/ 2147483647 h 77"/>
                <a:gd name="T6" fmla="*/ 2147483647 w 106"/>
                <a:gd name="T7" fmla="*/ 2147483647 h 77"/>
                <a:gd name="T8" fmla="*/ 2147483647 w 106"/>
                <a:gd name="T9" fmla="*/ 0 h 77"/>
                <a:gd name="T10" fmla="*/ 2147483647 w 106"/>
                <a:gd name="T11" fmla="*/ 2147483647 h 77"/>
                <a:gd name="T12" fmla="*/ 2147483647 w 106"/>
                <a:gd name="T13" fmla="*/ 2147483647 h 77"/>
                <a:gd name="T14" fmla="*/ 2147483647 w 106"/>
                <a:gd name="T15" fmla="*/ 2147483647 h 77"/>
                <a:gd name="T16" fmla="*/ 2147483647 w 106"/>
                <a:gd name="T17" fmla="*/ 0 h 77"/>
                <a:gd name="T18" fmla="*/ 2147483647 w 106"/>
                <a:gd name="T19" fmla="*/ 2147483647 h 77"/>
                <a:gd name="T20" fmla="*/ 2147483647 w 106"/>
                <a:gd name="T21" fmla="*/ 2147483647 h 77"/>
                <a:gd name="T22" fmla="*/ 2147483647 w 106"/>
                <a:gd name="T23" fmla="*/ 2147483647 h 77"/>
                <a:gd name="T24" fmla="*/ 2147483647 w 106"/>
                <a:gd name="T25" fmla="*/ 2147483647 h 77"/>
                <a:gd name="T26" fmla="*/ 2147483647 w 106"/>
                <a:gd name="T27" fmla="*/ 2147483647 h 77"/>
                <a:gd name="T28" fmla="*/ 2147483647 w 106"/>
                <a:gd name="T29" fmla="*/ 2147483647 h 77"/>
                <a:gd name="T30" fmla="*/ 2147483647 w 106"/>
                <a:gd name="T31" fmla="*/ 2147483647 h 77"/>
                <a:gd name="T32" fmla="*/ 2147483647 w 106"/>
                <a:gd name="T33" fmla="*/ 2147483647 h 77"/>
                <a:gd name="T34" fmla="*/ 2147483647 w 106"/>
                <a:gd name="T35" fmla="*/ 2147483647 h 77"/>
                <a:gd name="T36" fmla="*/ 2147483647 w 106"/>
                <a:gd name="T37" fmla="*/ 2147483647 h 77"/>
                <a:gd name="T38" fmla="*/ 2147483647 w 106"/>
                <a:gd name="T39" fmla="*/ 2147483647 h 77"/>
                <a:gd name="T40" fmla="*/ 2147483647 w 106"/>
                <a:gd name="T41" fmla="*/ 2147483647 h 77"/>
                <a:gd name="T42" fmla="*/ 2147483647 w 106"/>
                <a:gd name="T43" fmla="*/ 2147483647 h 77"/>
                <a:gd name="T44" fmla="*/ 2147483647 w 106"/>
                <a:gd name="T45" fmla="*/ 2147483647 h 77"/>
                <a:gd name="T46" fmla="*/ 2147483647 w 106"/>
                <a:gd name="T47" fmla="*/ 2147483647 h 77"/>
                <a:gd name="T48" fmla="*/ 2147483647 w 106"/>
                <a:gd name="T49" fmla="*/ 2147483647 h 77"/>
                <a:gd name="T50" fmla="*/ 2147483647 w 106"/>
                <a:gd name="T51" fmla="*/ 2147483647 h 77"/>
                <a:gd name="T52" fmla="*/ 2147483647 w 106"/>
                <a:gd name="T53" fmla="*/ 2147483647 h 77"/>
                <a:gd name="T54" fmla="*/ 2147483647 w 106"/>
                <a:gd name="T55" fmla="*/ 2147483647 h 77"/>
                <a:gd name="T56" fmla="*/ 2147483647 w 106"/>
                <a:gd name="T57" fmla="*/ 2147483647 h 77"/>
                <a:gd name="T58" fmla="*/ 2147483647 w 106"/>
                <a:gd name="T59" fmla="*/ 2147483647 h 77"/>
                <a:gd name="T60" fmla="*/ 2147483647 w 106"/>
                <a:gd name="T61" fmla="*/ 2147483647 h 77"/>
                <a:gd name="T62" fmla="*/ 2147483647 w 106"/>
                <a:gd name="T63" fmla="*/ 2147483647 h 77"/>
                <a:gd name="T64" fmla="*/ 2147483647 w 106"/>
                <a:gd name="T65" fmla="*/ 2147483647 h 77"/>
                <a:gd name="T66" fmla="*/ 2147483647 w 106"/>
                <a:gd name="T67" fmla="*/ 2147483647 h 77"/>
                <a:gd name="T68" fmla="*/ 0 w 106"/>
                <a:gd name="T69" fmla="*/ 2147483647 h 77"/>
                <a:gd name="T70" fmla="*/ 0 w 106"/>
                <a:gd name="T71" fmla="*/ 2147483647 h 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>
                <a:gd name="T0" fmla="*/ 0 w 105"/>
                <a:gd name="T1" fmla="*/ 2147483647 h 77"/>
                <a:gd name="T2" fmla="*/ 2147483647 w 105"/>
                <a:gd name="T3" fmla="*/ 2147483647 h 77"/>
                <a:gd name="T4" fmla="*/ 2147483647 w 105"/>
                <a:gd name="T5" fmla="*/ 2147483647 h 77"/>
                <a:gd name="T6" fmla="*/ 2147483647 w 105"/>
                <a:gd name="T7" fmla="*/ 2147483647 h 77"/>
                <a:gd name="T8" fmla="*/ 2147483647 w 105"/>
                <a:gd name="T9" fmla="*/ 0 h 77"/>
                <a:gd name="T10" fmla="*/ 2147483647 w 105"/>
                <a:gd name="T11" fmla="*/ 2147483647 h 77"/>
                <a:gd name="T12" fmla="*/ 2147483647 w 105"/>
                <a:gd name="T13" fmla="*/ 2147483647 h 77"/>
                <a:gd name="T14" fmla="*/ 2147483647 w 105"/>
                <a:gd name="T15" fmla="*/ 2147483647 h 77"/>
                <a:gd name="T16" fmla="*/ 2147483647 w 105"/>
                <a:gd name="T17" fmla="*/ 0 h 77"/>
                <a:gd name="T18" fmla="*/ 2147483647 w 105"/>
                <a:gd name="T19" fmla="*/ 2147483647 h 77"/>
                <a:gd name="T20" fmla="*/ 2147483647 w 105"/>
                <a:gd name="T21" fmla="*/ 2147483647 h 77"/>
                <a:gd name="T22" fmla="*/ 2147483647 w 105"/>
                <a:gd name="T23" fmla="*/ 2147483647 h 77"/>
                <a:gd name="T24" fmla="*/ 2147483647 w 105"/>
                <a:gd name="T25" fmla="*/ 2147483647 h 77"/>
                <a:gd name="T26" fmla="*/ 2147483647 w 105"/>
                <a:gd name="T27" fmla="*/ 2147483647 h 77"/>
                <a:gd name="T28" fmla="*/ 2147483647 w 105"/>
                <a:gd name="T29" fmla="*/ 2147483647 h 77"/>
                <a:gd name="T30" fmla="*/ 2147483647 w 105"/>
                <a:gd name="T31" fmla="*/ 2147483647 h 77"/>
                <a:gd name="T32" fmla="*/ 2147483647 w 105"/>
                <a:gd name="T33" fmla="*/ 2147483647 h 77"/>
                <a:gd name="T34" fmla="*/ 2147483647 w 105"/>
                <a:gd name="T35" fmla="*/ 2147483647 h 77"/>
                <a:gd name="T36" fmla="*/ 2147483647 w 105"/>
                <a:gd name="T37" fmla="*/ 2147483647 h 77"/>
                <a:gd name="T38" fmla="*/ 2147483647 w 105"/>
                <a:gd name="T39" fmla="*/ 2147483647 h 77"/>
                <a:gd name="T40" fmla="*/ 2147483647 w 105"/>
                <a:gd name="T41" fmla="*/ 2147483647 h 77"/>
                <a:gd name="T42" fmla="*/ 2147483647 w 105"/>
                <a:gd name="T43" fmla="*/ 2147483647 h 77"/>
                <a:gd name="T44" fmla="*/ 2147483647 w 105"/>
                <a:gd name="T45" fmla="*/ 2147483647 h 77"/>
                <a:gd name="T46" fmla="*/ 2147483647 w 105"/>
                <a:gd name="T47" fmla="*/ 2147483647 h 77"/>
                <a:gd name="T48" fmla="*/ 2147483647 w 105"/>
                <a:gd name="T49" fmla="*/ 2147483647 h 77"/>
                <a:gd name="T50" fmla="*/ 2147483647 w 105"/>
                <a:gd name="T51" fmla="*/ 2147483647 h 77"/>
                <a:gd name="T52" fmla="*/ 2147483647 w 105"/>
                <a:gd name="T53" fmla="*/ 2147483647 h 77"/>
                <a:gd name="T54" fmla="*/ 2147483647 w 105"/>
                <a:gd name="T55" fmla="*/ 2147483647 h 77"/>
                <a:gd name="T56" fmla="*/ 2147483647 w 105"/>
                <a:gd name="T57" fmla="*/ 2147483647 h 77"/>
                <a:gd name="T58" fmla="*/ 2147483647 w 105"/>
                <a:gd name="T59" fmla="*/ 2147483647 h 77"/>
                <a:gd name="T60" fmla="*/ 2147483647 w 105"/>
                <a:gd name="T61" fmla="*/ 2147483647 h 77"/>
                <a:gd name="T62" fmla="*/ 2147483647 w 105"/>
                <a:gd name="T63" fmla="*/ 2147483647 h 77"/>
                <a:gd name="T64" fmla="*/ 2147483647 w 105"/>
                <a:gd name="T65" fmla="*/ 2147483647 h 77"/>
                <a:gd name="T66" fmla="*/ 2147483647 w 105"/>
                <a:gd name="T67" fmla="*/ 2147483647 h 77"/>
                <a:gd name="T68" fmla="*/ 0 w 105"/>
                <a:gd name="T69" fmla="*/ 2147483647 h 77"/>
                <a:gd name="T70" fmla="*/ 0 w 105"/>
                <a:gd name="T71" fmla="*/ 2147483647 h 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>
                <a:gd name="T0" fmla="*/ 2147483647 w 29"/>
                <a:gd name="T1" fmla="*/ 2147483647 h 246"/>
                <a:gd name="T2" fmla="*/ 0 w 29"/>
                <a:gd name="T3" fmla="*/ 2147483647 h 246"/>
                <a:gd name="T4" fmla="*/ 0 w 29"/>
                <a:gd name="T5" fmla="*/ 0 h 246"/>
                <a:gd name="T6" fmla="*/ 2147483647 w 29"/>
                <a:gd name="T7" fmla="*/ 0 h 246"/>
                <a:gd name="T8" fmla="*/ 2147483647 w 29"/>
                <a:gd name="T9" fmla="*/ 2147483647 h 246"/>
                <a:gd name="T10" fmla="*/ 0 w 29"/>
                <a:gd name="T11" fmla="*/ 2147483647 h 246"/>
                <a:gd name="T12" fmla="*/ 2147483647 w 29"/>
                <a:gd name="T13" fmla="*/ 2147483647 h 246"/>
                <a:gd name="T14" fmla="*/ 2147483647 w 29"/>
                <a:gd name="T15" fmla="*/ 2147483647 h 246"/>
                <a:gd name="T16" fmla="*/ 0 w 29"/>
                <a:gd name="T17" fmla="*/ 2147483647 h 246"/>
                <a:gd name="T18" fmla="*/ 0 w 29"/>
                <a:gd name="T19" fmla="*/ 2147483647 h 2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>
                <a:gd name="T0" fmla="*/ 2147483647 w 40"/>
                <a:gd name="T1" fmla="*/ 2147483647 h 98"/>
                <a:gd name="T2" fmla="*/ 2147483647 w 40"/>
                <a:gd name="T3" fmla="*/ 2147483647 h 98"/>
                <a:gd name="T4" fmla="*/ 2147483647 w 40"/>
                <a:gd name="T5" fmla="*/ 2147483647 h 98"/>
                <a:gd name="T6" fmla="*/ 2147483647 w 40"/>
                <a:gd name="T7" fmla="*/ 2147483647 h 98"/>
                <a:gd name="T8" fmla="*/ 2147483647 w 40"/>
                <a:gd name="T9" fmla="*/ 2147483647 h 98"/>
                <a:gd name="T10" fmla="*/ 2147483647 w 40"/>
                <a:gd name="T11" fmla="*/ 2147483647 h 98"/>
                <a:gd name="T12" fmla="*/ 2147483647 w 40"/>
                <a:gd name="T13" fmla="*/ 2147483647 h 98"/>
                <a:gd name="T14" fmla="*/ 2147483647 w 40"/>
                <a:gd name="T15" fmla="*/ 2147483647 h 98"/>
                <a:gd name="T16" fmla="*/ 2147483647 w 40"/>
                <a:gd name="T17" fmla="*/ 2147483647 h 98"/>
                <a:gd name="T18" fmla="*/ 2147483647 w 40"/>
                <a:gd name="T19" fmla="*/ 2147483647 h 98"/>
                <a:gd name="T20" fmla="*/ 2147483647 w 40"/>
                <a:gd name="T21" fmla="*/ 2147483647 h 98"/>
                <a:gd name="T22" fmla="*/ 2147483647 w 40"/>
                <a:gd name="T23" fmla="*/ 2147483647 h 98"/>
                <a:gd name="T24" fmla="*/ 2147483647 w 40"/>
                <a:gd name="T25" fmla="*/ 2147483647 h 98"/>
                <a:gd name="T26" fmla="*/ 2147483647 w 40"/>
                <a:gd name="T27" fmla="*/ 2147483647 h 98"/>
                <a:gd name="T28" fmla="*/ 2147483647 w 40"/>
                <a:gd name="T29" fmla="*/ 2147483647 h 98"/>
                <a:gd name="T30" fmla="*/ 2147483647 w 40"/>
                <a:gd name="T31" fmla="*/ 2147483647 h 98"/>
                <a:gd name="T32" fmla="*/ 2147483647 w 40"/>
                <a:gd name="T33" fmla="*/ 2147483647 h 98"/>
                <a:gd name="T34" fmla="*/ 0 w 40"/>
                <a:gd name="T35" fmla="*/ 2147483647 h 98"/>
                <a:gd name="T36" fmla="*/ 0 w 40"/>
                <a:gd name="T37" fmla="*/ 2147483647 h 98"/>
                <a:gd name="T38" fmla="*/ 2147483647 w 40"/>
                <a:gd name="T39" fmla="*/ 2147483647 h 98"/>
                <a:gd name="T40" fmla="*/ 2147483647 w 40"/>
                <a:gd name="T41" fmla="*/ 0 h 98"/>
                <a:gd name="T42" fmla="*/ 2147483647 w 40"/>
                <a:gd name="T43" fmla="*/ 0 h 98"/>
                <a:gd name="T44" fmla="*/ 2147483647 w 40"/>
                <a:gd name="T45" fmla="*/ 2147483647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>
                <a:gd name="T0" fmla="*/ 0 w 105"/>
                <a:gd name="T1" fmla="*/ 2147483647 h 77"/>
                <a:gd name="T2" fmla="*/ 2147483647 w 105"/>
                <a:gd name="T3" fmla="*/ 2147483647 h 77"/>
                <a:gd name="T4" fmla="*/ 2147483647 w 105"/>
                <a:gd name="T5" fmla="*/ 2147483647 h 77"/>
                <a:gd name="T6" fmla="*/ 2147483647 w 105"/>
                <a:gd name="T7" fmla="*/ 2147483647 h 77"/>
                <a:gd name="T8" fmla="*/ 2147483647 w 105"/>
                <a:gd name="T9" fmla="*/ 0 h 77"/>
                <a:gd name="T10" fmla="*/ 2147483647 w 105"/>
                <a:gd name="T11" fmla="*/ 2147483647 h 77"/>
                <a:gd name="T12" fmla="*/ 2147483647 w 105"/>
                <a:gd name="T13" fmla="*/ 2147483647 h 77"/>
                <a:gd name="T14" fmla="*/ 2147483647 w 105"/>
                <a:gd name="T15" fmla="*/ 2147483647 h 77"/>
                <a:gd name="T16" fmla="*/ 2147483647 w 105"/>
                <a:gd name="T17" fmla="*/ 0 h 77"/>
                <a:gd name="T18" fmla="*/ 2147483647 w 105"/>
                <a:gd name="T19" fmla="*/ 2147483647 h 77"/>
                <a:gd name="T20" fmla="*/ 2147483647 w 105"/>
                <a:gd name="T21" fmla="*/ 2147483647 h 77"/>
                <a:gd name="T22" fmla="*/ 2147483647 w 105"/>
                <a:gd name="T23" fmla="*/ 2147483647 h 77"/>
                <a:gd name="T24" fmla="*/ 2147483647 w 105"/>
                <a:gd name="T25" fmla="*/ 2147483647 h 77"/>
                <a:gd name="T26" fmla="*/ 2147483647 w 105"/>
                <a:gd name="T27" fmla="*/ 2147483647 h 77"/>
                <a:gd name="T28" fmla="*/ 2147483647 w 105"/>
                <a:gd name="T29" fmla="*/ 2147483647 h 77"/>
                <a:gd name="T30" fmla="*/ 2147483647 w 105"/>
                <a:gd name="T31" fmla="*/ 2147483647 h 77"/>
                <a:gd name="T32" fmla="*/ 2147483647 w 105"/>
                <a:gd name="T33" fmla="*/ 2147483647 h 77"/>
                <a:gd name="T34" fmla="*/ 2147483647 w 105"/>
                <a:gd name="T35" fmla="*/ 2147483647 h 77"/>
                <a:gd name="T36" fmla="*/ 2147483647 w 105"/>
                <a:gd name="T37" fmla="*/ 2147483647 h 77"/>
                <a:gd name="T38" fmla="*/ 2147483647 w 105"/>
                <a:gd name="T39" fmla="*/ 2147483647 h 77"/>
                <a:gd name="T40" fmla="*/ 2147483647 w 105"/>
                <a:gd name="T41" fmla="*/ 2147483647 h 77"/>
                <a:gd name="T42" fmla="*/ 2147483647 w 105"/>
                <a:gd name="T43" fmla="*/ 2147483647 h 77"/>
                <a:gd name="T44" fmla="*/ 2147483647 w 105"/>
                <a:gd name="T45" fmla="*/ 2147483647 h 77"/>
                <a:gd name="T46" fmla="*/ 2147483647 w 105"/>
                <a:gd name="T47" fmla="*/ 2147483647 h 77"/>
                <a:gd name="T48" fmla="*/ 2147483647 w 105"/>
                <a:gd name="T49" fmla="*/ 2147483647 h 77"/>
                <a:gd name="T50" fmla="*/ 2147483647 w 105"/>
                <a:gd name="T51" fmla="*/ 2147483647 h 77"/>
                <a:gd name="T52" fmla="*/ 2147483647 w 105"/>
                <a:gd name="T53" fmla="*/ 2147483647 h 77"/>
                <a:gd name="T54" fmla="*/ 2147483647 w 105"/>
                <a:gd name="T55" fmla="*/ 2147483647 h 77"/>
                <a:gd name="T56" fmla="*/ 2147483647 w 105"/>
                <a:gd name="T57" fmla="*/ 2147483647 h 77"/>
                <a:gd name="T58" fmla="*/ 2147483647 w 105"/>
                <a:gd name="T59" fmla="*/ 2147483647 h 77"/>
                <a:gd name="T60" fmla="*/ 2147483647 w 105"/>
                <a:gd name="T61" fmla="*/ 2147483647 h 77"/>
                <a:gd name="T62" fmla="*/ 2147483647 w 105"/>
                <a:gd name="T63" fmla="*/ 2147483647 h 77"/>
                <a:gd name="T64" fmla="*/ 2147483647 w 105"/>
                <a:gd name="T65" fmla="*/ 2147483647 h 77"/>
                <a:gd name="T66" fmla="*/ 2147483647 w 105"/>
                <a:gd name="T67" fmla="*/ 2147483647 h 77"/>
                <a:gd name="T68" fmla="*/ 0 w 105"/>
                <a:gd name="T69" fmla="*/ 2147483647 h 77"/>
                <a:gd name="T70" fmla="*/ 0 w 105"/>
                <a:gd name="T71" fmla="*/ 2147483647 h 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>
                <a:gd name="T0" fmla="*/ 2147483647 w 70"/>
                <a:gd name="T1" fmla="*/ 2147483647 h 78"/>
                <a:gd name="T2" fmla="*/ 2147483647 w 70"/>
                <a:gd name="T3" fmla="*/ 2147483647 h 78"/>
                <a:gd name="T4" fmla="*/ 2147483647 w 70"/>
                <a:gd name="T5" fmla="*/ 2147483647 h 78"/>
                <a:gd name="T6" fmla="*/ 2147483647 w 70"/>
                <a:gd name="T7" fmla="*/ 2147483647 h 78"/>
                <a:gd name="T8" fmla="*/ 2147483647 w 70"/>
                <a:gd name="T9" fmla="*/ 2147483647 h 78"/>
                <a:gd name="T10" fmla="*/ 2147483647 w 70"/>
                <a:gd name="T11" fmla="*/ 2147483647 h 78"/>
                <a:gd name="T12" fmla="*/ 0 w 70"/>
                <a:gd name="T13" fmla="*/ 2147483647 h 78"/>
                <a:gd name="T14" fmla="*/ 2147483647 w 70"/>
                <a:gd name="T15" fmla="*/ 2147483647 h 78"/>
                <a:gd name="T16" fmla="*/ 2147483647 w 70"/>
                <a:gd name="T17" fmla="*/ 2147483647 h 78"/>
                <a:gd name="T18" fmla="*/ 2147483647 w 70"/>
                <a:gd name="T19" fmla="*/ 2147483647 h 78"/>
                <a:gd name="T20" fmla="*/ 2147483647 w 70"/>
                <a:gd name="T21" fmla="*/ 0 h 78"/>
                <a:gd name="T22" fmla="*/ 2147483647 w 70"/>
                <a:gd name="T23" fmla="*/ 2147483647 h 78"/>
                <a:gd name="T24" fmla="*/ 2147483647 w 70"/>
                <a:gd name="T25" fmla="*/ 2147483647 h 78"/>
                <a:gd name="T26" fmla="*/ 2147483647 w 70"/>
                <a:gd name="T27" fmla="*/ 2147483647 h 78"/>
                <a:gd name="T28" fmla="*/ 2147483647 w 70"/>
                <a:gd name="T29" fmla="*/ 2147483647 h 78"/>
                <a:gd name="T30" fmla="*/ 2147483647 w 70"/>
                <a:gd name="T31" fmla="*/ 2147483647 h 78"/>
                <a:gd name="T32" fmla="*/ 2147483647 w 70"/>
                <a:gd name="T33" fmla="*/ 2147483647 h 78"/>
                <a:gd name="T34" fmla="*/ 2147483647 w 70"/>
                <a:gd name="T35" fmla="*/ 2147483647 h 78"/>
                <a:gd name="T36" fmla="*/ 2147483647 w 70"/>
                <a:gd name="T37" fmla="*/ 2147483647 h 78"/>
                <a:gd name="T38" fmla="*/ 2147483647 w 70"/>
                <a:gd name="T39" fmla="*/ 2147483647 h 78"/>
                <a:gd name="T40" fmla="*/ 2147483647 w 70"/>
                <a:gd name="T41" fmla="*/ 2147483647 h 78"/>
                <a:gd name="T42" fmla="*/ 2147483647 w 70"/>
                <a:gd name="T43" fmla="*/ 2147483647 h 78"/>
                <a:gd name="T44" fmla="*/ 2147483647 w 70"/>
                <a:gd name="T45" fmla="*/ 2147483647 h 78"/>
                <a:gd name="T46" fmla="*/ 2147483647 w 70"/>
                <a:gd name="T47" fmla="*/ 2147483647 h 78"/>
                <a:gd name="T48" fmla="*/ 2147483647 w 70"/>
                <a:gd name="T49" fmla="*/ 2147483647 h 78"/>
                <a:gd name="T50" fmla="*/ 2147483647 w 70"/>
                <a:gd name="T51" fmla="*/ 2147483647 h 78"/>
                <a:gd name="T52" fmla="*/ 2147483647 w 70"/>
                <a:gd name="T53" fmla="*/ 2147483647 h 78"/>
                <a:gd name="T54" fmla="*/ 2147483647 w 70"/>
                <a:gd name="T55" fmla="*/ 2147483647 h 78"/>
                <a:gd name="T56" fmla="*/ 2147483647 w 70"/>
                <a:gd name="T57" fmla="*/ 2147483647 h 78"/>
                <a:gd name="T58" fmla="*/ 2147483647 w 70"/>
                <a:gd name="T59" fmla="*/ 2147483647 h 78"/>
                <a:gd name="T60" fmla="*/ 2147483647 w 70"/>
                <a:gd name="T61" fmla="*/ 2147483647 h 78"/>
                <a:gd name="T62" fmla="*/ 2147483647 w 70"/>
                <a:gd name="T63" fmla="*/ 2147483647 h 78"/>
                <a:gd name="T64" fmla="*/ 2147483647 w 70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>
                <a:gd name="T0" fmla="*/ 0 w 62"/>
                <a:gd name="T1" fmla="*/ 2147483647 h 77"/>
                <a:gd name="T2" fmla="*/ 2147483647 w 62"/>
                <a:gd name="T3" fmla="*/ 2147483647 h 77"/>
                <a:gd name="T4" fmla="*/ 2147483647 w 62"/>
                <a:gd name="T5" fmla="*/ 2147483647 h 77"/>
                <a:gd name="T6" fmla="*/ 2147483647 w 62"/>
                <a:gd name="T7" fmla="*/ 2147483647 h 77"/>
                <a:gd name="T8" fmla="*/ 2147483647 w 62"/>
                <a:gd name="T9" fmla="*/ 2147483647 h 77"/>
                <a:gd name="T10" fmla="*/ 2147483647 w 62"/>
                <a:gd name="T11" fmla="*/ 0 h 77"/>
                <a:gd name="T12" fmla="*/ 2147483647 w 62"/>
                <a:gd name="T13" fmla="*/ 2147483647 h 77"/>
                <a:gd name="T14" fmla="*/ 2147483647 w 62"/>
                <a:gd name="T15" fmla="*/ 2147483647 h 77"/>
                <a:gd name="T16" fmla="*/ 2147483647 w 62"/>
                <a:gd name="T17" fmla="*/ 2147483647 h 77"/>
                <a:gd name="T18" fmla="*/ 2147483647 w 62"/>
                <a:gd name="T19" fmla="*/ 2147483647 h 77"/>
                <a:gd name="T20" fmla="*/ 2147483647 w 62"/>
                <a:gd name="T21" fmla="*/ 2147483647 h 77"/>
                <a:gd name="T22" fmla="*/ 2147483647 w 62"/>
                <a:gd name="T23" fmla="*/ 2147483647 h 77"/>
                <a:gd name="T24" fmla="*/ 2147483647 w 62"/>
                <a:gd name="T25" fmla="*/ 2147483647 h 77"/>
                <a:gd name="T26" fmla="*/ 2147483647 w 62"/>
                <a:gd name="T27" fmla="*/ 2147483647 h 77"/>
                <a:gd name="T28" fmla="*/ 2147483647 w 62"/>
                <a:gd name="T29" fmla="*/ 2147483647 h 77"/>
                <a:gd name="T30" fmla="*/ 2147483647 w 62"/>
                <a:gd name="T31" fmla="*/ 2147483647 h 77"/>
                <a:gd name="T32" fmla="*/ 2147483647 w 62"/>
                <a:gd name="T33" fmla="*/ 2147483647 h 77"/>
                <a:gd name="T34" fmla="*/ 2147483647 w 62"/>
                <a:gd name="T35" fmla="*/ 2147483647 h 77"/>
                <a:gd name="T36" fmla="*/ 2147483647 w 62"/>
                <a:gd name="T37" fmla="*/ 2147483647 h 77"/>
                <a:gd name="T38" fmla="*/ 2147483647 w 62"/>
                <a:gd name="T39" fmla="*/ 2147483647 h 77"/>
                <a:gd name="T40" fmla="*/ 0 w 62"/>
                <a:gd name="T41" fmla="*/ 2147483647 h 77"/>
                <a:gd name="T42" fmla="*/ 0 w 62"/>
                <a:gd name="T43" fmla="*/ 2147483647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>
                <a:gd name="T0" fmla="*/ 2147483647 w 40"/>
                <a:gd name="T1" fmla="*/ 2147483647 h 98"/>
                <a:gd name="T2" fmla="*/ 2147483647 w 40"/>
                <a:gd name="T3" fmla="*/ 2147483647 h 98"/>
                <a:gd name="T4" fmla="*/ 2147483647 w 40"/>
                <a:gd name="T5" fmla="*/ 2147483647 h 98"/>
                <a:gd name="T6" fmla="*/ 2147483647 w 40"/>
                <a:gd name="T7" fmla="*/ 2147483647 h 98"/>
                <a:gd name="T8" fmla="*/ 2147483647 w 40"/>
                <a:gd name="T9" fmla="*/ 2147483647 h 98"/>
                <a:gd name="T10" fmla="*/ 2147483647 w 40"/>
                <a:gd name="T11" fmla="*/ 2147483647 h 98"/>
                <a:gd name="T12" fmla="*/ 2147483647 w 40"/>
                <a:gd name="T13" fmla="*/ 2147483647 h 98"/>
                <a:gd name="T14" fmla="*/ 2147483647 w 40"/>
                <a:gd name="T15" fmla="*/ 2147483647 h 98"/>
                <a:gd name="T16" fmla="*/ 2147483647 w 40"/>
                <a:gd name="T17" fmla="*/ 2147483647 h 98"/>
                <a:gd name="T18" fmla="*/ 2147483647 w 40"/>
                <a:gd name="T19" fmla="*/ 2147483647 h 98"/>
                <a:gd name="T20" fmla="*/ 2147483647 w 40"/>
                <a:gd name="T21" fmla="*/ 2147483647 h 98"/>
                <a:gd name="T22" fmla="*/ 2147483647 w 40"/>
                <a:gd name="T23" fmla="*/ 2147483647 h 98"/>
                <a:gd name="T24" fmla="*/ 2147483647 w 40"/>
                <a:gd name="T25" fmla="*/ 2147483647 h 98"/>
                <a:gd name="T26" fmla="*/ 2147483647 w 40"/>
                <a:gd name="T27" fmla="*/ 2147483647 h 98"/>
                <a:gd name="T28" fmla="*/ 2147483647 w 40"/>
                <a:gd name="T29" fmla="*/ 2147483647 h 98"/>
                <a:gd name="T30" fmla="*/ 2147483647 w 40"/>
                <a:gd name="T31" fmla="*/ 2147483647 h 98"/>
                <a:gd name="T32" fmla="*/ 2147483647 w 40"/>
                <a:gd name="T33" fmla="*/ 2147483647 h 98"/>
                <a:gd name="T34" fmla="*/ 0 w 40"/>
                <a:gd name="T35" fmla="*/ 2147483647 h 98"/>
                <a:gd name="T36" fmla="*/ 0 w 40"/>
                <a:gd name="T37" fmla="*/ 2147483647 h 98"/>
                <a:gd name="T38" fmla="*/ 2147483647 w 40"/>
                <a:gd name="T39" fmla="*/ 2147483647 h 98"/>
                <a:gd name="T40" fmla="*/ 2147483647 w 40"/>
                <a:gd name="T41" fmla="*/ 0 h 98"/>
                <a:gd name="T42" fmla="*/ 2147483647 w 40"/>
                <a:gd name="T43" fmla="*/ 0 h 98"/>
                <a:gd name="T44" fmla="*/ 2147483647 w 40"/>
                <a:gd name="T45" fmla="*/ 2147483647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>
                <a:gd name="T0" fmla="*/ 2147483647 w 84"/>
                <a:gd name="T1" fmla="*/ 2147483647 h 84"/>
                <a:gd name="T2" fmla="*/ 2147483647 w 84"/>
                <a:gd name="T3" fmla="*/ 2147483647 h 84"/>
                <a:gd name="T4" fmla="*/ 2147483647 w 84"/>
                <a:gd name="T5" fmla="*/ 2147483647 h 84"/>
                <a:gd name="T6" fmla="*/ 2147483647 w 84"/>
                <a:gd name="T7" fmla="*/ 0 h 84"/>
                <a:gd name="T8" fmla="*/ 2147483647 w 84"/>
                <a:gd name="T9" fmla="*/ 2147483647 h 84"/>
                <a:gd name="T10" fmla="*/ 2147483647 w 84"/>
                <a:gd name="T11" fmla="*/ 2147483647 h 84"/>
                <a:gd name="T12" fmla="*/ 2147483647 w 84"/>
                <a:gd name="T13" fmla="*/ 2147483647 h 84"/>
                <a:gd name="T14" fmla="*/ 2147483647 w 84"/>
                <a:gd name="T15" fmla="*/ 2147483647 h 84"/>
                <a:gd name="T16" fmla="*/ 2147483647 w 84"/>
                <a:gd name="T17" fmla="*/ 2147483647 h 84"/>
                <a:gd name="T18" fmla="*/ 2147483647 w 84"/>
                <a:gd name="T19" fmla="*/ 2147483647 h 84"/>
                <a:gd name="T20" fmla="*/ 2147483647 w 84"/>
                <a:gd name="T21" fmla="*/ 2147483647 h 84"/>
                <a:gd name="T22" fmla="*/ 2147483647 w 84"/>
                <a:gd name="T23" fmla="*/ 2147483647 h 84"/>
                <a:gd name="T24" fmla="*/ 2147483647 w 84"/>
                <a:gd name="T25" fmla="*/ 2147483647 h 84"/>
                <a:gd name="T26" fmla="*/ 2147483647 w 84"/>
                <a:gd name="T27" fmla="*/ 2147483647 h 84"/>
                <a:gd name="T28" fmla="*/ 2147483647 w 84"/>
                <a:gd name="T29" fmla="*/ 2147483647 h 84"/>
                <a:gd name="T30" fmla="*/ 0 w 84"/>
                <a:gd name="T31" fmla="*/ 2147483647 h 84"/>
                <a:gd name="T32" fmla="*/ 2147483647 w 84"/>
                <a:gd name="T33" fmla="*/ 2147483647 h 84"/>
                <a:gd name="T34" fmla="*/ 2147483647 w 84"/>
                <a:gd name="T35" fmla="*/ 2147483647 h 84"/>
                <a:gd name="T36" fmla="*/ 2147483647 w 84"/>
                <a:gd name="T37" fmla="*/ 2147483647 h 84"/>
                <a:gd name="T38" fmla="*/ 2147483647 w 84"/>
                <a:gd name="T39" fmla="*/ 2147483647 h 84"/>
                <a:gd name="T40" fmla="*/ 2147483647 w 84"/>
                <a:gd name="T41" fmla="*/ 2147483647 h 84"/>
                <a:gd name="T42" fmla="*/ 2147483647 w 84"/>
                <a:gd name="T43" fmla="*/ 2147483647 h 84"/>
                <a:gd name="T44" fmla="*/ 2147483647 w 84"/>
                <a:gd name="T45" fmla="*/ 2147483647 h 84"/>
                <a:gd name="T46" fmla="*/ 2147483647 w 84"/>
                <a:gd name="T47" fmla="*/ 2147483647 h 84"/>
                <a:gd name="T48" fmla="*/ 2147483647 w 84"/>
                <a:gd name="T49" fmla="*/ 2147483647 h 84"/>
                <a:gd name="T50" fmla="*/ 2147483647 w 84"/>
                <a:gd name="T51" fmla="*/ 2147483647 h 84"/>
                <a:gd name="T52" fmla="*/ 2147483647 w 84"/>
                <a:gd name="T53" fmla="*/ 2147483647 h 84"/>
                <a:gd name="T54" fmla="*/ 2147483647 w 84"/>
                <a:gd name="T55" fmla="*/ 2147483647 h 84"/>
                <a:gd name="T56" fmla="*/ 2147483647 w 84"/>
                <a:gd name="T57" fmla="*/ 2147483647 h 84"/>
                <a:gd name="T58" fmla="*/ 2147483647 w 84"/>
                <a:gd name="T59" fmla="*/ 2147483647 h 84"/>
                <a:gd name="T60" fmla="*/ 2147483647 w 84"/>
                <a:gd name="T61" fmla="*/ 2147483647 h 84"/>
                <a:gd name="T62" fmla="*/ 2147483647 w 84"/>
                <a:gd name="T63" fmla="*/ 2147483647 h 84"/>
                <a:gd name="T64" fmla="*/ 2147483647 w 84"/>
                <a:gd name="T65" fmla="*/ 2147483647 h 84"/>
                <a:gd name="T66" fmla="*/ 2147483647 w 84"/>
                <a:gd name="T67" fmla="*/ 2147483647 h 84"/>
                <a:gd name="T68" fmla="*/ 2147483647 w 84"/>
                <a:gd name="T69" fmla="*/ 2147483647 h 84"/>
                <a:gd name="T70" fmla="*/ 2147483647 w 84"/>
                <a:gd name="T71" fmla="*/ 2147483647 h 84"/>
                <a:gd name="T72" fmla="*/ 2147483647 w 84"/>
                <a:gd name="T73" fmla="*/ 2147483647 h 84"/>
                <a:gd name="T74" fmla="*/ 2147483647 w 84"/>
                <a:gd name="T75" fmla="*/ 2147483647 h 84"/>
                <a:gd name="T76" fmla="*/ 2147483647 w 84"/>
                <a:gd name="T77" fmla="*/ 2147483647 h 84"/>
                <a:gd name="T78" fmla="*/ 2147483647 w 84"/>
                <a:gd name="T79" fmla="*/ 2147483647 h 84"/>
                <a:gd name="T80" fmla="*/ 2147483647 w 84"/>
                <a:gd name="T81" fmla="*/ 2147483647 h 84"/>
                <a:gd name="T82" fmla="*/ 2147483647 w 84"/>
                <a:gd name="T83" fmla="*/ 2147483647 h 84"/>
                <a:gd name="T84" fmla="*/ 2147483647 w 84"/>
                <a:gd name="T85" fmla="*/ 2147483647 h 84"/>
                <a:gd name="T86" fmla="*/ 2147483647 w 84"/>
                <a:gd name="T87" fmla="*/ 2147483647 h 84"/>
                <a:gd name="T88" fmla="*/ 2147483647 w 84"/>
                <a:gd name="T89" fmla="*/ 2147483647 h 84"/>
                <a:gd name="T90" fmla="*/ 2147483647 w 84"/>
                <a:gd name="T91" fmla="*/ 2147483647 h 84"/>
                <a:gd name="T92" fmla="*/ 2147483647 w 84"/>
                <a:gd name="T93" fmla="*/ 2147483647 h 84"/>
                <a:gd name="T94" fmla="*/ 2147483647 w 84"/>
                <a:gd name="T95" fmla="*/ 2147483647 h 84"/>
                <a:gd name="T96" fmla="*/ 2147483647 w 84"/>
                <a:gd name="T97" fmla="*/ 2147483647 h 84"/>
                <a:gd name="T98" fmla="*/ 2147483647 w 84"/>
                <a:gd name="T99" fmla="*/ 2147483647 h 84"/>
                <a:gd name="T100" fmla="*/ 2147483647 w 84"/>
                <a:gd name="T101" fmla="*/ 2147483647 h 84"/>
                <a:gd name="T102" fmla="*/ 2147483647 w 84"/>
                <a:gd name="T103" fmla="*/ 2147483647 h 84"/>
                <a:gd name="T104" fmla="*/ 2147483647 w 84"/>
                <a:gd name="T105" fmla="*/ 2147483647 h 84"/>
                <a:gd name="T106" fmla="*/ 2147483647 w 84"/>
                <a:gd name="T107" fmla="*/ 2147483647 h 84"/>
                <a:gd name="T108" fmla="*/ 2147483647 w 84"/>
                <a:gd name="T109" fmla="*/ 2147483647 h 84"/>
                <a:gd name="T110" fmla="*/ 2147483647 w 84"/>
                <a:gd name="T111" fmla="*/ 2147483647 h 84"/>
                <a:gd name="T112" fmla="*/ 2147483647 w 84"/>
                <a:gd name="T113" fmla="*/ 2147483647 h 84"/>
                <a:gd name="T114" fmla="*/ 2147483647 w 84"/>
                <a:gd name="T115" fmla="*/ 2147483647 h 84"/>
                <a:gd name="T116" fmla="*/ 2147483647 w 84"/>
                <a:gd name="T117" fmla="*/ 2147483647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445" name="Title 1"/>
          <p:cNvSpPr txBox="1">
            <a:spLocks/>
          </p:cNvSpPr>
          <p:nvPr/>
        </p:nvSpPr>
        <p:spPr bwMode="auto">
          <a:xfrm>
            <a:off x="458908" y="1228726"/>
            <a:ext cx="6253203" cy="461963"/>
          </a:xfrm>
          <a:prstGeom prst="rect">
            <a:avLst/>
          </a:prstGeom>
          <a:extLst/>
        </p:spPr>
        <p:txBody>
          <a:bodyPr vert="horz" lIns="0" tIns="0" rIns="0" bIns="0" rtlCol="0" anchor="ctr" anchorCtr="0">
            <a:normAutofit/>
          </a:bodyPr>
          <a:lstStyle>
            <a:lvl1pPr>
              <a:spcBef>
                <a:spcPct val="0"/>
              </a:spcBef>
              <a:buNone/>
              <a:defRPr sz="2400" b="1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1447" name="Picture 8" descr="bg_connect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18" y="-427037"/>
            <a:ext cx="9146382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5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" y="14748"/>
            <a:ext cx="9999662" cy="589935"/>
          </a:xfrm>
        </p:spPr>
        <p:txBody>
          <a:bodyPr>
            <a:normAutofit/>
          </a:bodyPr>
          <a:lstStyle/>
          <a:p>
            <a:r>
              <a:rPr lang="en-US" sz="2400" b="1" dirty="0"/>
              <a:t>Personal Information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320"/>
              </p:ext>
            </p:extLst>
          </p:nvPr>
        </p:nvGraphicFramePr>
        <p:xfrm>
          <a:off x="363307" y="1378253"/>
          <a:ext cx="10661745" cy="2468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7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258">
                  <a:extLst>
                    <a:ext uri="{9D8B030D-6E8A-4147-A177-3AD203B41FA5}">
                      <a16:colId xmlns:a16="http://schemas.microsoft.com/office/drawing/2014/main" val="399016621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 (Job Code)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Associate</a:t>
                      </a:r>
                      <a:r>
                        <a:rPr lang="en-US" sz="1200" b="0" baseline="0" dirty="0"/>
                        <a:t> Consultant (AC)</a:t>
                      </a:r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Current Role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Technical Architect</a:t>
                      </a: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Team/portfolio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All Payments</a:t>
                      </a: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Last</a:t>
                      </a:r>
                      <a:r>
                        <a:rPr lang="en-US" sz="1200" baseline="0" dirty="0"/>
                        <a:t> Promoted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NA</a:t>
                      </a: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 Rating (Current Year – 1)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EE</a:t>
                      </a: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Joining Date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15-May-2016</a:t>
                      </a: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Promotion</a:t>
                      </a:r>
                      <a:r>
                        <a:rPr lang="en-US" sz="1200" b="1" baseline="0" dirty="0"/>
                        <a:t> Nomination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From: AC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To:</a:t>
                      </a:r>
                      <a:r>
                        <a:rPr lang="en-US" sz="1200" b="0" baseline="0" dirty="0"/>
                        <a:t> ME</a:t>
                      </a:r>
                      <a:endParaRPr lang="en-US" sz="1200" b="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81150018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42646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174627"/>
              </p:ext>
            </p:extLst>
          </p:nvPr>
        </p:nvGraphicFramePr>
        <p:xfrm>
          <a:off x="343712" y="4022798"/>
          <a:ext cx="10700933" cy="22069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0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893">
                <a:tc>
                  <a:txBody>
                    <a:bodyPr/>
                    <a:lstStyle/>
                    <a:p>
                      <a:r>
                        <a:rPr lang="en-US" sz="1400" dirty="0"/>
                        <a:t>Key Stakeholders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025">
                <a:tc>
                  <a:txBody>
                    <a:bodyPr/>
                    <a:lstStyle/>
                    <a:p>
                      <a:r>
                        <a:rPr lang="en-US" sz="1200" dirty="0"/>
                        <a:t>Onsite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Hebert, James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Honzák, Tomáš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Divín, Roland</a:t>
                      </a:r>
                    </a:p>
                    <a:p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Jalan, Vikas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Venkatraman, Venkatesh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Indu, Ulaganayagi Alias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 CONSULTING DELIVERY</a:t>
                      </a:r>
                    </a:p>
                    <a:p>
                      <a:pPr>
                        <a:buClr>
                          <a:srgbClr val="C00000"/>
                        </a:buClr>
                        <a:buFont typeface="Arial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 CONSULTING EXPERT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 CONSULTING EXPERT</a:t>
                      </a:r>
                    </a:p>
                    <a:p>
                      <a:pPr>
                        <a:buClr>
                          <a:srgbClr val="C00000"/>
                        </a:buClr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Clr>
                          <a:srgbClr val="C00000"/>
                        </a:buClr>
                        <a:buFont typeface="Arial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MANAGER CONSULTING DELIVERY</a:t>
                      </a:r>
                    </a:p>
                    <a:p>
                      <a:pPr>
                        <a:buClr>
                          <a:srgbClr val="C00000"/>
                        </a:buClr>
                        <a:buFont typeface="Arial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MANAGER CONSULTING EXPERT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MANAGER CONSULTING DELIVERY</a:t>
                      </a:r>
                    </a:p>
                    <a:p>
                      <a:pPr>
                        <a:buClr>
                          <a:srgbClr val="C00000"/>
                        </a:buClr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33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3" y="18736"/>
            <a:ext cx="10985500" cy="5498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FY21 Target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64426"/>
              </p:ext>
            </p:extLst>
          </p:nvPr>
        </p:nvGraphicFramePr>
        <p:xfrm>
          <a:off x="574198" y="553823"/>
          <a:ext cx="1021004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13">
                  <a:extLst>
                    <a:ext uri="{9D8B030D-6E8A-4147-A177-3AD203B41FA5}">
                      <a16:colId xmlns:a16="http://schemas.microsoft.com/office/drawing/2014/main" val="2412597080"/>
                    </a:ext>
                  </a:extLst>
                </a:gridCol>
                <a:gridCol w="2950891">
                  <a:extLst>
                    <a:ext uri="{9D8B030D-6E8A-4147-A177-3AD203B41FA5}">
                      <a16:colId xmlns:a16="http://schemas.microsoft.com/office/drawing/2014/main" val="1321253567"/>
                    </a:ext>
                  </a:extLst>
                </a:gridCol>
                <a:gridCol w="1805444">
                  <a:extLst>
                    <a:ext uri="{9D8B030D-6E8A-4147-A177-3AD203B41FA5}">
                      <a16:colId xmlns:a16="http://schemas.microsoft.com/office/drawing/2014/main" val="1220283660"/>
                    </a:ext>
                  </a:extLst>
                </a:gridCol>
                <a:gridCol w="1940527">
                  <a:extLst>
                    <a:ext uri="{9D8B030D-6E8A-4147-A177-3AD203B41FA5}">
                      <a16:colId xmlns:a16="http://schemas.microsoft.com/office/drawing/2014/main" val="2396068040"/>
                    </a:ext>
                  </a:extLst>
                </a:gridCol>
                <a:gridCol w="1809866">
                  <a:extLst>
                    <a:ext uri="{9D8B030D-6E8A-4147-A177-3AD203B41FA5}">
                      <a16:colId xmlns:a16="http://schemas.microsoft.com/office/drawing/2014/main" val="3163205184"/>
                    </a:ext>
                  </a:extLst>
                </a:gridCol>
              </a:tblGrid>
              <a:tr h="27072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</a:t>
                      </a:r>
                      <a:r>
                        <a:rPr lang="en-US" sz="1200" baseline="0" dirty="0"/>
                        <a:t> Target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</a:t>
                      </a:r>
                      <a:r>
                        <a:rPr lang="en-US" sz="1200" baseline="0" dirty="0"/>
                        <a:t> Actuals (YTD)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18464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Clients</a:t>
                      </a:r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Overall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4652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– Innovation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78563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– Technology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7050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</a:t>
                      </a:r>
                      <a:r>
                        <a:rPr lang="en-US" sz="1400" baseline="0" dirty="0"/>
                        <a:t> – Quality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94296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OSAP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27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  <a:r>
                        <a:rPr lang="en-US" sz="1400" baseline="0" dirty="0"/>
                        <a:t> Engagements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853764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Members</a:t>
                      </a:r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MSAP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≥8.50</a:t>
                      </a: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81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Voluntary Turnover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10-12%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36793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SPP Participation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5360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Freelancers</a:t>
                      </a:r>
                      <a:r>
                        <a:rPr lang="en-US" sz="1400" baseline="0" dirty="0"/>
                        <a:t> numbers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≤ 2%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788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r>
                        <a:rPr lang="en-US" sz="1400" baseline="0" dirty="0"/>
                        <a:t> Referral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≥</a:t>
                      </a:r>
                      <a:r>
                        <a:rPr lang="en-US" sz="1400" dirty="0"/>
                        <a:t>40%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37.5%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422215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Diversity Ratio (F:M)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≥</a:t>
                      </a:r>
                      <a:r>
                        <a:rPr lang="en-US" sz="1400" dirty="0"/>
                        <a:t>45%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30:70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40:60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09586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Shareholders</a:t>
                      </a:r>
                    </a:p>
                  </a:txBody>
                  <a:tcP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PCB Revenue</a:t>
                      </a:r>
                      <a:r>
                        <a:rPr lang="en-US" sz="1400" baseline="0" dirty="0"/>
                        <a:t> (CAD$ </a:t>
                      </a:r>
                      <a:r>
                        <a:rPr lang="en-US" sz="1400" baseline="0" dirty="0" err="1"/>
                        <a:t>Mn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1275633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1491698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1341143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511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Gross Margin 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82491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Utilization</a:t>
                      </a:r>
                      <a:r>
                        <a:rPr lang="en-US" sz="1400" baseline="0" dirty="0"/>
                        <a:t>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104.77%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4393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Contribution</a:t>
                      </a:r>
                      <a:r>
                        <a:rPr lang="en-US" sz="1400" baseline="0" dirty="0"/>
                        <a:t> (CAD$ </a:t>
                      </a:r>
                      <a:r>
                        <a:rPr lang="en-US" sz="1400" baseline="0" dirty="0" err="1"/>
                        <a:t>Mn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619275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Contribution 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3279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BU SG&amp;A</a:t>
                      </a:r>
                      <a:r>
                        <a:rPr lang="en-US" sz="1400" baseline="0" dirty="0"/>
                        <a:t>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5" y="-56271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    Top 3 accomplishments - Clients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396716" y="6345135"/>
            <a:ext cx="1502197" cy="34191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63424"/>
              </p:ext>
            </p:extLst>
          </p:nvPr>
        </p:nvGraphicFramePr>
        <p:xfrm>
          <a:off x="293087" y="816330"/>
          <a:ext cx="11662118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404">
                  <a:extLst>
                    <a:ext uri="{9D8B030D-6E8A-4147-A177-3AD203B41FA5}">
                      <a16:colId xmlns:a16="http://schemas.microsoft.com/office/drawing/2014/main" val="3925943983"/>
                    </a:ext>
                  </a:extLst>
                </a:gridCol>
                <a:gridCol w="3559127">
                  <a:extLst>
                    <a:ext uri="{9D8B030D-6E8A-4147-A177-3AD203B41FA5}">
                      <a16:colId xmlns:a16="http://schemas.microsoft.com/office/drawing/2014/main" val="1429795331"/>
                    </a:ext>
                  </a:extLst>
                </a:gridCol>
                <a:gridCol w="2690523">
                  <a:extLst>
                    <a:ext uri="{9D8B030D-6E8A-4147-A177-3AD203B41FA5}">
                      <a16:colId xmlns:a16="http://schemas.microsoft.com/office/drawing/2014/main" val="3792237217"/>
                    </a:ext>
                  </a:extLst>
                </a:gridCol>
                <a:gridCol w="2627064">
                  <a:extLst>
                    <a:ext uri="{9D8B030D-6E8A-4147-A177-3AD203B41FA5}">
                      <a16:colId xmlns:a16="http://schemas.microsoft.com/office/drawing/2014/main" val="1748931531"/>
                    </a:ext>
                  </a:extLst>
                </a:gridCol>
              </a:tblGrid>
              <a:tr h="4828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Key</a:t>
                      </a:r>
                      <a:r>
                        <a:rPr lang="en-US" sz="1400" baseline="0" dirty="0">
                          <a:latin typeface="+mn-lt"/>
                        </a:rPr>
                        <a:t> Areas to indicate accomplishments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Accomplishment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Contribution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Impact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8237"/>
                  </a:ext>
                </a:extLst>
              </a:tr>
              <a:tr h="16756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Client Relationship and Business</a:t>
                      </a:r>
                      <a:r>
                        <a:rPr lang="en-US" sz="1400" baseline="0" dirty="0">
                          <a:latin typeface="+mn-lt"/>
                        </a:rPr>
                        <a:t> Development</a:t>
                      </a:r>
                    </a:p>
                    <a:p>
                      <a:endParaRPr lang="en-US" sz="1400" baseline="0" dirty="0">
                        <a:latin typeface="+mn-lt"/>
                      </a:endParaRPr>
                    </a:p>
                    <a:p>
                      <a:endParaRPr lang="en-US" sz="1400" baseline="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Become a Technical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counterpart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of Client and onsite technical team.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Designed the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PDE micro service for NBC 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without major impact on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monolithic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product </a:t>
                      </a:r>
                      <a:r>
                        <a:rPr lang="en-US" sz="1400" b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architecture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Played critical role on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Dual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cloud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 and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CI-CD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implementation like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ailover scripts and Kafka reset Job.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Active participant in Architectural design of the Product.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Helped project team to kick start of Kafka stories in APS8 and migration project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Able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to deliver high quality  Microservices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Suggested to </a:t>
                      </a: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spring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5.x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upgradation before doing spring boot upgradation.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66666"/>
                  </a:ext>
                </a:extLst>
              </a:tr>
              <a:tr h="167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+mn-lt"/>
                        </a:rPr>
                        <a:t>Technical Expert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SPOC for the new technology POC’s and implementations. Ex: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Kafka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Apache POI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Elastic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Kinesis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Provided design suggestion  in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Micro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services  and Helped Product team on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Kafka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technical clarification.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Become expertise on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Docker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,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k8s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and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Cloud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. 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Kafka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POC, Design and implementation in Product.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Provided technical help on 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design of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REST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services.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Contributed to identify and fix the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workflow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performance issues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Well respected for technical views by Onsite and client due to good analysis backed-by data/logic/evidence.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As a full stack expert able to deliver end to end solutions.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726257"/>
                  </a:ext>
                </a:extLst>
              </a:tr>
              <a:tr h="1476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Innovative solutions towards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Operational Excellence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To put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all the monitoring tools in place.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Expertise skills on performance and cloud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PR/DR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failover.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Helped to setup CI/CD pipeline and build tools. 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Helped to Integrated Prometheus 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and </a:t>
                      </a:r>
                      <a:r>
                        <a:rPr lang="en-US" sz="1400" kern="1200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Grafana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Provided Initial implementation of Locust for Performance testing.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Fluent integration with AWS kinesis.  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Able to get notifications on deployment failures.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Easy to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run performance testing.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Able to monitor the APS events via Splunk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00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" y="14748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Top 3 accomplishments -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396716" y="6345135"/>
            <a:ext cx="1502197" cy="34191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24428"/>
              </p:ext>
            </p:extLst>
          </p:nvPr>
        </p:nvGraphicFramePr>
        <p:xfrm>
          <a:off x="174169" y="1301991"/>
          <a:ext cx="11855516" cy="153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975">
                  <a:extLst>
                    <a:ext uri="{9D8B030D-6E8A-4147-A177-3AD203B41FA5}">
                      <a16:colId xmlns:a16="http://schemas.microsoft.com/office/drawing/2014/main" val="3925943983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1429795331"/>
                    </a:ext>
                  </a:extLst>
                </a:gridCol>
                <a:gridCol w="2518697">
                  <a:extLst>
                    <a:ext uri="{9D8B030D-6E8A-4147-A177-3AD203B41FA5}">
                      <a16:colId xmlns:a16="http://schemas.microsoft.com/office/drawing/2014/main" val="3792237217"/>
                    </a:ext>
                  </a:extLst>
                </a:gridCol>
                <a:gridCol w="2670631">
                  <a:extLst>
                    <a:ext uri="{9D8B030D-6E8A-4147-A177-3AD203B41FA5}">
                      <a16:colId xmlns:a16="http://schemas.microsoft.com/office/drawing/2014/main" val="1748931531"/>
                    </a:ext>
                  </a:extLst>
                </a:gridCol>
              </a:tblGrid>
              <a:tr h="37362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Key</a:t>
                      </a:r>
                      <a:r>
                        <a:rPr lang="en-US" sz="1400" baseline="0" dirty="0">
                          <a:latin typeface="+mn-lt"/>
                        </a:rPr>
                        <a:t> Areas to indicate accomplishments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Accomplishment</a:t>
                      </a: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Contribution</a:t>
                      </a: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Impact</a:t>
                      </a: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8237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+mn-lt"/>
                        </a:rPr>
                        <a:t>Development of Expertise (self and team)/Coaching and development of team members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r>
                        <a:rPr lang="en-US" sz="1400" b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AWS</a:t>
                      </a:r>
                      <a:r>
                        <a:rPr lang="en-US" sz="1400" b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and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Kafka</a:t>
                      </a:r>
                      <a:r>
                        <a:rPr lang="en-US" sz="1400" b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Certification. 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Conducted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10+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of Internal Knowledge Sharing sessions.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Conducting regular sessions at  internally within the team.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Helped on Migration on Angular and Rest services.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Members are proactively  participated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in knowledge sharing sessions.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Improved</a:t>
                      </a:r>
                      <a:r>
                        <a:rPr lang="en-US" sz="140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soft and presentation skills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7262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16965"/>
              </p:ext>
            </p:extLst>
          </p:nvPr>
        </p:nvGraphicFramePr>
        <p:xfrm>
          <a:off x="162315" y="2849909"/>
          <a:ext cx="1185551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975">
                  <a:extLst>
                    <a:ext uri="{9D8B030D-6E8A-4147-A177-3AD203B41FA5}">
                      <a16:colId xmlns:a16="http://schemas.microsoft.com/office/drawing/2014/main" val="1798353023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1954924381"/>
                    </a:ext>
                  </a:extLst>
                </a:gridCol>
                <a:gridCol w="2518697">
                  <a:extLst>
                    <a:ext uri="{9D8B030D-6E8A-4147-A177-3AD203B41FA5}">
                      <a16:colId xmlns:a16="http://schemas.microsoft.com/office/drawing/2014/main" val="2305983730"/>
                    </a:ext>
                  </a:extLst>
                </a:gridCol>
                <a:gridCol w="2670631">
                  <a:extLst>
                    <a:ext uri="{9D8B030D-6E8A-4147-A177-3AD203B41FA5}">
                      <a16:colId xmlns:a16="http://schemas.microsoft.com/office/drawing/2014/main" val="4167189831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knowledge sharing </a:t>
                      </a: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SPOC of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Product </a:t>
                      </a: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Tech stack , Kafka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and </a:t>
                      </a: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Micro services </a:t>
                      </a:r>
                      <a:r>
                        <a:rPr lang="en-US" sz="1400" b="1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resentation on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SBU level.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Driving the technical sync up meeting of all the technical experts. </a:t>
                      </a:r>
                      <a:endParaRPr lang="en-US" sz="1400" b="1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Presented  APS Technical Architecture in Product show.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Presented CGI GIT and Micro-services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Given Technical help to Trade team on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beanio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parser.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To familiarize APS Tech stack and Kafka by members.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To understand</a:t>
                      </a: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Dual cloud and DevOps implementation in APS by members.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Unblocked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Java upgradation and Groovy issues </a:t>
                      </a:r>
                      <a:endParaRPr lang="en-US" sz="1400" b="0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729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8744"/>
              </p:ext>
            </p:extLst>
          </p:nvPr>
        </p:nvGraphicFramePr>
        <p:xfrm>
          <a:off x="174169" y="4664281"/>
          <a:ext cx="11855516" cy="128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975">
                  <a:extLst>
                    <a:ext uri="{9D8B030D-6E8A-4147-A177-3AD203B41FA5}">
                      <a16:colId xmlns:a16="http://schemas.microsoft.com/office/drawing/2014/main" val="2424147505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3623242537"/>
                    </a:ext>
                  </a:extLst>
                </a:gridCol>
                <a:gridCol w="2518697">
                  <a:extLst>
                    <a:ext uri="{9D8B030D-6E8A-4147-A177-3AD203B41FA5}">
                      <a16:colId xmlns:a16="http://schemas.microsoft.com/office/drawing/2014/main" val="121917201"/>
                    </a:ext>
                  </a:extLst>
                </a:gridCol>
                <a:gridCol w="2670631">
                  <a:extLst>
                    <a:ext uri="{9D8B030D-6E8A-4147-A177-3AD203B41FA5}">
                      <a16:colId xmlns:a16="http://schemas.microsoft.com/office/drawing/2014/main" val="3746991743"/>
                    </a:ext>
                  </a:extLst>
                </a:gridCol>
              </a:tblGrid>
              <a:tr h="1287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and member management</a:t>
                      </a:r>
                    </a:p>
                    <a:p>
                      <a:endParaRPr lang="en-US" sz="1400" b="0" baseline="0" dirty="0">
                        <a:latin typeface="+mn-lt"/>
                      </a:endParaRPr>
                    </a:p>
                    <a:p>
                      <a:endParaRPr lang="en-US" sz="1400" b="0" baseline="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Participated the hiring process and weekend drives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Follows Agile way of development and team collaboration.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Actively participated in hiring process.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Team collaboration is improved.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Quality hires and no onsite interview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30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92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5" y="14748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Top 3 accomplishments - Others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396716" y="6345135"/>
            <a:ext cx="1502197" cy="34191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49382"/>
              </p:ext>
            </p:extLst>
          </p:nvPr>
        </p:nvGraphicFramePr>
        <p:xfrm>
          <a:off x="221672" y="1064442"/>
          <a:ext cx="11457708" cy="346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554">
                  <a:extLst>
                    <a:ext uri="{9D8B030D-6E8A-4147-A177-3AD203B41FA5}">
                      <a16:colId xmlns:a16="http://schemas.microsoft.com/office/drawing/2014/main" val="3925943983"/>
                    </a:ext>
                  </a:extLst>
                </a:gridCol>
                <a:gridCol w="2506519">
                  <a:extLst>
                    <a:ext uri="{9D8B030D-6E8A-4147-A177-3AD203B41FA5}">
                      <a16:colId xmlns:a16="http://schemas.microsoft.com/office/drawing/2014/main" val="1429795331"/>
                    </a:ext>
                  </a:extLst>
                </a:gridCol>
                <a:gridCol w="3228110">
                  <a:extLst>
                    <a:ext uri="{9D8B030D-6E8A-4147-A177-3AD203B41FA5}">
                      <a16:colId xmlns:a16="http://schemas.microsoft.com/office/drawing/2014/main" val="3792237217"/>
                    </a:ext>
                  </a:extLst>
                </a:gridCol>
                <a:gridCol w="2521525">
                  <a:extLst>
                    <a:ext uri="{9D8B030D-6E8A-4147-A177-3AD203B41FA5}">
                      <a16:colId xmlns:a16="http://schemas.microsoft.com/office/drawing/2014/main" val="1748931531"/>
                    </a:ext>
                  </a:extLst>
                </a:gridCol>
              </a:tblGrid>
              <a:tr h="5381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Key</a:t>
                      </a:r>
                      <a:r>
                        <a:rPr lang="en-US" sz="1400" baseline="0" dirty="0">
                          <a:latin typeface="+mn-lt"/>
                        </a:rPr>
                        <a:t> Areas to indicate accomplishments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Accomplishment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Contribution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Impact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8237"/>
                  </a:ext>
                </a:extLst>
              </a:tr>
              <a:tr h="14812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ICE</a:t>
                      </a:r>
                      <a:r>
                        <a:rPr lang="en-US" sz="1200" baseline="0" dirty="0">
                          <a:latin typeface="+mn-lt"/>
                        </a:rPr>
                        <a:t>/Innovation contributions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Collected </a:t>
                      </a:r>
                      <a:r>
                        <a:rPr lang="en-US" sz="1200" b="1" dirty="0">
                          <a:latin typeface="+mn-lt"/>
                        </a:rPr>
                        <a:t>25+ </a:t>
                      </a:r>
                      <a:r>
                        <a:rPr lang="en-US" sz="1200" dirty="0">
                          <a:latin typeface="+mn-lt"/>
                        </a:rPr>
                        <a:t>Project level ideas and shortlist to do the POC’s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>
                          <a:latin typeface="+mn-lt"/>
                        </a:rPr>
                        <a:t>I have designed and implemented 1 POC (</a:t>
                      </a:r>
                      <a:r>
                        <a:rPr lang="en-US" sz="1200" b="1" baseline="0" dirty="0">
                          <a:latin typeface="+mn-lt"/>
                        </a:rPr>
                        <a:t>MTMX</a:t>
                      </a:r>
                      <a:r>
                        <a:rPr lang="en-US" sz="1200" b="0" baseline="0" dirty="0">
                          <a:latin typeface="+mn-lt"/>
                        </a:rPr>
                        <a:t>)</a:t>
                      </a:r>
                      <a:r>
                        <a:rPr lang="en-US" sz="1200" b="0" dirty="0">
                          <a:latin typeface="+mn-lt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+mn-lt"/>
                        </a:rPr>
                        <a:t>Posted </a:t>
                      </a:r>
                      <a:r>
                        <a:rPr lang="en-US" sz="1200" b="1" dirty="0">
                          <a:latin typeface="+mn-lt"/>
                        </a:rPr>
                        <a:t>Generic Simulator</a:t>
                      </a:r>
                      <a:r>
                        <a:rPr lang="en-US" sz="1200" b="0" dirty="0">
                          <a:latin typeface="+mn-lt"/>
                        </a:rPr>
                        <a:t> Idea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Motivated the team to contribute improvement in</a:t>
                      </a:r>
                      <a:r>
                        <a:rPr lang="en-US" sz="1200" b="0" baseline="0" dirty="0">
                          <a:latin typeface="+mn-lt"/>
                        </a:rPr>
                        <a:t> the project.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>
                          <a:latin typeface="+mn-lt"/>
                        </a:rPr>
                        <a:t>Given design and technical solution to the POC’s.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Given </a:t>
                      </a:r>
                      <a:r>
                        <a:rPr lang="en-US" sz="1200" b="0" dirty="0">
                          <a:latin typeface="+mn-lt"/>
                        </a:rPr>
                        <a:t>demo</a:t>
                      </a:r>
                      <a:r>
                        <a:rPr lang="en-US" sz="1200" baseline="0" dirty="0">
                          <a:latin typeface="+mn-lt"/>
                        </a:rPr>
                        <a:t> to onsite and internal members on </a:t>
                      </a:r>
                      <a:r>
                        <a:rPr lang="en-US" sz="1200" b="1" baseline="0" dirty="0">
                          <a:latin typeface="+mn-lt"/>
                        </a:rPr>
                        <a:t>2FA</a:t>
                      </a:r>
                      <a:r>
                        <a:rPr lang="en-US" sz="1200" baseline="0" dirty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>
                          <a:latin typeface="+mn-lt"/>
                        </a:rPr>
                        <a:t>Helped on APS Dashboard implementation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+mn-lt"/>
                        </a:rPr>
                        <a:t>One of project level idea we are using it in our team.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+mn-lt"/>
                        </a:rPr>
                        <a:t>Other project members asked </a:t>
                      </a:r>
                      <a:r>
                        <a:rPr lang="en-US" sz="1200" b="1" baseline="0" dirty="0">
                          <a:latin typeface="+mn-lt"/>
                        </a:rPr>
                        <a:t>MTMX</a:t>
                      </a:r>
                      <a:r>
                        <a:rPr lang="en-US" sz="1200" baseline="0" dirty="0">
                          <a:latin typeface="+mn-lt"/>
                        </a:rPr>
                        <a:t> convert for integration.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APS Dashboard is helpful for the members.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66666"/>
                  </a:ext>
                </a:extLst>
              </a:tr>
              <a:tr h="129125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Visibility in,</a:t>
                      </a:r>
                      <a:r>
                        <a:rPr lang="en-US" sz="1200" baseline="0" dirty="0">
                          <a:latin typeface="+mn-lt"/>
                        </a:rPr>
                        <a:t> stretch on and contribution towards other projects/programs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Given estimation for </a:t>
                      </a:r>
                      <a:r>
                        <a:rPr lang="en-US" sz="1200" b="1" dirty="0">
                          <a:latin typeface="+mn-lt"/>
                        </a:rPr>
                        <a:t>REST API</a:t>
                      </a:r>
                      <a:r>
                        <a:rPr lang="en-US" sz="1200" dirty="0">
                          <a:latin typeface="+mn-lt"/>
                        </a:rPr>
                        <a:t> for other projects.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Suggested</a:t>
                      </a:r>
                      <a:r>
                        <a:rPr lang="en-US" sz="1200" baseline="0" dirty="0">
                          <a:latin typeface="+mn-lt"/>
                        </a:rPr>
                        <a:t> </a:t>
                      </a:r>
                      <a:r>
                        <a:rPr lang="en-US" sz="1200" b="1" baseline="0" dirty="0">
                          <a:latin typeface="+mn-lt"/>
                        </a:rPr>
                        <a:t>SMS</a:t>
                      </a:r>
                      <a:r>
                        <a:rPr lang="en-US" sz="1200" baseline="0" dirty="0">
                          <a:latin typeface="+mn-lt"/>
                        </a:rPr>
                        <a:t> Notification services solutions.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+mn-lt"/>
                        </a:rPr>
                        <a:t>Given Kafka design help for the </a:t>
                      </a:r>
                      <a:r>
                        <a:rPr lang="en-US" sz="1200" b="1" baseline="0" dirty="0">
                          <a:latin typeface="+mn-lt"/>
                        </a:rPr>
                        <a:t>APS8</a:t>
                      </a:r>
                      <a:r>
                        <a:rPr lang="en-US" sz="1200" baseline="0" dirty="0">
                          <a:latin typeface="+mn-lt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Given REST API implementation estimation for other CGI Projects (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BEMO Bank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Given technical help to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OG360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Kafka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Helped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 team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Cloud SMS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notifications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Other team able quickly implement the solutions.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Helps validate their estimations.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Able to kick-start Kafka integration into microservices.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7609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53535"/>
              </p:ext>
            </p:extLst>
          </p:nvPr>
        </p:nvGraphicFramePr>
        <p:xfrm>
          <a:off x="221672" y="4528687"/>
          <a:ext cx="114577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554">
                  <a:extLst>
                    <a:ext uri="{9D8B030D-6E8A-4147-A177-3AD203B41FA5}">
                      <a16:colId xmlns:a16="http://schemas.microsoft.com/office/drawing/2014/main" val="2789685369"/>
                    </a:ext>
                  </a:extLst>
                </a:gridCol>
                <a:gridCol w="2520374">
                  <a:extLst>
                    <a:ext uri="{9D8B030D-6E8A-4147-A177-3AD203B41FA5}">
                      <a16:colId xmlns:a16="http://schemas.microsoft.com/office/drawing/2014/main" val="114325727"/>
                    </a:ext>
                  </a:extLst>
                </a:gridCol>
                <a:gridCol w="3214255">
                  <a:extLst>
                    <a:ext uri="{9D8B030D-6E8A-4147-A177-3AD203B41FA5}">
                      <a16:colId xmlns:a16="http://schemas.microsoft.com/office/drawing/2014/main" val="1281350630"/>
                    </a:ext>
                  </a:extLst>
                </a:gridCol>
                <a:gridCol w="2521525">
                  <a:extLst>
                    <a:ext uri="{9D8B030D-6E8A-4147-A177-3AD203B41FA5}">
                      <a16:colId xmlns:a16="http://schemas.microsoft.com/office/drawing/2014/main" val="3825261456"/>
                    </a:ext>
                  </a:extLst>
                </a:gridCol>
              </a:tblGrid>
              <a:tr h="11374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AWS, DevOps and Kafka Certification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First person who has done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Kafka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certification from SBU level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Certified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 AWS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cloud and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Azure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fundamental. 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Done the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DevOps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Certification with K8s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Given solutions for the Kafka integration in new version of Product.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Involved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in Kafka technical conferences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Given training to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onsite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and other project members.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Single point of contact for any Kafka and DevOps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Able to solve any Kafka issues within the team and onsite team.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94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28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651" y="18991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2400" b="1" dirty="0"/>
              <a:t>Status of Individual Development Plan (IDP)</a:t>
            </a:r>
            <a:endParaRPr lang="en-CA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895349" y="6533535"/>
            <a:ext cx="2198625" cy="168918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109381"/>
              </p:ext>
            </p:extLst>
          </p:nvPr>
        </p:nvGraphicFramePr>
        <p:xfrm>
          <a:off x="188074" y="1795649"/>
          <a:ext cx="11477454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3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460">
                <a:tc rowSpan="5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CA" sz="14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Development goals:</a:t>
                      </a:r>
                    </a:p>
                    <a:p>
                      <a:pPr marL="228600" indent="-228600" algn="l"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Clr>
                          <a:schemeClr val="tx2"/>
                        </a:buClr>
                        <a:buFont typeface="+mj-lt"/>
                        <a:buAutoNum type="arabicPeriod"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AWS and Kafka</a:t>
                      </a:r>
                    </a:p>
                    <a:p>
                      <a:pPr marL="228600" indent="-228600" algn="l">
                        <a:buClr>
                          <a:schemeClr val="tx2"/>
                        </a:buClr>
                        <a:buFont typeface="+mj-lt"/>
                        <a:buAutoNum type="arabicPeriod"/>
                      </a:pPr>
                      <a:endParaRPr lang="en-US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CA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DevOps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CA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Micro services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CA" sz="14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Development action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CA" sz="14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CA" sz="14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14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CA" sz="14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01">
                <a:tc vMerge="1">
                  <a:txBody>
                    <a:bodyPr/>
                    <a:lstStyle/>
                    <a:p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CA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Q1 FY21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Q2 FY21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Q3 FY21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Q4 FY21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051">
                <a:tc vMerge="1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2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knowledge on Cloud and Kafka technologies. </a:t>
                      </a:r>
                      <a:endParaRPr lang="en-CA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Jan-2021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i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IP</a:t>
                      </a:r>
                      <a:b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</a:br>
                      <a:endParaRPr lang="en-CA" sz="1400" i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051">
                <a:tc vMerge="1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CA" sz="9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Develop DevOps skills with internal and external trainings</a:t>
                      </a: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6353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May-2021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98">
                <a:tc vMerge="1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CA" sz="9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" marR="9144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in depth knowledge on Micro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6353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July-2021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8321979" y="6105832"/>
            <a:ext cx="359393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cs typeface="Arial" pitchFamily="34" charset="0"/>
              </a:rPr>
              <a:t>NS: Not Started; IP: In progress; PL: Planned</a:t>
            </a:r>
          </a:p>
        </p:txBody>
      </p:sp>
      <p:sp>
        <p:nvSpPr>
          <p:cNvPr id="8" name="Line Callout 1 7"/>
          <p:cNvSpPr/>
          <p:nvPr/>
        </p:nvSpPr>
        <p:spPr bwMode="gray">
          <a:xfrm>
            <a:off x="2890684" y="4969697"/>
            <a:ext cx="4586748" cy="929148"/>
          </a:xfrm>
          <a:prstGeom prst="borderCallout1">
            <a:avLst>
              <a:gd name="adj1" fmla="val 18750"/>
              <a:gd name="adj2" fmla="val -8333"/>
              <a:gd name="adj3" fmla="val -39881"/>
              <a:gd name="adj4" fmla="val -38333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en-US" sz="1600" i="1" dirty="0">
                <a:cs typeface="Arial" pitchFamily="34" charset="0"/>
              </a:rPr>
              <a:t>From your SDP document, please fill in the status of your Individual Developmental Plans as discussed with your manager</a:t>
            </a:r>
          </a:p>
        </p:txBody>
      </p:sp>
    </p:spTree>
    <p:extLst>
      <p:ext uri="{BB962C8B-B14F-4D97-AF65-F5344CB8AC3E}">
        <p14:creationId xmlns:p14="http://schemas.microsoft.com/office/powerpoint/2010/main" val="38199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65808"/>
              </p:ext>
            </p:extLst>
          </p:nvPr>
        </p:nvGraphicFramePr>
        <p:xfrm>
          <a:off x="270932" y="1092201"/>
          <a:ext cx="11324720" cy="51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3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Challenges</a:t>
                      </a:r>
                    </a:p>
                  </a:txBody>
                  <a:tcPr marL="121920" marR="121920" anchor="ctr">
                    <a:solidFill>
                      <a:srgbClr val="616A6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Plan</a:t>
                      </a:r>
                    </a:p>
                  </a:txBody>
                  <a:tcPr marL="121920" marR="12192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02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To increase sprint velocity and reduces post delivery defects.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Reduce number of iterations during client NFR testing.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Streamlined build and Release process across DEV-MS team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Utilized the sprint planning time to clarify and identify technical challenges.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Utilizing the cloud environment and DevOps to minimize integration issues.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Giving early build and parallel testing automation and manual.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Run NFR testing locally before running in client environment which help in proactive identification many issues.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      Ex: Spring 5.x, Hibernate 5.x, Tomcat 8.x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Deploy it practice environment which bridge DEV-MS team before install in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SIT, UAT, PREPROD and PROD 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servers.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Automated release process with Jenkins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Docker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k8s</a:t>
                      </a: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97" y="-78884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2400" b="1" dirty="0"/>
              <a:t>Top 3 challenges for FY21</a:t>
            </a:r>
            <a:endParaRPr lang="en-CA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895349" y="6461253"/>
            <a:ext cx="1037943" cy="241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87906"/>
            <a:ext cx="9999662" cy="920750"/>
          </a:xfrm>
        </p:spPr>
        <p:txBody>
          <a:bodyPr/>
          <a:lstStyle/>
          <a:p>
            <a:r>
              <a:rPr lang="en-US" dirty="0"/>
              <a:t>Awards and Applaud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974" y="1427017"/>
            <a:ext cx="3394363" cy="4506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5" y="1523998"/>
            <a:ext cx="3394363" cy="4530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DF958-1117-4115-B95B-557583B9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750" y="1656397"/>
            <a:ext cx="4557933" cy="427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9251737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E5D471-849D-42BA-B0C9-710629E1787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d95a5b16-1b8d-4c7c-9ebf-89c0983b6970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A44A0DF-388B-4E8E-98BD-D87733043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V21 EN</Template>
  <TotalTime>10367</TotalTime>
  <Words>1308</Words>
  <Application>Microsoft Office PowerPoint</Application>
  <PresentationFormat>Widescreen</PresentationFormat>
  <Paragraphs>314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CGI Widescreen Beet</vt:lpstr>
      <vt:lpstr>Subbanarasa Puttana Promotion Template FY2021  Promotion to Manager Expert</vt:lpstr>
      <vt:lpstr>Personal Information</vt:lpstr>
      <vt:lpstr>FY21 Target Summary</vt:lpstr>
      <vt:lpstr>    Top 3 accomplishments - Clients</vt:lpstr>
      <vt:lpstr>Top 3 accomplishments - Members</vt:lpstr>
      <vt:lpstr>Top 3 accomplishments - Others</vt:lpstr>
      <vt:lpstr>Status of Individual Development Plan (IDP)</vt:lpstr>
      <vt:lpstr>Top 3 challenges for FY21</vt:lpstr>
      <vt:lpstr>Awards and Applaud</vt:lpstr>
      <vt:lpstr>Continues..</vt:lpstr>
      <vt:lpstr>Certifications </vt:lpstr>
      <vt:lpstr>PowerPoint Presentation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Suvro Raychaudhuri</dc:creator>
  <cp:lastModifiedBy>Puttana, Subbanarasa R</cp:lastModifiedBy>
  <cp:revision>442</cp:revision>
  <dcterms:created xsi:type="dcterms:W3CDTF">2018-03-29T13:37:19Z</dcterms:created>
  <dcterms:modified xsi:type="dcterms:W3CDTF">2021-08-18T11:09:10Z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