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72" r:id="rId3"/>
    <p:sldId id="274" r:id="rId4"/>
    <p:sldId id="281" r:id="rId5"/>
    <p:sldId id="282" r:id="rId6"/>
    <p:sldId id="283" r:id="rId7"/>
    <p:sldId id="289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F4"/>
    <a:srgbClr val="428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50108157-73E7-1F7A-15CD-348D01B6D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9C5FD5AA-3B28-23AE-6318-197DBA2B82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D6CBEA59-2824-E3B0-EDB1-926AE05EA8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24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64018789-83D9-CB0E-0920-8188DAD46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5959050C-3B6B-59E8-5FF8-EFD8A8715D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7968728A-CA0C-4A0A-2F63-34642D9FA0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605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C4DC8629-DF18-9425-15F3-9F410D36E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FED9381E-1389-535D-DDF6-F8E698AFBD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D533645C-93E2-57E5-492B-F612065E76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412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44BFB6D4-B313-C90B-A90F-0E0B5F0B7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5784C687-D7C1-7928-5E5D-EDF5E0E0BC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C441663C-C07F-A3AE-4C5F-995F9EF407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047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1ADB766F-4C39-B52C-4A12-F5ACF0161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8DF0665F-BC68-CEDF-EF92-5618AAC86C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3086E936-5909-A14A-D023-4C6778F2A8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2543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3FE28437-1054-061E-0DA8-5C54B17F7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FB753498-E000-AD68-4850-A407C06514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86B53C56-0AC7-0AE8-E4FF-8FB9BE571B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7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Lesson: String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B120C1A8-6D6C-10CF-6638-895975102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EC957D62-6F88-B9C1-46FE-75FA9FDA0C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382"/>
            <a:ext cx="8974866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String: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16960C-738A-9E7B-9C44-BF90578A94D1}"/>
              </a:ext>
            </a:extLst>
          </p:cNvPr>
          <p:cNvSpPr txBox="1"/>
          <p:nvPr/>
        </p:nvSpPr>
        <p:spPr>
          <a:xfrm>
            <a:off x="148266" y="744272"/>
            <a:ext cx="8826600" cy="7355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tring is basically an object that represents sequence of char values. </a:t>
            </a: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Java, S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tring is an object that represents a sequence of characters.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Some basic methods: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b="1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charAt</a:t>
            </a:r>
            <a:r>
              <a:rPr lang="en-US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(): </a:t>
            </a:r>
            <a:r>
              <a:rPr lang="en-US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It is used to point the particular character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Equals(): </a:t>
            </a: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equals is a method it is used to check if the string index is true or false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b="1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equalsIgnoreCase</a:t>
            </a:r>
            <a:r>
              <a:rPr lang="en-IN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(): </a:t>
            </a: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It is like a equal method but it is not case sensitive.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Contains(): </a:t>
            </a:r>
            <a:r>
              <a:rPr lang="en-US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It is a method, is used to check the particular character or word in the string</a:t>
            </a:r>
            <a:endParaRPr lang="en-IN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Split(): </a:t>
            </a:r>
            <a:r>
              <a:rPr lang="en-US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It is used to split the string by space or character or word or whatever</a:t>
            </a:r>
            <a:endParaRPr lang="en-IN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substring():</a:t>
            </a:r>
            <a:r>
              <a:rPr lang="en-IN" kern="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It is used to print from, which character we want in the string index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b="1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Concat</a:t>
            </a:r>
            <a:r>
              <a:rPr lang="en-IN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():</a:t>
            </a:r>
            <a:r>
              <a:rPr lang="en-IN" kern="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It is used to </a:t>
            </a:r>
            <a:r>
              <a:rPr lang="en-IN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concodinate</a:t>
            </a: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two strings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b="1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toUpperCase</a:t>
            </a:r>
            <a:r>
              <a:rPr lang="en-IN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() and </a:t>
            </a:r>
            <a:r>
              <a:rPr lang="en-IN" b="1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toLowerCase</a:t>
            </a:r>
            <a:r>
              <a:rPr lang="en-IN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(): </a:t>
            </a: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It is used to print the letters in Uppercase and lowercase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replace()</a:t>
            </a:r>
            <a:r>
              <a:rPr lang="en-IN" b="1" kern="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</a:t>
            </a: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Replace() is a method, it is used to replace the index character or word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6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6"/>
            <a:endParaRPr lang="en-US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endParaRPr lang="en-US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16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A7771B0E-52CB-B367-CF9E-0C6CAC251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923A129E-7163-D84A-5126-2119515FAF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Continue…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0FAD7-6E34-E5DF-6A27-287BEE1CA7A4}"/>
              </a:ext>
            </a:extLst>
          </p:cNvPr>
          <p:cNvSpPr txBox="1"/>
          <p:nvPr/>
        </p:nvSpPr>
        <p:spPr>
          <a:xfrm>
            <a:off x="98250" y="619050"/>
            <a:ext cx="8826600" cy="640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6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indexOf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():  -</a:t>
            </a: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It is used to print the position of the character in the string</a:t>
            </a:r>
          </a:p>
          <a:p>
            <a:pPr lvl="0">
              <a:lnSpc>
                <a:spcPct val="150000"/>
              </a:lnSpc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	     -If it is available means, its print the relevant position</a:t>
            </a:r>
          </a:p>
          <a:p>
            <a:pPr lvl="0">
              <a:lnSpc>
                <a:spcPct val="150000"/>
              </a:lnSpc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	     -But if the character is not available, it will print “-1”.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	     -As well as, if multiple same character is have, it takes first one position</a:t>
            </a:r>
          </a:p>
          <a:p>
            <a:pPr marL="285750" lvl="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b="1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lastIndexOf</a:t>
            </a:r>
            <a:r>
              <a:rPr lang="en-IN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():</a:t>
            </a:r>
            <a:r>
              <a:rPr lang="en-IN" b="1" kern="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If multiple same character, it takes last one</a:t>
            </a:r>
          </a:p>
          <a:p>
            <a:pPr marL="285750" lvl="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b="1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isEmpty</a:t>
            </a:r>
            <a:r>
              <a:rPr lang="en-IN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():	</a:t>
            </a: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-It is used to check the index length is zero or not,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IN" kern="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	</a:t>
            </a: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-If its zero, its true otherwise false</a:t>
            </a:r>
          </a:p>
          <a:p>
            <a:pPr marL="285750" lvl="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b="1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startsWith</a:t>
            </a:r>
            <a:r>
              <a:rPr lang="en-IN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() and </a:t>
            </a:r>
            <a:r>
              <a:rPr lang="en-IN" b="1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endsWith</a:t>
            </a:r>
            <a:r>
              <a:rPr lang="en-IN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():</a:t>
            </a:r>
            <a:r>
              <a:rPr lang="en-IN" b="1" kern="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It is used to check the index starts with particular word or character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ASCII VALUE:-</a:t>
            </a:r>
            <a:r>
              <a:rPr lang="en-IN" sz="1800" b="1" kern="1800" spc="-25" dirty="0">
                <a:solidFill>
                  <a:srgbClr val="32323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American Standard Code for Information Interchange</a:t>
            </a:r>
            <a:endParaRPr lang="en-IN" sz="1800" b="1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ASCII values serve as a bridge between human-readable text and computer-readable binary code.</a:t>
            </a:r>
          </a:p>
          <a:p>
            <a:pPr marL="285750" lvl="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b="1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CompareTo</a:t>
            </a:r>
            <a:r>
              <a:rPr lang="en-IN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()</a:t>
            </a:r>
            <a:r>
              <a:rPr lang="en-IN" b="1" kern="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 </a:t>
            </a: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It is used to compare the character based on ASCII value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2419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080BD044-2FA7-E469-7EF1-689994839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EA890BDF-7036-9393-BE1C-FDCF711CB3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 of String: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AFFC2-9AB3-0A42-F23C-F233E7A59C22}"/>
              </a:ext>
            </a:extLst>
          </p:cNvPr>
          <p:cNvSpPr txBox="1"/>
          <p:nvPr/>
        </p:nvSpPr>
        <p:spPr>
          <a:xfrm>
            <a:off x="98250" y="619050"/>
            <a:ext cx="8826600" cy="4268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IN" sz="1600" u="sng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1. Literal String:</a:t>
            </a:r>
            <a:endParaRPr lang="en-IN" sz="16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IN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	</a:t>
            </a: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-It’s stored inside the heap memory(string pool or string constant)</a:t>
            </a:r>
          </a:p>
          <a:p>
            <a:pPr lvl="0">
              <a:lnSpc>
                <a:spcPct val="107000"/>
              </a:lnSpc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	-It will share the memory if same value(duplicate value)</a:t>
            </a:r>
          </a:p>
          <a:p>
            <a:pPr lvl="0">
              <a:lnSpc>
                <a:spcPct val="107000"/>
              </a:lnSpc>
            </a:pPr>
            <a:r>
              <a:rPr lang="en-IN" sz="1600" u="sng" kern="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2. </a:t>
            </a:r>
            <a:r>
              <a:rPr lang="en-IN" sz="1600" u="sng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Non-Literal String:</a:t>
            </a:r>
            <a:endParaRPr lang="en-IN" sz="16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IN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	</a:t>
            </a: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-It is stored in the heap memory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	-Its create a new memory every time even if its duplicate value (same value)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F98C89-3C35-DAD4-FE53-A029F7DB4E95}"/>
              </a:ext>
            </a:extLst>
          </p:cNvPr>
          <p:cNvSpPr/>
          <p:nvPr/>
        </p:nvSpPr>
        <p:spPr>
          <a:xfrm>
            <a:off x="1275906" y="2571750"/>
            <a:ext cx="5982587" cy="21336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Heap Memory</a:t>
            </a:r>
            <a:endParaRPr lang="en-IN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String s=new String(“</a:t>
            </a:r>
            <a:r>
              <a:rPr lang="en-IN" b="1" kern="10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vengat</a:t>
            </a:r>
            <a:r>
              <a:rPr lang="en-IN" b="1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”);</a:t>
            </a:r>
            <a:endParaRPr lang="en-IN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vengat</a:t>
            </a:r>
            <a:r>
              <a:rPr lang="en-IN" b="1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-------1988</a:t>
            </a:r>
            <a:endParaRPr lang="en-IN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 err="1">
                <a:solidFill>
                  <a:srgbClr val="0D0D0D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vengat</a:t>
            </a:r>
            <a:r>
              <a:rPr lang="en-IN" b="1" kern="100" dirty="0">
                <a:solidFill>
                  <a:srgbClr val="0D0D0D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-------1989</a:t>
            </a:r>
            <a:endParaRPr lang="en-IN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A9E7EE-5FD6-1B7A-5803-5F4E4D6EFC41}"/>
              </a:ext>
            </a:extLst>
          </p:cNvPr>
          <p:cNvSpPr/>
          <p:nvPr/>
        </p:nvSpPr>
        <p:spPr>
          <a:xfrm>
            <a:off x="4302642" y="2688227"/>
            <a:ext cx="2395870" cy="1900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800"/>
              </a:spcAft>
            </a:pPr>
            <a:r>
              <a:rPr lang="en-US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String pool/builder</a:t>
            </a:r>
            <a:endParaRPr lang="en-IN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String s=”</a:t>
            </a:r>
            <a:r>
              <a:rPr lang="en-US" b="1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nisha</a:t>
            </a:r>
            <a:r>
              <a:rPr lang="en-US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”;</a:t>
            </a:r>
            <a:endParaRPr lang="en-IN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b="1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vengat</a:t>
            </a:r>
            <a:r>
              <a:rPr lang="en-US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    </a:t>
            </a:r>
          </a:p>
          <a:p>
            <a:pPr>
              <a:spcAft>
                <a:spcPts val="800"/>
              </a:spcAft>
            </a:pPr>
            <a:r>
              <a:rPr lang="en-US" b="1" kern="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	1987</a:t>
            </a:r>
          </a:p>
          <a:p>
            <a:pPr>
              <a:spcAft>
                <a:spcPts val="800"/>
              </a:spcAft>
            </a:pPr>
            <a:r>
              <a:rPr lang="en-US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 </a:t>
            </a:r>
            <a:r>
              <a:rPr lang="en-US" b="1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vengat</a:t>
            </a:r>
            <a:r>
              <a:rPr lang="en-US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          </a:t>
            </a:r>
            <a:endParaRPr lang="en-IN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3B418B-FD45-0299-EE3C-67F38DD62C5F}"/>
              </a:ext>
            </a:extLst>
          </p:cNvPr>
          <p:cNvCxnSpPr/>
          <p:nvPr/>
        </p:nvCxnSpPr>
        <p:spPr>
          <a:xfrm flipH="1" flipV="1">
            <a:off x="5011479" y="3530009"/>
            <a:ext cx="375684" cy="2055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2594A6-1F9E-92EA-A2A3-178FB14614A8}"/>
              </a:ext>
            </a:extLst>
          </p:cNvPr>
          <p:cNvCxnSpPr>
            <a:cxnSpLocks/>
          </p:cNvCxnSpPr>
          <p:nvPr/>
        </p:nvCxnSpPr>
        <p:spPr>
          <a:xfrm flipH="1">
            <a:off x="5117805" y="3852049"/>
            <a:ext cx="269358" cy="3088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B507BD6-1185-5895-5F22-0FAC8F4033F1}"/>
              </a:ext>
            </a:extLst>
          </p:cNvPr>
          <p:cNvSpPr txBox="1"/>
          <p:nvPr/>
        </p:nvSpPr>
        <p:spPr>
          <a:xfrm>
            <a:off x="7581603" y="3735572"/>
            <a:ext cx="1545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Literal String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E2372E-F93D-8A3E-D30B-431A30273B77}"/>
              </a:ext>
            </a:extLst>
          </p:cNvPr>
          <p:cNvSpPr txBox="1"/>
          <p:nvPr/>
        </p:nvSpPr>
        <p:spPr>
          <a:xfrm>
            <a:off x="111370" y="2826116"/>
            <a:ext cx="1545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Non-Literal String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DAB202-4960-F4AC-FAC2-D1B69495F653}"/>
              </a:ext>
            </a:extLst>
          </p:cNvPr>
          <p:cNvCxnSpPr>
            <a:cxnSpLocks/>
          </p:cNvCxnSpPr>
          <p:nvPr/>
        </p:nvCxnSpPr>
        <p:spPr>
          <a:xfrm flipH="1" flipV="1">
            <a:off x="6202326" y="3683897"/>
            <a:ext cx="1379277" cy="205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A1105B-B08B-A373-6D54-0514D14F8F52}"/>
              </a:ext>
            </a:extLst>
          </p:cNvPr>
          <p:cNvCxnSpPr>
            <a:cxnSpLocks/>
          </p:cNvCxnSpPr>
          <p:nvPr/>
        </p:nvCxnSpPr>
        <p:spPr>
          <a:xfrm>
            <a:off x="720947" y="3171547"/>
            <a:ext cx="902290" cy="3555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25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474FD7A5-970B-77F4-4588-DC01B0409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A1D1C2D2-AA12-5F7D-6C0C-054CDB8DA0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Mutable and Immutable String: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9B564-92A9-1FB7-749E-FC23A540784F}"/>
              </a:ext>
            </a:extLst>
          </p:cNvPr>
          <p:cNvSpPr txBox="1"/>
          <p:nvPr/>
        </p:nvSpPr>
        <p:spPr>
          <a:xfrm>
            <a:off x="98250" y="619050"/>
            <a:ext cx="8826600" cy="7504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b="1" u="sng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Immutable String:</a:t>
            </a: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We can store more duplicate value in same memory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We can’t change the value in memory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concordination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it’s have to create new memory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800" b="1" u="sng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Mutable String:</a:t>
            </a: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We can’t store duplicate value in same memory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We can change the value in memory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concordination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, it takes same memory</a:t>
            </a:r>
          </a:p>
          <a:p>
            <a:pPr lvl="7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IN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b="1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4822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F52B73E5-2D4A-5E56-9F46-EBCBE8B92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B8A1604B-35D1-61B1-E73E-D68854BBC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StringBuffer and StringBuilder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DD11E3-C43E-6777-1375-BF0A931C688C}"/>
              </a:ext>
            </a:extLst>
          </p:cNvPr>
          <p:cNvSpPr txBox="1"/>
          <p:nvPr/>
        </p:nvSpPr>
        <p:spPr>
          <a:xfrm>
            <a:off x="0" y="569431"/>
            <a:ext cx="88266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IN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b="1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C0A2BE-542E-10BE-7EE2-EEA0D075F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204359"/>
              </p:ext>
            </p:extLst>
          </p:nvPr>
        </p:nvGraphicFramePr>
        <p:xfrm>
          <a:off x="201819" y="716960"/>
          <a:ext cx="8826600" cy="4374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655">
                  <a:extLst>
                    <a:ext uri="{9D8B030D-6E8A-4147-A177-3AD203B41FA5}">
                      <a16:colId xmlns:a16="http://schemas.microsoft.com/office/drawing/2014/main" val="83368463"/>
                    </a:ext>
                  </a:extLst>
                </a:gridCol>
                <a:gridCol w="3682140">
                  <a:extLst>
                    <a:ext uri="{9D8B030D-6E8A-4147-A177-3AD203B41FA5}">
                      <a16:colId xmlns:a16="http://schemas.microsoft.com/office/drawing/2014/main" val="2860540057"/>
                    </a:ext>
                  </a:extLst>
                </a:gridCol>
                <a:gridCol w="3585805">
                  <a:extLst>
                    <a:ext uri="{9D8B030D-6E8A-4147-A177-3AD203B41FA5}">
                      <a16:colId xmlns:a16="http://schemas.microsoft.com/office/drawing/2014/main" val="1574822909"/>
                    </a:ext>
                  </a:extLst>
                </a:gridCol>
              </a:tblGrid>
              <a:tr h="340523">
                <a:tc>
                  <a:txBody>
                    <a:bodyPr/>
                    <a:lstStyle/>
                    <a:p>
                      <a:r>
                        <a:rPr lang="en-US" sz="1200" dirty="0"/>
                        <a:t>Aspect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StringBuffer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StringBuilder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96716"/>
                  </a:ext>
                </a:extLst>
              </a:tr>
              <a:tr h="498357">
                <a:tc>
                  <a:txBody>
                    <a:bodyPr/>
                    <a:lstStyle/>
                    <a:p>
                      <a:r>
                        <a:rPr lang="en-US" sz="1200" dirty="0"/>
                        <a:t>Thread Safety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Thread-safe (synchronized). Suitable for multi-threaded environments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 thread-safe (unsynchronized). Best for single-threaded scenarios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107534"/>
                  </a:ext>
                </a:extLst>
              </a:tr>
              <a:tr h="498357">
                <a:tc>
                  <a:txBody>
                    <a:bodyPr/>
                    <a:lstStyle/>
                    <a:p>
                      <a:r>
                        <a:rPr lang="en-IN" sz="1200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Slower due to synchronization overhead.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Faster since it doesn’t use synchronization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32276"/>
                  </a:ext>
                </a:extLst>
              </a:tr>
              <a:tr h="340523">
                <a:tc>
                  <a:txBody>
                    <a:bodyPr/>
                    <a:lstStyle/>
                    <a:p>
                      <a:r>
                        <a:rPr lang="en-IN" sz="1200" dirty="0"/>
                        <a:t>Introduced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Java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Java 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594917"/>
                  </a:ext>
                </a:extLst>
              </a:tr>
              <a:tr h="498357">
                <a:tc>
                  <a:txBody>
                    <a:bodyPr/>
                    <a:lstStyle/>
                    <a:p>
                      <a:r>
                        <a:rPr lang="en-IN" sz="1200" dirty="0"/>
                        <a:t>Usage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Used when thread safety is a concern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Used when thread safety is not required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514838"/>
                  </a:ext>
                </a:extLst>
              </a:tr>
              <a:tr h="498357">
                <a:tc>
                  <a:txBody>
                    <a:bodyPr/>
                    <a:lstStyle/>
                    <a:p>
                      <a:r>
                        <a:rPr lang="en-IN" sz="1200" dirty="0"/>
                        <a:t>Mutability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Mutable (can change its content without creating a new object)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Mutable (can change its content without creating a new object)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023649"/>
                  </a:ext>
                </a:extLst>
              </a:tr>
              <a:tr h="498357">
                <a:tc>
                  <a:txBody>
                    <a:bodyPr/>
                    <a:lstStyle/>
                    <a:p>
                      <a:r>
                        <a:rPr lang="en-IN" sz="1200" dirty="0"/>
                        <a:t>Default 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 characters initially (expandable as needed)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Same as </a:t>
                      </a:r>
                      <a:r>
                        <a:rPr lang="en-IN" sz="1200" dirty="0" err="1"/>
                        <a:t>StringBuffer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76421"/>
                  </a:ext>
                </a:extLst>
              </a:tr>
              <a:tr h="498357">
                <a:tc>
                  <a:txBody>
                    <a:bodyPr/>
                    <a:lstStyle/>
                    <a:p>
                      <a:r>
                        <a:rPr lang="en-IN" sz="1200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 methods are synchronized (e.g., append(), insert())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Methods are not synchronized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92152"/>
                  </a:ext>
                </a:extLst>
              </a:tr>
              <a:tr h="703562">
                <a:tc>
                  <a:txBody>
                    <a:bodyPr/>
                    <a:lstStyle/>
                    <a:p>
                      <a:r>
                        <a:rPr lang="en-IN" sz="1200" dirty="0"/>
                        <a:t>Example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StringBuffer sb = new StringBuffer("Hello"); </a:t>
                      </a:r>
                      <a:r>
                        <a:rPr lang="en-US" sz="1200" dirty="0" err="1"/>
                        <a:t>sb.append</a:t>
                      </a:r>
                      <a:r>
                        <a:rPr lang="en-US" sz="1200" dirty="0"/>
                        <a:t>(" World!");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StringBuilder sb = new StringBuilder("Hello"); </a:t>
                      </a:r>
                      <a:r>
                        <a:rPr lang="en-US" sz="1200" dirty="0" err="1"/>
                        <a:t>sb.append</a:t>
                      </a:r>
                      <a:r>
                        <a:rPr lang="en-US" sz="1200" dirty="0"/>
                        <a:t>(" World!");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292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00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623F0453-5956-0D44-1414-C38A0A3B9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CF535AB2-323D-761B-AAC1-66A88FB4877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8376" y="1261731"/>
            <a:ext cx="8222100" cy="21999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You!!</a:t>
            </a:r>
            <a:br>
              <a:rPr lang="en-US" dirty="0"/>
            </a:br>
            <a:r>
              <a:rPr lang="en-US" dirty="0"/>
              <a:t>	We will Continue with</a:t>
            </a:r>
            <a:br>
              <a:rPr lang="en-US" dirty="0"/>
            </a:br>
            <a:r>
              <a:rPr lang="en-US" dirty="0"/>
              <a:t>			</a:t>
            </a:r>
            <a:r>
              <a:rPr lang="en-US"/>
              <a:t>Scanner Class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4887687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678</Words>
  <Application>Microsoft Office PowerPoint</Application>
  <PresentationFormat>On-screen Show (16:9)</PresentationFormat>
  <Paragraphs>119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Times New Roman</vt:lpstr>
      <vt:lpstr>Symbol</vt:lpstr>
      <vt:lpstr>Calibri</vt:lpstr>
      <vt:lpstr>Arial</vt:lpstr>
      <vt:lpstr>Montserrat</vt:lpstr>
      <vt:lpstr>Roboto</vt:lpstr>
      <vt:lpstr>Wingdings</vt:lpstr>
      <vt:lpstr>Material</vt:lpstr>
      <vt:lpstr>Lesson: String</vt:lpstr>
      <vt:lpstr>String:</vt:lpstr>
      <vt:lpstr>Continue…</vt:lpstr>
      <vt:lpstr>Types of String:</vt:lpstr>
      <vt:lpstr>Mutable and Immutable String:</vt:lpstr>
      <vt:lpstr>StringBuffer and StringBuilder</vt:lpstr>
      <vt:lpstr>Thank You!!  We will Continue with    Scanner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bhuvaneshwari palanisamy</cp:lastModifiedBy>
  <cp:revision>126</cp:revision>
  <dcterms:modified xsi:type="dcterms:W3CDTF">2024-12-30T11:27:37Z</dcterms:modified>
</cp:coreProperties>
</file>