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2" r:id="rId3"/>
    <p:sldId id="274" r:id="rId4"/>
    <p:sldId id="281" r:id="rId5"/>
    <p:sldId id="282" r:id="rId6"/>
    <p:sldId id="283" r:id="rId7"/>
    <p:sldId id="285" r:id="rId8"/>
    <p:sldId id="287" r:id="rId9"/>
    <p:sldId id="284" r:id="rId10"/>
    <p:sldId id="288" r:id="rId11"/>
    <p:sldId id="289" r:id="rId12"/>
    <p:sldId id="286" r:id="rId13"/>
    <p:sldId id="290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3B910AF-C42F-BB84-53B6-0BB0FC73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FFB4023-051F-BF4E-D5C0-44F34400D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41A9ADC6-5DB3-BFFC-A275-C58BBC6E8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41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05CE301-50FF-BA2A-50EC-B158EE9B5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0ED71FA2-D93C-DB88-3EF8-22288938E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026A896-40D7-1CFB-7677-BF422B12C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718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99B72DC-AEAA-E9C4-3B04-9FA2F2FF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BCEB349F-7AB5-1C40-C063-9D146FE7D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DAD380D-A7B0-5030-BE37-AAB1107E2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9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ADB766F-4C39-B52C-4A12-F5ACF016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DF0665F-BC68-CEDF-EF92-5618AAC86C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086E936-5909-A14A-D023-4C6778F2A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54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D04BAD3E-2BE4-8DE4-F73B-22CA486D1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6B9452F-D962-9C78-371D-7E1C2C1AC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410DA57-220A-726E-3030-A7753A244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88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2159508-6E26-A6C8-26BA-5606A8C1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A4930FC2-9E45-D3A5-4707-B2EFD8289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FAB86EC2-C646-09FE-7EB8-ED6B867B2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56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4D2D207-46D0-C85C-FDA5-2EA97327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4CD2BCEB-C488-3AD1-55C0-51A2AB7EF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B6506EB-C50C-8F21-9FA9-CB7049FE1D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01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Collections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D8273390-C961-2ED2-EE21-1834DF7C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E8974BD-FEA3-AE2C-6E6D-44B6DE45E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LinkedList: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6378B-CA7B-6000-E9FE-BA2320CF45E2}"/>
              </a:ext>
            </a:extLst>
          </p:cNvPr>
          <p:cNvSpPr txBox="1"/>
          <p:nvPr/>
        </p:nvSpPr>
        <p:spPr>
          <a:xfrm>
            <a:off x="98250" y="619050"/>
            <a:ext cx="8826600" cy="626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20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case: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Insertion and deletion is a best one because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 all values based on the separate nodes. So, here we can easily delete/insert one value(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if we delete one value, the next node will join to the previous one.</a:t>
            </a:r>
          </a:p>
          <a:p>
            <a:pPr lvl="7">
              <a:lnSpc>
                <a:spcPct val="20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Worst Case: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Searching/retrieving is a worst.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ex, if we have 100 nodes, we have to print 90</a:t>
            </a:r>
            <a:r>
              <a:rPr lang="en-US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node value, it will pass to all the previous nodes and comes to first and then it will print.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makes the performance issue.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8245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D5F38BE-1D3A-EAB8-FA8F-7D222718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A7095F5-F000-31CE-3495-4C2748A3E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Difference b/w ArrayList and LinkedList: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07C422-73D0-6215-B64C-4F2D3E5E7B28}"/>
              </a:ext>
            </a:extLst>
          </p:cNvPr>
          <p:cNvSpPr txBox="1"/>
          <p:nvPr/>
        </p:nvSpPr>
        <p:spPr>
          <a:xfrm>
            <a:off x="98250" y="619050"/>
            <a:ext cx="8826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04B095-BDFB-8956-FD59-54A2409C1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96974"/>
              </p:ext>
            </p:extLst>
          </p:nvPr>
        </p:nvGraphicFramePr>
        <p:xfrm>
          <a:off x="333152" y="820797"/>
          <a:ext cx="8243778" cy="416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21889">
                  <a:extLst>
                    <a:ext uri="{9D8B030D-6E8A-4147-A177-3AD203B41FA5}">
                      <a16:colId xmlns:a16="http://schemas.microsoft.com/office/drawing/2014/main" val="2040671749"/>
                    </a:ext>
                  </a:extLst>
                </a:gridCol>
                <a:gridCol w="4121889">
                  <a:extLst>
                    <a:ext uri="{9D8B030D-6E8A-4147-A177-3AD203B41FA5}">
                      <a16:colId xmlns:a16="http://schemas.microsoft.com/office/drawing/2014/main" val="1899251462"/>
                    </a:ext>
                  </a:extLst>
                </a:gridCol>
              </a:tblGrid>
              <a:tr h="3044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 err="1">
                          <a:effectLst/>
                        </a:rPr>
                        <a:t>ArrayList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5745" marR="75745" marT="75745" marB="7574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LinkedList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75745" marR="75745" marT="75745" marB="75745"/>
                </a:tc>
                <a:extLst>
                  <a:ext uri="{0D108BD9-81ED-4DB2-BD59-A6C34878D82A}">
                    <a16:rowId xmlns:a16="http://schemas.microsoft.com/office/drawing/2014/main" val="1361066899"/>
                  </a:ext>
                </a:extLst>
              </a:tr>
              <a:tr h="435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1) ArrayList internally uses a dynamic array to store the elements.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LinkedList internally uses a doubly linked list to store the elements.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3336419295"/>
                  </a:ext>
                </a:extLst>
              </a:tr>
              <a:tr h="9181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2) Manipulation with ArrayList is slow because it internally uses an array. If any element is removed from the array, all the other elements are shifted in memory.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Manipulation with LinkedList is faster than ArrayList because it uses a doubly linked list, so no bit shifting is required in memory.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2252690474"/>
                  </a:ext>
                </a:extLst>
              </a:tr>
              <a:tr h="596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3) An ArrayList class can act as a list only because it implements List only.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LinkedList class can act as a list and queue both because it implements List and Deque interfaces.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1076707311"/>
                  </a:ext>
                </a:extLst>
              </a:tr>
              <a:tr h="435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4) ArrayList is better for storing and accessing data.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LinkedList is better for manipulating data.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3960942186"/>
                  </a:ext>
                </a:extLst>
              </a:tr>
              <a:tr h="435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5) The memory location for the elements of an ArrayList is contiguous.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The location for the elements of a linked list is not contagious.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2764053313"/>
                  </a:ext>
                </a:extLst>
              </a:tr>
              <a:tr h="596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6) Generally, when an ArrayList is initialized, a default capacity of 10 is assigned to the ArrayList.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There is no case of default capacity in a LinkedList. In LinkedList, an empty list is created when a LinkedList is initialized.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1264546118"/>
                  </a:ext>
                </a:extLst>
              </a:tr>
              <a:tr h="4351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7) To be precise, an ArrayList is a resizable array.</a:t>
                      </a:r>
                      <a:endParaRPr lang="en-IN" sz="900" kern="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LinkedList implements the doubly linked list of the list interface.</a:t>
                      </a:r>
                      <a:endParaRPr lang="en-IN" sz="900" kern="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0596" marR="60596" marT="60596" marB="60596" anchor="ctr"/>
                </a:tc>
                <a:extLst>
                  <a:ext uri="{0D108BD9-81ED-4DB2-BD59-A6C34878D82A}">
                    <a16:rowId xmlns:a16="http://schemas.microsoft.com/office/drawing/2014/main" val="372046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4520845-44BD-294E-CA9B-1229B606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6FEA8FD-E689-6339-7D5D-3D4853827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Vector: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DD8FC-3AFB-BF4E-6039-B5EA79262640}"/>
              </a:ext>
            </a:extLst>
          </p:cNvPr>
          <p:cNvSpPr txBox="1"/>
          <p:nvPr/>
        </p:nvSpPr>
        <p:spPr>
          <a:xfrm>
            <a:off x="98250" y="718287"/>
            <a:ext cx="8826600" cy="5575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uses a dynamic array to store the data elements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It will also print the same insertion order.</a:t>
            </a: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 all the </a:t>
            </a:r>
            <a:r>
              <a:rPr lang="en-IN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arraylist</a:t>
            </a: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methods, will also support in LinkedList and Vector.</a:t>
            </a:r>
            <a:endParaRPr lang="en-US" dirty="0">
              <a:solidFill>
                <a:srgbClr val="333333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lvl="7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we need integer datatype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</a:t>
            </a: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ntax:  	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List&lt;Integer&gt; ex = new </a:t>
            </a:r>
            <a:r>
              <a:rPr lang="en-IN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Integer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&lt;Integer&gt;();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Vector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&lt;Integer&gt; ex = new Vector&lt;Integer&gt;();</a:t>
            </a: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u="sng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Difference between ArrayList and Vector:</a:t>
            </a:r>
            <a:endParaRPr lang="en-IN" u="sng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02D0E7-103C-167B-084B-758FC4259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4761"/>
              </p:ext>
            </p:extLst>
          </p:nvPr>
        </p:nvGraphicFramePr>
        <p:xfrm>
          <a:off x="1403497" y="3658634"/>
          <a:ext cx="6096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099923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5197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Asynchronize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Synchronize(one be one)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12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 is not a thread safe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safe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8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2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	Set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Collections: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64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</a:t>
            </a:r>
            <a:r>
              <a:rPr lang="en-IN" b="1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collection</a:t>
            </a: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is an object that represents a group of objects, known as its elements.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Storing multiple values of dissimilar datatype in a single reference name.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Collections provide:</a:t>
            </a: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</a:t>
            </a:r>
            <a:endParaRPr lang="en-IN" dirty="0">
              <a:effectLst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Dynamic resizing (unlike arrays with fixed size).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Built-in methods for searching, sorting, inserting, deleting, and iterating over elements.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Type safety using generics.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JCF consists of 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interfaces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and their implementing 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classes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. The main interfaces are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lvl="3">
              <a:lnSpc>
                <a:spcPct val="200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1. List</a:t>
            </a:r>
          </a:p>
          <a:p>
            <a:pPr lvl="3">
              <a:lnSpc>
                <a:spcPct val="200000"/>
              </a:lnSpc>
            </a:pP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2. Set</a:t>
            </a:r>
          </a:p>
          <a:p>
            <a:pPr lvl="3">
              <a:lnSpc>
                <a:spcPct val="200000"/>
              </a:lnSpc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3. </a:t>
            </a:r>
            <a:r>
              <a:rPr lang="en-IN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Map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List (Interface)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0" y="824613"/>
            <a:ext cx="8826600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List is index based</a:t>
            </a:r>
          </a:p>
          <a:p>
            <a:pPr marL="7429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List allows duplicate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List prints in insertion order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interface is the child interface of Collection interface.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 interface is implemented by the classes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	</a:t>
            </a:r>
            <a:r>
              <a:rPr lang="en-US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sym typeface="Wingdings" panose="05000000000000000000" pitchFamily="2" charset="2"/>
              </a:rPr>
              <a:t>ArrayList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333333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sym typeface="Wingdings" panose="05000000000000000000" pitchFamily="2" charset="2"/>
              </a:rPr>
              <a:t>	LinkedList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sym typeface="Wingdings" panose="05000000000000000000" pitchFamily="2" charset="2"/>
              </a:rPr>
              <a:t>	vector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solidFill>
                  <a:srgbClr val="333333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sym typeface="Wingdings" panose="05000000000000000000" pitchFamily="2" charset="2"/>
              </a:rPr>
              <a:t>Syntax:</a:t>
            </a: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en-US" i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  <a:sym typeface="Wingdings" panose="05000000000000000000" pitchFamily="2" charset="2"/>
              </a:rPr>
              <a:t>List ex=new ArrayList();</a:t>
            </a:r>
            <a:endParaRPr lang="en-IN" i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ArrayList: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687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ArrayList class implements the List interface.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uses a dynamic array to store the duplicate element of different data types.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ArrayList print in a insertion order.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will support particular datatypes and object only.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&lt;&gt; is a generic symbol, Used to define the particular data type.</a:t>
            </a:r>
          </a:p>
          <a:p>
            <a:pPr marL="285750" indent="-285750">
              <a:lnSpc>
                <a:spcPct val="2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we need integer datatype</a:t>
            </a: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</a:t>
            </a: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ntax: 	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List&lt;Integer&gt; ex = new ArrayList&lt;Integer&gt;();</a:t>
            </a: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ArrayList&lt;Integer&gt; ex = new ArrayList&lt;Integer&gt;();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619050"/>
            <a:ext cx="8826600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ize():</a:t>
            </a:r>
          </a:p>
          <a:p>
            <a:pPr lvl="7">
              <a:lnSpc>
                <a:spcPct val="150000"/>
              </a:lnSpc>
            </a:pPr>
            <a:r>
              <a:rPr lang="en-US" b="1" kern="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-It is used to find the size of the ArrayList</a:t>
            </a: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get(): 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print the particular value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Remove():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-It is used to remove the particular index value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-If we remove the particular index value, index order will not change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-After that the index value move to forward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Index based add():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-It is used to add the value based on the index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set(): 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replace the value but index and value order will not change.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52B73E5-2D4A-5E56-9F46-EBCBE8B92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8A1604B-35D1-61B1-E73E-D68854BBC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D11E3-C43E-6777-1375-BF0A931C688C}"/>
              </a:ext>
            </a:extLst>
          </p:cNvPr>
          <p:cNvSpPr txBox="1"/>
          <p:nvPr/>
        </p:nvSpPr>
        <p:spPr>
          <a:xfrm>
            <a:off x="0" y="569431"/>
            <a:ext cx="88266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contains():</a:t>
            </a:r>
          </a:p>
          <a:p>
            <a:pPr lvl="7">
              <a:lnSpc>
                <a:spcPct val="150000"/>
              </a:lnSpc>
            </a:pPr>
            <a:r>
              <a:rPr lang="en-US" b="1" kern="0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-It is used to check the particular value or object</a:t>
            </a: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clear(): 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clear the all-index value.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indexof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():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-It is used to print the position of the list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Lastindexof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():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-It is used to print the position from the last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addAll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copy from one list to another list.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removeAll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(): 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-It is used to compare the both list and remove all the list 1 values in the list 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retainAll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(): </a:t>
            </a:r>
          </a:p>
          <a:p>
            <a:pPr lvl="7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compare both list and print the common values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800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884726B-B6F7-48DD-B145-9BA0D22D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DA92403-B7E7-8A88-6EBD-45D800DCE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loop Vs Enhanced For loop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D9CEB-57B4-B8A9-59C4-6213AAB61726}"/>
              </a:ext>
            </a:extLst>
          </p:cNvPr>
          <p:cNvSpPr txBox="1"/>
          <p:nvPr/>
        </p:nvSpPr>
        <p:spPr>
          <a:xfrm>
            <a:off x="0" y="569431"/>
            <a:ext cx="8826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A30B4-6566-A0C4-9C09-3353B1A75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53444"/>
              </p:ext>
            </p:extLst>
          </p:nvPr>
        </p:nvGraphicFramePr>
        <p:xfrm>
          <a:off x="195082" y="1636137"/>
          <a:ext cx="8631518" cy="210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759">
                  <a:extLst>
                    <a:ext uri="{9D8B030D-6E8A-4147-A177-3AD203B41FA5}">
                      <a16:colId xmlns:a16="http://schemas.microsoft.com/office/drawing/2014/main" val="2025430139"/>
                    </a:ext>
                  </a:extLst>
                </a:gridCol>
                <a:gridCol w="4315759">
                  <a:extLst>
                    <a:ext uri="{9D8B030D-6E8A-4147-A177-3AD203B41FA5}">
                      <a16:colId xmlns:a16="http://schemas.microsoft.com/office/drawing/2014/main" val="11887968"/>
                    </a:ext>
                  </a:extLst>
                </a:gridCol>
              </a:tblGrid>
              <a:tr h="525084">
                <a:tc>
                  <a:txBody>
                    <a:bodyPr/>
                    <a:lstStyle/>
                    <a:p>
                      <a:r>
                        <a:rPr lang="en-US" sz="2000" dirty="0"/>
                        <a:t>Normal For loop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Enhanced for loop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extLst>
                  <a:ext uri="{0D108BD9-81ED-4DB2-BD59-A6C34878D82A}">
                    <a16:rowId xmlns:a16="http://schemas.microsoft.com/office/drawing/2014/main" val="4135713906"/>
                  </a:ext>
                </a:extLst>
              </a:tr>
              <a:tr h="525084">
                <a:tc>
                  <a:txBody>
                    <a:bodyPr/>
                    <a:lstStyle/>
                    <a:p>
                      <a:r>
                        <a:rPr lang="en-US" sz="2000" dirty="0"/>
                        <a:t>Index based one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Value based one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extLst>
                  <a:ext uri="{0D108BD9-81ED-4DB2-BD59-A6C34878D82A}">
                    <a16:rowId xmlns:a16="http://schemas.microsoft.com/office/drawing/2014/main" val="1942198912"/>
                  </a:ext>
                </a:extLst>
              </a:tr>
              <a:tr h="525084">
                <a:tc>
                  <a:txBody>
                    <a:bodyPr/>
                    <a:lstStyle/>
                    <a:p>
                      <a:r>
                        <a:rPr lang="en-US" sz="2000" dirty="0"/>
                        <a:t>We can compare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 can’t compare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extLst>
                  <a:ext uri="{0D108BD9-81ED-4DB2-BD59-A6C34878D82A}">
                    <a16:rowId xmlns:a16="http://schemas.microsoft.com/office/drawing/2014/main" val="3956255273"/>
                  </a:ext>
                </a:extLst>
              </a:tr>
              <a:tr h="525084">
                <a:tc>
                  <a:txBody>
                    <a:bodyPr/>
                    <a:lstStyle/>
                    <a:p>
                      <a:r>
                        <a:rPr lang="en-US" sz="2000" dirty="0"/>
                        <a:t>Normal 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Efficient</a:t>
                      </a:r>
                      <a:endParaRPr lang="en-IN" sz="2000" dirty="0"/>
                    </a:p>
                  </a:txBody>
                  <a:tcPr marL="129473" marR="129473" marT="64736" marB="64736"/>
                </a:tc>
                <a:extLst>
                  <a:ext uri="{0D108BD9-81ED-4DB2-BD59-A6C34878D82A}">
                    <a16:rowId xmlns:a16="http://schemas.microsoft.com/office/drawing/2014/main" val="148864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92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8331B2C-8009-13BE-57CE-C207FE26D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08392DD-FF12-46FB-4E42-1FAE4212A3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ArrayList: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D4D00-B8FD-AB99-BCA4-D3EE5034CCE1}"/>
              </a:ext>
            </a:extLst>
          </p:cNvPr>
          <p:cNvSpPr txBox="1"/>
          <p:nvPr/>
        </p:nvSpPr>
        <p:spPr>
          <a:xfrm>
            <a:off x="98250" y="619050"/>
            <a:ext cx="88266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7">
              <a:lnSpc>
                <a:spcPct val="200000"/>
              </a:lnSpc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Worst case: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ArrayList deletion and insertion is a worst one because if we delete/insert one index value after all the index move to forward/backward.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makes performance issue.</a:t>
            </a:r>
          </a:p>
          <a:p>
            <a:pPr lvl="7">
              <a:lnSpc>
                <a:spcPct val="20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Case: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ArrayList retrieve/searching is a best one.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 we have 100 index is there, if we going to print 60</a:t>
            </a:r>
            <a:r>
              <a:rPr lang="en-US" baseline="300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value, we can easily search</a:t>
            </a:r>
          </a:p>
          <a:p>
            <a:pPr lvl="7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93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FC56B07-DE14-1904-1DD7-9700BD997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3F6D001-F7E1-9A29-B760-4522CC771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LinkedList: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0659F-AC37-88B6-1332-659A8873D0F3}"/>
              </a:ext>
            </a:extLst>
          </p:cNvPr>
          <p:cNvSpPr txBox="1"/>
          <p:nvPr/>
        </p:nvSpPr>
        <p:spPr>
          <a:xfrm>
            <a:off x="98250" y="852966"/>
            <a:ext cx="8826600" cy="678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LinkedList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is a class that implements the </a:t>
            </a: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List</a:t>
            </a: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 interface and represents a linked list data structure.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Better for frequent insertions and deletions.</a:t>
            </a:r>
          </a:p>
          <a:p>
            <a:pPr marL="285750" lvl="7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LinkedList class can contain duplicate elements.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LinkedList class maintains insertion order.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Faster insertion and deletion compared to ArrayList.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Unlike arrays, which store elements in contiguous memory locations, a linked list stores elements as nodes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we need integer datatype</a:t>
            </a: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Sy</a:t>
            </a: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ntax:	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List&lt;Integer&gt; ex = new </a:t>
            </a:r>
            <a:r>
              <a:rPr lang="en-IN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Linked</a:t>
            </a:r>
            <a:r>
              <a:rPr lang="en-IN" i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List&lt;Integer&gt;();</a:t>
            </a:r>
          </a:p>
          <a:p>
            <a:pPr>
              <a:lnSpc>
                <a:spcPct val="250000"/>
              </a:lnSpc>
              <a:spcAft>
                <a:spcPts val="800"/>
              </a:spcAft>
            </a:pPr>
            <a:r>
              <a:rPr lang="en-IN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LinkedList&lt;Integer&gt; ex = new LinkedList();</a:t>
            </a:r>
            <a:endParaRPr lang="en-IN" i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76962914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1154</Words>
  <Application>Microsoft Office PowerPoint</Application>
  <PresentationFormat>On-screen Show (16:9)</PresentationFormat>
  <Paragraphs>197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Times New Roman</vt:lpstr>
      <vt:lpstr>Symbol</vt:lpstr>
      <vt:lpstr>Courier New</vt:lpstr>
      <vt:lpstr>Calibri</vt:lpstr>
      <vt:lpstr>Arial</vt:lpstr>
      <vt:lpstr>Montserrat</vt:lpstr>
      <vt:lpstr>Roboto</vt:lpstr>
      <vt:lpstr>Wingdings</vt:lpstr>
      <vt:lpstr>Material</vt:lpstr>
      <vt:lpstr>Lesson: Collections</vt:lpstr>
      <vt:lpstr>Collections:</vt:lpstr>
      <vt:lpstr>List (Interface)</vt:lpstr>
      <vt:lpstr>ArrayList:</vt:lpstr>
      <vt:lpstr>Methods:</vt:lpstr>
      <vt:lpstr>Methods:</vt:lpstr>
      <vt:lpstr>For loop Vs Enhanced For loop</vt:lpstr>
      <vt:lpstr>ArrayList:</vt:lpstr>
      <vt:lpstr>LinkedList:</vt:lpstr>
      <vt:lpstr>LinkedList:</vt:lpstr>
      <vt:lpstr>Difference b/w ArrayList and LinkedList:</vt:lpstr>
      <vt:lpstr>Vector:</vt:lpstr>
      <vt:lpstr>Thank You!!  We will Continue with    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118</cp:revision>
  <dcterms:modified xsi:type="dcterms:W3CDTF">2024-12-30T11:29:47Z</dcterms:modified>
</cp:coreProperties>
</file>