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72" r:id="rId3"/>
    <p:sldId id="274" r:id="rId4"/>
    <p:sldId id="284" r:id="rId5"/>
    <p:sldId id="285" r:id="rId6"/>
    <p:sldId id="286" r:id="rId7"/>
    <p:sldId id="287" r:id="rId8"/>
    <p:sldId id="288" r:id="rId9"/>
    <p:sldId id="289" r:id="rId10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0108157-73E7-1F7A-15CD-348D01B6D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C5FD5AA-3B28-23AE-6318-197DBA2B8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6CBEA59-2824-E3B0-EDB1-926AE05EA8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24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64018789-83D9-CB0E-0920-8188DAD46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5959050C-3B6B-59E8-5FF8-EFD8A8715D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7968728A-CA0C-4A0A-2F63-34642D9FA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60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80690972-71CF-FB3A-BBB7-9975B6559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4DECBF27-772D-5599-D6F0-3D81D65570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AC790D60-9A3D-2DC6-AC5D-CC2425E516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46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183F1D44-4DD3-D9C1-F0D1-129FD647B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4DE90129-DA60-E4E2-97F5-4F35F69718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C29944E8-1D4A-10BC-ED6C-43531FA326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389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C581FB2A-3AD1-070F-8DC8-FF53543BB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001B9C6F-8062-16A8-F2D4-12A3E4BCB9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8EAF453E-664A-BF13-6FA3-A3A28EF18C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80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635CD812-1BC3-B14C-7D9E-C1959CD4A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70174432-4A13-B412-E79E-87288D11FC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F9087291-3210-49C4-F4C0-5BFCBF116B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453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F6E149AE-FA61-84E7-7F8A-9E49F85EF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264EE376-C8BA-3945-6473-179731F49E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9465E5B4-151C-1ED9-A274-2E69DA2EEF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741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FE28437-1054-061E-0DA8-5C54B17F7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B753498-E000-AD68-4850-A407C06514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86B53C56-0AC7-0AE8-E4FF-8FB9BE571B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7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Lesson: Types of Variables and Non-Access Modifier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120C1A8-6D6C-10CF-6638-895975102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C957D62-6F88-B9C1-46FE-75FA9FDA0C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382"/>
            <a:ext cx="8974866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Variables: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16960C-738A-9E7B-9C44-BF90578A94D1}"/>
              </a:ext>
            </a:extLst>
          </p:cNvPr>
          <p:cNvSpPr txBox="1"/>
          <p:nvPr/>
        </p:nvSpPr>
        <p:spPr>
          <a:xfrm>
            <a:off x="148266" y="744272"/>
            <a:ext cx="8826600" cy="710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>
              <a:lnSpc>
                <a:spcPct val="150000"/>
              </a:lnSpc>
            </a:pPr>
            <a:r>
              <a:rPr lang="en-US" sz="16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Variable: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variable is a container which holds the value while the </a:t>
            </a:r>
            <a:r>
              <a:rPr lang="en-US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program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executed.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variable is the name of a reserved area allocated in memory.</a:t>
            </a: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variable is assigned with a data type.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a combination of "vary + able" which means its value can be changed.</a:t>
            </a:r>
          </a:p>
          <a:p>
            <a:pPr lvl="6">
              <a:lnSpc>
                <a:spcPct val="150000"/>
              </a:lnSpc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example:</a:t>
            </a:r>
          </a:p>
          <a:p>
            <a:pPr lvl="6">
              <a:lnSpc>
                <a:spcPct val="150000"/>
              </a:lnSpc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data=10;</a:t>
            </a:r>
          </a:p>
          <a:p>
            <a:pPr lvl="6">
              <a:lnSpc>
                <a:spcPct val="150000"/>
              </a:lnSpc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 of Variables: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local variable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instance variable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static variable</a:t>
            </a:r>
          </a:p>
          <a:p>
            <a:pPr lvl="6">
              <a:lnSpc>
                <a:spcPct val="150000"/>
              </a:lnSpc>
            </a:pPr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/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A7771B0E-52CB-B367-CF9E-0C6CAC251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923A129E-7163-D84A-5126-2119515FAF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Types of variables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0FAD7-6E34-E5DF-6A27-287BEE1CA7A4}"/>
              </a:ext>
            </a:extLst>
          </p:cNvPr>
          <p:cNvSpPr txBox="1"/>
          <p:nvPr/>
        </p:nvSpPr>
        <p:spPr>
          <a:xfrm>
            <a:off x="98250" y="753729"/>
            <a:ext cx="8826600" cy="520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Local Variable: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1. It declared inside the block constructor &amp; methods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2. local  variable activate when control enters inside the block and 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deactivate when control exit the block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3. we can't use access specifier like public, private 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4. Local variables must be initialized.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sz="1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 A local variable cannot be defined with "static" keyword.</a:t>
            </a: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419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326FCDF4-349A-8CFD-4C4E-3F795AA10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CD9C2314-BE1D-39EC-145C-73755CEDD8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Instance Variable ( Class level variable )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1A9F30-448D-01CB-5AB8-2AEE0935D751}"/>
              </a:ext>
            </a:extLst>
          </p:cNvPr>
          <p:cNvSpPr txBox="1"/>
          <p:nvPr/>
        </p:nvSpPr>
        <p:spPr>
          <a:xfrm>
            <a:off x="98250" y="753729"/>
            <a:ext cx="8826600" cy="4809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28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Local Variable: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variable declared inside the class but outside the body of the method, is called an instance variable. 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US" sz="16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variable get activated , when the object is created then it will destroy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US" sz="16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we can able to mention access modifier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US" sz="16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no need to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initialise</a:t>
            </a:r>
            <a:r>
              <a:rPr lang="en-US" sz="16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 the class level variable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called an instance variable because its value is instance-specific and is not shared among instances.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It is not declared as </a:t>
            </a:r>
            <a:r>
              <a:rPr lang="en-US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kern="100" dirty="0">
              <a:solidFill>
                <a:schemeClr val="bg2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3018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F2B7F64B-9D56-69B3-705C-1887A4592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21368460-9A15-BF2F-BAC8-06188D1B62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Static Variable: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1DCBA-DA76-9A0B-CC50-41159E87390A}"/>
              </a:ext>
            </a:extLst>
          </p:cNvPr>
          <p:cNvSpPr txBox="1"/>
          <p:nvPr/>
        </p:nvSpPr>
        <p:spPr>
          <a:xfrm>
            <a:off x="98250" y="753729"/>
            <a:ext cx="8826600" cy="3969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A variable that is declared as static is called a static variable.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2. </a:t>
            </a:r>
            <a:r>
              <a:rPr lang="en-IN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cannot be local. </a:t>
            </a:r>
            <a:endParaRPr lang="en-US" sz="16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3. </a:t>
            </a:r>
            <a:r>
              <a:rPr lang="en-US" sz="1600" kern="100" dirty="0"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S</a:t>
            </a:r>
            <a:r>
              <a:rPr lang="en-US" sz="16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tatic variable is activated when the class is created and destroy when the class is destroyed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4. We can able to give access specifier.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 For the static variable , no need of object creation , just mention variable name is enough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sz="1600" kern="100" dirty="0">
                <a:solidFill>
                  <a:srgbClr val="333333"/>
                </a:solidFill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6. Whenever we want to access the static variable outside the class ( </a:t>
            </a:r>
            <a:r>
              <a:rPr lang="en-US" sz="1600" kern="100" dirty="0" err="1">
                <a:solidFill>
                  <a:srgbClr val="333333"/>
                </a:solidFill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classname.variblename</a:t>
            </a:r>
            <a:r>
              <a:rPr lang="en-US" sz="1600" kern="100" dirty="0">
                <a:solidFill>
                  <a:srgbClr val="333333"/>
                </a:solidFill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)</a:t>
            </a:r>
            <a:endParaRPr lang="en-IN" sz="16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078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1E5437AA-E4ED-BC91-4B69-990954D9A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28E51956-7402-D604-0BDB-AEC9F1CA55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382"/>
            <a:ext cx="8974866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Non-Access Modifier: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C64BEA-6EAD-1B8D-2DB1-41F5C6F6882B}"/>
              </a:ext>
            </a:extLst>
          </p:cNvPr>
          <p:cNvSpPr txBox="1"/>
          <p:nvPr/>
        </p:nvSpPr>
        <p:spPr>
          <a:xfrm>
            <a:off x="148266" y="744272"/>
            <a:ext cx="8826600" cy="7264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-Non-access modifiers provide information about the characteristics of a class, method, or variable to the JVM. </a:t>
            </a:r>
          </a:p>
          <a:p>
            <a:pPr algn="l" fontAlgn="base">
              <a:spcAft>
                <a:spcPts val="75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-Seven types of Non-Access modifiers are present in Java. They are</a:t>
            </a:r>
          </a:p>
          <a:p>
            <a:pPr algn="l" fontAlgn="base">
              <a:spcAft>
                <a:spcPts val="180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static</a:t>
            </a:r>
          </a:p>
          <a:p>
            <a:pPr algn="l" fontAlgn="base">
              <a:spcAft>
                <a:spcPts val="180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2. final</a:t>
            </a:r>
          </a:p>
          <a:p>
            <a:pPr algn="l" fontAlgn="base">
              <a:spcAft>
                <a:spcPts val="180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3. abstract</a:t>
            </a:r>
          </a:p>
          <a:p>
            <a:pPr algn="l" fontAlgn="base">
              <a:spcAft>
                <a:spcPts val="180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synchronized</a:t>
            </a:r>
          </a:p>
          <a:p>
            <a:pPr algn="l" fontAlgn="base">
              <a:spcAft>
                <a:spcPts val="180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5. volatile</a:t>
            </a:r>
          </a:p>
          <a:p>
            <a:pPr algn="l" fontAlgn="base">
              <a:spcAft>
                <a:spcPts val="180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6. transient</a:t>
            </a:r>
          </a:p>
          <a:p>
            <a:pPr algn="l" fontAlgn="base">
              <a:spcAft>
                <a:spcPts val="1800"/>
              </a:spcAft>
            </a:pPr>
            <a:r>
              <a:rPr lang="en-US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7. native</a:t>
            </a:r>
          </a:p>
          <a:p>
            <a:pPr lvl="6">
              <a:lnSpc>
                <a:spcPct val="150000"/>
              </a:lnSpc>
            </a:pPr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/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3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A32E975-3B06-EDCD-8056-1F09AF809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358A9319-94AA-D2B3-06B4-E5A7E6F1CD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Static, Abstract, Final: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50B2A2-FBFC-8382-AE87-D9B07B584C84}"/>
              </a:ext>
            </a:extLst>
          </p:cNvPr>
          <p:cNvSpPr txBox="1"/>
          <p:nvPr/>
        </p:nvSpPr>
        <p:spPr>
          <a:xfrm>
            <a:off x="98250" y="753729"/>
            <a:ext cx="8826600" cy="5631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800"/>
              </a:spcAft>
            </a:pPr>
            <a:r>
              <a:rPr lang="en-US" sz="16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Static:</a:t>
            </a:r>
          </a:p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static non-access modifier is applicable for methods and variables but not for classes.</a:t>
            </a: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 can repeat variable</a:t>
            </a:r>
          </a:p>
          <a:p>
            <a:pPr marL="342900" lvl="0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hen we declare any variable as a static in class level , particular variable can access through the class.</a:t>
            </a:r>
          </a:p>
          <a:p>
            <a:pPr lvl="0">
              <a:spcAft>
                <a:spcPts val="800"/>
              </a:spcAft>
            </a:pPr>
            <a:r>
              <a:rPr lang="en-US" sz="16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Abstract:</a:t>
            </a:r>
          </a:p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abstract non-access modifier is applicable only for classes and methods but not for variables.</a:t>
            </a:r>
            <a:endParaRPr lang="en-US" b="1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we declare any method as abstract then that method must have its implementation in the child class of the respective class </a:t>
            </a:r>
          </a:p>
          <a:p>
            <a:pPr lvl="0">
              <a:spcAft>
                <a:spcPts val="800"/>
              </a:spcAft>
            </a:pPr>
            <a:r>
              <a:rPr lang="en-US" sz="16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Final:</a:t>
            </a:r>
          </a:p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we are declaring final modifier any variable , we can't change the value of that variable</a:t>
            </a:r>
          </a:p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we are declaring final modifier as class level , we can't inherit another class</a:t>
            </a:r>
          </a:p>
          <a:p>
            <a:pPr marL="285750" lvl="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we declare final modifier for any method, the method can’t be overridden.</a:t>
            </a:r>
          </a:p>
          <a:p>
            <a:pPr lvl="0">
              <a:spcAft>
                <a:spcPts val="800"/>
              </a:spcAft>
            </a:pPr>
            <a:endParaRPr lang="en-US" sz="1600" b="1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565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5A12C656-18BD-288E-458E-895EE7DC5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7D6E2631-2231-2DA4-CA6D-B9009435D8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382"/>
            <a:ext cx="8974866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Difference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74249-8935-070E-6F5D-6EFA5B12B452}"/>
              </a:ext>
            </a:extLst>
          </p:cNvPr>
          <p:cNvSpPr txBox="1"/>
          <p:nvPr/>
        </p:nvSpPr>
        <p:spPr>
          <a:xfrm>
            <a:off x="148266" y="744272"/>
            <a:ext cx="8826600" cy="3504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>
              <a:lnSpc>
                <a:spcPct val="150000"/>
              </a:lnSpc>
            </a:pPr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/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BF4873-0F81-1715-2CB9-D88FFA23D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360005"/>
              </p:ext>
            </p:extLst>
          </p:nvPr>
        </p:nvGraphicFramePr>
        <p:xfrm>
          <a:off x="609601" y="895193"/>
          <a:ext cx="7719237" cy="3882370"/>
        </p:xfrm>
        <a:graphic>
          <a:graphicData uri="http://schemas.openxmlformats.org/drawingml/2006/table">
            <a:tbl>
              <a:tblPr/>
              <a:tblGrid>
                <a:gridCol w="2573079">
                  <a:extLst>
                    <a:ext uri="{9D8B030D-6E8A-4147-A177-3AD203B41FA5}">
                      <a16:colId xmlns:a16="http://schemas.microsoft.com/office/drawing/2014/main" val="2612967521"/>
                    </a:ext>
                  </a:extLst>
                </a:gridCol>
                <a:gridCol w="2573079">
                  <a:extLst>
                    <a:ext uri="{9D8B030D-6E8A-4147-A177-3AD203B41FA5}">
                      <a16:colId xmlns:a16="http://schemas.microsoft.com/office/drawing/2014/main" val="3382747801"/>
                    </a:ext>
                  </a:extLst>
                </a:gridCol>
                <a:gridCol w="2573079">
                  <a:extLst>
                    <a:ext uri="{9D8B030D-6E8A-4147-A177-3AD203B41FA5}">
                      <a16:colId xmlns:a16="http://schemas.microsoft.com/office/drawing/2014/main" val="2455899918"/>
                    </a:ext>
                  </a:extLst>
                </a:gridCol>
              </a:tblGrid>
              <a:tr h="67365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solidFill>
                            <a:schemeClr val="bg1"/>
                          </a:solidFill>
                          <a:effectLst/>
                        </a:rPr>
                        <a:t>     Final Non-Access Modifier</a:t>
                      </a:r>
                    </a:p>
                  </a:txBody>
                  <a:tcPr marL="30934" marR="30934" marT="61869" marB="61869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>
                          <a:solidFill>
                            <a:schemeClr val="bg1"/>
                          </a:solidFill>
                          <a:effectLst/>
                        </a:rPr>
                        <a:t>            Static Non-Access Modifier</a:t>
                      </a:r>
                      <a:endParaRPr lang="en-IN" sz="14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1869" marR="61869" marT="61869" marB="61869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</a:rPr>
                        <a:t>Abstract Non-Access Modifier</a:t>
                      </a:r>
                    </a:p>
                  </a:txBody>
                  <a:tcPr marL="61869" marR="61869" marT="61869" marB="61869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497100"/>
                  </a:ext>
                </a:extLst>
              </a:tr>
              <a:tr h="6913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</a:rPr>
                        <a:t>This modifier is applicable to both outer and inner classes.</a:t>
                      </a:r>
                    </a:p>
                  </a:txBody>
                  <a:tcPr marL="61869" marR="61869" marT="86617" marB="86617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</a:rPr>
                        <a:t>This modifier is not applicable to outer classes.</a:t>
                      </a:r>
                    </a:p>
                  </a:txBody>
                  <a:tcPr marL="61869" marR="61869" marT="86617" marB="86617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</a:rPr>
                        <a:t>This modifier is applicable to both outer and inner classes.</a:t>
                      </a:r>
                    </a:p>
                  </a:txBody>
                  <a:tcPr marL="61869" marR="61869" marT="86617" marB="86617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48032"/>
                  </a:ext>
                </a:extLst>
              </a:tr>
              <a:tr h="6913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</a:rPr>
                        <a:t>This modifier is not  applicable to interfaces </a:t>
                      </a:r>
                    </a:p>
                  </a:txBody>
                  <a:tcPr marL="61869" marR="61869" marT="86617" marB="86617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</a:rPr>
                        <a:t>This modifier is not applicable to interfaces. </a:t>
                      </a:r>
                    </a:p>
                  </a:txBody>
                  <a:tcPr marL="61869" marR="61869" marT="86617" marB="86617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</a:rPr>
                        <a:t>This modifier is applicable to interfaces. </a:t>
                      </a:r>
                    </a:p>
                  </a:txBody>
                  <a:tcPr marL="61869" marR="61869" marT="86617" marB="86617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572097"/>
                  </a:ext>
                </a:extLst>
              </a:tr>
              <a:tr h="6913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</a:rPr>
                        <a:t>This modifier is the only modifier that is applicable for local variables. </a:t>
                      </a:r>
                    </a:p>
                  </a:txBody>
                  <a:tcPr marL="61869" marR="61869" marT="86617" marB="86617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</a:rPr>
                        <a:t>This modifier is not applicable for local variables. </a:t>
                      </a:r>
                    </a:p>
                  </a:txBody>
                  <a:tcPr marL="61869" marR="61869" marT="86617" marB="86617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</a:rPr>
                        <a:t>This modifier is not applicable for local variables. </a:t>
                      </a:r>
                    </a:p>
                  </a:txBody>
                  <a:tcPr marL="61869" marR="61869" marT="86617" marB="86617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899435"/>
                  </a:ext>
                </a:extLst>
              </a:tr>
              <a:tr h="113457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</a:rPr>
                        <a:t>Final method can’t be inherited.</a:t>
                      </a:r>
                    </a:p>
                  </a:txBody>
                  <a:tcPr marL="61869" marR="61869" marT="86617" marB="86617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</a:rPr>
                        <a:t>Static methods can only access the static members of the class and can only be called by other static methods.</a:t>
                      </a:r>
                    </a:p>
                  </a:txBody>
                  <a:tcPr marL="61869" marR="61869" marT="86617" marB="86617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dirty="0">
                          <a:solidFill>
                            <a:schemeClr val="bg1"/>
                          </a:solidFill>
                          <a:effectLst/>
                        </a:rPr>
                        <a:t>Abstract method can be inherited.</a:t>
                      </a:r>
                    </a:p>
                  </a:txBody>
                  <a:tcPr marL="61869" marR="61869" marT="86617" marB="86617" anchor="ctr">
                    <a:lnL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162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489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23F0453-5956-0D44-1414-C38A0A3B9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CF535AB2-323D-761B-AAC1-66A88FB487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376" y="1261731"/>
            <a:ext cx="8222100" cy="2199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You!!</a:t>
            </a:r>
            <a:br>
              <a:rPr lang="en-US" dirty="0"/>
            </a:br>
            <a:r>
              <a:rPr lang="en-US" dirty="0"/>
              <a:t>	We will Continue with</a:t>
            </a:r>
            <a:br>
              <a:rPr lang="en-US" dirty="0"/>
            </a:br>
            <a:r>
              <a:rPr lang="en-US" dirty="0"/>
              <a:t>			</a:t>
            </a:r>
            <a:r>
              <a:rPr lang="en-US"/>
              <a:t>Exception Handling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887687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</TotalTime>
  <Words>669</Words>
  <Application>Microsoft Office PowerPoint</Application>
  <PresentationFormat>On-screen Show (16:9)</PresentationFormat>
  <Paragraphs>109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Times New Roman</vt:lpstr>
      <vt:lpstr>Calibri</vt:lpstr>
      <vt:lpstr>Arial</vt:lpstr>
      <vt:lpstr>Roboto</vt:lpstr>
      <vt:lpstr>Wingdings</vt:lpstr>
      <vt:lpstr>Material</vt:lpstr>
      <vt:lpstr>Lesson: Types of Variables and Non-Access Modifier</vt:lpstr>
      <vt:lpstr>Variables:</vt:lpstr>
      <vt:lpstr>Types of variables</vt:lpstr>
      <vt:lpstr>Instance Variable ( Class level variable )</vt:lpstr>
      <vt:lpstr>Static Variable:</vt:lpstr>
      <vt:lpstr>Non-Access Modifier:</vt:lpstr>
      <vt:lpstr>Static, Abstract, Final:</vt:lpstr>
      <vt:lpstr>Difference</vt:lpstr>
      <vt:lpstr>Thank You!!  We will Continue with    Exception Handling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bhuvaneshwari palanisamy</cp:lastModifiedBy>
  <cp:revision>138</cp:revision>
  <dcterms:modified xsi:type="dcterms:W3CDTF">2024-12-30T11:31:05Z</dcterms:modified>
</cp:coreProperties>
</file>