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2"/>
  </p:notesMasterIdLst>
  <p:sldIdLst>
    <p:sldId id="256" r:id="rId2"/>
    <p:sldId id="272" r:id="rId3"/>
    <p:sldId id="274" r:id="rId4"/>
    <p:sldId id="291" r:id="rId5"/>
    <p:sldId id="282" r:id="rId6"/>
    <p:sldId id="292" r:id="rId7"/>
    <p:sldId id="283" r:id="rId8"/>
    <p:sldId id="289" r:id="rId9"/>
    <p:sldId id="293" r:id="rId10"/>
    <p:sldId id="294" r:id="rId11"/>
  </p:sldIdLst>
  <p:sldSz cx="9144000" cy="5143500" type="screen16x9"/>
  <p:notesSz cx="6858000" cy="9144000"/>
  <p:embeddedFontLst>
    <p:embeddedFont>
      <p:font typeface="Montserrat" panose="00000500000000000000" pitchFamily="2" charset="0"/>
      <p:regular r:id="rId13"/>
      <p:bold r:id="rId14"/>
      <p:italic r:id="rId15"/>
      <p:boldItalic r:id="rId16"/>
    </p:embeddedFont>
    <p:embeddedFont>
      <p:font typeface="Roboto" panose="02000000000000000000" pitchFamily="2" charset="0"/>
      <p:regular r:id="rId17"/>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85F4"/>
    <a:srgbClr val="4286F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730"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c6f91993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c6f91993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a:extLst>
            <a:ext uri="{FF2B5EF4-FFF2-40B4-BE49-F238E27FC236}">
              <a16:creationId xmlns:a16="http://schemas.microsoft.com/office/drawing/2014/main" id="{0BBF1276-BA28-64E1-ACC4-58916A15DFE4}"/>
            </a:ext>
          </a:extLst>
        </p:cNvPr>
        <p:cNvGrpSpPr/>
        <p:nvPr/>
      </p:nvGrpSpPr>
      <p:grpSpPr>
        <a:xfrm>
          <a:off x="0" y="0"/>
          <a:ext cx="0" cy="0"/>
          <a:chOff x="0" y="0"/>
          <a:chExt cx="0" cy="0"/>
        </a:xfrm>
      </p:grpSpPr>
      <p:sp>
        <p:nvSpPr>
          <p:cNvPr id="64" name="Google Shape;64;gc6f919934_0_0:notes">
            <a:extLst>
              <a:ext uri="{FF2B5EF4-FFF2-40B4-BE49-F238E27FC236}">
                <a16:creationId xmlns:a16="http://schemas.microsoft.com/office/drawing/2014/main" id="{52EC9294-8EDF-B995-DA92-5DFC49D84C4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c6f919934_0_0:notes">
            <a:extLst>
              <a:ext uri="{FF2B5EF4-FFF2-40B4-BE49-F238E27FC236}">
                <a16:creationId xmlns:a16="http://schemas.microsoft.com/office/drawing/2014/main" id="{A61F810C-A984-F917-DCC8-8D86B32071A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466951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a:extLst>
            <a:ext uri="{FF2B5EF4-FFF2-40B4-BE49-F238E27FC236}">
              <a16:creationId xmlns:a16="http://schemas.microsoft.com/office/drawing/2014/main" id="{50108157-73E7-1F7A-15CD-348D01B6D90C}"/>
            </a:ext>
          </a:extLst>
        </p:cNvPr>
        <p:cNvGrpSpPr/>
        <p:nvPr/>
      </p:nvGrpSpPr>
      <p:grpSpPr>
        <a:xfrm>
          <a:off x="0" y="0"/>
          <a:ext cx="0" cy="0"/>
          <a:chOff x="0" y="0"/>
          <a:chExt cx="0" cy="0"/>
        </a:xfrm>
      </p:grpSpPr>
      <p:sp>
        <p:nvSpPr>
          <p:cNvPr id="124" name="Google Shape;124;g2ecd7211dc6_0_38:notes">
            <a:extLst>
              <a:ext uri="{FF2B5EF4-FFF2-40B4-BE49-F238E27FC236}">
                <a16:creationId xmlns:a16="http://schemas.microsoft.com/office/drawing/2014/main" id="{9C5FD5AA-3B28-23AE-6318-197DBA2B824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2ecd7211dc6_0_38:notes">
            <a:extLst>
              <a:ext uri="{FF2B5EF4-FFF2-40B4-BE49-F238E27FC236}">
                <a16:creationId xmlns:a16="http://schemas.microsoft.com/office/drawing/2014/main" id="{D6CBEA59-2824-E3B0-EDB1-926AE05EA85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932414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a:extLst>
            <a:ext uri="{FF2B5EF4-FFF2-40B4-BE49-F238E27FC236}">
              <a16:creationId xmlns:a16="http://schemas.microsoft.com/office/drawing/2014/main" id="{64018789-83D9-CB0E-0920-8188DAD46D65}"/>
            </a:ext>
          </a:extLst>
        </p:cNvPr>
        <p:cNvGrpSpPr/>
        <p:nvPr/>
      </p:nvGrpSpPr>
      <p:grpSpPr>
        <a:xfrm>
          <a:off x="0" y="0"/>
          <a:ext cx="0" cy="0"/>
          <a:chOff x="0" y="0"/>
          <a:chExt cx="0" cy="0"/>
        </a:xfrm>
      </p:grpSpPr>
      <p:sp>
        <p:nvSpPr>
          <p:cNvPr id="124" name="Google Shape;124;g2ecd7211dc6_0_38:notes">
            <a:extLst>
              <a:ext uri="{FF2B5EF4-FFF2-40B4-BE49-F238E27FC236}">
                <a16:creationId xmlns:a16="http://schemas.microsoft.com/office/drawing/2014/main" id="{5959050C-3B6B-59E8-5FF8-EFD8A8715D3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2ecd7211dc6_0_38:notes">
            <a:extLst>
              <a:ext uri="{FF2B5EF4-FFF2-40B4-BE49-F238E27FC236}">
                <a16:creationId xmlns:a16="http://schemas.microsoft.com/office/drawing/2014/main" id="{7968728A-CA0C-4A0A-2F63-34642D9FA00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966053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a:extLst>
            <a:ext uri="{FF2B5EF4-FFF2-40B4-BE49-F238E27FC236}">
              <a16:creationId xmlns:a16="http://schemas.microsoft.com/office/drawing/2014/main" id="{AA3840EA-F85E-8AA5-465A-F4839623375B}"/>
            </a:ext>
          </a:extLst>
        </p:cNvPr>
        <p:cNvGrpSpPr/>
        <p:nvPr/>
      </p:nvGrpSpPr>
      <p:grpSpPr>
        <a:xfrm>
          <a:off x="0" y="0"/>
          <a:ext cx="0" cy="0"/>
          <a:chOff x="0" y="0"/>
          <a:chExt cx="0" cy="0"/>
        </a:xfrm>
      </p:grpSpPr>
      <p:sp>
        <p:nvSpPr>
          <p:cNvPr id="124" name="Google Shape;124;g2ecd7211dc6_0_38:notes">
            <a:extLst>
              <a:ext uri="{FF2B5EF4-FFF2-40B4-BE49-F238E27FC236}">
                <a16:creationId xmlns:a16="http://schemas.microsoft.com/office/drawing/2014/main" id="{1F28E285-723E-C00E-3077-5BCED5A0817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2ecd7211dc6_0_38:notes">
            <a:extLst>
              <a:ext uri="{FF2B5EF4-FFF2-40B4-BE49-F238E27FC236}">
                <a16:creationId xmlns:a16="http://schemas.microsoft.com/office/drawing/2014/main" id="{72C7631B-DE82-848E-2F12-2FA647315D9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517025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a:extLst>
            <a:ext uri="{FF2B5EF4-FFF2-40B4-BE49-F238E27FC236}">
              <a16:creationId xmlns:a16="http://schemas.microsoft.com/office/drawing/2014/main" id="{44BFB6D4-B313-C90B-A90F-0E0B5F0B7320}"/>
            </a:ext>
          </a:extLst>
        </p:cNvPr>
        <p:cNvGrpSpPr/>
        <p:nvPr/>
      </p:nvGrpSpPr>
      <p:grpSpPr>
        <a:xfrm>
          <a:off x="0" y="0"/>
          <a:ext cx="0" cy="0"/>
          <a:chOff x="0" y="0"/>
          <a:chExt cx="0" cy="0"/>
        </a:xfrm>
      </p:grpSpPr>
      <p:sp>
        <p:nvSpPr>
          <p:cNvPr id="124" name="Google Shape;124;g2ecd7211dc6_0_38:notes">
            <a:extLst>
              <a:ext uri="{FF2B5EF4-FFF2-40B4-BE49-F238E27FC236}">
                <a16:creationId xmlns:a16="http://schemas.microsoft.com/office/drawing/2014/main" id="{5784C687-D7C1-7928-5E5D-EDF5E0E0BCF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2ecd7211dc6_0_38:notes">
            <a:extLst>
              <a:ext uri="{FF2B5EF4-FFF2-40B4-BE49-F238E27FC236}">
                <a16:creationId xmlns:a16="http://schemas.microsoft.com/office/drawing/2014/main" id="{C441663C-C07F-A3AE-4C5F-995F9EF4078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610478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a:extLst>
            <a:ext uri="{FF2B5EF4-FFF2-40B4-BE49-F238E27FC236}">
              <a16:creationId xmlns:a16="http://schemas.microsoft.com/office/drawing/2014/main" id="{67E11390-1DA2-C9FA-1DE0-84F5F94CE8C2}"/>
            </a:ext>
          </a:extLst>
        </p:cNvPr>
        <p:cNvGrpSpPr/>
        <p:nvPr/>
      </p:nvGrpSpPr>
      <p:grpSpPr>
        <a:xfrm>
          <a:off x="0" y="0"/>
          <a:ext cx="0" cy="0"/>
          <a:chOff x="0" y="0"/>
          <a:chExt cx="0" cy="0"/>
        </a:xfrm>
      </p:grpSpPr>
      <p:sp>
        <p:nvSpPr>
          <p:cNvPr id="124" name="Google Shape;124;g2ecd7211dc6_0_38:notes">
            <a:extLst>
              <a:ext uri="{FF2B5EF4-FFF2-40B4-BE49-F238E27FC236}">
                <a16:creationId xmlns:a16="http://schemas.microsoft.com/office/drawing/2014/main" id="{F4EE0667-C5BF-396E-A8AC-E9136D1EC83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2ecd7211dc6_0_38:notes">
            <a:extLst>
              <a:ext uri="{FF2B5EF4-FFF2-40B4-BE49-F238E27FC236}">
                <a16:creationId xmlns:a16="http://schemas.microsoft.com/office/drawing/2014/main" id="{B1D7B100-A803-B103-A07D-6ACE5E3D6D7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528027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a:extLst>
            <a:ext uri="{FF2B5EF4-FFF2-40B4-BE49-F238E27FC236}">
              <a16:creationId xmlns:a16="http://schemas.microsoft.com/office/drawing/2014/main" id="{1ADB766F-4C39-B52C-4A12-F5ACF016141B}"/>
            </a:ext>
          </a:extLst>
        </p:cNvPr>
        <p:cNvGrpSpPr/>
        <p:nvPr/>
      </p:nvGrpSpPr>
      <p:grpSpPr>
        <a:xfrm>
          <a:off x="0" y="0"/>
          <a:ext cx="0" cy="0"/>
          <a:chOff x="0" y="0"/>
          <a:chExt cx="0" cy="0"/>
        </a:xfrm>
      </p:grpSpPr>
      <p:sp>
        <p:nvSpPr>
          <p:cNvPr id="124" name="Google Shape;124;g2ecd7211dc6_0_38:notes">
            <a:extLst>
              <a:ext uri="{FF2B5EF4-FFF2-40B4-BE49-F238E27FC236}">
                <a16:creationId xmlns:a16="http://schemas.microsoft.com/office/drawing/2014/main" id="{8DF0665F-BC68-CEDF-EF92-5618AAC86CB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2ecd7211dc6_0_38:notes">
            <a:extLst>
              <a:ext uri="{FF2B5EF4-FFF2-40B4-BE49-F238E27FC236}">
                <a16:creationId xmlns:a16="http://schemas.microsoft.com/office/drawing/2014/main" id="{3086E936-5909-A14A-D023-4C6778F2A8E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725437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a:extLst>
            <a:ext uri="{FF2B5EF4-FFF2-40B4-BE49-F238E27FC236}">
              <a16:creationId xmlns:a16="http://schemas.microsoft.com/office/drawing/2014/main" id="{1315BDE9-E539-3217-AF20-7FFCC3186A50}"/>
            </a:ext>
          </a:extLst>
        </p:cNvPr>
        <p:cNvGrpSpPr/>
        <p:nvPr/>
      </p:nvGrpSpPr>
      <p:grpSpPr>
        <a:xfrm>
          <a:off x="0" y="0"/>
          <a:ext cx="0" cy="0"/>
          <a:chOff x="0" y="0"/>
          <a:chExt cx="0" cy="0"/>
        </a:xfrm>
      </p:grpSpPr>
      <p:sp>
        <p:nvSpPr>
          <p:cNvPr id="124" name="Google Shape;124;g2ecd7211dc6_0_38:notes">
            <a:extLst>
              <a:ext uri="{FF2B5EF4-FFF2-40B4-BE49-F238E27FC236}">
                <a16:creationId xmlns:a16="http://schemas.microsoft.com/office/drawing/2014/main" id="{554FC013-548C-7006-7B67-AF93BB909B5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2ecd7211dc6_0_38:notes">
            <a:extLst>
              <a:ext uri="{FF2B5EF4-FFF2-40B4-BE49-F238E27FC236}">
                <a16:creationId xmlns:a16="http://schemas.microsoft.com/office/drawing/2014/main" id="{5763CA95-DA0B-64E8-09E5-40A98C14C1E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466661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a:extLst>
            <a:ext uri="{FF2B5EF4-FFF2-40B4-BE49-F238E27FC236}">
              <a16:creationId xmlns:a16="http://schemas.microsoft.com/office/drawing/2014/main" id="{2A08313D-28F9-5D00-7847-B4DE1E332D39}"/>
            </a:ext>
          </a:extLst>
        </p:cNvPr>
        <p:cNvGrpSpPr/>
        <p:nvPr/>
      </p:nvGrpSpPr>
      <p:grpSpPr>
        <a:xfrm>
          <a:off x="0" y="0"/>
          <a:ext cx="0" cy="0"/>
          <a:chOff x="0" y="0"/>
          <a:chExt cx="0" cy="0"/>
        </a:xfrm>
      </p:grpSpPr>
      <p:sp>
        <p:nvSpPr>
          <p:cNvPr id="124" name="Google Shape;124;g2ecd7211dc6_0_38:notes">
            <a:extLst>
              <a:ext uri="{FF2B5EF4-FFF2-40B4-BE49-F238E27FC236}">
                <a16:creationId xmlns:a16="http://schemas.microsoft.com/office/drawing/2014/main" id="{B11F7801-807D-77E2-E19C-48114C8B62E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2ecd7211dc6_0_38:notes">
            <a:extLst>
              <a:ext uri="{FF2B5EF4-FFF2-40B4-BE49-F238E27FC236}">
                <a16:creationId xmlns:a16="http://schemas.microsoft.com/office/drawing/2014/main" id="{18BEBBEB-83AC-C6B0-4F41-FB2B0881F9F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7627567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8246400" y="4245875"/>
            <a:ext cx="897600" cy="897600"/>
          </a:xfrm>
          <a:prstGeom prst="round1Rect">
            <a:avLst>
              <a:gd name="adj" fmla="val 16667"/>
            </a:avLst>
          </a:prstGeom>
          <a:solidFill>
            <a:schemeClr val="lt1">
              <a:alpha val="68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390525" y="1819275"/>
            <a:ext cx="8222100" cy="933600"/>
          </a:xfrm>
          <a:prstGeom prst="rect">
            <a:avLst/>
          </a:prstGeom>
        </p:spPr>
        <p:txBody>
          <a:bodyPr spcFirstLastPara="1" wrap="square" lIns="91425" tIns="91425" rIns="91425" bIns="91425" anchor="b"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3" name="Google Shape;13;p2"/>
          <p:cNvSpPr txBox="1">
            <a:spLocks noGrp="1"/>
          </p:cNvSpPr>
          <p:nvPr>
            <p:ph type="subTitle" idx="1"/>
          </p:nvPr>
        </p:nvSpPr>
        <p:spPr>
          <a:xfrm>
            <a:off x="390525" y="2789130"/>
            <a:ext cx="8222100" cy="4329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14" name="Google Shape;14;p2"/>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4"/>
        </a:solidFill>
        <a:effectLst/>
      </p:bgPr>
    </p:bg>
    <p:spTree>
      <p:nvGrpSpPr>
        <p:cNvPr id="1" name="Shape 61"/>
        <p:cNvGrpSpPr/>
        <p:nvPr/>
      </p:nvGrpSpPr>
      <p:grpSpPr>
        <a:xfrm>
          <a:off x="0" y="0"/>
          <a:ext cx="0" cy="0"/>
          <a:chOff x="0" y="0"/>
          <a:chExt cx="0" cy="0"/>
        </a:xfrm>
      </p:grpSpPr>
      <p:sp>
        <p:nvSpPr>
          <p:cNvPr id="62" name="Google Shape;62;p12"/>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460950" y="2065350"/>
            <a:ext cx="8222100" cy="1012800"/>
          </a:xfrm>
          <a:prstGeom prst="rect">
            <a:avLst/>
          </a:prstGeom>
        </p:spPr>
        <p:txBody>
          <a:bodyPr spcFirstLastPara="1" wrap="square" lIns="91425" tIns="91425" rIns="91425" bIns="91425" anchor="ctr" anchorCtr="0">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7" name="Google Shape;17;p3"/>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2" name="Google Shape;22;p4"/>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3" name="Google Shape;23;p4"/>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5"/>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8" name="Google Shape;28;p5"/>
          <p:cNvSpPr txBox="1">
            <a:spLocks noGrp="1"/>
          </p:cNvSpPr>
          <p:nvPr>
            <p:ph type="body" idx="1"/>
          </p:nvPr>
        </p:nvSpPr>
        <p:spPr>
          <a:xfrm>
            <a:off x="471900" y="1919075"/>
            <a:ext cx="3999900" cy="2710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9" name="Google Shape;29;p5"/>
          <p:cNvSpPr txBox="1">
            <a:spLocks noGrp="1"/>
          </p:cNvSpPr>
          <p:nvPr>
            <p:ph type="body" idx="2"/>
          </p:nvPr>
        </p:nvSpPr>
        <p:spPr>
          <a:xfrm>
            <a:off x="4694250" y="1919075"/>
            <a:ext cx="3999900" cy="2710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0" name="Google Shape;30;p5"/>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1"/>
        <p:cNvGrpSpPr/>
        <p:nvPr/>
      </p:nvGrpSpPr>
      <p:grpSpPr>
        <a:xfrm>
          <a:off x="0" y="0"/>
          <a:ext cx="0" cy="0"/>
          <a:chOff x="0" y="0"/>
          <a:chExt cx="0" cy="0"/>
        </a:xfrm>
      </p:grpSpPr>
      <p:sp>
        <p:nvSpPr>
          <p:cNvPr id="32" name="Google Shape;32;p6"/>
          <p:cNvSpPr/>
          <p:nvPr/>
        </p:nvSpPr>
        <p:spPr>
          <a:xfrm rot="10800000" flipH="1">
            <a:off x="0" y="656400"/>
            <a:ext cx="9144000" cy="448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6"/>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a:endParaRPr/>
          </a:p>
        </p:txBody>
      </p:sp>
      <p:sp>
        <p:nvSpPr>
          <p:cNvPr id="35" name="Google Shape;35;p6"/>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6"/>
        <p:cNvGrpSpPr/>
        <p:nvPr/>
      </p:nvGrpSpPr>
      <p:grpSpPr>
        <a:xfrm>
          <a:off x="0" y="0"/>
          <a:ext cx="0" cy="0"/>
          <a:chOff x="0" y="0"/>
          <a:chExt cx="0" cy="0"/>
        </a:xfrm>
      </p:grpSpPr>
      <p:sp>
        <p:nvSpPr>
          <p:cNvPr id="37" name="Google Shape;37;p7"/>
          <p:cNvSpPr txBox="1"/>
          <p:nvPr/>
        </p:nvSpPr>
        <p:spPr>
          <a:xfrm rot="10800000" flipH="1">
            <a:off x="3276600" y="25"/>
            <a:ext cx="58674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7"/>
          <p:cNvSpPr txBox="1">
            <a:spLocks noGrp="1"/>
          </p:cNvSpPr>
          <p:nvPr>
            <p:ph type="title"/>
          </p:nvPr>
        </p:nvSpPr>
        <p:spPr>
          <a:xfrm>
            <a:off x="226078" y="357800"/>
            <a:ext cx="2808000" cy="9534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0" name="Google Shape;40;p7"/>
          <p:cNvSpPr txBox="1">
            <a:spLocks noGrp="1"/>
          </p:cNvSpPr>
          <p:nvPr>
            <p:ph type="body" idx="1"/>
          </p:nvPr>
        </p:nvSpPr>
        <p:spPr>
          <a:xfrm>
            <a:off x="226075" y="1465800"/>
            <a:ext cx="2808000" cy="31635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Clr>
                <a:schemeClr val="lt1"/>
              </a:buClr>
              <a:buSzPts val="1200"/>
              <a:buChar char="●"/>
              <a:defRPr sz="1200">
                <a:solidFill>
                  <a:schemeClr val="lt1"/>
                </a:solidFill>
              </a:defRPr>
            </a:lvl1pPr>
            <a:lvl2pPr marL="914400" lvl="1" indent="-304800">
              <a:spcBef>
                <a:spcPts val="1600"/>
              </a:spcBef>
              <a:spcAft>
                <a:spcPts val="0"/>
              </a:spcAft>
              <a:buClr>
                <a:schemeClr val="lt1"/>
              </a:buClr>
              <a:buSzPts val="1200"/>
              <a:buChar char="○"/>
              <a:defRPr sz="1200">
                <a:solidFill>
                  <a:schemeClr val="lt1"/>
                </a:solidFill>
              </a:defRPr>
            </a:lvl2pPr>
            <a:lvl3pPr marL="1371600" lvl="2" indent="-304800">
              <a:spcBef>
                <a:spcPts val="1600"/>
              </a:spcBef>
              <a:spcAft>
                <a:spcPts val="0"/>
              </a:spcAft>
              <a:buClr>
                <a:schemeClr val="lt1"/>
              </a:buClr>
              <a:buSzPts val="1200"/>
              <a:buChar char="■"/>
              <a:defRPr sz="1200">
                <a:solidFill>
                  <a:schemeClr val="lt1"/>
                </a:solidFill>
              </a:defRPr>
            </a:lvl3pPr>
            <a:lvl4pPr marL="1828800" lvl="3" indent="-304800">
              <a:spcBef>
                <a:spcPts val="1600"/>
              </a:spcBef>
              <a:spcAft>
                <a:spcPts val="0"/>
              </a:spcAft>
              <a:buClr>
                <a:schemeClr val="lt1"/>
              </a:buClr>
              <a:buSzPts val="1200"/>
              <a:buChar char="●"/>
              <a:defRPr sz="1200">
                <a:solidFill>
                  <a:schemeClr val="lt1"/>
                </a:solidFill>
              </a:defRPr>
            </a:lvl4pPr>
            <a:lvl5pPr marL="2286000" lvl="4" indent="-304800">
              <a:spcBef>
                <a:spcPts val="1600"/>
              </a:spcBef>
              <a:spcAft>
                <a:spcPts val="0"/>
              </a:spcAft>
              <a:buClr>
                <a:schemeClr val="lt1"/>
              </a:buClr>
              <a:buSzPts val="1200"/>
              <a:buChar char="○"/>
              <a:defRPr sz="1200">
                <a:solidFill>
                  <a:schemeClr val="lt1"/>
                </a:solidFill>
              </a:defRPr>
            </a:lvl5pPr>
            <a:lvl6pPr marL="2743200" lvl="5" indent="-304800">
              <a:spcBef>
                <a:spcPts val="1600"/>
              </a:spcBef>
              <a:spcAft>
                <a:spcPts val="0"/>
              </a:spcAft>
              <a:buClr>
                <a:schemeClr val="lt1"/>
              </a:buClr>
              <a:buSzPts val="1200"/>
              <a:buChar char="■"/>
              <a:defRPr sz="1200">
                <a:solidFill>
                  <a:schemeClr val="lt1"/>
                </a:solidFill>
              </a:defRPr>
            </a:lvl6pPr>
            <a:lvl7pPr marL="3200400" lvl="6" indent="-304800">
              <a:spcBef>
                <a:spcPts val="1600"/>
              </a:spcBef>
              <a:spcAft>
                <a:spcPts val="0"/>
              </a:spcAft>
              <a:buClr>
                <a:schemeClr val="lt1"/>
              </a:buClr>
              <a:buSzPts val="1200"/>
              <a:buChar char="●"/>
              <a:defRPr sz="1200">
                <a:solidFill>
                  <a:schemeClr val="lt1"/>
                </a:solidFill>
              </a:defRPr>
            </a:lvl7pPr>
            <a:lvl8pPr marL="3657600" lvl="7" indent="-304800">
              <a:spcBef>
                <a:spcPts val="1600"/>
              </a:spcBef>
              <a:spcAft>
                <a:spcPts val="0"/>
              </a:spcAft>
              <a:buClr>
                <a:schemeClr val="lt1"/>
              </a:buClr>
              <a:buSzPts val="1200"/>
              <a:buChar char="○"/>
              <a:defRPr sz="1200">
                <a:solidFill>
                  <a:schemeClr val="lt1"/>
                </a:solidFill>
              </a:defRPr>
            </a:lvl8pPr>
            <a:lvl9pPr marL="4114800" lvl="8" indent="-304800">
              <a:spcBef>
                <a:spcPts val="1600"/>
              </a:spcBef>
              <a:spcAft>
                <a:spcPts val="1600"/>
              </a:spcAft>
              <a:buClr>
                <a:schemeClr val="lt1"/>
              </a:buClr>
              <a:buSzPts val="1200"/>
              <a:buChar char="■"/>
              <a:defRPr sz="1200">
                <a:solidFill>
                  <a:schemeClr val="lt1"/>
                </a:solidFill>
              </a:defRPr>
            </a:lvl9pPr>
          </a:lstStyle>
          <a:p>
            <a:endParaRPr/>
          </a:p>
        </p:txBody>
      </p:sp>
      <p:sp>
        <p:nvSpPr>
          <p:cNvPr id="41" name="Google Shape;41;p7"/>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490250" y="488250"/>
            <a:ext cx="62271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a:endParaRPr/>
          </a:p>
        </p:txBody>
      </p:sp>
      <p:sp>
        <p:nvSpPr>
          <p:cNvPr id="44" name="Google Shape;44;p8"/>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10"/>
          <p:cNvSpPr txBox="1"/>
          <p:nvPr/>
        </p:nvSpPr>
        <p:spPr>
          <a:xfrm rot="10800000" flipH="1">
            <a:off x="0" y="0"/>
            <a:ext cx="9144000" cy="4695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10"/>
          <p:cNvSpPr/>
          <p:nvPr/>
        </p:nvSpPr>
        <p:spPr>
          <a:xfrm rot="10800000" flipH="1">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10"/>
          <p:cNvSpPr txBox="1">
            <a:spLocks noGrp="1"/>
          </p:cNvSpPr>
          <p:nvPr>
            <p:ph type="body" idx="1"/>
          </p:nvPr>
        </p:nvSpPr>
        <p:spPr>
          <a:xfrm>
            <a:off x="57150" y="4696825"/>
            <a:ext cx="8382000" cy="4467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Clr>
                <a:schemeClr val="lt1"/>
              </a:buClr>
              <a:buSzPts val="1200"/>
              <a:buNone/>
              <a:defRPr sz="1200">
                <a:solidFill>
                  <a:schemeClr val="lt1"/>
                </a:solidFill>
              </a:defRPr>
            </a:lvl1pPr>
          </a:lstStyle>
          <a:p>
            <a:endParaRPr/>
          </a:p>
        </p:txBody>
      </p:sp>
      <p:sp>
        <p:nvSpPr>
          <p:cNvPr id="56" name="Google Shape;56;p10"/>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4"/>
        </a:solidFill>
        <a:effectLst/>
      </p:bgPr>
    </p:bg>
    <p:spTree>
      <p:nvGrpSpPr>
        <p:cNvPr id="1" name="Shape 57"/>
        <p:cNvGrpSpPr/>
        <p:nvPr/>
      </p:nvGrpSpPr>
      <p:grpSpPr>
        <a:xfrm>
          <a:off x="0" y="0"/>
          <a:ext cx="0" cy="0"/>
          <a:chOff x="0" y="0"/>
          <a:chExt cx="0" cy="0"/>
        </a:xfrm>
      </p:grpSpPr>
      <p:sp>
        <p:nvSpPr>
          <p:cNvPr id="58" name="Google Shape;58;p11"/>
          <p:cNvSpPr txBox="1">
            <a:spLocks noGrp="1"/>
          </p:cNvSpPr>
          <p:nvPr>
            <p:ph type="title" hasCustomPrompt="1"/>
          </p:nvPr>
        </p:nvSpPr>
        <p:spPr>
          <a:xfrm>
            <a:off x="475500" y="1258525"/>
            <a:ext cx="8222100" cy="19635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a:spLocks noGrp="1"/>
          </p:cNvSpPr>
          <p:nvPr>
            <p:ph type="body" idx="1"/>
          </p:nvPr>
        </p:nvSpPr>
        <p:spPr>
          <a:xfrm>
            <a:off x="475500" y="3304625"/>
            <a:ext cx="82221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60" name="Google Shape;60;p11"/>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terial">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471900" y="1919075"/>
            <a:ext cx="8222100" cy="27102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marL="914400" lvl="1"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marL="1371600" lvl="2"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marL="1828800" lvl="3"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marL="2286000" lvl="4"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marL="2743200" lvl="5"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marL="3200400" lvl="6"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marL="3657600" lvl="7"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marL="4114800" lvl="8" indent="-3175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3"/>
          <p:cNvSpPr txBox="1">
            <a:spLocks noGrp="1"/>
          </p:cNvSpPr>
          <p:nvPr>
            <p:ph type="ctrTitle"/>
          </p:nvPr>
        </p:nvSpPr>
        <p:spPr>
          <a:xfrm>
            <a:off x="390525" y="1819275"/>
            <a:ext cx="8222100" cy="933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Lesson: Exception Handling</a:t>
            </a:r>
            <a:endParaRPr dirty="0"/>
          </a:p>
        </p:txBody>
      </p:sp>
      <p:sp>
        <p:nvSpPr>
          <p:cNvPr id="68" name="Google Shape;68;p13"/>
          <p:cNvSpPr txBox="1">
            <a:spLocks noGrp="1"/>
          </p:cNvSpPr>
          <p:nvPr>
            <p:ph type="subTitle" idx="1"/>
          </p:nvPr>
        </p:nvSpPr>
        <p:spPr>
          <a:xfrm>
            <a:off x="390525" y="2789130"/>
            <a:ext cx="8222100" cy="432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6">
          <a:extLst>
            <a:ext uri="{FF2B5EF4-FFF2-40B4-BE49-F238E27FC236}">
              <a16:creationId xmlns:a16="http://schemas.microsoft.com/office/drawing/2014/main" id="{884EC317-278A-7AB9-FC25-7AFAEB4702C6}"/>
            </a:ext>
          </a:extLst>
        </p:cNvPr>
        <p:cNvGrpSpPr/>
        <p:nvPr/>
      </p:nvGrpSpPr>
      <p:grpSpPr>
        <a:xfrm>
          <a:off x="0" y="0"/>
          <a:ext cx="0" cy="0"/>
          <a:chOff x="0" y="0"/>
          <a:chExt cx="0" cy="0"/>
        </a:xfrm>
      </p:grpSpPr>
      <p:sp>
        <p:nvSpPr>
          <p:cNvPr id="67" name="Google Shape;67;p13">
            <a:extLst>
              <a:ext uri="{FF2B5EF4-FFF2-40B4-BE49-F238E27FC236}">
                <a16:creationId xmlns:a16="http://schemas.microsoft.com/office/drawing/2014/main" id="{A6213443-28B0-8D51-8A7B-7EDCFF3432E0}"/>
              </a:ext>
            </a:extLst>
          </p:cNvPr>
          <p:cNvSpPr txBox="1">
            <a:spLocks noGrp="1"/>
          </p:cNvSpPr>
          <p:nvPr>
            <p:ph type="ctrTitle"/>
          </p:nvPr>
        </p:nvSpPr>
        <p:spPr>
          <a:xfrm>
            <a:off x="1822377" y="1989396"/>
            <a:ext cx="8222100" cy="933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Thank You!!!!</a:t>
            </a:r>
            <a:endParaRPr dirty="0"/>
          </a:p>
        </p:txBody>
      </p:sp>
    </p:spTree>
    <p:extLst>
      <p:ext uri="{BB962C8B-B14F-4D97-AF65-F5344CB8AC3E}">
        <p14:creationId xmlns:p14="http://schemas.microsoft.com/office/powerpoint/2010/main" val="6943635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6">
          <a:extLst>
            <a:ext uri="{FF2B5EF4-FFF2-40B4-BE49-F238E27FC236}">
              <a16:creationId xmlns:a16="http://schemas.microsoft.com/office/drawing/2014/main" id="{B120C1A8-6D6C-10CF-6638-895975102C05}"/>
            </a:ext>
          </a:extLst>
        </p:cNvPr>
        <p:cNvGrpSpPr/>
        <p:nvPr/>
      </p:nvGrpSpPr>
      <p:grpSpPr>
        <a:xfrm>
          <a:off x="0" y="0"/>
          <a:ext cx="0" cy="0"/>
          <a:chOff x="0" y="0"/>
          <a:chExt cx="0" cy="0"/>
        </a:xfrm>
      </p:grpSpPr>
      <p:sp>
        <p:nvSpPr>
          <p:cNvPr id="127" name="Google Shape;127;p22">
            <a:extLst>
              <a:ext uri="{FF2B5EF4-FFF2-40B4-BE49-F238E27FC236}">
                <a16:creationId xmlns:a16="http://schemas.microsoft.com/office/drawing/2014/main" id="{EC957D62-6F88-B9C1-46FE-75FA9FDA0C3E}"/>
              </a:ext>
            </a:extLst>
          </p:cNvPr>
          <p:cNvSpPr txBox="1">
            <a:spLocks noGrp="1"/>
          </p:cNvSpPr>
          <p:nvPr>
            <p:ph type="title"/>
          </p:nvPr>
        </p:nvSpPr>
        <p:spPr>
          <a:xfrm>
            <a:off x="0" y="0"/>
            <a:ext cx="8974866" cy="6027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sz="2000" dirty="0"/>
              <a:t>What is Exception:</a:t>
            </a:r>
            <a:endParaRPr sz="2000" dirty="0"/>
          </a:p>
        </p:txBody>
      </p:sp>
      <p:sp>
        <p:nvSpPr>
          <p:cNvPr id="2" name="TextBox 1">
            <a:extLst>
              <a:ext uri="{FF2B5EF4-FFF2-40B4-BE49-F238E27FC236}">
                <a16:creationId xmlns:a16="http://schemas.microsoft.com/office/drawing/2014/main" id="{BF16960C-738A-9E7B-9C44-BF90578A94D1}"/>
              </a:ext>
            </a:extLst>
          </p:cNvPr>
          <p:cNvSpPr txBox="1"/>
          <p:nvPr/>
        </p:nvSpPr>
        <p:spPr>
          <a:xfrm>
            <a:off x="74132" y="595800"/>
            <a:ext cx="8974865" cy="6170920"/>
          </a:xfrm>
          <a:prstGeom prst="rect">
            <a:avLst/>
          </a:prstGeom>
          <a:noFill/>
        </p:spPr>
        <p:txBody>
          <a:bodyPr wrap="square" rtlCol="0">
            <a:spAutoFit/>
          </a:bodyPr>
          <a:lstStyle/>
          <a:p>
            <a:pPr marL="342900" lvl="0" indent="-342900">
              <a:lnSpc>
                <a:spcPct val="150000"/>
              </a:lnSpc>
              <a:buFont typeface="Wingdings" panose="05000000000000000000" pitchFamily="2" charset="2"/>
              <a:buChar char=""/>
            </a:pPr>
            <a:r>
              <a:rPr lang="en-IN" dirty="0">
                <a:latin typeface="Calibri" panose="020F0502020204030204" pitchFamily="34" charset="0"/>
                <a:ea typeface="Yu Mincho" panose="02020400000000000000" pitchFamily="18" charset="-128"/>
                <a:cs typeface="Times New Roman" panose="02020603050405020304" pitchFamily="18" charset="0"/>
              </a:rPr>
              <a:t>A</a:t>
            </a:r>
            <a:r>
              <a:rPr lang="en-IN" dirty="0">
                <a:effectLst/>
                <a:latin typeface="Calibri" panose="020F0502020204030204" pitchFamily="34" charset="0"/>
                <a:ea typeface="Yu Mincho" panose="02020400000000000000" pitchFamily="18" charset="-128"/>
                <a:cs typeface="Times New Roman" panose="02020603050405020304" pitchFamily="18" charset="0"/>
              </a:rPr>
              <a:t>n exception is an event that occurs during the execution of a program that disrupts the normal flow of instructions.</a:t>
            </a:r>
          </a:p>
          <a:p>
            <a:pPr marL="342900" lvl="0" indent="-342900">
              <a:lnSpc>
                <a:spcPct val="150000"/>
              </a:lnSpc>
              <a:buFont typeface="Wingdings" panose="05000000000000000000" pitchFamily="2" charset="2"/>
              <a:buChar char=""/>
            </a:pPr>
            <a:r>
              <a:rPr lang="en-IN" kern="100" dirty="0">
                <a:effectLst/>
                <a:latin typeface="Calibri" panose="020F0502020204030204" pitchFamily="34" charset="0"/>
                <a:ea typeface="Yu Mincho" panose="02020400000000000000" pitchFamily="18" charset="-128"/>
                <a:cs typeface="Times New Roman" panose="02020603050405020304" pitchFamily="18" charset="0"/>
              </a:rPr>
              <a:t> These </a:t>
            </a:r>
            <a:r>
              <a:rPr lang="en-IN" dirty="0">
                <a:effectLst/>
                <a:latin typeface="Calibri" panose="020F0502020204030204" pitchFamily="34" charset="0"/>
                <a:ea typeface="Yu Mincho" panose="02020400000000000000" pitchFamily="18" charset="-128"/>
                <a:cs typeface="Times New Roman" panose="02020603050405020304" pitchFamily="18" charset="0"/>
              </a:rPr>
              <a:t>exceptions can occur for various reasons, such as invalid user input, file not found, or division by</a:t>
            </a:r>
            <a:endParaRPr lang="en-IN" kern="100" dirty="0">
              <a:effectLst/>
              <a:latin typeface="Calibri" panose="020F0502020204030204" pitchFamily="34" charset="0"/>
              <a:ea typeface="Yu Mincho" panose="02020400000000000000" pitchFamily="18" charset="-128"/>
              <a:cs typeface="Times New Roman" panose="02020603050405020304" pitchFamily="18" charset="0"/>
            </a:endParaRPr>
          </a:p>
          <a:p>
            <a:pPr marL="342900" indent="-342900">
              <a:lnSpc>
                <a:spcPct val="150000"/>
              </a:lnSpc>
              <a:buFont typeface="Wingdings" panose="05000000000000000000" pitchFamily="2" charset="2"/>
              <a:buChar char=""/>
            </a:pPr>
            <a:r>
              <a:rPr lang="en-IN" kern="100" dirty="0">
                <a:effectLst/>
                <a:latin typeface="Calibri" panose="020F0502020204030204" pitchFamily="34" charset="0"/>
                <a:ea typeface="Yu Mincho" panose="02020400000000000000" pitchFamily="18" charset="-128"/>
                <a:cs typeface="Times New Roman" panose="02020603050405020304" pitchFamily="18" charset="0"/>
              </a:rPr>
              <a:t>When an exception occurs, it is typically represented by an object of a subclass of the </a:t>
            </a:r>
            <a:r>
              <a:rPr lang="en-IN" b="1" kern="100" dirty="0" err="1">
                <a:effectLst/>
                <a:latin typeface="Calibri" panose="020F0502020204030204" pitchFamily="34" charset="0"/>
                <a:ea typeface="Yu Mincho" panose="02020400000000000000" pitchFamily="18" charset="-128"/>
                <a:cs typeface="Times New Roman" panose="02020603050405020304" pitchFamily="18" charset="0"/>
              </a:rPr>
              <a:t>java.lang.Exception</a:t>
            </a:r>
            <a:r>
              <a:rPr lang="en-IN" kern="100" dirty="0">
                <a:effectLst/>
                <a:latin typeface="Calibri" panose="020F0502020204030204" pitchFamily="34" charset="0"/>
                <a:ea typeface="Yu Mincho" panose="02020400000000000000" pitchFamily="18" charset="-128"/>
                <a:cs typeface="Times New Roman" panose="02020603050405020304" pitchFamily="18" charset="0"/>
              </a:rPr>
              <a:t> class.</a:t>
            </a:r>
          </a:p>
          <a:p>
            <a:pPr lvl="0">
              <a:lnSpc>
                <a:spcPct val="200000"/>
              </a:lnSpc>
            </a:pPr>
            <a:r>
              <a:rPr lang="en-IN" b="1" kern="100" dirty="0">
                <a:effectLst/>
                <a:latin typeface="Calibri" panose="020F0502020204030204" pitchFamily="34" charset="0"/>
                <a:ea typeface="Yu Mincho" panose="02020400000000000000" pitchFamily="18" charset="-128"/>
                <a:cs typeface="Times New Roman" panose="02020603050405020304" pitchFamily="18" charset="0"/>
              </a:rPr>
              <a:t>Types of Exceptions:</a:t>
            </a:r>
          </a:p>
          <a:p>
            <a:pPr marL="285750" lvl="0" indent="-285750">
              <a:lnSpc>
                <a:spcPct val="200000"/>
              </a:lnSpc>
              <a:buFont typeface="Arial" panose="020B0604020202020204" pitchFamily="34" charset="0"/>
              <a:buChar char="•"/>
            </a:pPr>
            <a:r>
              <a:rPr lang="en-IN" sz="1600" b="1" dirty="0">
                <a:effectLst/>
                <a:latin typeface="Calibri" panose="020F0502020204030204" pitchFamily="34" charset="0"/>
                <a:ea typeface="Yu Mincho" panose="02020400000000000000" pitchFamily="18" charset="-128"/>
                <a:cs typeface="Times New Roman" panose="02020603050405020304" pitchFamily="18" charset="0"/>
              </a:rPr>
              <a:t>Unchecked Exceptions</a:t>
            </a:r>
            <a:r>
              <a:rPr lang="en-IN" sz="1600" dirty="0">
                <a:effectLst/>
                <a:latin typeface="Calibri" panose="020F0502020204030204" pitchFamily="34" charset="0"/>
                <a:ea typeface="Yu Mincho" panose="02020400000000000000" pitchFamily="18" charset="-128"/>
                <a:cs typeface="Times New Roman" panose="02020603050405020304" pitchFamily="18" charset="0"/>
              </a:rPr>
              <a:t>: </a:t>
            </a:r>
            <a:r>
              <a:rPr lang="en-IN" sz="1600" b="1" kern="100" dirty="0">
                <a:latin typeface="Calibri" panose="020F0502020204030204" pitchFamily="34" charset="0"/>
                <a:ea typeface="Yu Mincho" panose="02020400000000000000" pitchFamily="18" charset="-128"/>
                <a:cs typeface="Times New Roman" panose="02020603050405020304" pitchFamily="18" charset="0"/>
              </a:rPr>
              <a:t>( Run time exception )</a:t>
            </a:r>
          </a:p>
          <a:p>
            <a:pPr lvl="0"/>
            <a:r>
              <a:rPr lang="en-IN" sz="1600" b="1" kern="100" dirty="0">
                <a:effectLst/>
                <a:latin typeface="Calibri" panose="020F0502020204030204" pitchFamily="34" charset="0"/>
                <a:ea typeface="Yu Mincho" panose="02020400000000000000" pitchFamily="18" charset="-128"/>
                <a:cs typeface="Times New Roman" panose="02020603050405020304" pitchFamily="18" charset="0"/>
              </a:rPr>
              <a:t>	</a:t>
            </a:r>
            <a:r>
              <a:rPr lang="en-IN" b="1" kern="100" dirty="0">
                <a:effectLst/>
                <a:latin typeface="Calibri" panose="020F0502020204030204" pitchFamily="34" charset="0"/>
                <a:ea typeface="Yu Mincho" panose="02020400000000000000" pitchFamily="18" charset="-128"/>
                <a:cs typeface="Times New Roman" panose="02020603050405020304" pitchFamily="18" charset="0"/>
              </a:rPr>
              <a:t>-</a:t>
            </a:r>
            <a:r>
              <a:rPr lang="en-IN" dirty="0">
                <a:effectLst/>
                <a:latin typeface="Calibri" panose="020F0502020204030204" pitchFamily="34" charset="0"/>
                <a:ea typeface="Yu Mincho" panose="02020400000000000000" pitchFamily="18" charset="-128"/>
                <a:cs typeface="Times New Roman" panose="02020603050405020304" pitchFamily="18" charset="0"/>
              </a:rPr>
              <a:t>Known as runtime exceptions, these are not checked at compile time. </a:t>
            </a:r>
            <a:endParaRPr lang="en-IN" b="1" kern="100" dirty="0">
              <a:effectLst/>
              <a:latin typeface="Calibri" panose="020F0502020204030204" pitchFamily="34" charset="0"/>
              <a:ea typeface="Yu Mincho" panose="02020400000000000000" pitchFamily="18" charset="-128"/>
              <a:cs typeface="Times New Roman" panose="02020603050405020304" pitchFamily="18" charset="0"/>
            </a:endParaRPr>
          </a:p>
          <a:p>
            <a:pPr lvl="0"/>
            <a:r>
              <a:rPr lang="en-IN" b="1" kern="100" dirty="0">
                <a:latin typeface="Calibri" panose="020F0502020204030204" pitchFamily="34" charset="0"/>
                <a:ea typeface="Yu Mincho" panose="02020400000000000000" pitchFamily="18" charset="-128"/>
                <a:cs typeface="Times New Roman" panose="02020603050405020304" pitchFamily="18" charset="0"/>
              </a:rPr>
              <a:t>	-</a:t>
            </a:r>
            <a:r>
              <a:rPr lang="en-IN" dirty="0">
                <a:effectLst/>
                <a:latin typeface="Calibri" panose="020F0502020204030204" pitchFamily="34" charset="0"/>
                <a:ea typeface="Yu Mincho" panose="02020400000000000000" pitchFamily="18" charset="-128"/>
                <a:cs typeface="Times New Roman" panose="02020603050405020304" pitchFamily="18" charset="0"/>
              </a:rPr>
              <a:t>Examples: </a:t>
            </a:r>
            <a:r>
              <a:rPr lang="en-IN" dirty="0" err="1">
                <a:effectLst/>
                <a:latin typeface="Calibri" panose="020F0502020204030204" pitchFamily="34" charset="0"/>
                <a:ea typeface="Yu Mincho" panose="02020400000000000000" pitchFamily="18" charset="-128"/>
                <a:cs typeface="Times New Roman" panose="02020603050405020304" pitchFamily="18" charset="0"/>
              </a:rPr>
              <a:t>NullPointerException</a:t>
            </a:r>
            <a:r>
              <a:rPr lang="en-IN" dirty="0">
                <a:effectLst/>
                <a:latin typeface="Calibri" panose="020F0502020204030204" pitchFamily="34" charset="0"/>
                <a:ea typeface="Yu Mincho" panose="02020400000000000000" pitchFamily="18" charset="-128"/>
                <a:cs typeface="Times New Roman" panose="02020603050405020304" pitchFamily="18" charset="0"/>
              </a:rPr>
              <a:t>, </a:t>
            </a:r>
            <a:r>
              <a:rPr lang="en-IN" dirty="0" err="1">
                <a:effectLst/>
                <a:latin typeface="Calibri" panose="020F0502020204030204" pitchFamily="34" charset="0"/>
                <a:ea typeface="Yu Mincho" panose="02020400000000000000" pitchFamily="18" charset="-128"/>
                <a:cs typeface="Times New Roman" panose="02020603050405020304" pitchFamily="18" charset="0"/>
              </a:rPr>
              <a:t>ArithmeticException</a:t>
            </a:r>
            <a:r>
              <a:rPr lang="en-IN" dirty="0">
                <a:effectLst/>
                <a:latin typeface="Calibri" panose="020F0502020204030204" pitchFamily="34" charset="0"/>
                <a:ea typeface="Yu Mincho" panose="02020400000000000000" pitchFamily="18" charset="-128"/>
                <a:cs typeface="Times New Roman" panose="02020603050405020304" pitchFamily="18" charset="0"/>
              </a:rPr>
              <a:t>, </a:t>
            </a:r>
            <a:r>
              <a:rPr lang="en-IN" dirty="0" err="1">
                <a:effectLst/>
                <a:latin typeface="Calibri" panose="020F0502020204030204" pitchFamily="34" charset="0"/>
                <a:ea typeface="Yu Mincho" panose="02020400000000000000" pitchFamily="18" charset="-128"/>
                <a:cs typeface="Times New Roman" panose="02020603050405020304" pitchFamily="18" charset="0"/>
              </a:rPr>
              <a:t>ArrayOutOfBoundsException</a:t>
            </a:r>
            <a:r>
              <a:rPr lang="en-IN" dirty="0">
                <a:effectLst/>
                <a:latin typeface="Calibri" panose="020F0502020204030204" pitchFamily="34" charset="0"/>
                <a:ea typeface="Yu Mincho" panose="02020400000000000000" pitchFamily="18" charset="-128"/>
                <a:cs typeface="Times New Roman" panose="02020603050405020304" pitchFamily="18" charset="0"/>
              </a:rPr>
              <a:t>.</a:t>
            </a:r>
            <a:endParaRPr lang="en-IN" b="1" kern="100" dirty="0">
              <a:effectLst/>
              <a:latin typeface="Calibri" panose="020F0502020204030204" pitchFamily="34" charset="0"/>
              <a:ea typeface="Yu Mincho" panose="02020400000000000000" pitchFamily="18" charset="-128"/>
              <a:cs typeface="Times New Roman" panose="02020603050405020304" pitchFamily="18" charset="0"/>
            </a:endParaRPr>
          </a:p>
          <a:p>
            <a:pPr marL="285750" lvl="0" indent="-285750">
              <a:lnSpc>
                <a:spcPct val="200000"/>
              </a:lnSpc>
              <a:buFont typeface="Arial" panose="020B0604020202020204" pitchFamily="34" charset="0"/>
              <a:buChar char="•"/>
            </a:pPr>
            <a:r>
              <a:rPr lang="en-IN" sz="1600" b="1" dirty="0">
                <a:latin typeface="Calibri" panose="020F0502020204030204" pitchFamily="34" charset="0"/>
                <a:ea typeface="Yu Mincho" panose="02020400000000000000" pitchFamily="18" charset="-128"/>
                <a:cs typeface="Times New Roman" panose="02020603050405020304" pitchFamily="18" charset="0"/>
              </a:rPr>
              <a:t>C</a:t>
            </a:r>
            <a:r>
              <a:rPr lang="en-IN" sz="1600" b="1" dirty="0">
                <a:effectLst/>
                <a:latin typeface="Calibri" panose="020F0502020204030204" pitchFamily="34" charset="0"/>
                <a:ea typeface="Yu Mincho" panose="02020400000000000000" pitchFamily="18" charset="-128"/>
                <a:cs typeface="Times New Roman" panose="02020603050405020304" pitchFamily="18" charset="0"/>
              </a:rPr>
              <a:t>hecked Exceptions</a:t>
            </a:r>
            <a:r>
              <a:rPr lang="en-IN" sz="1600" dirty="0">
                <a:effectLst/>
                <a:latin typeface="Calibri" panose="020F0502020204030204" pitchFamily="34" charset="0"/>
                <a:ea typeface="Yu Mincho" panose="02020400000000000000" pitchFamily="18" charset="-128"/>
                <a:cs typeface="Times New Roman" panose="02020603050405020304" pitchFamily="18" charset="0"/>
              </a:rPr>
              <a:t>: </a:t>
            </a:r>
            <a:r>
              <a:rPr lang="en-IN" sz="1600" b="1" kern="100" dirty="0">
                <a:latin typeface="Calibri" panose="020F0502020204030204" pitchFamily="34" charset="0"/>
                <a:ea typeface="Yu Mincho" panose="02020400000000000000" pitchFamily="18" charset="-128"/>
                <a:cs typeface="Times New Roman" panose="02020603050405020304" pitchFamily="18" charset="0"/>
              </a:rPr>
              <a:t>( Compile time exception )</a:t>
            </a:r>
          </a:p>
          <a:p>
            <a:r>
              <a:rPr lang="en-IN" sz="1600" b="1" kern="100" dirty="0">
                <a:effectLst/>
                <a:latin typeface="Calibri" panose="020F0502020204030204" pitchFamily="34" charset="0"/>
                <a:ea typeface="Yu Mincho" panose="02020400000000000000" pitchFamily="18" charset="-128"/>
                <a:cs typeface="Times New Roman" panose="02020603050405020304" pitchFamily="18" charset="0"/>
              </a:rPr>
              <a:t>	</a:t>
            </a:r>
            <a:r>
              <a:rPr lang="en-IN" b="1" kern="100" dirty="0">
                <a:effectLst/>
                <a:latin typeface="Calibri" panose="020F0502020204030204" pitchFamily="34" charset="0"/>
                <a:ea typeface="Yu Mincho" panose="02020400000000000000" pitchFamily="18" charset="-128"/>
                <a:cs typeface="Times New Roman" panose="02020603050405020304" pitchFamily="18" charset="0"/>
              </a:rPr>
              <a:t>-</a:t>
            </a:r>
            <a:r>
              <a:rPr lang="en-IN" dirty="0">
                <a:effectLst/>
                <a:latin typeface="Calibri" panose="020F0502020204030204" pitchFamily="34" charset="0"/>
                <a:ea typeface="Yu Mincho" panose="02020400000000000000" pitchFamily="18" charset="-128"/>
                <a:cs typeface="Times New Roman" panose="02020603050405020304" pitchFamily="18" charset="0"/>
              </a:rPr>
              <a:t>they must be declared in the throws clause of a method or caught using a try-catch block. </a:t>
            </a:r>
            <a:r>
              <a:rPr lang="en-IN" b="1" kern="100" dirty="0">
                <a:latin typeface="Calibri" panose="020F0502020204030204" pitchFamily="34" charset="0"/>
                <a:ea typeface="Yu Mincho" panose="02020400000000000000" pitchFamily="18" charset="-128"/>
                <a:cs typeface="Times New Roman" panose="02020603050405020304" pitchFamily="18" charset="0"/>
              </a:rPr>
              <a:t>	-</a:t>
            </a:r>
            <a:r>
              <a:rPr lang="en-IN" dirty="0">
                <a:effectLst/>
                <a:latin typeface="Calibri" panose="020F0502020204030204" pitchFamily="34" charset="0"/>
                <a:ea typeface="Yu Mincho" panose="02020400000000000000" pitchFamily="18" charset="-128"/>
                <a:cs typeface="Times New Roman" panose="02020603050405020304" pitchFamily="18" charset="0"/>
              </a:rPr>
              <a:t>	-</a:t>
            </a:r>
            <a:r>
              <a:rPr lang="en-IN" kern="100" dirty="0">
                <a:effectLst/>
                <a:latin typeface="Calibri" panose="020F0502020204030204" pitchFamily="34" charset="0"/>
                <a:ea typeface="Yu Mincho" panose="02020400000000000000" pitchFamily="18" charset="-128"/>
                <a:cs typeface="Times New Roman" panose="02020603050405020304" pitchFamily="18" charset="0"/>
              </a:rPr>
              <a:t>Examples: </a:t>
            </a:r>
            <a:r>
              <a:rPr lang="en-IN" kern="100" dirty="0" err="1">
                <a:effectLst/>
                <a:latin typeface="Calibri" panose="020F0502020204030204" pitchFamily="34" charset="0"/>
                <a:ea typeface="Yu Mincho" panose="02020400000000000000" pitchFamily="18" charset="-128"/>
                <a:cs typeface="Times New Roman" panose="02020603050405020304" pitchFamily="18" charset="0"/>
              </a:rPr>
              <a:t>IOException</a:t>
            </a:r>
            <a:r>
              <a:rPr lang="en-IN" kern="100" dirty="0">
                <a:effectLst/>
                <a:latin typeface="Calibri" panose="020F0502020204030204" pitchFamily="34" charset="0"/>
                <a:ea typeface="Yu Mincho" panose="02020400000000000000" pitchFamily="18" charset="-128"/>
                <a:cs typeface="Times New Roman" panose="02020603050405020304" pitchFamily="18" charset="0"/>
              </a:rPr>
              <a:t>, </a:t>
            </a:r>
            <a:r>
              <a:rPr lang="en-IN" kern="100" dirty="0" err="1">
                <a:effectLst/>
                <a:latin typeface="Calibri" panose="020F0502020204030204" pitchFamily="34" charset="0"/>
                <a:ea typeface="Yu Mincho" panose="02020400000000000000" pitchFamily="18" charset="-128"/>
                <a:cs typeface="Times New Roman" panose="02020603050405020304" pitchFamily="18" charset="0"/>
              </a:rPr>
              <a:t>SQLException</a:t>
            </a:r>
            <a:r>
              <a:rPr lang="en-IN" kern="100" dirty="0">
                <a:effectLst/>
                <a:latin typeface="Calibri" panose="020F0502020204030204" pitchFamily="34" charset="0"/>
                <a:ea typeface="Yu Mincho" panose="02020400000000000000" pitchFamily="18" charset="-128"/>
                <a:cs typeface="Times New Roman" panose="02020603050405020304" pitchFamily="18" charset="0"/>
              </a:rPr>
              <a:t>.</a:t>
            </a:r>
          </a:p>
          <a:p>
            <a:pPr marL="285750" lvl="0" indent="-285750">
              <a:lnSpc>
                <a:spcPct val="200000"/>
              </a:lnSpc>
              <a:buFont typeface="Arial" panose="020B0604020202020204" pitchFamily="34" charset="0"/>
              <a:buChar char="•"/>
            </a:pPr>
            <a:r>
              <a:rPr lang="en-IN" sz="1600" b="1" dirty="0">
                <a:latin typeface="Calibri" panose="020F0502020204030204" pitchFamily="34" charset="0"/>
                <a:ea typeface="Yu Mincho" panose="02020400000000000000" pitchFamily="18" charset="-128"/>
                <a:cs typeface="Times New Roman" panose="02020603050405020304" pitchFamily="18" charset="0"/>
              </a:rPr>
              <a:t>Errors</a:t>
            </a:r>
            <a:endParaRPr lang="en-IN" sz="1600" b="1" kern="100" dirty="0">
              <a:latin typeface="Calibri" panose="020F0502020204030204" pitchFamily="34" charset="0"/>
              <a:ea typeface="Yu Mincho" panose="02020400000000000000" pitchFamily="18" charset="-128"/>
              <a:cs typeface="Times New Roman" panose="02020603050405020304" pitchFamily="18" charset="0"/>
            </a:endParaRPr>
          </a:p>
          <a:p>
            <a:r>
              <a:rPr lang="en-IN" sz="1600" b="1" kern="100" dirty="0">
                <a:effectLst/>
                <a:latin typeface="Calibri" panose="020F0502020204030204" pitchFamily="34" charset="0"/>
                <a:ea typeface="Yu Mincho" panose="02020400000000000000" pitchFamily="18" charset="-128"/>
                <a:cs typeface="Times New Roman" panose="02020603050405020304" pitchFamily="18" charset="0"/>
              </a:rPr>
              <a:t>	</a:t>
            </a:r>
            <a:r>
              <a:rPr lang="en-IN" b="1" kern="100" dirty="0">
                <a:effectLst/>
                <a:latin typeface="Calibri" panose="020F0502020204030204" pitchFamily="34" charset="0"/>
                <a:ea typeface="Yu Mincho" panose="02020400000000000000" pitchFamily="18" charset="-128"/>
                <a:cs typeface="Times New Roman" panose="02020603050405020304" pitchFamily="18" charset="0"/>
              </a:rPr>
              <a:t>-</a:t>
            </a:r>
            <a:r>
              <a:rPr lang="en-IN" dirty="0">
                <a:effectLst/>
                <a:latin typeface="Calibri" panose="020F0502020204030204" pitchFamily="34" charset="0"/>
                <a:ea typeface="Yu Mincho" panose="02020400000000000000" pitchFamily="18" charset="-128"/>
                <a:cs typeface="Times New Roman" panose="02020603050405020304" pitchFamily="18" charset="0"/>
              </a:rPr>
              <a:t>Represent serious problems that an application should not try to handle. </a:t>
            </a:r>
            <a:r>
              <a:rPr lang="en-IN" b="1" kern="100" dirty="0">
                <a:latin typeface="Calibri" panose="020F0502020204030204" pitchFamily="34" charset="0"/>
                <a:ea typeface="Yu Mincho" panose="02020400000000000000" pitchFamily="18" charset="-128"/>
                <a:cs typeface="Times New Roman" panose="02020603050405020304" pitchFamily="18" charset="0"/>
              </a:rPr>
              <a:t>	</a:t>
            </a:r>
          </a:p>
          <a:p>
            <a:r>
              <a:rPr lang="en-IN" b="1" kern="100" dirty="0">
                <a:effectLst/>
                <a:latin typeface="Calibri" panose="020F0502020204030204" pitchFamily="34" charset="0"/>
                <a:ea typeface="Yu Mincho" panose="02020400000000000000" pitchFamily="18" charset="-128"/>
                <a:cs typeface="Times New Roman" panose="02020603050405020304" pitchFamily="18" charset="0"/>
              </a:rPr>
              <a:t>	</a:t>
            </a:r>
            <a:r>
              <a:rPr lang="en-IN" dirty="0">
                <a:effectLst/>
                <a:latin typeface="Calibri" panose="020F0502020204030204" pitchFamily="34" charset="0"/>
                <a:ea typeface="Yu Mincho" panose="02020400000000000000" pitchFamily="18" charset="-128"/>
                <a:cs typeface="Times New Roman" panose="02020603050405020304" pitchFamily="18" charset="0"/>
              </a:rPr>
              <a:t>-</a:t>
            </a:r>
            <a:r>
              <a:rPr lang="en-IN" kern="100" dirty="0">
                <a:effectLst/>
                <a:latin typeface="Calibri" panose="020F0502020204030204" pitchFamily="34" charset="0"/>
                <a:ea typeface="Yu Mincho" panose="02020400000000000000" pitchFamily="18" charset="-128"/>
                <a:cs typeface="Times New Roman" panose="02020603050405020304" pitchFamily="18" charset="0"/>
              </a:rPr>
              <a:t>Examples: </a:t>
            </a:r>
            <a:r>
              <a:rPr lang="en-IN" dirty="0" err="1">
                <a:effectLst/>
                <a:latin typeface="Calibri" panose="020F0502020204030204" pitchFamily="34" charset="0"/>
                <a:ea typeface="Yu Mincho" panose="02020400000000000000" pitchFamily="18" charset="-128"/>
                <a:cs typeface="Times New Roman" panose="02020603050405020304" pitchFamily="18" charset="0"/>
              </a:rPr>
              <a:t>OutOfMemoryError</a:t>
            </a:r>
            <a:r>
              <a:rPr lang="en-IN" dirty="0">
                <a:effectLst/>
                <a:latin typeface="Calibri" panose="020F0502020204030204" pitchFamily="34" charset="0"/>
                <a:ea typeface="Yu Mincho" panose="02020400000000000000" pitchFamily="18" charset="-128"/>
                <a:cs typeface="Times New Roman" panose="02020603050405020304" pitchFamily="18" charset="0"/>
              </a:rPr>
              <a:t>, </a:t>
            </a:r>
            <a:r>
              <a:rPr lang="en-IN" dirty="0" err="1">
                <a:effectLst/>
                <a:latin typeface="Calibri" panose="020F0502020204030204" pitchFamily="34" charset="0"/>
                <a:ea typeface="Yu Mincho" panose="02020400000000000000" pitchFamily="18" charset="-128"/>
                <a:cs typeface="Times New Roman" panose="02020603050405020304" pitchFamily="18" charset="0"/>
              </a:rPr>
              <a:t>StackOverflowError</a:t>
            </a:r>
            <a:r>
              <a:rPr lang="en-IN" dirty="0">
                <a:effectLst/>
                <a:latin typeface="Calibri" panose="020F0502020204030204" pitchFamily="34" charset="0"/>
                <a:ea typeface="Yu Mincho" panose="02020400000000000000" pitchFamily="18" charset="-128"/>
                <a:cs typeface="Times New Roman" panose="02020603050405020304" pitchFamily="18" charset="0"/>
              </a:rPr>
              <a:t>.</a:t>
            </a:r>
            <a:endParaRPr lang="en-IN" b="1" kern="100" dirty="0">
              <a:effectLst/>
              <a:latin typeface="Calibri" panose="020F0502020204030204" pitchFamily="34" charset="0"/>
              <a:ea typeface="Yu Mincho" panose="02020400000000000000" pitchFamily="18" charset="-128"/>
              <a:cs typeface="Times New Roman" panose="02020603050405020304" pitchFamily="18" charset="0"/>
            </a:endParaRPr>
          </a:p>
          <a:p>
            <a:pPr lvl="0">
              <a:lnSpc>
                <a:spcPct val="150000"/>
              </a:lnSpc>
            </a:pPr>
            <a:endParaRPr lang="en-IN" dirty="0">
              <a:effectLst/>
              <a:latin typeface="Calibri" panose="020F0502020204030204" pitchFamily="34" charset="0"/>
              <a:ea typeface="Times New Roman" panose="02020603050405020304" pitchFamily="18" charset="0"/>
              <a:cs typeface="Calibri" panose="020F0502020204030204" pitchFamily="34" charset="0"/>
            </a:endParaRPr>
          </a:p>
          <a:p>
            <a:pPr lvl="0">
              <a:lnSpc>
                <a:spcPct val="150000"/>
              </a:lnSpc>
            </a:pPr>
            <a:endParaRPr lang="en-IN" dirty="0">
              <a:effectLst/>
              <a:latin typeface="Calibri" panose="020F0502020204030204" pitchFamily="34" charset="0"/>
              <a:ea typeface="Times New Roman" panose="02020603050405020304" pitchFamily="18" charset="0"/>
              <a:cs typeface="Calibri" panose="020F0502020204030204" pitchFamily="34" charset="0"/>
            </a:endParaRPr>
          </a:p>
          <a:p>
            <a:pPr lvl="6">
              <a:lnSpc>
                <a:spcPct val="150000"/>
              </a:lnSpc>
            </a:pPr>
            <a:endParaRPr lang="en-IN" sz="1800" dirty="0">
              <a:effectLst/>
              <a:latin typeface="Times New Roman" panose="02020603050405020304" pitchFamily="18" charset="0"/>
              <a:ea typeface="Times New Roman" panose="02020603050405020304" pitchFamily="18" charset="0"/>
            </a:endParaRPr>
          </a:p>
          <a:p>
            <a:pPr marL="285750" lvl="6" indent="-285750">
              <a:lnSpc>
                <a:spcPct val="150000"/>
              </a:lnSpc>
              <a:buFont typeface="Arial" panose="020B0604020202020204" pitchFamily="34" charset="0"/>
              <a:buChar char="•"/>
            </a:pPr>
            <a:endParaRPr lang="en-IN" dirty="0">
              <a:effectLst/>
              <a:latin typeface="Calibri" panose="020F0502020204030204" pitchFamily="34" charset="0"/>
              <a:ea typeface="Times New Roman" panose="02020603050405020304" pitchFamily="18" charset="0"/>
              <a:cs typeface="Calibri" panose="020F0502020204030204" pitchFamily="34" charset="0"/>
            </a:endParaRPr>
          </a:p>
          <a:p>
            <a:pPr lvl="6"/>
            <a:endParaRPr lang="en-US" b="1" dirty="0">
              <a:solidFill>
                <a:srgbClr val="333333"/>
              </a:solidFill>
              <a:latin typeface="Calibri" panose="020F0502020204030204" pitchFamily="34" charset="0"/>
              <a:cs typeface="Calibri" panose="020F0502020204030204" pitchFamily="34" charset="0"/>
            </a:endParaRPr>
          </a:p>
          <a:p>
            <a:pPr lvl="6"/>
            <a:endParaRPr lang="en-US" b="1" i="0" dirty="0">
              <a:solidFill>
                <a:srgbClr val="333333"/>
              </a:solidFill>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941678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6">
          <a:extLst>
            <a:ext uri="{FF2B5EF4-FFF2-40B4-BE49-F238E27FC236}">
              <a16:creationId xmlns:a16="http://schemas.microsoft.com/office/drawing/2014/main" id="{A7771B0E-52CB-B367-CF9E-0C6CAC251AB9}"/>
            </a:ext>
          </a:extLst>
        </p:cNvPr>
        <p:cNvGrpSpPr/>
        <p:nvPr/>
      </p:nvGrpSpPr>
      <p:grpSpPr>
        <a:xfrm>
          <a:off x="0" y="0"/>
          <a:ext cx="0" cy="0"/>
          <a:chOff x="0" y="0"/>
          <a:chExt cx="0" cy="0"/>
        </a:xfrm>
      </p:grpSpPr>
      <p:sp>
        <p:nvSpPr>
          <p:cNvPr id="127" name="Google Shape;127;p22">
            <a:extLst>
              <a:ext uri="{FF2B5EF4-FFF2-40B4-BE49-F238E27FC236}">
                <a16:creationId xmlns:a16="http://schemas.microsoft.com/office/drawing/2014/main" id="{923A129E-7163-D84A-5126-2119515FAFF5}"/>
              </a:ext>
            </a:extLst>
          </p:cNvPr>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US" sz="2000" dirty="0"/>
              <a:t>Unchecked </a:t>
            </a:r>
            <a:r>
              <a:rPr lang="en-US" sz="2000" dirty="0" err="1"/>
              <a:t>Exeption</a:t>
            </a:r>
            <a:r>
              <a:rPr lang="en-US" sz="2000" dirty="0"/>
              <a:t>:</a:t>
            </a:r>
            <a:endParaRPr sz="2000" dirty="0"/>
          </a:p>
        </p:txBody>
      </p:sp>
      <p:sp>
        <p:nvSpPr>
          <p:cNvPr id="2" name="TextBox 1">
            <a:extLst>
              <a:ext uri="{FF2B5EF4-FFF2-40B4-BE49-F238E27FC236}">
                <a16:creationId xmlns:a16="http://schemas.microsoft.com/office/drawing/2014/main" id="{C960FAD7-6E34-E5DF-6A27-287BEE1CA7A4}"/>
              </a:ext>
            </a:extLst>
          </p:cNvPr>
          <p:cNvSpPr txBox="1"/>
          <p:nvPr/>
        </p:nvSpPr>
        <p:spPr>
          <a:xfrm>
            <a:off x="0" y="619050"/>
            <a:ext cx="8826600" cy="5751639"/>
          </a:xfrm>
          <a:prstGeom prst="rect">
            <a:avLst/>
          </a:prstGeom>
          <a:noFill/>
        </p:spPr>
        <p:txBody>
          <a:bodyPr wrap="square" rtlCol="0">
            <a:spAutoFit/>
          </a:bodyPr>
          <a:lstStyle/>
          <a:p>
            <a:pPr lvl="0">
              <a:lnSpc>
                <a:spcPct val="150000"/>
              </a:lnSpc>
              <a:spcAft>
                <a:spcPts val="800"/>
              </a:spcAft>
            </a:pPr>
            <a:r>
              <a:rPr lang="en-IN" sz="1600" kern="100" dirty="0">
                <a:effectLst/>
                <a:latin typeface="Calibri" panose="020F0502020204030204" pitchFamily="34" charset="0"/>
                <a:ea typeface="Yu Mincho" panose="02020400000000000000" pitchFamily="18" charset="-128"/>
                <a:cs typeface="Times New Roman" panose="02020603050405020304" pitchFamily="18" charset="0"/>
              </a:rPr>
              <a:t>1. </a:t>
            </a:r>
            <a:r>
              <a:rPr lang="en-IN" sz="1600" kern="100" dirty="0" err="1">
                <a:effectLst/>
                <a:latin typeface="Calibri" panose="020F0502020204030204" pitchFamily="34" charset="0"/>
                <a:ea typeface="Yu Mincho" panose="02020400000000000000" pitchFamily="18" charset="-128"/>
                <a:cs typeface="Times New Roman" panose="02020603050405020304" pitchFamily="18" charset="0"/>
              </a:rPr>
              <a:t>ArithmeticException</a:t>
            </a:r>
            <a:r>
              <a:rPr lang="en-IN" sz="1600" kern="100" dirty="0">
                <a:effectLst/>
                <a:latin typeface="Calibri" panose="020F0502020204030204" pitchFamily="34" charset="0"/>
                <a:ea typeface="Yu Mincho" panose="02020400000000000000" pitchFamily="18" charset="-128"/>
                <a:cs typeface="Times New Roman" panose="02020603050405020304" pitchFamily="18" charset="0"/>
              </a:rPr>
              <a:t>:</a:t>
            </a:r>
          </a:p>
          <a:p>
            <a:pPr lvl="0">
              <a:lnSpc>
                <a:spcPct val="150000"/>
              </a:lnSpc>
              <a:spcAft>
                <a:spcPts val="800"/>
              </a:spcAft>
            </a:pPr>
            <a:r>
              <a:rPr lang="en-IN" kern="100" dirty="0">
                <a:latin typeface="Calibri" panose="020F0502020204030204" pitchFamily="34" charset="0"/>
                <a:ea typeface="Yu Mincho" panose="02020400000000000000" pitchFamily="18" charset="-128"/>
                <a:cs typeface="Times New Roman" panose="02020603050405020304" pitchFamily="18" charset="0"/>
              </a:rPr>
              <a:t>	-If we are trying to give any number divided by zero, we get arithmetic Exception.</a:t>
            </a:r>
          </a:p>
          <a:p>
            <a:pPr lvl="0">
              <a:lnSpc>
                <a:spcPct val="150000"/>
              </a:lnSpc>
              <a:spcAft>
                <a:spcPts val="800"/>
              </a:spcAft>
            </a:pPr>
            <a:r>
              <a:rPr lang="en-IN" sz="1600" kern="100" dirty="0">
                <a:effectLst/>
                <a:latin typeface="Calibri" panose="020F0502020204030204" pitchFamily="34" charset="0"/>
                <a:ea typeface="Yu Mincho" panose="02020400000000000000" pitchFamily="18" charset="-128"/>
                <a:cs typeface="Times New Roman" panose="02020603050405020304" pitchFamily="18" charset="0"/>
              </a:rPr>
              <a:t>2</a:t>
            </a:r>
            <a:r>
              <a:rPr lang="en-IN" sz="1600" kern="100" dirty="0">
                <a:latin typeface="Calibri" panose="020F0502020204030204" pitchFamily="34" charset="0"/>
                <a:ea typeface="Yu Mincho" panose="02020400000000000000" pitchFamily="18" charset="-128"/>
                <a:cs typeface="Times New Roman" panose="02020603050405020304" pitchFamily="18" charset="0"/>
              </a:rPr>
              <a:t>. </a:t>
            </a:r>
            <a:r>
              <a:rPr lang="en-IN" sz="1600" kern="100" dirty="0" err="1">
                <a:latin typeface="Calibri" panose="020F0502020204030204" pitchFamily="34" charset="0"/>
                <a:ea typeface="Yu Mincho" panose="02020400000000000000" pitchFamily="18" charset="-128"/>
                <a:cs typeface="Times New Roman" panose="02020603050405020304" pitchFamily="18" charset="0"/>
              </a:rPr>
              <a:t>NullPointException</a:t>
            </a:r>
            <a:r>
              <a:rPr lang="en-IN" sz="1600" kern="100" dirty="0">
                <a:latin typeface="Calibri" panose="020F0502020204030204" pitchFamily="34" charset="0"/>
                <a:ea typeface="Yu Mincho" panose="02020400000000000000" pitchFamily="18" charset="-128"/>
                <a:cs typeface="Times New Roman" panose="02020603050405020304" pitchFamily="18" charset="0"/>
              </a:rPr>
              <a:t>:</a:t>
            </a:r>
          </a:p>
          <a:p>
            <a:pPr lvl="0">
              <a:lnSpc>
                <a:spcPct val="150000"/>
              </a:lnSpc>
              <a:spcAft>
                <a:spcPts val="800"/>
              </a:spcAft>
            </a:pPr>
            <a:r>
              <a:rPr lang="en-IN" kern="100" dirty="0">
                <a:latin typeface="Calibri" panose="020F0502020204030204" pitchFamily="34" charset="0"/>
                <a:ea typeface="Yu Mincho" panose="02020400000000000000" pitchFamily="18" charset="-128"/>
                <a:cs typeface="Times New Roman" panose="02020603050405020304" pitchFamily="18" charset="0"/>
              </a:rPr>
              <a:t>	-If we give Null in the string, it will throw the Null Point Exception. Because default value of string is Null.</a:t>
            </a:r>
          </a:p>
          <a:p>
            <a:pPr lvl="0">
              <a:lnSpc>
                <a:spcPct val="150000"/>
              </a:lnSpc>
              <a:spcAft>
                <a:spcPts val="800"/>
              </a:spcAft>
            </a:pPr>
            <a:r>
              <a:rPr lang="en-IN" sz="1600" kern="100" dirty="0">
                <a:latin typeface="Calibri" panose="020F0502020204030204" pitchFamily="34" charset="0"/>
                <a:ea typeface="Yu Mincho" panose="02020400000000000000" pitchFamily="18" charset="-128"/>
                <a:cs typeface="Times New Roman" panose="02020603050405020304" pitchFamily="18" charset="0"/>
              </a:rPr>
              <a:t>3. </a:t>
            </a:r>
            <a:r>
              <a:rPr lang="en-IN" sz="1600" kern="100" dirty="0" err="1">
                <a:latin typeface="Calibri" panose="020F0502020204030204" pitchFamily="34" charset="0"/>
                <a:ea typeface="Yu Mincho" panose="02020400000000000000" pitchFamily="18" charset="-128"/>
                <a:cs typeface="Times New Roman" panose="02020603050405020304" pitchFamily="18" charset="0"/>
              </a:rPr>
              <a:t>InputMismatchException</a:t>
            </a:r>
            <a:r>
              <a:rPr lang="en-IN" sz="1600" kern="100" dirty="0">
                <a:latin typeface="Calibri" panose="020F0502020204030204" pitchFamily="34" charset="0"/>
                <a:ea typeface="Yu Mincho" panose="02020400000000000000" pitchFamily="18" charset="-128"/>
                <a:cs typeface="Times New Roman" panose="02020603050405020304" pitchFamily="18" charset="0"/>
              </a:rPr>
              <a:t>:</a:t>
            </a:r>
          </a:p>
          <a:p>
            <a:pPr lvl="0">
              <a:lnSpc>
                <a:spcPct val="150000"/>
              </a:lnSpc>
              <a:spcAft>
                <a:spcPts val="800"/>
              </a:spcAft>
            </a:pPr>
            <a:r>
              <a:rPr lang="en-IN" kern="100" dirty="0">
                <a:latin typeface="Calibri" panose="020F0502020204030204" pitchFamily="34" charset="0"/>
                <a:ea typeface="Yu Mincho" panose="02020400000000000000" pitchFamily="18" charset="-128"/>
                <a:cs typeface="Times New Roman" panose="02020603050405020304" pitchFamily="18" charset="0"/>
              </a:rPr>
              <a:t>	-If we getting input from the user, the user need to give integer input but the user trying to input string value, at this we get input mismatch exception.</a:t>
            </a:r>
          </a:p>
          <a:p>
            <a:pPr lvl="0">
              <a:lnSpc>
                <a:spcPct val="150000"/>
              </a:lnSpc>
              <a:spcAft>
                <a:spcPts val="800"/>
              </a:spcAft>
            </a:pPr>
            <a:r>
              <a:rPr lang="en-IN" sz="1600" kern="100" dirty="0">
                <a:latin typeface="Calibri" panose="020F0502020204030204" pitchFamily="34" charset="0"/>
                <a:ea typeface="Yu Mincho" panose="02020400000000000000" pitchFamily="18" charset="-128"/>
                <a:cs typeface="Times New Roman" panose="02020603050405020304" pitchFamily="18" charset="0"/>
              </a:rPr>
              <a:t>4. </a:t>
            </a:r>
            <a:r>
              <a:rPr lang="en-IN" sz="1600" kern="100" dirty="0" err="1">
                <a:latin typeface="Calibri" panose="020F0502020204030204" pitchFamily="34" charset="0"/>
                <a:ea typeface="Yu Mincho" panose="02020400000000000000" pitchFamily="18" charset="-128"/>
                <a:cs typeface="Times New Roman" panose="02020603050405020304" pitchFamily="18" charset="0"/>
              </a:rPr>
              <a:t>ArrayIndexOutOfBoundException</a:t>
            </a:r>
            <a:r>
              <a:rPr lang="en-IN" sz="1600" kern="100" dirty="0">
                <a:latin typeface="Calibri" panose="020F0502020204030204" pitchFamily="34" charset="0"/>
                <a:ea typeface="Yu Mincho" panose="02020400000000000000" pitchFamily="18" charset="-128"/>
                <a:cs typeface="Times New Roman" panose="02020603050405020304" pitchFamily="18" charset="0"/>
              </a:rPr>
              <a:t>:</a:t>
            </a:r>
          </a:p>
          <a:p>
            <a:pPr lvl="0">
              <a:lnSpc>
                <a:spcPct val="150000"/>
              </a:lnSpc>
              <a:spcAft>
                <a:spcPts val="800"/>
              </a:spcAft>
            </a:pPr>
            <a:r>
              <a:rPr lang="en-IN" kern="100" dirty="0">
                <a:latin typeface="Calibri" panose="020F0502020204030204" pitchFamily="34" charset="0"/>
                <a:ea typeface="Yu Mincho" panose="02020400000000000000" pitchFamily="18" charset="-128"/>
                <a:cs typeface="Times New Roman" panose="02020603050405020304" pitchFamily="18" charset="0"/>
              </a:rPr>
              <a:t>	-In particular array, the index value is not available it will throw Array index Out of bound exception.</a:t>
            </a:r>
          </a:p>
          <a:p>
            <a:pPr lvl="0">
              <a:lnSpc>
                <a:spcPct val="107000"/>
              </a:lnSpc>
              <a:spcAft>
                <a:spcPts val="800"/>
              </a:spcAft>
            </a:pPr>
            <a:endParaRPr lang="en-IN" kern="100" dirty="0">
              <a:effectLst/>
              <a:latin typeface="Calibri" panose="020F0502020204030204" pitchFamily="34" charset="0"/>
              <a:ea typeface="Yu Mincho" panose="02020400000000000000" pitchFamily="18" charset="-128"/>
              <a:cs typeface="Times New Roman" panose="02020603050405020304" pitchFamily="18" charset="0"/>
            </a:endParaRPr>
          </a:p>
          <a:p>
            <a:pPr lvl="0">
              <a:lnSpc>
                <a:spcPct val="107000"/>
              </a:lnSpc>
              <a:spcAft>
                <a:spcPts val="800"/>
              </a:spcAft>
            </a:pPr>
            <a:endParaRPr lang="en-IN" sz="1800" kern="100" dirty="0">
              <a:effectLst/>
              <a:latin typeface="Calibri" panose="020F0502020204030204" pitchFamily="34" charset="0"/>
              <a:ea typeface="Yu Mincho" panose="02020400000000000000" pitchFamily="18" charset="-128"/>
              <a:cs typeface="Times New Roman" panose="02020603050405020304" pitchFamily="18" charset="0"/>
            </a:endParaRPr>
          </a:p>
          <a:p>
            <a:pPr>
              <a:lnSpc>
                <a:spcPct val="107000"/>
              </a:lnSpc>
              <a:spcAft>
                <a:spcPts val="800"/>
              </a:spcAft>
            </a:pPr>
            <a:endParaRPr lang="en-IN" sz="1800" i="1" kern="100" dirty="0">
              <a:effectLst/>
              <a:latin typeface="Calibri" panose="020F0502020204030204" pitchFamily="34" charset="0"/>
              <a:ea typeface="Yu Mincho" panose="02020400000000000000" pitchFamily="18" charset="-128"/>
              <a:cs typeface="Times New Roman" panose="02020603050405020304" pitchFamily="18" charset="0"/>
            </a:endParaRPr>
          </a:p>
          <a:p>
            <a:pPr>
              <a:lnSpc>
                <a:spcPct val="107000"/>
              </a:lnSpc>
              <a:spcAft>
                <a:spcPts val="800"/>
              </a:spcAft>
            </a:pPr>
            <a:endParaRPr lang="en-IN" sz="1800" i="1" kern="100" dirty="0">
              <a:effectLst/>
              <a:latin typeface="Calibri" panose="020F0502020204030204" pitchFamily="34" charset="0"/>
              <a:ea typeface="Yu Mincho" panose="02020400000000000000" pitchFamily="18" charset="-128"/>
              <a:cs typeface="Times New Roman" panose="02020603050405020304" pitchFamily="18" charset="0"/>
            </a:endParaRPr>
          </a:p>
          <a:p>
            <a:pPr marL="285750" indent="-285750">
              <a:buFont typeface="Arial" panose="020B0604020202020204" pitchFamily="34" charset="0"/>
              <a:buChar char="•"/>
            </a:pPr>
            <a:endParaRPr lang="en-IN" dirty="0">
              <a:sym typeface="Wingdings" panose="05000000000000000000" pitchFamily="2" charset="2"/>
            </a:endParaRPr>
          </a:p>
        </p:txBody>
      </p:sp>
    </p:spTree>
    <p:extLst>
      <p:ext uri="{BB962C8B-B14F-4D97-AF65-F5344CB8AC3E}">
        <p14:creationId xmlns:p14="http://schemas.microsoft.com/office/powerpoint/2010/main" val="24241928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6">
          <a:extLst>
            <a:ext uri="{FF2B5EF4-FFF2-40B4-BE49-F238E27FC236}">
              <a16:creationId xmlns:a16="http://schemas.microsoft.com/office/drawing/2014/main" id="{9E48C920-AD84-E64E-A913-F216723B6BDE}"/>
            </a:ext>
          </a:extLst>
        </p:cNvPr>
        <p:cNvGrpSpPr/>
        <p:nvPr/>
      </p:nvGrpSpPr>
      <p:grpSpPr>
        <a:xfrm>
          <a:off x="0" y="0"/>
          <a:ext cx="0" cy="0"/>
          <a:chOff x="0" y="0"/>
          <a:chExt cx="0" cy="0"/>
        </a:xfrm>
      </p:grpSpPr>
      <p:sp>
        <p:nvSpPr>
          <p:cNvPr id="127" name="Google Shape;127;p22">
            <a:extLst>
              <a:ext uri="{FF2B5EF4-FFF2-40B4-BE49-F238E27FC236}">
                <a16:creationId xmlns:a16="http://schemas.microsoft.com/office/drawing/2014/main" id="{B3B3F773-B64F-6494-A489-1F9311A59CFB}"/>
              </a:ext>
            </a:extLst>
          </p:cNvPr>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US" sz="2000" dirty="0"/>
              <a:t>Unchecked </a:t>
            </a:r>
            <a:r>
              <a:rPr lang="en-US" sz="2000" dirty="0" err="1"/>
              <a:t>Exeption</a:t>
            </a:r>
            <a:r>
              <a:rPr lang="en-US" sz="2000" dirty="0"/>
              <a:t>:</a:t>
            </a:r>
            <a:endParaRPr sz="2000" dirty="0"/>
          </a:p>
        </p:txBody>
      </p:sp>
      <p:sp>
        <p:nvSpPr>
          <p:cNvPr id="2" name="TextBox 1">
            <a:extLst>
              <a:ext uri="{FF2B5EF4-FFF2-40B4-BE49-F238E27FC236}">
                <a16:creationId xmlns:a16="http://schemas.microsoft.com/office/drawing/2014/main" id="{C27F3903-F9D4-418B-F670-70700FC5AB77}"/>
              </a:ext>
            </a:extLst>
          </p:cNvPr>
          <p:cNvSpPr txBox="1"/>
          <p:nvPr/>
        </p:nvSpPr>
        <p:spPr>
          <a:xfrm>
            <a:off x="0" y="830724"/>
            <a:ext cx="8826600" cy="5233549"/>
          </a:xfrm>
          <a:prstGeom prst="rect">
            <a:avLst/>
          </a:prstGeom>
          <a:noFill/>
        </p:spPr>
        <p:txBody>
          <a:bodyPr wrap="square" rtlCol="0">
            <a:spAutoFit/>
          </a:bodyPr>
          <a:lstStyle/>
          <a:p>
            <a:pPr lvl="0">
              <a:lnSpc>
                <a:spcPct val="150000"/>
              </a:lnSpc>
              <a:spcAft>
                <a:spcPts val="800"/>
              </a:spcAft>
            </a:pPr>
            <a:r>
              <a:rPr lang="en-IN" kern="100" dirty="0">
                <a:latin typeface="Calibri" panose="020F0502020204030204" pitchFamily="34" charset="0"/>
                <a:ea typeface="Yu Mincho" panose="02020400000000000000" pitchFamily="18" charset="-128"/>
                <a:cs typeface="Times New Roman" panose="02020603050405020304" pitchFamily="18" charset="0"/>
              </a:rPr>
              <a:t>5. </a:t>
            </a:r>
            <a:r>
              <a:rPr lang="en-IN" sz="1600" kern="100" dirty="0" err="1">
                <a:latin typeface="Calibri" panose="020F0502020204030204" pitchFamily="34" charset="0"/>
                <a:ea typeface="Yu Mincho" panose="02020400000000000000" pitchFamily="18" charset="-128"/>
                <a:cs typeface="Times New Roman" panose="02020603050405020304" pitchFamily="18" charset="0"/>
              </a:rPr>
              <a:t>StringIndexOutOfBoundException</a:t>
            </a:r>
            <a:r>
              <a:rPr lang="en-IN" sz="1600" kern="100" dirty="0">
                <a:latin typeface="Calibri" panose="020F0502020204030204" pitchFamily="34" charset="0"/>
                <a:ea typeface="Yu Mincho" panose="02020400000000000000" pitchFamily="18" charset="-128"/>
                <a:cs typeface="Times New Roman" panose="02020603050405020304" pitchFamily="18" charset="0"/>
              </a:rPr>
              <a:t>:</a:t>
            </a:r>
          </a:p>
          <a:p>
            <a:pPr lvl="0">
              <a:lnSpc>
                <a:spcPct val="150000"/>
              </a:lnSpc>
              <a:spcAft>
                <a:spcPts val="800"/>
              </a:spcAft>
            </a:pPr>
            <a:r>
              <a:rPr lang="en-IN" kern="100" dirty="0">
                <a:latin typeface="Calibri" panose="020F0502020204030204" pitchFamily="34" charset="0"/>
                <a:ea typeface="Yu Mincho" panose="02020400000000000000" pitchFamily="18" charset="-128"/>
                <a:cs typeface="Times New Roman" panose="02020603050405020304" pitchFamily="18" charset="0"/>
              </a:rPr>
              <a:t>	-In particular String, the index value is not available it will throw String index Out of bound exception.</a:t>
            </a:r>
          </a:p>
          <a:p>
            <a:pPr lvl="0">
              <a:lnSpc>
                <a:spcPct val="150000"/>
              </a:lnSpc>
              <a:spcAft>
                <a:spcPts val="800"/>
              </a:spcAft>
            </a:pPr>
            <a:r>
              <a:rPr lang="en-IN" kern="100" dirty="0">
                <a:latin typeface="Calibri" panose="020F0502020204030204" pitchFamily="34" charset="0"/>
                <a:ea typeface="Yu Mincho" panose="02020400000000000000" pitchFamily="18" charset="-128"/>
                <a:cs typeface="Times New Roman" panose="02020603050405020304" pitchFamily="18" charset="0"/>
              </a:rPr>
              <a:t>6</a:t>
            </a:r>
            <a:r>
              <a:rPr lang="en-IN" sz="1600" kern="100" dirty="0">
                <a:latin typeface="Calibri" panose="020F0502020204030204" pitchFamily="34" charset="0"/>
                <a:ea typeface="Yu Mincho" panose="02020400000000000000" pitchFamily="18" charset="-128"/>
                <a:cs typeface="Times New Roman" panose="02020603050405020304" pitchFamily="18" charset="0"/>
              </a:rPr>
              <a:t>. </a:t>
            </a:r>
            <a:r>
              <a:rPr lang="en-IN" sz="1600" kern="100" dirty="0" err="1">
                <a:latin typeface="Calibri" panose="020F0502020204030204" pitchFamily="34" charset="0"/>
                <a:ea typeface="Yu Mincho" panose="02020400000000000000" pitchFamily="18" charset="-128"/>
                <a:cs typeface="Times New Roman" panose="02020603050405020304" pitchFamily="18" charset="0"/>
              </a:rPr>
              <a:t>IndexOutOfBoundException</a:t>
            </a:r>
            <a:r>
              <a:rPr lang="en-IN" sz="1600" kern="100" dirty="0">
                <a:latin typeface="Calibri" panose="020F0502020204030204" pitchFamily="34" charset="0"/>
                <a:ea typeface="Yu Mincho" panose="02020400000000000000" pitchFamily="18" charset="-128"/>
                <a:cs typeface="Times New Roman" panose="02020603050405020304" pitchFamily="18" charset="0"/>
              </a:rPr>
              <a:t>:</a:t>
            </a:r>
          </a:p>
          <a:p>
            <a:pPr lvl="0">
              <a:lnSpc>
                <a:spcPct val="150000"/>
              </a:lnSpc>
              <a:spcAft>
                <a:spcPts val="800"/>
              </a:spcAft>
            </a:pPr>
            <a:r>
              <a:rPr lang="en-IN" kern="100" dirty="0">
                <a:latin typeface="Calibri" panose="020F0502020204030204" pitchFamily="34" charset="0"/>
                <a:ea typeface="Yu Mincho" panose="02020400000000000000" pitchFamily="18" charset="-128"/>
                <a:cs typeface="Times New Roman" panose="02020603050405020304" pitchFamily="18" charset="0"/>
              </a:rPr>
              <a:t>	-In a list, the index value is not available it will throw index out of bound exception.</a:t>
            </a:r>
          </a:p>
          <a:p>
            <a:pPr lvl="0">
              <a:lnSpc>
                <a:spcPct val="150000"/>
              </a:lnSpc>
              <a:spcAft>
                <a:spcPts val="800"/>
              </a:spcAft>
            </a:pPr>
            <a:r>
              <a:rPr lang="en-IN" sz="1600" kern="100" dirty="0">
                <a:latin typeface="Calibri" panose="020F0502020204030204" pitchFamily="34" charset="0"/>
                <a:ea typeface="Yu Mincho" panose="02020400000000000000" pitchFamily="18" charset="-128"/>
                <a:cs typeface="Times New Roman" panose="02020603050405020304" pitchFamily="18" charset="0"/>
              </a:rPr>
              <a:t>7. </a:t>
            </a:r>
            <a:r>
              <a:rPr lang="en-IN" sz="1600" kern="100" dirty="0" err="1">
                <a:latin typeface="Calibri" panose="020F0502020204030204" pitchFamily="34" charset="0"/>
                <a:ea typeface="Yu Mincho" panose="02020400000000000000" pitchFamily="18" charset="-128"/>
                <a:cs typeface="Times New Roman" panose="02020603050405020304" pitchFamily="18" charset="0"/>
              </a:rPr>
              <a:t>NumberFormatException</a:t>
            </a:r>
            <a:r>
              <a:rPr lang="en-IN" sz="1600" kern="100" dirty="0">
                <a:latin typeface="Calibri" panose="020F0502020204030204" pitchFamily="34" charset="0"/>
                <a:ea typeface="Yu Mincho" panose="02020400000000000000" pitchFamily="18" charset="-128"/>
                <a:cs typeface="Times New Roman" panose="02020603050405020304" pitchFamily="18" charset="0"/>
              </a:rPr>
              <a:t>:</a:t>
            </a:r>
          </a:p>
          <a:p>
            <a:pPr lvl="0">
              <a:lnSpc>
                <a:spcPct val="150000"/>
              </a:lnSpc>
              <a:spcAft>
                <a:spcPts val="800"/>
              </a:spcAft>
            </a:pPr>
            <a:r>
              <a:rPr lang="en-IN" kern="100" dirty="0">
                <a:latin typeface="Calibri" panose="020F0502020204030204" pitchFamily="34" charset="0"/>
                <a:ea typeface="Yu Mincho" panose="02020400000000000000" pitchFamily="18" charset="-128"/>
                <a:cs typeface="Times New Roman" panose="02020603050405020304" pitchFamily="18" charset="0"/>
              </a:rPr>
              <a:t>	-If we give numbers in the string, we can convert the data type into integer. But if we give </a:t>
            </a:r>
            <a:r>
              <a:rPr lang="en-IN" kern="100" dirty="0" err="1">
                <a:latin typeface="Calibri" panose="020F0502020204030204" pitchFamily="34" charset="0"/>
                <a:ea typeface="Yu Mincho" panose="02020400000000000000" pitchFamily="18" charset="-128"/>
                <a:cs typeface="Times New Roman" panose="02020603050405020304" pitchFamily="18" charset="0"/>
              </a:rPr>
              <a:t>num</a:t>
            </a:r>
            <a:r>
              <a:rPr lang="en-IN" kern="100" dirty="0">
                <a:latin typeface="Calibri" panose="020F0502020204030204" pitchFamily="34" charset="0"/>
                <a:ea typeface="Yu Mincho" panose="02020400000000000000" pitchFamily="18" charset="-128"/>
                <a:cs typeface="Times New Roman" panose="02020603050405020304" pitchFamily="18" charset="0"/>
              </a:rPr>
              <a:t> and char combination in the string, we can’t convert to integer.</a:t>
            </a:r>
          </a:p>
          <a:p>
            <a:pPr lvl="0">
              <a:lnSpc>
                <a:spcPct val="150000"/>
              </a:lnSpc>
              <a:spcAft>
                <a:spcPts val="800"/>
              </a:spcAft>
            </a:pPr>
            <a:r>
              <a:rPr lang="en-IN" kern="100" dirty="0">
                <a:latin typeface="Calibri" panose="020F0502020204030204" pitchFamily="34" charset="0"/>
                <a:ea typeface="Yu Mincho" panose="02020400000000000000" pitchFamily="18" charset="-128"/>
                <a:cs typeface="Times New Roman" panose="02020603050405020304" pitchFamily="18" charset="0"/>
              </a:rPr>
              <a:t>	-If we trying to convert, it will throw number format exception</a:t>
            </a:r>
          </a:p>
          <a:p>
            <a:pPr lvl="0">
              <a:lnSpc>
                <a:spcPct val="107000"/>
              </a:lnSpc>
              <a:spcAft>
                <a:spcPts val="800"/>
              </a:spcAft>
            </a:pPr>
            <a:endParaRPr lang="en-IN" kern="100" dirty="0">
              <a:effectLst/>
              <a:latin typeface="Calibri" panose="020F0502020204030204" pitchFamily="34" charset="0"/>
              <a:ea typeface="Yu Mincho" panose="02020400000000000000" pitchFamily="18" charset="-128"/>
              <a:cs typeface="Times New Roman" panose="02020603050405020304" pitchFamily="18" charset="0"/>
            </a:endParaRPr>
          </a:p>
          <a:p>
            <a:pPr lvl="0">
              <a:lnSpc>
                <a:spcPct val="107000"/>
              </a:lnSpc>
              <a:spcAft>
                <a:spcPts val="800"/>
              </a:spcAft>
            </a:pPr>
            <a:endParaRPr lang="en-IN" sz="1800" kern="100" dirty="0">
              <a:effectLst/>
              <a:latin typeface="Calibri" panose="020F0502020204030204" pitchFamily="34" charset="0"/>
              <a:ea typeface="Yu Mincho" panose="02020400000000000000" pitchFamily="18" charset="-128"/>
              <a:cs typeface="Times New Roman" panose="02020603050405020304" pitchFamily="18" charset="0"/>
            </a:endParaRPr>
          </a:p>
          <a:p>
            <a:pPr>
              <a:lnSpc>
                <a:spcPct val="107000"/>
              </a:lnSpc>
              <a:spcAft>
                <a:spcPts val="800"/>
              </a:spcAft>
            </a:pPr>
            <a:endParaRPr lang="en-IN" sz="1800" i="1" kern="100" dirty="0">
              <a:effectLst/>
              <a:latin typeface="Calibri" panose="020F0502020204030204" pitchFamily="34" charset="0"/>
              <a:ea typeface="Yu Mincho" panose="02020400000000000000" pitchFamily="18" charset="-128"/>
              <a:cs typeface="Times New Roman" panose="02020603050405020304" pitchFamily="18" charset="0"/>
            </a:endParaRPr>
          </a:p>
          <a:p>
            <a:pPr>
              <a:lnSpc>
                <a:spcPct val="107000"/>
              </a:lnSpc>
              <a:spcAft>
                <a:spcPts val="800"/>
              </a:spcAft>
            </a:pPr>
            <a:endParaRPr lang="en-IN" sz="1800" i="1" kern="100" dirty="0">
              <a:effectLst/>
              <a:latin typeface="Calibri" panose="020F0502020204030204" pitchFamily="34" charset="0"/>
              <a:ea typeface="Yu Mincho" panose="02020400000000000000" pitchFamily="18" charset="-128"/>
              <a:cs typeface="Times New Roman" panose="02020603050405020304" pitchFamily="18" charset="0"/>
            </a:endParaRPr>
          </a:p>
          <a:p>
            <a:pPr marL="285750" indent="-285750">
              <a:buFont typeface="Arial" panose="020B0604020202020204" pitchFamily="34" charset="0"/>
              <a:buChar char="•"/>
            </a:pPr>
            <a:endParaRPr lang="en-IN" dirty="0">
              <a:sym typeface="Wingdings" panose="05000000000000000000" pitchFamily="2" charset="2"/>
            </a:endParaRPr>
          </a:p>
        </p:txBody>
      </p:sp>
    </p:spTree>
    <p:extLst>
      <p:ext uri="{BB962C8B-B14F-4D97-AF65-F5344CB8AC3E}">
        <p14:creationId xmlns:p14="http://schemas.microsoft.com/office/powerpoint/2010/main" val="9710837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6">
          <a:extLst>
            <a:ext uri="{FF2B5EF4-FFF2-40B4-BE49-F238E27FC236}">
              <a16:creationId xmlns:a16="http://schemas.microsoft.com/office/drawing/2014/main" id="{474FD7A5-970B-77F4-4588-DC01B04098DB}"/>
            </a:ext>
          </a:extLst>
        </p:cNvPr>
        <p:cNvGrpSpPr/>
        <p:nvPr/>
      </p:nvGrpSpPr>
      <p:grpSpPr>
        <a:xfrm>
          <a:off x="0" y="0"/>
          <a:ext cx="0" cy="0"/>
          <a:chOff x="0" y="0"/>
          <a:chExt cx="0" cy="0"/>
        </a:xfrm>
      </p:grpSpPr>
      <p:sp>
        <p:nvSpPr>
          <p:cNvPr id="127" name="Google Shape;127;p22">
            <a:extLst>
              <a:ext uri="{FF2B5EF4-FFF2-40B4-BE49-F238E27FC236}">
                <a16:creationId xmlns:a16="http://schemas.microsoft.com/office/drawing/2014/main" id="{A1D1C2D2-AA12-5F7D-6C0C-054CDB8DA0DE}"/>
              </a:ext>
            </a:extLst>
          </p:cNvPr>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US" dirty="0"/>
              <a:t>Checked Exception:</a:t>
            </a:r>
            <a:endParaRPr dirty="0"/>
          </a:p>
        </p:txBody>
      </p:sp>
      <p:sp>
        <p:nvSpPr>
          <p:cNvPr id="2" name="TextBox 1">
            <a:extLst>
              <a:ext uri="{FF2B5EF4-FFF2-40B4-BE49-F238E27FC236}">
                <a16:creationId xmlns:a16="http://schemas.microsoft.com/office/drawing/2014/main" id="{A369B564-92A9-1FB7-749E-FC23A540784F}"/>
              </a:ext>
            </a:extLst>
          </p:cNvPr>
          <p:cNvSpPr txBox="1"/>
          <p:nvPr/>
        </p:nvSpPr>
        <p:spPr>
          <a:xfrm>
            <a:off x="0" y="593058"/>
            <a:ext cx="8826600" cy="8002191"/>
          </a:xfrm>
          <a:prstGeom prst="rect">
            <a:avLst/>
          </a:prstGeom>
          <a:noFill/>
        </p:spPr>
        <p:txBody>
          <a:bodyPr wrap="square" rtlCol="0">
            <a:spAutoFit/>
          </a:bodyPr>
          <a:lstStyle/>
          <a:p>
            <a:pPr lvl="0">
              <a:lnSpc>
                <a:spcPct val="200000"/>
              </a:lnSpc>
              <a:buSzPts val="1200"/>
            </a:pPr>
            <a:r>
              <a:rPr lang="en-US" sz="1600" b="1" i="0" dirty="0">
                <a:solidFill>
                  <a:srgbClr val="333333"/>
                </a:solidFill>
                <a:effectLst/>
                <a:latin typeface="Calibri" panose="020F0502020204030204" pitchFamily="34" charset="0"/>
                <a:cs typeface="Calibri" panose="020F0502020204030204" pitchFamily="34" charset="0"/>
              </a:rPr>
              <a:t>1. </a:t>
            </a:r>
            <a:r>
              <a:rPr lang="en-US" sz="1600" b="1" i="0" dirty="0" err="1">
                <a:solidFill>
                  <a:srgbClr val="333333"/>
                </a:solidFill>
                <a:effectLst/>
                <a:latin typeface="Calibri" panose="020F0502020204030204" pitchFamily="34" charset="0"/>
                <a:cs typeface="Calibri" panose="020F0502020204030204" pitchFamily="34" charset="0"/>
              </a:rPr>
              <a:t>IOException</a:t>
            </a:r>
            <a:r>
              <a:rPr lang="en-US" sz="1600" b="1" i="0" dirty="0">
                <a:solidFill>
                  <a:srgbClr val="333333"/>
                </a:solidFill>
                <a:effectLst/>
                <a:latin typeface="Calibri" panose="020F0502020204030204" pitchFamily="34" charset="0"/>
                <a:cs typeface="Calibri" panose="020F0502020204030204" pitchFamily="34" charset="0"/>
              </a:rPr>
              <a:t>:</a:t>
            </a:r>
            <a:r>
              <a:rPr lang="en-US" sz="1600" b="0" i="0" dirty="0">
                <a:solidFill>
                  <a:srgbClr val="333333"/>
                </a:solidFill>
                <a:effectLst/>
                <a:latin typeface="Calibri" panose="020F0502020204030204" pitchFamily="34" charset="0"/>
                <a:cs typeface="Calibri" panose="020F0502020204030204" pitchFamily="34" charset="0"/>
              </a:rPr>
              <a:t> </a:t>
            </a:r>
          </a:p>
          <a:p>
            <a:pPr lvl="0">
              <a:lnSpc>
                <a:spcPct val="200000"/>
              </a:lnSpc>
              <a:buSzPts val="1200"/>
            </a:pPr>
            <a:r>
              <a:rPr lang="en-US" b="0" i="0" dirty="0">
                <a:solidFill>
                  <a:srgbClr val="333333"/>
                </a:solidFill>
                <a:effectLst/>
                <a:latin typeface="Montserrat" panose="00000500000000000000" pitchFamily="2" charset="0"/>
                <a:cs typeface="Calibri" panose="020F0502020204030204" pitchFamily="34" charset="0"/>
              </a:rPr>
              <a:t>-</a:t>
            </a:r>
            <a:r>
              <a:rPr lang="en-US" b="0" i="0" dirty="0">
                <a:solidFill>
                  <a:srgbClr val="333333"/>
                </a:solidFill>
                <a:effectLst/>
                <a:latin typeface="Calibri" panose="020F0502020204030204" pitchFamily="34" charset="0"/>
                <a:cs typeface="Calibri" panose="020F0502020204030204" pitchFamily="34" charset="0"/>
              </a:rPr>
              <a:t>An exception is thrown when an input/output operation fails, such as when reading from or writing to a file.</a:t>
            </a:r>
          </a:p>
          <a:p>
            <a:pPr algn="just">
              <a:lnSpc>
                <a:spcPct val="200000"/>
              </a:lnSpc>
            </a:pPr>
            <a:r>
              <a:rPr lang="en-US" sz="1600" kern="100" dirty="0">
                <a:solidFill>
                  <a:srgbClr val="333333"/>
                </a:solidFill>
                <a:latin typeface="Calibri" panose="020F0502020204030204" pitchFamily="34" charset="0"/>
                <a:ea typeface="Yu Mincho" panose="02020400000000000000" pitchFamily="18" charset="-128"/>
                <a:cs typeface="Calibri" panose="020F0502020204030204" pitchFamily="34" charset="0"/>
              </a:rPr>
              <a:t>2. </a:t>
            </a:r>
            <a:r>
              <a:rPr lang="en-US" sz="1600" b="1" i="0" dirty="0" err="1">
                <a:solidFill>
                  <a:srgbClr val="333333"/>
                </a:solidFill>
                <a:effectLst/>
                <a:latin typeface="Calibri" panose="020F0502020204030204" pitchFamily="34" charset="0"/>
                <a:cs typeface="Calibri" panose="020F0502020204030204" pitchFamily="34" charset="0"/>
              </a:rPr>
              <a:t>SQLException</a:t>
            </a:r>
            <a:r>
              <a:rPr lang="en-US" sz="1600" b="1" i="0" dirty="0">
                <a:solidFill>
                  <a:srgbClr val="333333"/>
                </a:solidFill>
                <a:effectLst/>
                <a:latin typeface="Calibri" panose="020F0502020204030204" pitchFamily="34" charset="0"/>
                <a:cs typeface="Calibri" panose="020F0502020204030204" pitchFamily="34" charset="0"/>
              </a:rPr>
              <a:t>:</a:t>
            </a:r>
            <a:r>
              <a:rPr lang="en-US" sz="1600" b="0" i="0" dirty="0">
                <a:solidFill>
                  <a:srgbClr val="333333"/>
                </a:solidFill>
                <a:effectLst/>
                <a:latin typeface="Calibri" panose="020F0502020204030204" pitchFamily="34" charset="0"/>
                <a:cs typeface="Calibri" panose="020F0502020204030204" pitchFamily="34" charset="0"/>
              </a:rPr>
              <a:t> </a:t>
            </a:r>
          </a:p>
          <a:p>
            <a:pPr algn="just">
              <a:lnSpc>
                <a:spcPct val="200000"/>
              </a:lnSpc>
            </a:pPr>
            <a:r>
              <a:rPr lang="en-US" dirty="0">
                <a:solidFill>
                  <a:srgbClr val="333333"/>
                </a:solidFill>
                <a:latin typeface="Calibri" panose="020F0502020204030204" pitchFamily="34" charset="0"/>
                <a:cs typeface="Calibri" panose="020F0502020204030204" pitchFamily="34" charset="0"/>
              </a:rPr>
              <a:t>-</a:t>
            </a:r>
            <a:r>
              <a:rPr lang="en-US" b="0" i="0" dirty="0">
                <a:solidFill>
                  <a:srgbClr val="333333"/>
                </a:solidFill>
                <a:effectLst/>
                <a:latin typeface="Calibri" panose="020F0502020204030204" pitchFamily="34" charset="0"/>
                <a:cs typeface="Calibri" panose="020F0502020204030204" pitchFamily="34" charset="0"/>
              </a:rPr>
              <a:t>It is thrown when an error occurs while accessing a database.</a:t>
            </a:r>
          </a:p>
          <a:p>
            <a:pPr algn="just">
              <a:lnSpc>
                <a:spcPct val="200000"/>
              </a:lnSpc>
            </a:pPr>
            <a:r>
              <a:rPr lang="en-US" sz="1600" b="1" i="0" dirty="0">
                <a:solidFill>
                  <a:srgbClr val="333333"/>
                </a:solidFill>
                <a:effectLst/>
                <a:latin typeface="Calibri" panose="020F0502020204030204" pitchFamily="34" charset="0"/>
                <a:cs typeface="Calibri" panose="020F0502020204030204" pitchFamily="34" charset="0"/>
              </a:rPr>
              <a:t>3. </a:t>
            </a:r>
            <a:r>
              <a:rPr lang="en-US" sz="1600" b="1" i="0" dirty="0" err="1">
                <a:solidFill>
                  <a:srgbClr val="333333"/>
                </a:solidFill>
                <a:effectLst/>
                <a:latin typeface="Calibri" panose="020F0502020204030204" pitchFamily="34" charset="0"/>
                <a:cs typeface="Calibri" panose="020F0502020204030204" pitchFamily="34" charset="0"/>
              </a:rPr>
              <a:t>ParseException</a:t>
            </a:r>
            <a:r>
              <a:rPr lang="en-US" sz="1600" b="1" i="0" dirty="0">
                <a:solidFill>
                  <a:srgbClr val="333333"/>
                </a:solidFill>
                <a:effectLst/>
                <a:latin typeface="Calibri" panose="020F0502020204030204" pitchFamily="34" charset="0"/>
                <a:cs typeface="Calibri" panose="020F0502020204030204" pitchFamily="34" charset="0"/>
              </a:rPr>
              <a:t>:</a:t>
            </a:r>
            <a:r>
              <a:rPr lang="en-US" sz="1600" b="0" i="0" dirty="0">
                <a:solidFill>
                  <a:srgbClr val="333333"/>
                </a:solidFill>
                <a:effectLst/>
                <a:latin typeface="Calibri" panose="020F0502020204030204" pitchFamily="34" charset="0"/>
                <a:cs typeface="Calibri" panose="020F0502020204030204" pitchFamily="34" charset="0"/>
              </a:rPr>
              <a:t> </a:t>
            </a:r>
          </a:p>
          <a:p>
            <a:pPr algn="just">
              <a:lnSpc>
                <a:spcPct val="200000"/>
              </a:lnSpc>
            </a:pPr>
            <a:r>
              <a:rPr lang="en-US" dirty="0">
                <a:solidFill>
                  <a:srgbClr val="333333"/>
                </a:solidFill>
                <a:latin typeface="Calibri" panose="020F0502020204030204" pitchFamily="34" charset="0"/>
                <a:cs typeface="Calibri" panose="020F0502020204030204" pitchFamily="34" charset="0"/>
              </a:rPr>
              <a:t>-</a:t>
            </a:r>
            <a:r>
              <a:rPr lang="en-US" b="0" i="0" dirty="0">
                <a:solidFill>
                  <a:srgbClr val="333333"/>
                </a:solidFill>
                <a:effectLst/>
                <a:latin typeface="Calibri" panose="020F0502020204030204" pitchFamily="34" charset="0"/>
                <a:cs typeface="Calibri" panose="020F0502020204030204" pitchFamily="34" charset="0"/>
              </a:rPr>
              <a:t>Indicates a problem while parsing a string into another data type, such as parsing a date.</a:t>
            </a:r>
          </a:p>
          <a:p>
            <a:pPr algn="just">
              <a:lnSpc>
                <a:spcPct val="200000"/>
              </a:lnSpc>
            </a:pPr>
            <a:r>
              <a:rPr lang="en-US" sz="1600" b="1" i="0" dirty="0">
                <a:solidFill>
                  <a:srgbClr val="333333"/>
                </a:solidFill>
                <a:effectLst/>
                <a:latin typeface="Calibri" panose="020F0502020204030204" pitchFamily="34" charset="0"/>
                <a:cs typeface="Calibri" panose="020F0502020204030204" pitchFamily="34" charset="0"/>
              </a:rPr>
              <a:t>4. </a:t>
            </a:r>
            <a:r>
              <a:rPr lang="en-US" sz="1600" b="1" i="0" dirty="0" err="1">
                <a:solidFill>
                  <a:srgbClr val="333333"/>
                </a:solidFill>
                <a:effectLst/>
                <a:latin typeface="Calibri" panose="020F0502020204030204" pitchFamily="34" charset="0"/>
                <a:cs typeface="Calibri" panose="020F0502020204030204" pitchFamily="34" charset="0"/>
              </a:rPr>
              <a:t>ClassNotFoundException</a:t>
            </a:r>
            <a:r>
              <a:rPr lang="en-US" sz="1600" b="1" i="0" dirty="0">
                <a:solidFill>
                  <a:srgbClr val="333333"/>
                </a:solidFill>
                <a:effectLst/>
                <a:latin typeface="Calibri" panose="020F0502020204030204" pitchFamily="34" charset="0"/>
                <a:cs typeface="Calibri" panose="020F0502020204030204" pitchFamily="34" charset="0"/>
              </a:rPr>
              <a:t>:</a:t>
            </a:r>
            <a:r>
              <a:rPr lang="en-US" sz="1600" b="0" i="0" dirty="0">
                <a:solidFill>
                  <a:srgbClr val="333333"/>
                </a:solidFill>
                <a:effectLst/>
                <a:latin typeface="Calibri" panose="020F0502020204030204" pitchFamily="34" charset="0"/>
                <a:cs typeface="Calibri" panose="020F0502020204030204" pitchFamily="34" charset="0"/>
              </a:rPr>
              <a:t> </a:t>
            </a:r>
          </a:p>
          <a:p>
            <a:pPr algn="just">
              <a:lnSpc>
                <a:spcPct val="200000"/>
              </a:lnSpc>
            </a:pPr>
            <a:r>
              <a:rPr lang="en-US" dirty="0">
                <a:solidFill>
                  <a:srgbClr val="333333"/>
                </a:solidFill>
                <a:latin typeface="Calibri" panose="020F0502020204030204" pitchFamily="34" charset="0"/>
                <a:cs typeface="Calibri" panose="020F0502020204030204" pitchFamily="34" charset="0"/>
              </a:rPr>
              <a:t>-</a:t>
            </a:r>
            <a:r>
              <a:rPr lang="en-US" b="0" i="0" dirty="0">
                <a:solidFill>
                  <a:srgbClr val="333333"/>
                </a:solidFill>
                <a:effectLst/>
                <a:latin typeface="Calibri" panose="020F0502020204030204" pitchFamily="34" charset="0"/>
                <a:cs typeface="Calibri" panose="020F0502020204030204" pitchFamily="34" charset="0"/>
              </a:rPr>
              <a:t>It is thrown when an application tries to load a class through its string name using methods like </a:t>
            </a:r>
            <a:r>
              <a:rPr lang="en-US" b="0" i="0" dirty="0" err="1">
                <a:solidFill>
                  <a:srgbClr val="333333"/>
                </a:solidFill>
                <a:effectLst/>
                <a:latin typeface="Calibri" panose="020F0502020204030204" pitchFamily="34" charset="0"/>
                <a:cs typeface="Calibri" panose="020F0502020204030204" pitchFamily="34" charset="0"/>
              </a:rPr>
              <a:t>Class.forName</a:t>
            </a:r>
            <a:r>
              <a:rPr lang="en-US" b="0" i="0" dirty="0">
                <a:solidFill>
                  <a:srgbClr val="333333"/>
                </a:solidFill>
                <a:effectLst/>
                <a:latin typeface="Calibri" panose="020F0502020204030204" pitchFamily="34" charset="0"/>
                <a:cs typeface="Calibri" panose="020F0502020204030204" pitchFamily="34" charset="0"/>
              </a:rPr>
              <a:t>(), but the class with the specified name cannot be found in the </a:t>
            </a:r>
            <a:r>
              <a:rPr lang="en-US" b="0" i="0" dirty="0" err="1">
                <a:solidFill>
                  <a:srgbClr val="333333"/>
                </a:solidFill>
                <a:effectLst/>
                <a:latin typeface="Calibri" panose="020F0502020204030204" pitchFamily="34" charset="0"/>
                <a:cs typeface="Calibri" panose="020F0502020204030204" pitchFamily="34" charset="0"/>
              </a:rPr>
              <a:t>classpath</a:t>
            </a:r>
            <a:r>
              <a:rPr lang="en-US" b="0" i="0" dirty="0">
                <a:solidFill>
                  <a:srgbClr val="333333"/>
                </a:solidFill>
                <a:effectLst/>
                <a:latin typeface="Calibri" panose="020F0502020204030204" pitchFamily="34" charset="0"/>
                <a:cs typeface="Calibri" panose="020F0502020204030204" pitchFamily="34" charset="0"/>
              </a:rPr>
              <a:t>.</a:t>
            </a:r>
          </a:p>
          <a:p>
            <a:pPr lvl="0">
              <a:lnSpc>
                <a:spcPct val="200000"/>
              </a:lnSpc>
              <a:buSzPts val="1200"/>
            </a:pPr>
            <a:endParaRPr lang="en-IN" kern="100" dirty="0">
              <a:effectLst/>
              <a:latin typeface="Calibri" panose="020F0502020204030204" pitchFamily="34" charset="0"/>
              <a:ea typeface="Yu Mincho" panose="02020400000000000000" pitchFamily="18" charset="-128"/>
              <a:cs typeface="Calibri" panose="020F0502020204030204" pitchFamily="34" charset="0"/>
            </a:endParaRPr>
          </a:p>
          <a:p>
            <a:pPr lvl="7">
              <a:lnSpc>
                <a:spcPct val="150000"/>
              </a:lnSpc>
            </a:pPr>
            <a:r>
              <a:rPr lang="en-US" b="1" kern="0" dirty="0">
                <a:solidFill>
                  <a:srgbClr val="333333"/>
                </a:solidFill>
                <a:latin typeface="Calibri" panose="020F0502020204030204" pitchFamily="34" charset="0"/>
                <a:ea typeface="Times New Roman" panose="02020603050405020304" pitchFamily="18" charset="0"/>
                <a:cs typeface="Calibri" panose="020F0502020204030204" pitchFamily="34" charset="0"/>
              </a:rPr>
              <a:t>	</a:t>
            </a:r>
            <a:r>
              <a:rPr lang="en-US" b="1" dirty="0">
                <a:solidFill>
                  <a:srgbClr val="333333"/>
                </a:solidFill>
                <a:latin typeface="Calibri" panose="020F0502020204030204" pitchFamily="34" charset="0"/>
                <a:cs typeface="Calibri" panose="020F0502020204030204" pitchFamily="34" charset="0"/>
              </a:rPr>
              <a:t>	</a:t>
            </a:r>
            <a:endParaRPr lang="en-IN" kern="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p>
            <a:pPr marL="285750" indent="-285750" algn="just">
              <a:lnSpc>
                <a:spcPct val="200000"/>
              </a:lnSpc>
              <a:buFont typeface="Arial" panose="020B0604020202020204" pitchFamily="34" charset="0"/>
              <a:buChar char="•"/>
            </a:pPr>
            <a:endParaRPr lang="en-IN" b="1" kern="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p>
            <a:pPr algn="just">
              <a:lnSpc>
                <a:spcPct val="200000"/>
              </a:lnSpc>
            </a:pPr>
            <a:r>
              <a:rPr lang="en-US" dirty="0">
                <a:solidFill>
                  <a:srgbClr val="333333"/>
                </a:solidFill>
                <a:latin typeface="Calibri" panose="020F0502020204030204" pitchFamily="34" charset="0"/>
                <a:cs typeface="Calibri" panose="020F0502020204030204" pitchFamily="34" charset="0"/>
              </a:rPr>
              <a:t>	</a:t>
            </a:r>
          </a:p>
          <a:p>
            <a:pPr algn="just">
              <a:lnSpc>
                <a:spcPct val="150000"/>
              </a:lnSpc>
            </a:pPr>
            <a:r>
              <a:rPr lang="en-US" dirty="0">
                <a:solidFill>
                  <a:srgbClr val="333333"/>
                </a:solidFill>
                <a:latin typeface="Calibri" panose="020F0502020204030204" pitchFamily="34" charset="0"/>
                <a:cs typeface="Calibri" panose="020F0502020204030204" pitchFamily="34" charset="0"/>
              </a:rPr>
              <a:t>		</a:t>
            </a:r>
          </a:p>
          <a:p>
            <a:pPr algn="just">
              <a:lnSpc>
                <a:spcPct val="150000"/>
              </a:lnSpc>
            </a:pPr>
            <a:endParaRPr lang="en-US" dirty="0">
              <a:solidFill>
                <a:srgbClr val="333333"/>
              </a:solidFill>
              <a:latin typeface="Calibri" panose="020F0502020204030204" pitchFamily="34" charset="0"/>
              <a:cs typeface="Calibri" panose="020F0502020204030204" pitchFamily="34" charset="0"/>
            </a:endParaRPr>
          </a:p>
          <a:p>
            <a:pPr algn="just">
              <a:lnSpc>
                <a:spcPct val="150000"/>
              </a:lnSpc>
            </a:pPr>
            <a:r>
              <a:rPr lang="en-US" b="0" i="0" dirty="0">
                <a:solidFill>
                  <a:srgbClr val="333333"/>
                </a:solidFill>
                <a:effectLst/>
                <a:latin typeface="Calibri" panose="020F0502020204030204" pitchFamily="34" charset="0"/>
                <a:cs typeface="Calibri" panose="020F0502020204030204" pitchFamily="34" charset="0"/>
              </a:rPr>
              <a:t>		</a:t>
            </a:r>
          </a:p>
          <a:p>
            <a:pPr lvl="6"/>
            <a:endParaRPr lang="en-US" sz="2000" b="0" i="0" dirty="0">
              <a:solidFill>
                <a:srgbClr val="333333"/>
              </a:solidFill>
              <a:effectLst/>
              <a:latin typeface="Montserrat" panose="00000500000000000000" pitchFamily="2" charset="0"/>
            </a:endParaRPr>
          </a:p>
          <a:p>
            <a:pPr lvl="6"/>
            <a:endParaRPr lang="en-US" sz="1600" dirty="0">
              <a:solidFill>
                <a:srgbClr val="333333"/>
              </a:solidFill>
              <a:latin typeface="Calibri" panose="020F0502020204030204" pitchFamily="34" charset="0"/>
              <a:cs typeface="Calibri" panose="020F0502020204030204" pitchFamily="34" charset="0"/>
            </a:endParaRPr>
          </a:p>
          <a:p>
            <a:pPr lvl="6"/>
            <a:r>
              <a:rPr lang="en-US" b="1" i="0" dirty="0">
                <a:solidFill>
                  <a:srgbClr val="333333"/>
                </a:solidFill>
                <a:effectLst/>
                <a:latin typeface="Calibri" panose="020F0502020204030204" pitchFamily="34" charset="0"/>
                <a:cs typeface="Calibri" panose="020F0502020204030204" pitchFamily="34" charset="0"/>
              </a:rPr>
              <a:t>	</a:t>
            </a:r>
          </a:p>
          <a:p>
            <a:endParaRPr lang="en-IN" dirty="0"/>
          </a:p>
          <a:p>
            <a:endParaRPr lang="en-IN" dirty="0">
              <a:sym typeface="Wingdings" panose="05000000000000000000" pitchFamily="2" charset="2"/>
            </a:endParaRPr>
          </a:p>
        </p:txBody>
      </p:sp>
    </p:spTree>
    <p:extLst>
      <p:ext uri="{BB962C8B-B14F-4D97-AF65-F5344CB8AC3E}">
        <p14:creationId xmlns:p14="http://schemas.microsoft.com/office/powerpoint/2010/main" val="33482234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6">
          <a:extLst>
            <a:ext uri="{FF2B5EF4-FFF2-40B4-BE49-F238E27FC236}">
              <a16:creationId xmlns:a16="http://schemas.microsoft.com/office/drawing/2014/main" id="{D249C9C2-52FE-246D-FF06-607499262601}"/>
            </a:ext>
          </a:extLst>
        </p:cNvPr>
        <p:cNvGrpSpPr/>
        <p:nvPr/>
      </p:nvGrpSpPr>
      <p:grpSpPr>
        <a:xfrm>
          <a:off x="0" y="0"/>
          <a:ext cx="0" cy="0"/>
          <a:chOff x="0" y="0"/>
          <a:chExt cx="0" cy="0"/>
        </a:xfrm>
      </p:grpSpPr>
      <p:sp>
        <p:nvSpPr>
          <p:cNvPr id="127" name="Google Shape;127;p22">
            <a:extLst>
              <a:ext uri="{FF2B5EF4-FFF2-40B4-BE49-F238E27FC236}">
                <a16:creationId xmlns:a16="http://schemas.microsoft.com/office/drawing/2014/main" id="{7C517DA1-6BC4-A813-8B69-153E3CC7D072}"/>
              </a:ext>
            </a:extLst>
          </p:cNvPr>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US" dirty="0"/>
              <a:t>Exception Handling:</a:t>
            </a:r>
            <a:endParaRPr dirty="0"/>
          </a:p>
        </p:txBody>
      </p:sp>
      <p:sp>
        <p:nvSpPr>
          <p:cNvPr id="2" name="TextBox 1">
            <a:extLst>
              <a:ext uri="{FF2B5EF4-FFF2-40B4-BE49-F238E27FC236}">
                <a16:creationId xmlns:a16="http://schemas.microsoft.com/office/drawing/2014/main" id="{5DCC6272-1A4F-56C4-B1CD-98E66AECA89C}"/>
              </a:ext>
            </a:extLst>
          </p:cNvPr>
          <p:cNvSpPr txBox="1"/>
          <p:nvPr/>
        </p:nvSpPr>
        <p:spPr>
          <a:xfrm>
            <a:off x="0" y="593058"/>
            <a:ext cx="8826600" cy="4308872"/>
          </a:xfrm>
          <a:prstGeom prst="rect">
            <a:avLst/>
          </a:prstGeom>
          <a:noFill/>
        </p:spPr>
        <p:txBody>
          <a:bodyPr wrap="square" rtlCol="0">
            <a:spAutoFit/>
          </a:bodyPr>
          <a:lstStyle/>
          <a:p>
            <a:pPr lvl="0">
              <a:lnSpc>
                <a:spcPct val="200000"/>
              </a:lnSpc>
              <a:buSzPts val="1200"/>
            </a:pPr>
            <a:r>
              <a:rPr lang="en-US" b="0" i="0" dirty="0">
                <a:solidFill>
                  <a:srgbClr val="333333"/>
                </a:solidFill>
                <a:effectLst/>
                <a:latin typeface="Calibri" panose="020F0502020204030204" pitchFamily="34" charset="0"/>
                <a:cs typeface="Calibri" panose="020F0502020204030204" pitchFamily="34" charset="0"/>
              </a:rPr>
              <a:t>Java provides five keywords that are used to handle the exception. The following table describes each.</a:t>
            </a:r>
            <a:br>
              <a:rPr lang="en-US" dirty="0"/>
            </a:br>
            <a:endParaRPr lang="en-IN" kern="100" dirty="0">
              <a:effectLst/>
              <a:latin typeface="Calibri" panose="020F0502020204030204" pitchFamily="34" charset="0"/>
              <a:ea typeface="Yu Mincho" panose="02020400000000000000" pitchFamily="18" charset="-128"/>
              <a:cs typeface="Calibri" panose="020F0502020204030204" pitchFamily="34" charset="0"/>
            </a:endParaRPr>
          </a:p>
          <a:p>
            <a:pPr lvl="7">
              <a:lnSpc>
                <a:spcPct val="150000"/>
              </a:lnSpc>
            </a:pPr>
            <a:r>
              <a:rPr lang="en-US" b="1" kern="0" dirty="0">
                <a:solidFill>
                  <a:srgbClr val="333333"/>
                </a:solidFill>
                <a:latin typeface="Calibri" panose="020F0502020204030204" pitchFamily="34" charset="0"/>
                <a:ea typeface="Times New Roman" panose="02020603050405020304" pitchFamily="18" charset="0"/>
                <a:cs typeface="Calibri" panose="020F0502020204030204" pitchFamily="34" charset="0"/>
              </a:rPr>
              <a:t>	</a:t>
            </a:r>
            <a:r>
              <a:rPr lang="en-US" b="1" dirty="0">
                <a:solidFill>
                  <a:srgbClr val="333333"/>
                </a:solidFill>
                <a:latin typeface="Calibri" panose="020F0502020204030204" pitchFamily="34" charset="0"/>
                <a:cs typeface="Calibri" panose="020F0502020204030204" pitchFamily="34" charset="0"/>
              </a:rPr>
              <a:t>	</a:t>
            </a:r>
            <a:endParaRPr lang="en-IN" kern="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p>
            <a:pPr marL="285750" indent="-285750" algn="just">
              <a:lnSpc>
                <a:spcPct val="200000"/>
              </a:lnSpc>
              <a:buFont typeface="Arial" panose="020B0604020202020204" pitchFamily="34" charset="0"/>
              <a:buChar char="•"/>
            </a:pPr>
            <a:endParaRPr lang="en-IN" b="1" kern="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p>
            <a:pPr algn="just">
              <a:lnSpc>
                <a:spcPct val="200000"/>
              </a:lnSpc>
            </a:pPr>
            <a:r>
              <a:rPr lang="en-US" dirty="0">
                <a:solidFill>
                  <a:srgbClr val="333333"/>
                </a:solidFill>
                <a:latin typeface="Calibri" panose="020F0502020204030204" pitchFamily="34" charset="0"/>
                <a:cs typeface="Calibri" panose="020F0502020204030204" pitchFamily="34" charset="0"/>
              </a:rPr>
              <a:t>	</a:t>
            </a:r>
          </a:p>
          <a:p>
            <a:pPr algn="just">
              <a:lnSpc>
                <a:spcPct val="150000"/>
              </a:lnSpc>
            </a:pPr>
            <a:r>
              <a:rPr lang="en-US" dirty="0">
                <a:solidFill>
                  <a:srgbClr val="333333"/>
                </a:solidFill>
                <a:latin typeface="Calibri" panose="020F0502020204030204" pitchFamily="34" charset="0"/>
                <a:cs typeface="Calibri" panose="020F0502020204030204" pitchFamily="34" charset="0"/>
              </a:rPr>
              <a:t>		</a:t>
            </a:r>
          </a:p>
          <a:p>
            <a:pPr algn="just">
              <a:lnSpc>
                <a:spcPct val="150000"/>
              </a:lnSpc>
            </a:pPr>
            <a:endParaRPr lang="en-US" dirty="0">
              <a:solidFill>
                <a:srgbClr val="333333"/>
              </a:solidFill>
              <a:latin typeface="Calibri" panose="020F0502020204030204" pitchFamily="34" charset="0"/>
              <a:cs typeface="Calibri" panose="020F0502020204030204" pitchFamily="34" charset="0"/>
            </a:endParaRPr>
          </a:p>
          <a:p>
            <a:pPr algn="just">
              <a:lnSpc>
                <a:spcPct val="150000"/>
              </a:lnSpc>
            </a:pPr>
            <a:r>
              <a:rPr lang="en-US" b="0" i="0" dirty="0">
                <a:solidFill>
                  <a:srgbClr val="333333"/>
                </a:solidFill>
                <a:effectLst/>
                <a:latin typeface="Calibri" panose="020F0502020204030204" pitchFamily="34" charset="0"/>
                <a:cs typeface="Calibri" panose="020F0502020204030204" pitchFamily="34" charset="0"/>
              </a:rPr>
              <a:t>		</a:t>
            </a:r>
          </a:p>
          <a:p>
            <a:pPr lvl="6"/>
            <a:endParaRPr lang="en-US" sz="2000" b="0" i="0" dirty="0">
              <a:solidFill>
                <a:srgbClr val="333333"/>
              </a:solidFill>
              <a:effectLst/>
              <a:latin typeface="Montserrat" panose="00000500000000000000" pitchFamily="2" charset="0"/>
            </a:endParaRPr>
          </a:p>
          <a:p>
            <a:pPr lvl="6"/>
            <a:endParaRPr lang="en-US" sz="1600" dirty="0">
              <a:solidFill>
                <a:srgbClr val="333333"/>
              </a:solidFill>
              <a:latin typeface="Calibri" panose="020F0502020204030204" pitchFamily="34" charset="0"/>
              <a:cs typeface="Calibri" panose="020F0502020204030204" pitchFamily="34" charset="0"/>
            </a:endParaRPr>
          </a:p>
          <a:p>
            <a:pPr lvl="6"/>
            <a:r>
              <a:rPr lang="en-US" b="1" i="0" dirty="0">
                <a:solidFill>
                  <a:srgbClr val="333333"/>
                </a:solidFill>
                <a:effectLst/>
                <a:latin typeface="Calibri" panose="020F0502020204030204" pitchFamily="34" charset="0"/>
                <a:cs typeface="Calibri" panose="020F0502020204030204" pitchFamily="34" charset="0"/>
              </a:rPr>
              <a:t>	</a:t>
            </a:r>
          </a:p>
          <a:p>
            <a:endParaRPr lang="en-IN" dirty="0"/>
          </a:p>
          <a:p>
            <a:endParaRPr lang="en-IN" dirty="0">
              <a:sym typeface="Wingdings" panose="05000000000000000000" pitchFamily="2" charset="2"/>
            </a:endParaRPr>
          </a:p>
        </p:txBody>
      </p:sp>
      <p:graphicFrame>
        <p:nvGraphicFramePr>
          <p:cNvPr id="3" name="Table 2">
            <a:extLst>
              <a:ext uri="{FF2B5EF4-FFF2-40B4-BE49-F238E27FC236}">
                <a16:creationId xmlns:a16="http://schemas.microsoft.com/office/drawing/2014/main" id="{A383860F-F9A1-B2CA-6E65-CE19659427DF}"/>
              </a:ext>
            </a:extLst>
          </p:cNvPr>
          <p:cNvGraphicFramePr>
            <a:graphicFrameLocks noGrp="1"/>
          </p:cNvGraphicFramePr>
          <p:nvPr>
            <p:extLst>
              <p:ext uri="{D42A27DB-BD31-4B8C-83A1-F6EECF244321}">
                <p14:modId xmlns:p14="http://schemas.microsoft.com/office/powerpoint/2010/main" val="1737836428"/>
              </p:ext>
            </p:extLst>
          </p:nvPr>
        </p:nvGraphicFramePr>
        <p:xfrm>
          <a:off x="993160" y="1195758"/>
          <a:ext cx="6840280" cy="3570754"/>
        </p:xfrm>
        <a:graphic>
          <a:graphicData uri="http://schemas.openxmlformats.org/drawingml/2006/table">
            <a:tbl>
              <a:tblPr/>
              <a:tblGrid>
                <a:gridCol w="1750040">
                  <a:extLst>
                    <a:ext uri="{9D8B030D-6E8A-4147-A177-3AD203B41FA5}">
                      <a16:colId xmlns:a16="http://schemas.microsoft.com/office/drawing/2014/main" val="4265622042"/>
                    </a:ext>
                  </a:extLst>
                </a:gridCol>
                <a:gridCol w="5090240">
                  <a:extLst>
                    <a:ext uri="{9D8B030D-6E8A-4147-A177-3AD203B41FA5}">
                      <a16:colId xmlns:a16="http://schemas.microsoft.com/office/drawing/2014/main" val="2247388146"/>
                    </a:ext>
                  </a:extLst>
                </a:gridCol>
              </a:tblGrid>
              <a:tr h="230447">
                <a:tc>
                  <a:txBody>
                    <a:bodyPr/>
                    <a:lstStyle/>
                    <a:p>
                      <a:pPr algn="ctr" fontAlgn="t"/>
                      <a:r>
                        <a:rPr lang="en-IN" sz="1600">
                          <a:solidFill>
                            <a:srgbClr val="FFFFFF"/>
                          </a:solidFill>
                          <a:effectLst/>
                          <a:latin typeface="Calibri" panose="020F0502020204030204" pitchFamily="34" charset="0"/>
                          <a:cs typeface="Calibri" panose="020F0502020204030204" pitchFamily="34" charset="0"/>
                        </a:rPr>
                        <a:t>Keyword</a:t>
                      </a:r>
                    </a:p>
                  </a:txBody>
                  <a:tcPr marL="36423" marR="36423" marT="36423" marB="36423">
                    <a:lnL w="12700" cap="flat" cmpd="sng" algn="ctr">
                      <a:solidFill>
                        <a:srgbClr val="202B6A"/>
                      </a:solidFill>
                      <a:prstDash val="solid"/>
                      <a:round/>
                      <a:headEnd type="none" w="med" len="med"/>
                      <a:tailEnd type="none" w="med" len="med"/>
                    </a:lnL>
                    <a:lnR w="12700" cap="flat" cmpd="sng" algn="ctr">
                      <a:solidFill>
                        <a:srgbClr val="80256A"/>
                      </a:solidFill>
                      <a:prstDash val="solid"/>
                      <a:round/>
                      <a:headEnd type="none" w="med" len="med"/>
                      <a:tailEnd type="none" w="med" len="med"/>
                    </a:lnR>
                    <a:lnT w="12700" cap="flat" cmpd="sng" algn="ctr">
                      <a:solidFill>
                        <a:srgbClr val="202B6A"/>
                      </a:solidFill>
                      <a:prstDash val="solid"/>
                      <a:round/>
                      <a:headEnd type="none" w="med" len="med"/>
                      <a:tailEnd type="none" w="med" len="med"/>
                    </a:lnT>
                    <a:lnB w="12700" cap="flat" cmpd="sng" algn="ctr">
                      <a:solidFill>
                        <a:srgbClr val="C0296A"/>
                      </a:solidFill>
                      <a:prstDash val="solid"/>
                      <a:round/>
                      <a:headEnd type="none" w="med" len="med"/>
                      <a:tailEnd type="none" w="med" len="med"/>
                    </a:lnB>
                    <a:solidFill>
                      <a:srgbClr val="4285F4"/>
                    </a:solidFill>
                  </a:tcPr>
                </a:tc>
                <a:tc>
                  <a:txBody>
                    <a:bodyPr/>
                    <a:lstStyle/>
                    <a:p>
                      <a:pPr algn="ctr" fontAlgn="t"/>
                      <a:r>
                        <a:rPr lang="en-IN" sz="1600" dirty="0">
                          <a:solidFill>
                            <a:srgbClr val="FFFFFF"/>
                          </a:solidFill>
                          <a:effectLst/>
                          <a:latin typeface="Calibri" panose="020F0502020204030204" pitchFamily="34" charset="0"/>
                          <a:cs typeface="Calibri" panose="020F0502020204030204" pitchFamily="34" charset="0"/>
                        </a:rPr>
                        <a:t>Description</a:t>
                      </a:r>
                    </a:p>
                  </a:txBody>
                  <a:tcPr marL="36423" marR="36423" marT="36423" marB="36423">
                    <a:lnL w="12700" cap="flat" cmpd="sng" algn="ctr">
                      <a:solidFill>
                        <a:srgbClr val="80256A"/>
                      </a:solidFill>
                      <a:prstDash val="solid"/>
                      <a:round/>
                      <a:headEnd type="none" w="med" len="med"/>
                      <a:tailEnd type="none" w="med" len="med"/>
                    </a:lnL>
                    <a:lnR w="12700" cap="flat" cmpd="sng" algn="ctr">
                      <a:solidFill>
                        <a:srgbClr val="80256A"/>
                      </a:solidFill>
                      <a:prstDash val="solid"/>
                      <a:round/>
                      <a:headEnd type="none" w="med" len="med"/>
                      <a:tailEnd type="none" w="med" len="med"/>
                    </a:lnR>
                    <a:lnT w="12700" cap="flat" cmpd="sng" algn="ctr">
                      <a:solidFill>
                        <a:srgbClr val="80256A"/>
                      </a:solidFill>
                      <a:prstDash val="solid"/>
                      <a:round/>
                      <a:headEnd type="none" w="med" len="med"/>
                      <a:tailEnd type="none" w="med" len="med"/>
                    </a:lnT>
                    <a:lnB w="12700" cap="flat" cmpd="sng" algn="ctr">
                      <a:solidFill>
                        <a:srgbClr val="C0296A"/>
                      </a:solidFill>
                      <a:prstDash val="solid"/>
                      <a:round/>
                      <a:headEnd type="none" w="med" len="med"/>
                      <a:tailEnd type="none" w="med" len="med"/>
                    </a:lnB>
                    <a:solidFill>
                      <a:srgbClr val="4285F4"/>
                    </a:solidFill>
                  </a:tcPr>
                </a:tc>
                <a:extLst>
                  <a:ext uri="{0D108BD9-81ED-4DB2-BD59-A6C34878D82A}">
                    <a16:rowId xmlns:a16="http://schemas.microsoft.com/office/drawing/2014/main" val="3990879538"/>
                  </a:ext>
                </a:extLst>
              </a:tr>
              <a:tr h="729360">
                <a:tc>
                  <a:txBody>
                    <a:bodyPr/>
                    <a:lstStyle/>
                    <a:p>
                      <a:pPr algn="ctr"/>
                      <a:r>
                        <a:rPr lang="en-IN" sz="1200">
                          <a:effectLst/>
                          <a:latin typeface="Calibri" panose="020F0502020204030204" pitchFamily="34" charset="0"/>
                          <a:cs typeface="Calibri" panose="020F0502020204030204" pitchFamily="34" charset="0"/>
                        </a:rPr>
                        <a:t>try</a:t>
                      </a:r>
                    </a:p>
                  </a:txBody>
                  <a:tcPr marL="29138" marR="29138" marT="29138" marB="29138" anchor="ctr">
                    <a:lnL w="12700" cap="flat" cmpd="sng" algn="ctr">
                      <a:solidFill>
                        <a:srgbClr val="C0296A"/>
                      </a:solidFill>
                      <a:prstDash val="solid"/>
                      <a:round/>
                      <a:headEnd type="none" w="med" len="med"/>
                      <a:tailEnd type="none" w="med" len="med"/>
                    </a:lnL>
                    <a:lnR w="12700" cap="flat" cmpd="sng" algn="ctr">
                      <a:solidFill>
                        <a:srgbClr val="C0296A"/>
                      </a:solidFill>
                      <a:prstDash val="solid"/>
                      <a:round/>
                      <a:headEnd type="none" w="med" len="med"/>
                      <a:tailEnd type="none" w="med" len="med"/>
                    </a:lnR>
                    <a:lnT w="12700" cap="flat" cmpd="sng" algn="ctr">
                      <a:solidFill>
                        <a:srgbClr val="C0296A"/>
                      </a:solidFill>
                      <a:prstDash val="solid"/>
                      <a:round/>
                      <a:headEnd type="none" w="med" len="med"/>
                      <a:tailEnd type="none" w="med" len="med"/>
                    </a:lnT>
                    <a:lnB w="12700" cap="flat" cmpd="sng" algn="ctr">
                      <a:solidFill>
                        <a:srgbClr val="60276A"/>
                      </a:solidFill>
                      <a:prstDash val="solid"/>
                      <a:round/>
                      <a:headEnd type="none" w="med" len="med"/>
                      <a:tailEnd type="none" w="med" len="med"/>
                    </a:lnB>
                    <a:solidFill>
                      <a:srgbClr val="FFFFFF"/>
                    </a:solidFill>
                  </a:tcPr>
                </a:tc>
                <a:tc>
                  <a:txBody>
                    <a:bodyPr/>
                    <a:lstStyle/>
                    <a:p>
                      <a:pPr algn="ctr"/>
                      <a:r>
                        <a:rPr lang="en-US" sz="1200">
                          <a:effectLst/>
                          <a:latin typeface="Calibri" panose="020F0502020204030204" pitchFamily="34" charset="0"/>
                          <a:cs typeface="Calibri" panose="020F0502020204030204" pitchFamily="34" charset="0"/>
                        </a:rPr>
                        <a:t>The "try" keyword is used to specify a block where we should place an exception code. It means we can't use try block alone. The try block must be followed by either catch or finally.</a:t>
                      </a:r>
                    </a:p>
                  </a:txBody>
                  <a:tcPr marL="29138" marR="29138" marT="29138" marB="29138" anchor="ctr">
                    <a:lnL w="12700" cap="flat" cmpd="sng" algn="ctr">
                      <a:solidFill>
                        <a:srgbClr val="C0296A"/>
                      </a:solidFill>
                      <a:prstDash val="solid"/>
                      <a:round/>
                      <a:headEnd type="none" w="med" len="med"/>
                      <a:tailEnd type="none" w="med" len="med"/>
                    </a:lnL>
                    <a:lnR w="12700" cap="flat" cmpd="sng" algn="ctr">
                      <a:solidFill>
                        <a:srgbClr val="C0296A"/>
                      </a:solidFill>
                      <a:prstDash val="solid"/>
                      <a:round/>
                      <a:headEnd type="none" w="med" len="med"/>
                      <a:tailEnd type="none" w="med" len="med"/>
                    </a:lnR>
                    <a:lnT w="12700" cap="flat" cmpd="sng" algn="ctr">
                      <a:solidFill>
                        <a:srgbClr val="C0296A"/>
                      </a:solidFill>
                      <a:prstDash val="solid"/>
                      <a:round/>
                      <a:headEnd type="none" w="med" len="med"/>
                      <a:tailEnd type="none" w="med" len="med"/>
                    </a:lnT>
                    <a:lnB w="12700" cap="flat" cmpd="sng" algn="ctr">
                      <a:solidFill>
                        <a:srgbClr val="60276A"/>
                      </a:solidFill>
                      <a:prstDash val="solid"/>
                      <a:round/>
                      <a:headEnd type="none" w="med" len="med"/>
                      <a:tailEnd type="none" w="med" len="med"/>
                    </a:lnB>
                    <a:solidFill>
                      <a:srgbClr val="FFFFFF"/>
                    </a:solidFill>
                  </a:tcPr>
                </a:tc>
                <a:extLst>
                  <a:ext uri="{0D108BD9-81ED-4DB2-BD59-A6C34878D82A}">
                    <a16:rowId xmlns:a16="http://schemas.microsoft.com/office/drawing/2014/main" val="137065957"/>
                  </a:ext>
                </a:extLst>
              </a:tr>
              <a:tr h="729360">
                <a:tc>
                  <a:txBody>
                    <a:bodyPr/>
                    <a:lstStyle/>
                    <a:p>
                      <a:pPr algn="ctr"/>
                      <a:r>
                        <a:rPr lang="en-IN" sz="1200">
                          <a:effectLst/>
                          <a:latin typeface="Calibri" panose="020F0502020204030204" pitchFamily="34" charset="0"/>
                          <a:cs typeface="Calibri" panose="020F0502020204030204" pitchFamily="34" charset="0"/>
                        </a:rPr>
                        <a:t>catch</a:t>
                      </a:r>
                    </a:p>
                  </a:txBody>
                  <a:tcPr marL="29138" marR="29138" marT="29138" marB="29138" anchor="ctr">
                    <a:lnL w="12700" cap="flat" cmpd="sng" algn="ctr">
                      <a:solidFill>
                        <a:srgbClr val="60276A"/>
                      </a:solidFill>
                      <a:prstDash val="solid"/>
                      <a:round/>
                      <a:headEnd type="none" w="med" len="med"/>
                      <a:tailEnd type="none" w="med" len="med"/>
                    </a:lnL>
                    <a:lnR w="12700" cap="flat" cmpd="sng" algn="ctr">
                      <a:solidFill>
                        <a:srgbClr val="60276A"/>
                      </a:solidFill>
                      <a:prstDash val="solid"/>
                      <a:round/>
                      <a:headEnd type="none" w="med" len="med"/>
                      <a:tailEnd type="none" w="med" len="med"/>
                    </a:lnR>
                    <a:lnT w="12700" cap="flat" cmpd="sng" algn="ctr">
                      <a:solidFill>
                        <a:srgbClr val="60276A"/>
                      </a:solidFill>
                      <a:prstDash val="solid"/>
                      <a:round/>
                      <a:headEnd type="none" w="med" len="med"/>
                      <a:tailEnd type="none" w="med" len="med"/>
                    </a:lnT>
                    <a:lnB w="12700" cap="flat" cmpd="sng" algn="ctr">
                      <a:solidFill>
                        <a:srgbClr val="60276A"/>
                      </a:solidFill>
                      <a:prstDash val="solid"/>
                      <a:round/>
                      <a:headEnd type="none" w="med" len="med"/>
                      <a:tailEnd type="none" w="med" len="med"/>
                    </a:lnB>
                    <a:solidFill>
                      <a:srgbClr val="FFFFFF"/>
                    </a:solidFill>
                  </a:tcPr>
                </a:tc>
                <a:tc>
                  <a:txBody>
                    <a:bodyPr/>
                    <a:lstStyle/>
                    <a:p>
                      <a:pPr algn="ctr"/>
                      <a:r>
                        <a:rPr lang="en-US" sz="1200">
                          <a:effectLst/>
                          <a:latin typeface="Calibri" panose="020F0502020204030204" pitchFamily="34" charset="0"/>
                          <a:cs typeface="Calibri" panose="020F0502020204030204" pitchFamily="34" charset="0"/>
                        </a:rPr>
                        <a:t>The "catch" block is used to handle the exception. It must be preceded by try block which means we can't use catch block alone. It can be followed by finally block later.</a:t>
                      </a:r>
                    </a:p>
                  </a:txBody>
                  <a:tcPr marL="29138" marR="29138" marT="29138" marB="29138" anchor="ctr">
                    <a:lnL w="12700" cap="flat" cmpd="sng" algn="ctr">
                      <a:solidFill>
                        <a:srgbClr val="60276A"/>
                      </a:solidFill>
                      <a:prstDash val="solid"/>
                      <a:round/>
                      <a:headEnd type="none" w="med" len="med"/>
                      <a:tailEnd type="none" w="med" len="med"/>
                    </a:lnL>
                    <a:lnR w="12700" cap="flat" cmpd="sng" algn="ctr">
                      <a:solidFill>
                        <a:srgbClr val="60276A"/>
                      </a:solidFill>
                      <a:prstDash val="solid"/>
                      <a:round/>
                      <a:headEnd type="none" w="med" len="med"/>
                      <a:tailEnd type="none" w="med" len="med"/>
                    </a:lnR>
                    <a:lnT w="12700" cap="flat" cmpd="sng" algn="ctr">
                      <a:solidFill>
                        <a:srgbClr val="60276A"/>
                      </a:solidFill>
                      <a:prstDash val="solid"/>
                      <a:round/>
                      <a:headEnd type="none" w="med" len="med"/>
                      <a:tailEnd type="none" w="med" len="med"/>
                    </a:lnT>
                    <a:lnB w="12700" cap="flat" cmpd="sng" algn="ctr">
                      <a:solidFill>
                        <a:srgbClr val="60276A"/>
                      </a:solidFill>
                      <a:prstDash val="solid"/>
                      <a:round/>
                      <a:headEnd type="none" w="med" len="med"/>
                      <a:tailEnd type="none" w="med" len="med"/>
                    </a:lnB>
                    <a:solidFill>
                      <a:srgbClr val="FFFFFF"/>
                    </a:solidFill>
                  </a:tcPr>
                </a:tc>
                <a:extLst>
                  <a:ext uri="{0D108BD9-81ED-4DB2-BD59-A6C34878D82A}">
                    <a16:rowId xmlns:a16="http://schemas.microsoft.com/office/drawing/2014/main" val="3761553335"/>
                  </a:ext>
                </a:extLst>
              </a:tr>
              <a:tr h="598449">
                <a:tc>
                  <a:txBody>
                    <a:bodyPr/>
                    <a:lstStyle/>
                    <a:p>
                      <a:pPr algn="ctr"/>
                      <a:r>
                        <a:rPr lang="en-IN" sz="1200">
                          <a:effectLst/>
                          <a:latin typeface="Calibri" panose="020F0502020204030204" pitchFamily="34" charset="0"/>
                          <a:cs typeface="Calibri" panose="020F0502020204030204" pitchFamily="34" charset="0"/>
                        </a:rPr>
                        <a:t>finally</a:t>
                      </a:r>
                    </a:p>
                  </a:txBody>
                  <a:tcPr marL="29138" marR="29138" marT="29138" marB="29138" anchor="ctr">
                    <a:lnL w="12700" cap="flat" cmpd="sng" algn="ctr">
                      <a:solidFill>
                        <a:srgbClr val="60276A"/>
                      </a:solidFill>
                      <a:prstDash val="solid"/>
                      <a:round/>
                      <a:headEnd type="none" w="med" len="med"/>
                      <a:tailEnd type="none" w="med" len="med"/>
                    </a:lnL>
                    <a:lnR w="12700" cap="flat" cmpd="sng" algn="ctr">
                      <a:solidFill>
                        <a:srgbClr val="60276A"/>
                      </a:solidFill>
                      <a:prstDash val="solid"/>
                      <a:round/>
                      <a:headEnd type="none" w="med" len="med"/>
                      <a:tailEnd type="none" w="med" len="med"/>
                    </a:lnR>
                    <a:lnT w="12700" cap="flat" cmpd="sng" algn="ctr">
                      <a:solidFill>
                        <a:srgbClr val="60276A"/>
                      </a:solidFill>
                      <a:prstDash val="solid"/>
                      <a:round/>
                      <a:headEnd type="none" w="med" len="med"/>
                      <a:tailEnd type="none" w="med" len="med"/>
                    </a:lnT>
                    <a:lnB w="12700" cap="flat" cmpd="sng" algn="ctr">
                      <a:solidFill>
                        <a:srgbClr val="60256A"/>
                      </a:solidFill>
                      <a:prstDash val="solid"/>
                      <a:round/>
                      <a:headEnd type="none" w="med" len="med"/>
                      <a:tailEnd type="none" w="med" len="med"/>
                    </a:lnB>
                    <a:solidFill>
                      <a:srgbClr val="FFFFFF"/>
                    </a:solidFill>
                  </a:tcPr>
                </a:tc>
                <a:tc>
                  <a:txBody>
                    <a:bodyPr/>
                    <a:lstStyle/>
                    <a:p>
                      <a:pPr algn="ctr"/>
                      <a:r>
                        <a:rPr lang="en-US" sz="1200">
                          <a:effectLst/>
                          <a:latin typeface="Calibri" panose="020F0502020204030204" pitchFamily="34" charset="0"/>
                          <a:cs typeface="Calibri" panose="020F0502020204030204" pitchFamily="34" charset="0"/>
                        </a:rPr>
                        <a:t>The "finally" block is used to execute the necessary code of the program. It is executed whether an exception is handled or not.</a:t>
                      </a:r>
                    </a:p>
                  </a:txBody>
                  <a:tcPr marL="29138" marR="29138" marT="29138" marB="29138" anchor="ctr">
                    <a:lnL w="12700" cap="flat" cmpd="sng" algn="ctr">
                      <a:solidFill>
                        <a:srgbClr val="60276A"/>
                      </a:solidFill>
                      <a:prstDash val="solid"/>
                      <a:round/>
                      <a:headEnd type="none" w="med" len="med"/>
                      <a:tailEnd type="none" w="med" len="med"/>
                    </a:lnL>
                    <a:lnR w="12700" cap="flat" cmpd="sng" algn="ctr">
                      <a:solidFill>
                        <a:srgbClr val="60276A"/>
                      </a:solidFill>
                      <a:prstDash val="solid"/>
                      <a:round/>
                      <a:headEnd type="none" w="med" len="med"/>
                      <a:tailEnd type="none" w="med" len="med"/>
                    </a:lnR>
                    <a:lnT w="12700" cap="flat" cmpd="sng" algn="ctr">
                      <a:solidFill>
                        <a:srgbClr val="60276A"/>
                      </a:solidFill>
                      <a:prstDash val="solid"/>
                      <a:round/>
                      <a:headEnd type="none" w="med" len="med"/>
                      <a:tailEnd type="none" w="med" len="med"/>
                    </a:lnT>
                    <a:lnB w="12700" cap="flat" cmpd="sng" algn="ctr">
                      <a:solidFill>
                        <a:srgbClr val="60256A"/>
                      </a:solidFill>
                      <a:prstDash val="solid"/>
                      <a:round/>
                      <a:headEnd type="none" w="med" len="med"/>
                      <a:tailEnd type="none" w="med" len="med"/>
                    </a:lnB>
                    <a:solidFill>
                      <a:srgbClr val="FFFFFF"/>
                    </a:solidFill>
                  </a:tcPr>
                </a:tc>
                <a:extLst>
                  <a:ext uri="{0D108BD9-81ED-4DB2-BD59-A6C34878D82A}">
                    <a16:rowId xmlns:a16="http://schemas.microsoft.com/office/drawing/2014/main" val="952098935"/>
                  </a:ext>
                </a:extLst>
              </a:tr>
              <a:tr h="336628">
                <a:tc>
                  <a:txBody>
                    <a:bodyPr/>
                    <a:lstStyle/>
                    <a:p>
                      <a:pPr algn="ctr"/>
                      <a:r>
                        <a:rPr lang="en-IN" sz="1200">
                          <a:effectLst/>
                          <a:latin typeface="Calibri" panose="020F0502020204030204" pitchFamily="34" charset="0"/>
                          <a:cs typeface="Calibri" panose="020F0502020204030204" pitchFamily="34" charset="0"/>
                        </a:rPr>
                        <a:t>throw</a:t>
                      </a:r>
                    </a:p>
                  </a:txBody>
                  <a:tcPr marL="29138" marR="29138" marT="29138" marB="29138" anchor="ctr">
                    <a:lnL w="12700" cap="flat" cmpd="sng" algn="ctr">
                      <a:solidFill>
                        <a:srgbClr val="60256A"/>
                      </a:solidFill>
                      <a:prstDash val="solid"/>
                      <a:round/>
                      <a:headEnd type="none" w="med" len="med"/>
                      <a:tailEnd type="none" w="med" len="med"/>
                    </a:lnL>
                    <a:lnR w="12700" cap="flat" cmpd="sng" algn="ctr">
                      <a:solidFill>
                        <a:srgbClr val="60256A"/>
                      </a:solidFill>
                      <a:prstDash val="solid"/>
                      <a:round/>
                      <a:headEnd type="none" w="med" len="med"/>
                      <a:tailEnd type="none" w="med" len="med"/>
                    </a:lnR>
                    <a:lnT w="12700" cap="flat" cmpd="sng" algn="ctr">
                      <a:solidFill>
                        <a:srgbClr val="60256A"/>
                      </a:solidFill>
                      <a:prstDash val="solid"/>
                      <a:round/>
                      <a:headEnd type="none" w="med" len="med"/>
                      <a:tailEnd type="none" w="med" len="med"/>
                    </a:lnT>
                    <a:lnB w="12700" cap="flat" cmpd="sng" algn="ctr">
                      <a:solidFill>
                        <a:srgbClr val="60256A"/>
                      </a:solidFill>
                      <a:prstDash val="solid"/>
                      <a:round/>
                      <a:headEnd type="none" w="med" len="med"/>
                      <a:tailEnd type="none" w="med" len="med"/>
                    </a:lnB>
                    <a:solidFill>
                      <a:srgbClr val="FFFFFF"/>
                    </a:solidFill>
                  </a:tcPr>
                </a:tc>
                <a:tc>
                  <a:txBody>
                    <a:bodyPr/>
                    <a:lstStyle/>
                    <a:p>
                      <a:pPr algn="ctr"/>
                      <a:r>
                        <a:rPr lang="en-US" sz="1200">
                          <a:effectLst/>
                          <a:latin typeface="Calibri" panose="020F0502020204030204" pitchFamily="34" charset="0"/>
                          <a:cs typeface="Calibri" panose="020F0502020204030204" pitchFamily="34" charset="0"/>
                        </a:rPr>
                        <a:t>The "throw" keyword is used to throw an exception.</a:t>
                      </a:r>
                    </a:p>
                  </a:txBody>
                  <a:tcPr marL="29138" marR="29138" marT="29138" marB="29138" anchor="ctr">
                    <a:lnL w="12700" cap="flat" cmpd="sng" algn="ctr">
                      <a:solidFill>
                        <a:srgbClr val="60256A"/>
                      </a:solidFill>
                      <a:prstDash val="solid"/>
                      <a:round/>
                      <a:headEnd type="none" w="med" len="med"/>
                      <a:tailEnd type="none" w="med" len="med"/>
                    </a:lnL>
                    <a:lnR w="12700" cap="flat" cmpd="sng" algn="ctr">
                      <a:solidFill>
                        <a:srgbClr val="60256A"/>
                      </a:solidFill>
                      <a:prstDash val="solid"/>
                      <a:round/>
                      <a:headEnd type="none" w="med" len="med"/>
                      <a:tailEnd type="none" w="med" len="med"/>
                    </a:lnR>
                    <a:lnT w="12700" cap="flat" cmpd="sng" algn="ctr">
                      <a:solidFill>
                        <a:srgbClr val="60256A"/>
                      </a:solidFill>
                      <a:prstDash val="solid"/>
                      <a:round/>
                      <a:headEnd type="none" w="med" len="med"/>
                      <a:tailEnd type="none" w="med" len="med"/>
                    </a:lnT>
                    <a:lnB w="12700" cap="flat" cmpd="sng" algn="ctr">
                      <a:solidFill>
                        <a:srgbClr val="60256A"/>
                      </a:solidFill>
                      <a:prstDash val="solid"/>
                      <a:round/>
                      <a:headEnd type="none" w="med" len="med"/>
                      <a:tailEnd type="none" w="med" len="med"/>
                    </a:lnB>
                    <a:solidFill>
                      <a:srgbClr val="FFFFFF"/>
                    </a:solidFill>
                  </a:tcPr>
                </a:tc>
                <a:extLst>
                  <a:ext uri="{0D108BD9-81ED-4DB2-BD59-A6C34878D82A}">
                    <a16:rowId xmlns:a16="http://schemas.microsoft.com/office/drawing/2014/main" val="3256934100"/>
                  </a:ext>
                </a:extLst>
              </a:tr>
              <a:tr h="860271">
                <a:tc>
                  <a:txBody>
                    <a:bodyPr/>
                    <a:lstStyle/>
                    <a:p>
                      <a:pPr algn="ctr"/>
                      <a:r>
                        <a:rPr lang="en-IN" sz="1200">
                          <a:effectLst/>
                          <a:latin typeface="Calibri" panose="020F0502020204030204" pitchFamily="34" charset="0"/>
                          <a:cs typeface="Calibri" panose="020F0502020204030204" pitchFamily="34" charset="0"/>
                        </a:rPr>
                        <a:t>throws</a:t>
                      </a:r>
                    </a:p>
                  </a:txBody>
                  <a:tcPr marL="29138" marR="29138" marT="29138" marB="29138" anchor="ctr">
                    <a:lnL w="12700" cap="flat" cmpd="sng" algn="ctr">
                      <a:solidFill>
                        <a:srgbClr val="60256A"/>
                      </a:solidFill>
                      <a:prstDash val="solid"/>
                      <a:round/>
                      <a:headEnd type="none" w="med" len="med"/>
                      <a:tailEnd type="none" w="med" len="med"/>
                    </a:lnL>
                    <a:lnR w="12700" cap="flat" cmpd="sng" algn="ctr">
                      <a:solidFill>
                        <a:srgbClr val="60256A"/>
                      </a:solidFill>
                      <a:prstDash val="solid"/>
                      <a:round/>
                      <a:headEnd type="none" w="med" len="med"/>
                      <a:tailEnd type="none" w="med" len="med"/>
                    </a:lnR>
                    <a:lnT w="12700" cap="flat" cmpd="sng" algn="ctr">
                      <a:solidFill>
                        <a:srgbClr val="60256A"/>
                      </a:solidFill>
                      <a:prstDash val="solid"/>
                      <a:round/>
                      <a:headEnd type="none" w="med" len="med"/>
                      <a:tailEnd type="none" w="med" len="med"/>
                    </a:lnT>
                    <a:lnB w="12700" cap="flat" cmpd="sng" algn="ctr">
                      <a:solidFill>
                        <a:srgbClr val="60256A"/>
                      </a:solidFill>
                      <a:prstDash val="solid"/>
                      <a:round/>
                      <a:headEnd type="none" w="med" len="med"/>
                      <a:tailEnd type="none" w="med" len="med"/>
                    </a:lnB>
                    <a:solidFill>
                      <a:srgbClr val="FFFFFF"/>
                    </a:solidFill>
                  </a:tcPr>
                </a:tc>
                <a:tc>
                  <a:txBody>
                    <a:bodyPr/>
                    <a:lstStyle/>
                    <a:p>
                      <a:pPr algn="ctr"/>
                      <a:r>
                        <a:rPr lang="en-US" sz="1200" dirty="0">
                          <a:effectLst/>
                          <a:latin typeface="Calibri" panose="020F0502020204030204" pitchFamily="34" charset="0"/>
                          <a:cs typeface="Calibri" panose="020F0502020204030204" pitchFamily="34" charset="0"/>
                        </a:rPr>
                        <a:t>The "throws" keyword is used to declare exceptions. It specifies that there may occur an exception in the method. It doesn't throw an exception. It is always used with method signature.</a:t>
                      </a:r>
                    </a:p>
                  </a:txBody>
                  <a:tcPr marL="29138" marR="29138" marT="29138" marB="29138" anchor="ctr">
                    <a:lnL w="12700" cap="flat" cmpd="sng" algn="ctr">
                      <a:solidFill>
                        <a:srgbClr val="60256A"/>
                      </a:solidFill>
                      <a:prstDash val="solid"/>
                      <a:round/>
                      <a:headEnd type="none" w="med" len="med"/>
                      <a:tailEnd type="none" w="med" len="med"/>
                    </a:lnL>
                    <a:lnR w="12700" cap="flat" cmpd="sng" algn="ctr">
                      <a:solidFill>
                        <a:srgbClr val="60256A"/>
                      </a:solidFill>
                      <a:prstDash val="solid"/>
                      <a:round/>
                      <a:headEnd type="none" w="med" len="med"/>
                      <a:tailEnd type="none" w="med" len="med"/>
                    </a:lnR>
                    <a:lnT w="12700" cap="flat" cmpd="sng" algn="ctr">
                      <a:solidFill>
                        <a:srgbClr val="60256A"/>
                      </a:solidFill>
                      <a:prstDash val="solid"/>
                      <a:round/>
                      <a:headEnd type="none" w="med" len="med"/>
                      <a:tailEnd type="none" w="med" len="med"/>
                    </a:lnT>
                    <a:lnB w="12700" cap="flat" cmpd="sng" algn="ctr">
                      <a:solidFill>
                        <a:srgbClr val="60256A"/>
                      </a:solidFill>
                      <a:prstDash val="solid"/>
                      <a:round/>
                      <a:headEnd type="none" w="med" len="med"/>
                      <a:tailEnd type="none" w="med" len="med"/>
                    </a:lnB>
                    <a:solidFill>
                      <a:srgbClr val="FFFFFF"/>
                    </a:solidFill>
                  </a:tcPr>
                </a:tc>
                <a:extLst>
                  <a:ext uri="{0D108BD9-81ED-4DB2-BD59-A6C34878D82A}">
                    <a16:rowId xmlns:a16="http://schemas.microsoft.com/office/drawing/2014/main" val="1620568515"/>
                  </a:ext>
                </a:extLst>
              </a:tr>
            </a:tbl>
          </a:graphicData>
        </a:graphic>
      </p:graphicFrame>
    </p:spTree>
    <p:extLst>
      <p:ext uri="{BB962C8B-B14F-4D97-AF65-F5344CB8AC3E}">
        <p14:creationId xmlns:p14="http://schemas.microsoft.com/office/powerpoint/2010/main" val="7230599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6">
          <a:extLst>
            <a:ext uri="{FF2B5EF4-FFF2-40B4-BE49-F238E27FC236}">
              <a16:creationId xmlns:a16="http://schemas.microsoft.com/office/drawing/2014/main" id="{F52B73E5-2D4A-5E56-9F46-EBCBE8B92958}"/>
            </a:ext>
          </a:extLst>
        </p:cNvPr>
        <p:cNvGrpSpPr/>
        <p:nvPr/>
      </p:nvGrpSpPr>
      <p:grpSpPr>
        <a:xfrm>
          <a:off x="0" y="0"/>
          <a:ext cx="0" cy="0"/>
          <a:chOff x="0" y="0"/>
          <a:chExt cx="0" cy="0"/>
        </a:xfrm>
      </p:grpSpPr>
      <p:sp>
        <p:nvSpPr>
          <p:cNvPr id="127" name="Google Shape;127;p22">
            <a:extLst>
              <a:ext uri="{FF2B5EF4-FFF2-40B4-BE49-F238E27FC236}">
                <a16:creationId xmlns:a16="http://schemas.microsoft.com/office/drawing/2014/main" id="{B8A1604B-35D1-61B1-E73E-D68854BBCED5}"/>
              </a:ext>
            </a:extLst>
          </p:cNvPr>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US" dirty="0"/>
              <a:t>Difference b/w throw and throws:</a:t>
            </a:r>
            <a:endParaRPr dirty="0"/>
          </a:p>
        </p:txBody>
      </p:sp>
      <p:sp>
        <p:nvSpPr>
          <p:cNvPr id="2" name="TextBox 1">
            <a:extLst>
              <a:ext uri="{FF2B5EF4-FFF2-40B4-BE49-F238E27FC236}">
                <a16:creationId xmlns:a16="http://schemas.microsoft.com/office/drawing/2014/main" id="{8BDD11E3-C43E-6777-1375-BF0A931C688C}"/>
              </a:ext>
            </a:extLst>
          </p:cNvPr>
          <p:cNvSpPr txBox="1"/>
          <p:nvPr/>
        </p:nvSpPr>
        <p:spPr>
          <a:xfrm>
            <a:off x="0" y="569431"/>
            <a:ext cx="8826600" cy="4411464"/>
          </a:xfrm>
          <a:prstGeom prst="rect">
            <a:avLst/>
          </a:prstGeom>
          <a:noFill/>
        </p:spPr>
        <p:txBody>
          <a:bodyPr wrap="square" rtlCol="0">
            <a:spAutoFit/>
          </a:bodyPr>
          <a:lstStyle/>
          <a:p>
            <a:pPr>
              <a:spcAft>
                <a:spcPts val="800"/>
              </a:spcAft>
            </a:pPr>
            <a:endParaRPr lang="en-IN" kern="100" dirty="0">
              <a:effectLst/>
              <a:latin typeface="Calibri" panose="020F0502020204030204" pitchFamily="34" charset="0"/>
              <a:ea typeface="Yu Mincho" panose="02020400000000000000" pitchFamily="18" charset="-128"/>
              <a:cs typeface="Times New Roman" panose="02020603050405020304" pitchFamily="18" charset="0"/>
            </a:endParaRPr>
          </a:p>
          <a:p>
            <a:pPr lvl="7">
              <a:lnSpc>
                <a:spcPct val="150000"/>
              </a:lnSpc>
            </a:pPr>
            <a:endParaRPr lang="en-IN" kern="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p>
            <a:pPr marL="285750" indent="-285750" algn="just">
              <a:lnSpc>
                <a:spcPct val="200000"/>
              </a:lnSpc>
              <a:buFont typeface="Arial" panose="020B0604020202020204" pitchFamily="34" charset="0"/>
              <a:buChar char="•"/>
            </a:pPr>
            <a:endParaRPr lang="en-IN" b="1" kern="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p>
            <a:pPr algn="just">
              <a:lnSpc>
                <a:spcPct val="200000"/>
              </a:lnSpc>
            </a:pPr>
            <a:r>
              <a:rPr lang="en-US" dirty="0">
                <a:solidFill>
                  <a:srgbClr val="333333"/>
                </a:solidFill>
                <a:latin typeface="Calibri" panose="020F0502020204030204" pitchFamily="34" charset="0"/>
                <a:cs typeface="Calibri" panose="020F0502020204030204" pitchFamily="34" charset="0"/>
              </a:rPr>
              <a:t>	</a:t>
            </a:r>
          </a:p>
          <a:p>
            <a:pPr algn="just">
              <a:lnSpc>
                <a:spcPct val="150000"/>
              </a:lnSpc>
            </a:pPr>
            <a:r>
              <a:rPr lang="en-US" dirty="0">
                <a:solidFill>
                  <a:srgbClr val="333333"/>
                </a:solidFill>
                <a:latin typeface="Calibri" panose="020F0502020204030204" pitchFamily="34" charset="0"/>
                <a:cs typeface="Calibri" panose="020F0502020204030204" pitchFamily="34" charset="0"/>
              </a:rPr>
              <a:t>		</a:t>
            </a:r>
          </a:p>
          <a:p>
            <a:pPr algn="just">
              <a:lnSpc>
                <a:spcPct val="150000"/>
              </a:lnSpc>
            </a:pPr>
            <a:endParaRPr lang="en-US" dirty="0">
              <a:solidFill>
                <a:srgbClr val="333333"/>
              </a:solidFill>
              <a:latin typeface="Calibri" panose="020F0502020204030204" pitchFamily="34" charset="0"/>
              <a:cs typeface="Calibri" panose="020F0502020204030204" pitchFamily="34" charset="0"/>
            </a:endParaRPr>
          </a:p>
          <a:p>
            <a:pPr algn="just">
              <a:lnSpc>
                <a:spcPct val="150000"/>
              </a:lnSpc>
            </a:pPr>
            <a:r>
              <a:rPr lang="en-US" b="1" i="0" dirty="0">
                <a:solidFill>
                  <a:srgbClr val="333333"/>
                </a:solidFill>
                <a:effectLst/>
                <a:latin typeface="Calibri" panose="020F0502020204030204" pitchFamily="34" charset="0"/>
                <a:cs typeface="Calibri" panose="020F0502020204030204" pitchFamily="34" charset="0"/>
              </a:rPr>
              <a:t>Difference between Final &amp; Finally:</a:t>
            </a:r>
          </a:p>
          <a:p>
            <a:pPr algn="just">
              <a:lnSpc>
                <a:spcPct val="150000"/>
              </a:lnSpc>
            </a:pPr>
            <a:endParaRPr lang="en-US" dirty="0">
              <a:solidFill>
                <a:srgbClr val="333333"/>
              </a:solidFill>
              <a:latin typeface="Calibri" panose="020F0502020204030204" pitchFamily="34" charset="0"/>
              <a:cs typeface="Calibri" panose="020F0502020204030204" pitchFamily="34" charset="0"/>
            </a:endParaRPr>
          </a:p>
          <a:p>
            <a:pPr algn="just">
              <a:lnSpc>
                <a:spcPct val="150000"/>
              </a:lnSpc>
            </a:pPr>
            <a:r>
              <a:rPr lang="en-US" b="0" i="0" dirty="0">
                <a:solidFill>
                  <a:srgbClr val="333333"/>
                </a:solidFill>
                <a:effectLst/>
                <a:latin typeface="Calibri" panose="020F0502020204030204" pitchFamily="34" charset="0"/>
                <a:cs typeface="Calibri" panose="020F0502020204030204" pitchFamily="34" charset="0"/>
              </a:rPr>
              <a:t>		</a:t>
            </a:r>
          </a:p>
          <a:p>
            <a:pPr lvl="6"/>
            <a:endParaRPr lang="en-US" sz="2000" b="0" i="0" dirty="0">
              <a:solidFill>
                <a:srgbClr val="333333"/>
              </a:solidFill>
              <a:effectLst/>
              <a:latin typeface="Montserrat" panose="00000500000000000000" pitchFamily="2" charset="0"/>
            </a:endParaRPr>
          </a:p>
          <a:p>
            <a:pPr lvl="6"/>
            <a:endParaRPr lang="en-US" sz="1600" dirty="0">
              <a:solidFill>
                <a:srgbClr val="333333"/>
              </a:solidFill>
              <a:latin typeface="Calibri" panose="020F0502020204030204" pitchFamily="34" charset="0"/>
              <a:cs typeface="Calibri" panose="020F0502020204030204" pitchFamily="34" charset="0"/>
            </a:endParaRPr>
          </a:p>
          <a:p>
            <a:pPr lvl="6"/>
            <a:r>
              <a:rPr lang="en-US" b="1" i="0" dirty="0">
                <a:solidFill>
                  <a:srgbClr val="333333"/>
                </a:solidFill>
                <a:effectLst/>
                <a:latin typeface="Calibri" panose="020F0502020204030204" pitchFamily="34" charset="0"/>
                <a:cs typeface="Calibri" panose="020F0502020204030204" pitchFamily="34" charset="0"/>
              </a:rPr>
              <a:t>	</a:t>
            </a:r>
          </a:p>
          <a:p>
            <a:endParaRPr lang="en-IN" dirty="0"/>
          </a:p>
          <a:p>
            <a:endParaRPr lang="en-IN" dirty="0">
              <a:sym typeface="Wingdings" panose="05000000000000000000" pitchFamily="2" charset="2"/>
            </a:endParaRPr>
          </a:p>
        </p:txBody>
      </p:sp>
      <p:graphicFrame>
        <p:nvGraphicFramePr>
          <p:cNvPr id="3" name="Table 2">
            <a:extLst>
              <a:ext uri="{FF2B5EF4-FFF2-40B4-BE49-F238E27FC236}">
                <a16:creationId xmlns:a16="http://schemas.microsoft.com/office/drawing/2014/main" id="{3766BE1B-E2EE-9C0C-EC3E-562C43A41CCA}"/>
              </a:ext>
            </a:extLst>
          </p:cNvPr>
          <p:cNvGraphicFramePr>
            <a:graphicFrameLocks noGrp="1"/>
          </p:cNvGraphicFramePr>
          <p:nvPr>
            <p:extLst>
              <p:ext uri="{D42A27DB-BD31-4B8C-83A1-F6EECF244321}">
                <p14:modId xmlns:p14="http://schemas.microsoft.com/office/powerpoint/2010/main" val="1047034479"/>
              </p:ext>
            </p:extLst>
          </p:nvPr>
        </p:nvGraphicFramePr>
        <p:xfrm>
          <a:off x="1098698" y="922327"/>
          <a:ext cx="6096000" cy="155448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70328829"/>
                    </a:ext>
                  </a:extLst>
                </a:gridCol>
                <a:gridCol w="3048000">
                  <a:extLst>
                    <a:ext uri="{9D8B030D-6E8A-4147-A177-3AD203B41FA5}">
                      <a16:colId xmlns:a16="http://schemas.microsoft.com/office/drawing/2014/main" val="2217166071"/>
                    </a:ext>
                  </a:extLst>
                </a:gridCol>
              </a:tblGrid>
              <a:tr h="0">
                <a:tc>
                  <a:txBody>
                    <a:bodyPr/>
                    <a:lstStyle/>
                    <a:p>
                      <a:r>
                        <a:rPr lang="en-US" dirty="0">
                          <a:latin typeface="Calibri" panose="020F0502020204030204" pitchFamily="34" charset="0"/>
                          <a:cs typeface="Calibri" panose="020F0502020204030204" pitchFamily="34" charset="0"/>
                        </a:rPr>
                        <a:t>Throw</a:t>
                      </a:r>
                      <a:endParaRPr lang="en-IN" dirty="0">
                        <a:latin typeface="Calibri" panose="020F0502020204030204" pitchFamily="34" charset="0"/>
                        <a:cs typeface="Calibri" panose="020F0502020204030204" pitchFamily="34" charset="0"/>
                      </a:endParaRPr>
                    </a:p>
                  </a:txBody>
                  <a:tcPr/>
                </a:tc>
                <a:tc>
                  <a:txBody>
                    <a:bodyPr/>
                    <a:lstStyle/>
                    <a:p>
                      <a:r>
                        <a:rPr lang="en-US"/>
                        <a:t>Throws</a:t>
                      </a:r>
                      <a:endParaRPr lang="en-IN" dirty="0"/>
                    </a:p>
                  </a:txBody>
                  <a:tcPr/>
                </a:tc>
                <a:extLst>
                  <a:ext uri="{0D108BD9-81ED-4DB2-BD59-A6C34878D82A}">
                    <a16:rowId xmlns:a16="http://schemas.microsoft.com/office/drawing/2014/main" val="3199260057"/>
                  </a:ext>
                </a:extLst>
              </a:tr>
              <a:tr h="370840">
                <a:tc>
                  <a:txBody>
                    <a:bodyPr/>
                    <a:lstStyle/>
                    <a:p>
                      <a:r>
                        <a:rPr lang="en-US" dirty="0"/>
                        <a:t>Throw is a keyword, we can through any exception inside the method</a:t>
                      </a:r>
                      <a:endParaRPr lang="en-IN" dirty="0"/>
                    </a:p>
                  </a:txBody>
                  <a:tcPr/>
                </a:tc>
                <a:tc>
                  <a:txBody>
                    <a:bodyPr/>
                    <a:lstStyle/>
                    <a:p>
                      <a:r>
                        <a:rPr lang="en-US" dirty="0"/>
                        <a:t>Throws is a keyword, it is used to declare the exception ( in method level)</a:t>
                      </a:r>
                      <a:endParaRPr lang="en-IN" dirty="0"/>
                    </a:p>
                  </a:txBody>
                  <a:tcPr/>
                </a:tc>
                <a:extLst>
                  <a:ext uri="{0D108BD9-81ED-4DB2-BD59-A6C34878D82A}">
                    <a16:rowId xmlns:a16="http://schemas.microsoft.com/office/drawing/2014/main" val="61216694"/>
                  </a:ext>
                </a:extLst>
              </a:tr>
              <a:tr h="370840">
                <a:tc>
                  <a:txBody>
                    <a:bodyPr/>
                    <a:lstStyle/>
                    <a:p>
                      <a:r>
                        <a:rPr lang="en-US" dirty="0"/>
                        <a:t>At a time, we can throw only one exception</a:t>
                      </a:r>
                      <a:endParaRPr lang="en-IN" dirty="0"/>
                    </a:p>
                  </a:txBody>
                  <a:tcPr/>
                </a:tc>
                <a:tc>
                  <a:txBody>
                    <a:bodyPr/>
                    <a:lstStyle/>
                    <a:p>
                      <a:r>
                        <a:rPr lang="en-US" dirty="0"/>
                        <a:t>At a time, we can declare more than one exception</a:t>
                      </a:r>
                      <a:endParaRPr lang="en-IN" dirty="0"/>
                    </a:p>
                  </a:txBody>
                  <a:tcPr/>
                </a:tc>
                <a:extLst>
                  <a:ext uri="{0D108BD9-81ED-4DB2-BD59-A6C34878D82A}">
                    <a16:rowId xmlns:a16="http://schemas.microsoft.com/office/drawing/2014/main" val="2814897066"/>
                  </a:ext>
                </a:extLst>
              </a:tr>
            </a:tbl>
          </a:graphicData>
        </a:graphic>
      </p:graphicFrame>
      <p:graphicFrame>
        <p:nvGraphicFramePr>
          <p:cNvPr id="4" name="Table 3">
            <a:extLst>
              <a:ext uri="{FF2B5EF4-FFF2-40B4-BE49-F238E27FC236}">
                <a16:creationId xmlns:a16="http://schemas.microsoft.com/office/drawing/2014/main" id="{468BD73D-E085-F4E6-95EE-74423C20AB3F}"/>
              </a:ext>
            </a:extLst>
          </p:cNvPr>
          <p:cNvGraphicFramePr>
            <a:graphicFrameLocks noGrp="1"/>
          </p:cNvGraphicFramePr>
          <p:nvPr>
            <p:extLst>
              <p:ext uri="{D42A27DB-BD31-4B8C-83A1-F6EECF244321}">
                <p14:modId xmlns:p14="http://schemas.microsoft.com/office/powerpoint/2010/main" val="3978165326"/>
              </p:ext>
            </p:extLst>
          </p:nvPr>
        </p:nvGraphicFramePr>
        <p:xfrm>
          <a:off x="1098698" y="3238455"/>
          <a:ext cx="6096000" cy="174244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3224134030"/>
                    </a:ext>
                  </a:extLst>
                </a:gridCol>
                <a:gridCol w="3048000">
                  <a:extLst>
                    <a:ext uri="{9D8B030D-6E8A-4147-A177-3AD203B41FA5}">
                      <a16:colId xmlns:a16="http://schemas.microsoft.com/office/drawing/2014/main" val="505240252"/>
                    </a:ext>
                  </a:extLst>
                </a:gridCol>
              </a:tblGrid>
              <a:tr h="370840">
                <a:tc>
                  <a:txBody>
                    <a:bodyPr/>
                    <a:lstStyle/>
                    <a:p>
                      <a:r>
                        <a:rPr lang="en-US" dirty="0"/>
                        <a:t>Final</a:t>
                      </a:r>
                      <a:endParaRPr lang="en-IN" dirty="0"/>
                    </a:p>
                  </a:txBody>
                  <a:tcPr/>
                </a:tc>
                <a:tc>
                  <a:txBody>
                    <a:bodyPr/>
                    <a:lstStyle/>
                    <a:p>
                      <a:r>
                        <a:rPr lang="en-US" dirty="0"/>
                        <a:t>Finally</a:t>
                      </a:r>
                      <a:endParaRPr lang="en-IN" dirty="0"/>
                    </a:p>
                  </a:txBody>
                  <a:tcPr/>
                </a:tc>
                <a:extLst>
                  <a:ext uri="{0D108BD9-81ED-4DB2-BD59-A6C34878D82A}">
                    <a16:rowId xmlns:a16="http://schemas.microsoft.com/office/drawing/2014/main" val="285089764"/>
                  </a:ext>
                </a:extLst>
              </a:tr>
              <a:tr h="3708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400" b="0" i="0" u="none" strike="noStrike" cap="none" dirty="0">
                          <a:solidFill>
                            <a:schemeClr val="dk1"/>
                          </a:solidFill>
                          <a:effectLst/>
                          <a:latin typeface="+mn-lt"/>
                          <a:ea typeface="+mn-ea"/>
                          <a:cs typeface="+mn-cs"/>
                          <a:sym typeface="Arial"/>
                        </a:rPr>
                        <a:t>The final keyword is used to impose restrictions on variables, methods, or classes.</a:t>
                      </a:r>
                    </a:p>
                    <a:p>
                      <a:endParaRPr lang="en-IN" dirty="0"/>
                    </a:p>
                  </a:txBody>
                  <a:tcPr/>
                </a:tc>
                <a:tc>
                  <a:txBody>
                    <a:bodyPr/>
                    <a:lstStyle/>
                    <a:p>
                      <a:r>
                        <a:rPr lang="en-IN" sz="1400" b="0" i="0" u="none" strike="noStrike" cap="none" dirty="0">
                          <a:solidFill>
                            <a:schemeClr val="dk1"/>
                          </a:solidFill>
                          <a:effectLst/>
                          <a:latin typeface="+mn-lt"/>
                          <a:ea typeface="+mn-ea"/>
                          <a:cs typeface="+mn-cs"/>
                          <a:sym typeface="Arial"/>
                        </a:rPr>
                        <a:t>The finally block is used in exception handling to execute a block of code, regardless of whether an exception occurs or not. It is commonly used for resource cleanup.</a:t>
                      </a:r>
                      <a:endParaRPr lang="en-IN" dirty="0"/>
                    </a:p>
                  </a:txBody>
                  <a:tcPr/>
                </a:tc>
                <a:extLst>
                  <a:ext uri="{0D108BD9-81ED-4DB2-BD59-A6C34878D82A}">
                    <a16:rowId xmlns:a16="http://schemas.microsoft.com/office/drawing/2014/main" val="2928795932"/>
                  </a:ext>
                </a:extLst>
              </a:tr>
            </a:tbl>
          </a:graphicData>
        </a:graphic>
      </p:graphicFrame>
    </p:spTree>
    <p:extLst>
      <p:ext uri="{BB962C8B-B14F-4D97-AF65-F5344CB8AC3E}">
        <p14:creationId xmlns:p14="http://schemas.microsoft.com/office/powerpoint/2010/main" val="14080020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6">
          <a:extLst>
            <a:ext uri="{FF2B5EF4-FFF2-40B4-BE49-F238E27FC236}">
              <a16:creationId xmlns:a16="http://schemas.microsoft.com/office/drawing/2014/main" id="{1B9ADB85-1F09-76FD-2599-F1C07C8CBE6A}"/>
            </a:ext>
          </a:extLst>
        </p:cNvPr>
        <p:cNvGrpSpPr/>
        <p:nvPr/>
      </p:nvGrpSpPr>
      <p:grpSpPr>
        <a:xfrm>
          <a:off x="0" y="0"/>
          <a:ext cx="0" cy="0"/>
          <a:chOff x="0" y="0"/>
          <a:chExt cx="0" cy="0"/>
        </a:xfrm>
      </p:grpSpPr>
      <p:sp>
        <p:nvSpPr>
          <p:cNvPr id="127" name="Google Shape;127;p22">
            <a:extLst>
              <a:ext uri="{FF2B5EF4-FFF2-40B4-BE49-F238E27FC236}">
                <a16:creationId xmlns:a16="http://schemas.microsoft.com/office/drawing/2014/main" id="{5FF5FE73-2E3F-6168-02AE-FEE9E9E6694F}"/>
              </a:ext>
            </a:extLst>
          </p:cNvPr>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US" dirty="0"/>
              <a:t>Custom Exception:</a:t>
            </a:r>
            <a:endParaRPr dirty="0"/>
          </a:p>
        </p:txBody>
      </p:sp>
      <p:sp>
        <p:nvSpPr>
          <p:cNvPr id="2" name="TextBox 1">
            <a:extLst>
              <a:ext uri="{FF2B5EF4-FFF2-40B4-BE49-F238E27FC236}">
                <a16:creationId xmlns:a16="http://schemas.microsoft.com/office/drawing/2014/main" id="{0A0702E0-60D2-6F69-15C0-261054453F0C}"/>
              </a:ext>
            </a:extLst>
          </p:cNvPr>
          <p:cNvSpPr txBox="1"/>
          <p:nvPr/>
        </p:nvSpPr>
        <p:spPr>
          <a:xfrm>
            <a:off x="0" y="739552"/>
            <a:ext cx="8826600" cy="8000588"/>
          </a:xfrm>
          <a:prstGeom prst="rect">
            <a:avLst/>
          </a:prstGeom>
          <a:noFill/>
        </p:spPr>
        <p:txBody>
          <a:bodyPr wrap="square" rtlCol="0">
            <a:spAutoFit/>
          </a:bodyPr>
          <a:lstStyle/>
          <a:p>
            <a:pPr marL="342900" indent="-342900">
              <a:lnSpc>
                <a:spcPct val="150000"/>
              </a:lnSpc>
              <a:spcAft>
                <a:spcPts val="800"/>
              </a:spcAft>
              <a:buFont typeface="Arial" panose="020B0604020202020204" pitchFamily="34" charset="0"/>
              <a:buChar char="•"/>
            </a:pPr>
            <a:r>
              <a:rPr lang="en-US" b="0" i="0" dirty="0">
                <a:solidFill>
                  <a:srgbClr val="333333"/>
                </a:solidFill>
                <a:effectLst/>
                <a:latin typeface="Calibri" panose="020F0502020204030204" pitchFamily="34" charset="0"/>
                <a:cs typeface="Calibri" panose="020F0502020204030204" pitchFamily="34" charset="0"/>
              </a:rPr>
              <a:t>In Java, we can create our own exceptions that are derived classes of the Exception class</a:t>
            </a:r>
            <a:r>
              <a:rPr lang="en-IN" kern="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p>
          <a:p>
            <a:pPr marL="342900" indent="-342900">
              <a:lnSpc>
                <a:spcPct val="150000"/>
              </a:lnSpc>
              <a:spcAft>
                <a:spcPts val="800"/>
              </a:spcAft>
              <a:buFont typeface="Arial" panose="020B0604020202020204" pitchFamily="34" charset="0"/>
              <a:buChar char="•"/>
            </a:pPr>
            <a:r>
              <a:rPr lang="en-US" b="0" i="0" dirty="0">
                <a:solidFill>
                  <a:srgbClr val="333333"/>
                </a:solidFill>
                <a:effectLst/>
                <a:latin typeface="Calibri" panose="020F0502020204030204" pitchFamily="34" charset="0"/>
                <a:cs typeface="Calibri" panose="020F0502020204030204" pitchFamily="34" charset="0"/>
              </a:rPr>
              <a:t>Creating our own Exception is known as custom exception or user-defined exception.</a:t>
            </a:r>
          </a:p>
          <a:p>
            <a:pPr marL="342900" indent="-342900">
              <a:lnSpc>
                <a:spcPct val="150000"/>
              </a:lnSpc>
              <a:spcAft>
                <a:spcPts val="800"/>
              </a:spcAft>
              <a:buFont typeface="Arial" panose="020B0604020202020204" pitchFamily="34" charset="0"/>
              <a:buChar char="•"/>
            </a:pPr>
            <a:r>
              <a:rPr lang="en-US" b="0" i="0" dirty="0">
                <a:solidFill>
                  <a:srgbClr val="333333"/>
                </a:solidFill>
                <a:effectLst/>
                <a:latin typeface="Calibri" panose="020F0502020204030204" pitchFamily="34" charset="0"/>
                <a:cs typeface="Calibri" panose="020F0502020204030204" pitchFamily="34" charset="0"/>
              </a:rPr>
              <a:t>Java custom exceptions are used to customize the exception according to user need.</a:t>
            </a:r>
          </a:p>
          <a:p>
            <a:pPr algn="just">
              <a:lnSpc>
                <a:spcPct val="150000"/>
              </a:lnSpc>
            </a:pPr>
            <a:r>
              <a:rPr lang="en-US" b="0" i="0" dirty="0">
                <a:solidFill>
                  <a:srgbClr val="333333"/>
                </a:solidFill>
                <a:effectLst/>
                <a:latin typeface="Calibri" panose="020F0502020204030204" pitchFamily="34" charset="0"/>
                <a:cs typeface="Calibri" panose="020F0502020204030204" pitchFamily="34" charset="0"/>
              </a:rPr>
              <a:t>Following are few of the reasons to use custom exceptions:</a:t>
            </a:r>
          </a:p>
          <a:p>
            <a:pPr marL="285750" indent="-285750" algn="just">
              <a:lnSpc>
                <a:spcPct val="150000"/>
              </a:lnSpc>
              <a:buFont typeface="Arial" panose="020B0604020202020204" pitchFamily="34" charset="0"/>
              <a:buChar char="•"/>
            </a:pPr>
            <a:r>
              <a:rPr lang="en-US" b="0" i="0" dirty="0">
                <a:solidFill>
                  <a:srgbClr val="333333"/>
                </a:solidFill>
                <a:effectLst/>
                <a:latin typeface="Calibri" panose="020F0502020204030204" pitchFamily="34" charset="0"/>
                <a:cs typeface="Calibri" panose="020F0502020204030204" pitchFamily="34" charset="0"/>
              </a:rPr>
              <a:t>To catch and provide specific treatment to a subset of existing Java exceptions.</a:t>
            </a:r>
          </a:p>
          <a:p>
            <a:pPr marL="285750" indent="-285750" algn="just">
              <a:buFont typeface="Arial" panose="020B0604020202020204" pitchFamily="34" charset="0"/>
              <a:buChar char="•"/>
            </a:pPr>
            <a:r>
              <a:rPr lang="en-US" b="0" i="0" dirty="0">
                <a:solidFill>
                  <a:srgbClr val="333333"/>
                </a:solidFill>
                <a:effectLst/>
                <a:latin typeface="Calibri" panose="020F0502020204030204" pitchFamily="34" charset="0"/>
                <a:cs typeface="Calibri" panose="020F0502020204030204" pitchFamily="34" charset="0"/>
              </a:rPr>
              <a:t>Business logic exceptions: These are the exceptions related to business logic and workflow. It is useful for the application users or the developers to understand the exact problem.</a:t>
            </a:r>
          </a:p>
          <a:p>
            <a:pPr>
              <a:spcAft>
                <a:spcPts val="800"/>
              </a:spcAft>
            </a:pPr>
            <a:endParaRPr lang="en-IN" kern="100" dirty="0">
              <a:latin typeface="Calibri" panose="020F0502020204030204" pitchFamily="34" charset="0"/>
              <a:ea typeface="Yu Mincho" panose="02020400000000000000" pitchFamily="18" charset="-128"/>
              <a:cs typeface="Calibri" panose="020F0502020204030204" pitchFamily="34" charset="0"/>
            </a:endParaRPr>
          </a:p>
          <a:p>
            <a:pPr>
              <a:spcAft>
                <a:spcPts val="800"/>
              </a:spcAft>
            </a:pPr>
            <a:r>
              <a:rPr lang="en-IN" kern="100" dirty="0">
                <a:latin typeface="Calibri" panose="020F0502020204030204" pitchFamily="34" charset="0"/>
                <a:ea typeface="Yu Mincho" panose="02020400000000000000" pitchFamily="18" charset="-128"/>
                <a:cs typeface="Calibri" panose="020F0502020204030204" pitchFamily="34" charset="0"/>
              </a:rPr>
              <a:t>How to create Custom Exception:</a:t>
            </a:r>
          </a:p>
          <a:p>
            <a:pPr>
              <a:lnSpc>
                <a:spcPct val="107000"/>
              </a:lnSpc>
              <a:spcAft>
                <a:spcPts val="800"/>
              </a:spcAft>
            </a:pPr>
            <a:r>
              <a:rPr lang="en-US" kern="100" dirty="0">
                <a:effectLst/>
                <a:latin typeface="Calibri" panose="020F0502020204030204" pitchFamily="34" charset="0"/>
                <a:ea typeface="Yu Mincho" panose="02020400000000000000" pitchFamily="18" charset="-128"/>
                <a:cs typeface="Calibri" panose="020F0502020204030204" pitchFamily="34" charset="0"/>
              </a:rPr>
              <a:t>1, create a class name user defined exception name </a:t>
            </a:r>
          </a:p>
          <a:p>
            <a:pPr>
              <a:lnSpc>
                <a:spcPct val="107000"/>
              </a:lnSpc>
              <a:spcAft>
                <a:spcPts val="800"/>
              </a:spcAft>
            </a:pPr>
            <a:r>
              <a:rPr lang="en-US" kern="100" dirty="0">
                <a:effectLst/>
                <a:latin typeface="Calibri" panose="020F0502020204030204" pitchFamily="34" charset="0"/>
                <a:ea typeface="Yu Mincho" panose="02020400000000000000" pitchFamily="18" charset="-128"/>
                <a:cs typeface="Calibri" panose="020F0502020204030204" pitchFamily="34" charset="0"/>
              </a:rPr>
              <a:t>  2, Override the </a:t>
            </a:r>
            <a:r>
              <a:rPr lang="en-US" kern="100" dirty="0" err="1">
                <a:effectLst/>
                <a:latin typeface="Calibri" panose="020F0502020204030204" pitchFamily="34" charset="0"/>
                <a:ea typeface="Yu Mincho" panose="02020400000000000000" pitchFamily="18" charset="-128"/>
                <a:cs typeface="Calibri" panose="020F0502020204030204" pitchFamily="34" charset="0"/>
              </a:rPr>
              <a:t>getmessage</a:t>
            </a:r>
            <a:r>
              <a:rPr lang="en-US" kern="100" dirty="0">
                <a:effectLst/>
                <a:latin typeface="Calibri" panose="020F0502020204030204" pitchFamily="34" charset="0"/>
                <a:ea typeface="Yu Mincho" panose="02020400000000000000" pitchFamily="18" charset="-128"/>
                <a:cs typeface="Calibri" panose="020F0502020204030204" pitchFamily="34" charset="0"/>
              </a:rPr>
              <a:t> presenting pre defined class</a:t>
            </a:r>
          </a:p>
          <a:p>
            <a:pPr>
              <a:lnSpc>
                <a:spcPct val="107000"/>
              </a:lnSpc>
              <a:spcAft>
                <a:spcPts val="800"/>
              </a:spcAft>
            </a:pPr>
            <a:r>
              <a:rPr lang="en-US" kern="100" dirty="0">
                <a:effectLst/>
                <a:latin typeface="Calibri" panose="020F0502020204030204" pitchFamily="34" charset="0"/>
                <a:ea typeface="Yu Mincho" panose="02020400000000000000" pitchFamily="18" charset="-128"/>
                <a:cs typeface="Calibri" panose="020F0502020204030204" pitchFamily="34" charset="0"/>
              </a:rPr>
              <a:t>  3, To create normal class and execute the exception class , then we have to </a:t>
            </a:r>
            <a:r>
              <a:rPr lang="en-US" kern="100" dirty="0" err="1">
                <a:effectLst/>
                <a:latin typeface="Calibri" panose="020F0502020204030204" pitchFamily="34" charset="0"/>
                <a:ea typeface="Yu Mincho" panose="02020400000000000000" pitchFamily="18" charset="-128"/>
                <a:cs typeface="Calibri" panose="020F0502020204030204" pitchFamily="34" charset="0"/>
              </a:rPr>
              <a:t>getmessage</a:t>
            </a:r>
            <a:r>
              <a:rPr lang="en-US" kern="100" dirty="0">
                <a:effectLst/>
                <a:latin typeface="Calibri" panose="020F0502020204030204" pitchFamily="34" charset="0"/>
                <a:ea typeface="Yu Mincho" panose="02020400000000000000" pitchFamily="18" charset="-128"/>
                <a:cs typeface="Calibri" panose="020F0502020204030204" pitchFamily="34" charset="0"/>
              </a:rPr>
              <a:t> method</a:t>
            </a:r>
            <a:endParaRPr lang="en-IN" kern="100" dirty="0">
              <a:effectLst/>
              <a:latin typeface="Calibri" panose="020F0502020204030204" pitchFamily="34" charset="0"/>
              <a:ea typeface="Yu Mincho" panose="02020400000000000000" pitchFamily="18" charset="-128"/>
              <a:cs typeface="Calibri" panose="020F0502020204030204" pitchFamily="34" charset="0"/>
            </a:endParaRPr>
          </a:p>
          <a:p>
            <a:pPr>
              <a:spcAft>
                <a:spcPts val="800"/>
              </a:spcAft>
            </a:pPr>
            <a:r>
              <a:rPr lang="en-IN" b="1" kern="100" dirty="0">
                <a:effectLst/>
                <a:latin typeface="Calibri" panose="020F0502020204030204" pitchFamily="34" charset="0"/>
                <a:ea typeface="Yu Mincho" panose="02020400000000000000" pitchFamily="18" charset="-128"/>
                <a:cs typeface="Times New Roman" panose="02020603050405020304" pitchFamily="18" charset="0"/>
              </a:rPr>
              <a:t>	</a:t>
            </a:r>
          </a:p>
          <a:p>
            <a:pPr lvl="7">
              <a:lnSpc>
                <a:spcPct val="150000"/>
              </a:lnSpc>
            </a:pPr>
            <a:endParaRPr lang="en-IN" kern="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p>
            <a:pPr marL="285750" indent="-285750" algn="just">
              <a:lnSpc>
                <a:spcPct val="200000"/>
              </a:lnSpc>
              <a:buFont typeface="Arial" panose="020B0604020202020204" pitchFamily="34" charset="0"/>
              <a:buChar char="•"/>
            </a:pPr>
            <a:endParaRPr lang="en-IN" b="1" kern="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p>
            <a:pPr algn="just">
              <a:lnSpc>
                <a:spcPct val="200000"/>
              </a:lnSpc>
            </a:pPr>
            <a:r>
              <a:rPr lang="en-US" dirty="0">
                <a:solidFill>
                  <a:srgbClr val="333333"/>
                </a:solidFill>
                <a:latin typeface="Calibri" panose="020F0502020204030204" pitchFamily="34" charset="0"/>
                <a:cs typeface="Calibri" panose="020F0502020204030204" pitchFamily="34" charset="0"/>
              </a:rPr>
              <a:t>	</a:t>
            </a:r>
          </a:p>
          <a:p>
            <a:pPr algn="just">
              <a:lnSpc>
                <a:spcPct val="150000"/>
              </a:lnSpc>
            </a:pPr>
            <a:r>
              <a:rPr lang="en-US" dirty="0">
                <a:solidFill>
                  <a:srgbClr val="333333"/>
                </a:solidFill>
                <a:latin typeface="Calibri" panose="020F0502020204030204" pitchFamily="34" charset="0"/>
                <a:cs typeface="Calibri" panose="020F0502020204030204" pitchFamily="34" charset="0"/>
              </a:rPr>
              <a:t>		</a:t>
            </a:r>
          </a:p>
          <a:p>
            <a:pPr algn="just">
              <a:lnSpc>
                <a:spcPct val="150000"/>
              </a:lnSpc>
            </a:pPr>
            <a:endParaRPr lang="en-US" dirty="0">
              <a:solidFill>
                <a:srgbClr val="333333"/>
              </a:solidFill>
              <a:latin typeface="Calibri" panose="020F0502020204030204" pitchFamily="34" charset="0"/>
              <a:cs typeface="Calibri" panose="020F0502020204030204" pitchFamily="34" charset="0"/>
            </a:endParaRPr>
          </a:p>
          <a:p>
            <a:pPr algn="just">
              <a:lnSpc>
                <a:spcPct val="150000"/>
              </a:lnSpc>
            </a:pPr>
            <a:r>
              <a:rPr lang="en-US" b="0" i="0" dirty="0">
                <a:solidFill>
                  <a:srgbClr val="333333"/>
                </a:solidFill>
                <a:effectLst/>
                <a:latin typeface="Calibri" panose="020F0502020204030204" pitchFamily="34" charset="0"/>
                <a:cs typeface="Calibri" panose="020F0502020204030204" pitchFamily="34" charset="0"/>
              </a:rPr>
              <a:t>		</a:t>
            </a:r>
          </a:p>
          <a:p>
            <a:pPr lvl="6"/>
            <a:endParaRPr lang="en-US" sz="2000" b="0" i="0" dirty="0">
              <a:solidFill>
                <a:srgbClr val="333333"/>
              </a:solidFill>
              <a:effectLst/>
              <a:latin typeface="Montserrat" panose="00000500000000000000" pitchFamily="2" charset="0"/>
            </a:endParaRPr>
          </a:p>
          <a:p>
            <a:pPr lvl="6"/>
            <a:endParaRPr lang="en-US" sz="1600" dirty="0">
              <a:solidFill>
                <a:srgbClr val="333333"/>
              </a:solidFill>
              <a:latin typeface="Calibri" panose="020F0502020204030204" pitchFamily="34" charset="0"/>
              <a:cs typeface="Calibri" panose="020F0502020204030204" pitchFamily="34" charset="0"/>
            </a:endParaRPr>
          </a:p>
          <a:p>
            <a:pPr lvl="6"/>
            <a:r>
              <a:rPr lang="en-US" b="1" i="0" dirty="0">
                <a:solidFill>
                  <a:srgbClr val="333333"/>
                </a:solidFill>
                <a:effectLst/>
                <a:latin typeface="Calibri" panose="020F0502020204030204" pitchFamily="34" charset="0"/>
                <a:cs typeface="Calibri" panose="020F0502020204030204" pitchFamily="34" charset="0"/>
              </a:rPr>
              <a:t>	</a:t>
            </a:r>
          </a:p>
          <a:p>
            <a:endParaRPr lang="en-IN" dirty="0"/>
          </a:p>
          <a:p>
            <a:endParaRPr lang="en-IN" dirty="0">
              <a:sym typeface="Wingdings" panose="05000000000000000000" pitchFamily="2" charset="2"/>
            </a:endParaRPr>
          </a:p>
        </p:txBody>
      </p:sp>
    </p:spTree>
    <p:extLst>
      <p:ext uri="{BB962C8B-B14F-4D97-AF65-F5344CB8AC3E}">
        <p14:creationId xmlns:p14="http://schemas.microsoft.com/office/powerpoint/2010/main" val="10814508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6">
          <a:extLst>
            <a:ext uri="{FF2B5EF4-FFF2-40B4-BE49-F238E27FC236}">
              <a16:creationId xmlns:a16="http://schemas.microsoft.com/office/drawing/2014/main" id="{0DAFC52F-4D86-B682-1077-BE63EDE3A461}"/>
            </a:ext>
          </a:extLst>
        </p:cNvPr>
        <p:cNvGrpSpPr/>
        <p:nvPr/>
      </p:nvGrpSpPr>
      <p:grpSpPr>
        <a:xfrm>
          <a:off x="0" y="0"/>
          <a:ext cx="0" cy="0"/>
          <a:chOff x="0" y="0"/>
          <a:chExt cx="0" cy="0"/>
        </a:xfrm>
      </p:grpSpPr>
      <p:sp>
        <p:nvSpPr>
          <p:cNvPr id="127" name="Google Shape;127;p22">
            <a:extLst>
              <a:ext uri="{FF2B5EF4-FFF2-40B4-BE49-F238E27FC236}">
                <a16:creationId xmlns:a16="http://schemas.microsoft.com/office/drawing/2014/main" id="{BF04ABDB-5290-127A-6641-8F44BE2E6FA2}"/>
              </a:ext>
            </a:extLst>
          </p:cNvPr>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US" dirty="0"/>
              <a:t>Errors:</a:t>
            </a:r>
            <a:endParaRPr dirty="0"/>
          </a:p>
        </p:txBody>
      </p:sp>
      <p:sp>
        <p:nvSpPr>
          <p:cNvPr id="2" name="TextBox 1">
            <a:extLst>
              <a:ext uri="{FF2B5EF4-FFF2-40B4-BE49-F238E27FC236}">
                <a16:creationId xmlns:a16="http://schemas.microsoft.com/office/drawing/2014/main" id="{B6EE24FB-D7D7-B791-3459-A96AC12B9CEB}"/>
              </a:ext>
            </a:extLst>
          </p:cNvPr>
          <p:cNvSpPr txBox="1"/>
          <p:nvPr/>
        </p:nvSpPr>
        <p:spPr>
          <a:xfrm>
            <a:off x="0" y="593058"/>
            <a:ext cx="8826600" cy="6571030"/>
          </a:xfrm>
          <a:prstGeom prst="rect">
            <a:avLst/>
          </a:prstGeom>
          <a:noFill/>
        </p:spPr>
        <p:txBody>
          <a:bodyPr wrap="square" rtlCol="0">
            <a:spAutoFit/>
          </a:bodyPr>
          <a:lstStyle/>
          <a:p>
            <a:pPr algn="just">
              <a:lnSpc>
                <a:spcPct val="150000"/>
              </a:lnSpc>
            </a:pPr>
            <a:r>
              <a:rPr lang="en-US" sz="1600" b="0" i="0" dirty="0">
                <a:solidFill>
                  <a:srgbClr val="333333"/>
                </a:solidFill>
                <a:effectLst/>
                <a:latin typeface="Calibri" panose="020F0502020204030204" pitchFamily="34" charset="0"/>
                <a:cs typeface="Calibri" panose="020F0502020204030204" pitchFamily="34" charset="0"/>
              </a:rPr>
              <a:t>Examples of errors include:</a:t>
            </a:r>
          </a:p>
          <a:p>
            <a:pPr algn="just">
              <a:lnSpc>
                <a:spcPct val="150000"/>
              </a:lnSpc>
            </a:pPr>
            <a:endParaRPr lang="en-US" b="0" i="0" dirty="0">
              <a:solidFill>
                <a:srgbClr val="333333"/>
              </a:solidFill>
              <a:effectLst/>
              <a:latin typeface="Calibri" panose="020F0502020204030204" pitchFamily="34" charset="0"/>
              <a:cs typeface="Calibri" panose="020F0502020204030204" pitchFamily="34" charset="0"/>
            </a:endParaRPr>
          </a:p>
          <a:p>
            <a:pPr marL="285750" indent="-285750" algn="just">
              <a:lnSpc>
                <a:spcPct val="150000"/>
              </a:lnSpc>
              <a:buFont typeface="Arial" panose="020B0604020202020204" pitchFamily="34" charset="0"/>
              <a:buChar char="•"/>
            </a:pPr>
            <a:r>
              <a:rPr lang="en-US" b="1" i="0" dirty="0" err="1">
                <a:solidFill>
                  <a:srgbClr val="333333"/>
                </a:solidFill>
                <a:effectLst/>
                <a:latin typeface="Calibri" panose="020F0502020204030204" pitchFamily="34" charset="0"/>
                <a:cs typeface="Calibri" panose="020F0502020204030204" pitchFamily="34" charset="0"/>
              </a:rPr>
              <a:t>OutOfMemoryError</a:t>
            </a:r>
            <a:r>
              <a:rPr lang="en-US" b="1" i="0" dirty="0">
                <a:solidFill>
                  <a:srgbClr val="333333"/>
                </a:solidFill>
                <a:effectLst/>
                <a:latin typeface="Calibri" panose="020F0502020204030204" pitchFamily="34" charset="0"/>
                <a:cs typeface="Calibri" panose="020F0502020204030204" pitchFamily="34" charset="0"/>
              </a:rPr>
              <a:t>:</a:t>
            </a:r>
          </a:p>
          <a:p>
            <a:pPr algn="just">
              <a:lnSpc>
                <a:spcPct val="150000"/>
              </a:lnSpc>
            </a:pPr>
            <a:r>
              <a:rPr lang="en-US" b="1" dirty="0">
                <a:solidFill>
                  <a:srgbClr val="333333"/>
                </a:solidFill>
                <a:latin typeface="Calibri" panose="020F0502020204030204" pitchFamily="34" charset="0"/>
                <a:cs typeface="Calibri" panose="020F0502020204030204" pitchFamily="34" charset="0"/>
              </a:rPr>
              <a:t>	-</a:t>
            </a:r>
            <a:r>
              <a:rPr lang="en-US" b="0" i="0" dirty="0">
                <a:solidFill>
                  <a:srgbClr val="333333"/>
                </a:solidFill>
                <a:effectLst/>
                <a:latin typeface="Calibri" panose="020F0502020204030204" pitchFamily="34" charset="0"/>
                <a:cs typeface="Calibri" panose="020F0502020204030204" pitchFamily="34" charset="0"/>
              </a:rPr>
              <a:t> It occurs when the Java Virtual Machine (JVM) cannot allocate enough memory for the application.</a:t>
            </a:r>
          </a:p>
          <a:p>
            <a:pPr marL="285750" indent="-285750" algn="just">
              <a:lnSpc>
                <a:spcPct val="150000"/>
              </a:lnSpc>
              <a:buFont typeface="Arial" panose="020B0604020202020204" pitchFamily="34" charset="0"/>
              <a:buChar char="•"/>
            </a:pPr>
            <a:r>
              <a:rPr lang="en-US" b="1" i="0" dirty="0" err="1">
                <a:solidFill>
                  <a:srgbClr val="333333"/>
                </a:solidFill>
                <a:effectLst/>
                <a:latin typeface="Calibri" panose="020F0502020204030204" pitchFamily="34" charset="0"/>
                <a:cs typeface="Calibri" panose="020F0502020204030204" pitchFamily="34" charset="0"/>
              </a:rPr>
              <a:t>StackOverflowError</a:t>
            </a:r>
            <a:r>
              <a:rPr lang="en-US" b="1" i="0" dirty="0">
                <a:solidFill>
                  <a:srgbClr val="333333"/>
                </a:solidFill>
                <a:effectLst/>
                <a:latin typeface="Calibri" panose="020F0502020204030204" pitchFamily="34" charset="0"/>
                <a:cs typeface="Calibri" panose="020F0502020204030204" pitchFamily="34" charset="0"/>
              </a:rPr>
              <a:t>:</a:t>
            </a:r>
            <a:r>
              <a:rPr lang="en-US" b="0" i="0" dirty="0">
                <a:solidFill>
                  <a:srgbClr val="333333"/>
                </a:solidFill>
                <a:effectLst/>
                <a:latin typeface="Calibri" panose="020F0502020204030204" pitchFamily="34" charset="0"/>
                <a:cs typeface="Calibri" panose="020F0502020204030204" pitchFamily="34" charset="0"/>
              </a:rPr>
              <a:t> </a:t>
            </a:r>
          </a:p>
          <a:p>
            <a:pPr algn="just">
              <a:lnSpc>
                <a:spcPct val="150000"/>
              </a:lnSpc>
            </a:pPr>
            <a:r>
              <a:rPr lang="en-US" dirty="0">
                <a:solidFill>
                  <a:srgbClr val="333333"/>
                </a:solidFill>
                <a:latin typeface="Calibri" panose="020F0502020204030204" pitchFamily="34" charset="0"/>
                <a:cs typeface="Calibri" panose="020F0502020204030204" pitchFamily="34" charset="0"/>
              </a:rPr>
              <a:t> 	-</a:t>
            </a:r>
            <a:r>
              <a:rPr lang="en-US" b="0" i="0" dirty="0">
                <a:solidFill>
                  <a:srgbClr val="333333"/>
                </a:solidFill>
                <a:effectLst/>
                <a:latin typeface="Calibri" panose="020F0502020204030204" pitchFamily="34" charset="0"/>
                <a:cs typeface="Calibri" panose="020F0502020204030204" pitchFamily="34" charset="0"/>
              </a:rPr>
              <a:t>It is thrown when the stack memory is exhausted due to excessive recursion.</a:t>
            </a:r>
          </a:p>
          <a:p>
            <a:pPr marL="285750" indent="-285750" algn="just">
              <a:lnSpc>
                <a:spcPct val="150000"/>
              </a:lnSpc>
              <a:buFont typeface="Arial" panose="020B0604020202020204" pitchFamily="34" charset="0"/>
              <a:buChar char="•"/>
            </a:pPr>
            <a:r>
              <a:rPr lang="en-US" b="1" i="0" dirty="0" err="1">
                <a:solidFill>
                  <a:srgbClr val="333333"/>
                </a:solidFill>
                <a:effectLst/>
                <a:latin typeface="Calibri" panose="020F0502020204030204" pitchFamily="34" charset="0"/>
                <a:cs typeface="Calibri" panose="020F0502020204030204" pitchFamily="34" charset="0"/>
              </a:rPr>
              <a:t>NoClassDefFoundError</a:t>
            </a:r>
            <a:r>
              <a:rPr lang="en-US" b="1" i="0" dirty="0">
                <a:solidFill>
                  <a:srgbClr val="333333"/>
                </a:solidFill>
                <a:effectLst/>
                <a:latin typeface="Calibri" panose="020F0502020204030204" pitchFamily="34" charset="0"/>
                <a:cs typeface="Calibri" panose="020F0502020204030204" pitchFamily="34" charset="0"/>
              </a:rPr>
              <a:t>:</a:t>
            </a:r>
            <a:r>
              <a:rPr lang="en-US" b="0" i="0" dirty="0">
                <a:solidFill>
                  <a:srgbClr val="333333"/>
                </a:solidFill>
                <a:effectLst/>
                <a:latin typeface="Calibri" panose="020F0502020204030204" pitchFamily="34" charset="0"/>
                <a:cs typeface="Calibri" panose="020F0502020204030204" pitchFamily="34" charset="0"/>
              </a:rPr>
              <a:t> It indicates that the JVM cannot find the definition of a class that was available at compile-time.</a:t>
            </a:r>
            <a:endParaRPr lang="en-US" dirty="0">
              <a:solidFill>
                <a:srgbClr val="333333"/>
              </a:solidFill>
              <a:latin typeface="Calibri" panose="020F0502020204030204" pitchFamily="34" charset="0"/>
              <a:cs typeface="Calibri" panose="020F0502020204030204" pitchFamily="34" charset="0"/>
            </a:endParaRPr>
          </a:p>
          <a:p>
            <a:pPr marL="285750" indent="-285750" algn="just">
              <a:lnSpc>
                <a:spcPct val="150000"/>
              </a:lnSpc>
              <a:buFont typeface="Arial" panose="020B0604020202020204" pitchFamily="34" charset="0"/>
              <a:buChar char="•"/>
            </a:pPr>
            <a:r>
              <a:rPr lang="en-US" b="1" i="0" dirty="0">
                <a:solidFill>
                  <a:srgbClr val="333333"/>
                </a:solidFill>
                <a:effectLst/>
                <a:latin typeface="Calibri" panose="020F0502020204030204" pitchFamily="34" charset="0"/>
                <a:cs typeface="Calibri" panose="020F0502020204030204" pitchFamily="34" charset="0"/>
              </a:rPr>
              <a:t>JVM Crack:</a:t>
            </a:r>
          </a:p>
          <a:p>
            <a:pPr algn="just">
              <a:lnSpc>
                <a:spcPct val="150000"/>
              </a:lnSpc>
            </a:pPr>
            <a:r>
              <a:rPr lang="en-US" b="1" dirty="0">
                <a:solidFill>
                  <a:srgbClr val="333333"/>
                </a:solidFill>
                <a:latin typeface="Calibri" panose="020F0502020204030204" pitchFamily="34" charset="0"/>
                <a:cs typeface="Calibri" panose="020F0502020204030204" pitchFamily="34" charset="0"/>
              </a:rPr>
              <a:t>	-</a:t>
            </a:r>
            <a:r>
              <a:rPr lang="en-US" b="0" i="0" dirty="0">
                <a:solidFill>
                  <a:srgbClr val="4D5156"/>
                </a:solidFill>
                <a:effectLst/>
                <a:latin typeface="Calibri" panose="020F0502020204030204" pitchFamily="34" charset="0"/>
                <a:cs typeface="Calibri" panose="020F0502020204030204" pitchFamily="34" charset="0"/>
              </a:rPr>
              <a:t>the operating system creates a core dump file which is a memory snapshot of a running process.</a:t>
            </a:r>
            <a:endParaRPr lang="en-US" b="1" i="0" dirty="0">
              <a:solidFill>
                <a:srgbClr val="333333"/>
              </a:solidFill>
              <a:effectLst/>
              <a:latin typeface="Calibri" panose="020F0502020204030204" pitchFamily="34" charset="0"/>
              <a:cs typeface="Calibri" panose="020F0502020204030204" pitchFamily="34" charset="0"/>
            </a:endParaRPr>
          </a:p>
          <a:p>
            <a:pPr marL="285750" lvl="7" indent="-285750">
              <a:lnSpc>
                <a:spcPct val="150000"/>
              </a:lnSpc>
              <a:buFont typeface="Arial" panose="020B0604020202020204" pitchFamily="34" charset="0"/>
              <a:buChar char="•"/>
            </a:pPr>
            <a:r>
              <a:rPr lang="en-IN" b="1" kern="100" dirty="0">
                <a:latin typeface="Calibri" panose="020F0502020204030204" pitchFamily="34" charset="0"/>
                <a:ea typeface="Yu Mincho" panose="02020400000000000000" pitchFamily="18" charset="-128"/>
                <a:cs typeface="Calibri" panose="020F0502020204030204" pitchFamily="34" charset="0"/>
              </a:rPr>
              <a:t>Network Error:</a:t>
            </a:r>
          </a:p>
          <a:p>
            <a:pPr lvl="7">
              <a:lnSpc>
                <a:spcPct val="150000"/>
              </a:lnSpc>
            </a:pPr>
            <a:r>
              <a:rPr lang="en-IN" b="1" kern="100" dirty="0">
                <a:solidFill>
                  <a:srgbClr val="333333"/>
                </a:solidFill>
                <a:effectLst/>
                <a:latin typeface="Calibri" panose="020F0502020204030204" pitchFamily="34" charset="0"/>
                <a:ea typeface="Yu Mincho" panose="02020400000000000000" pitchFamily="18" charset="-128"/>
                <a:cs typeface="Calibri" panose="020F0502020204030204" pitchFamily="34" charset="0"/>
              </a:rPr>
              <a:t>	</a:t>
            </a:r>
            <a:r>
              <a:rPr lang="en-IN" kern="100" dirty="0">
                <a:solidFill>
                  <a:srgbClr val="333333"/>
                </a:solidFill>
                <a:effectLst/>
                <a:latin typeface="Calibri" panose="020F0502020204030204" pitchFamily="34" charset="0"/>
                <a:ea typeface="Yu Mincho" panose="02020400000000000000" pitchFamily="18" charset="-128"/>
                <a:cs typeface="Calibri" panose="020F0502020204030204" pitchFamily="34" charset="0"/>
              </a:rPr>
              <a:t>-It occurs when there </a:t>
            </a:r>
            <a:r>
              <a:rPr lang="en-IN" kern="100" dirty="0">
                <a:solidFill>
                  <a:srgbClr val="333333"/>
                </a:solidFill>
                <a:latin typeface="Calibri" panose="020F0502020204030204" pitchFamily="34" charset="0"/>
                <a:ea typeface="Yu Mincho" panose="02020400000000000000" pitchFamily="18" charset="-128"/>
                <a:cs typeface="Calibri" panose="020F0502020204030204" pitchFamily="34" charset="0"/>
              </a:rPr>
              <a:t>is a problem in the network.</a:t>
            </a:r>
            <a:endParaRPr lang="en-IN" kern="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p>
            <a:pPr algn="just">
              <a:lnSpc>
                <a:spcPct val="200000"/>
              </a:lnSpc>
            </a:pPr>
            <a:r>
              <a:rPr lang="en-US" dirty="0">
                <a:solidFill>
                  <a:srgbClr val="333333"/>
                </a:solidFill>
                <a:latin typeface="Calibri" panose="020F0502020204030204" pitchFamily="34" charset="0"/>
                <a:cs typeface="Calibri" panose="020F0502020204030204" pitchFamily="34" charset="0"/>
              </a:rPr>
              <a:t>	</a:t>
            </a:r>
          </a:p>
          <a:p>
            <a:pPr algn="just">
              <a:lnSpc>
                <a:spcPct val="150000"/>
              </a:lnSpc>
            </a:pPr>
            <a:r>
              <a:rPr lang="en-US" dirty="0">
                <a:solidFill>
                  <a:srgbClr val="333333"/>
                </a:solidFill>
                <a:latin typeface="Calibri" panose="020F0502020204030204" pitchFamily="34" charset="0"/>
                <a:cs typeface="Calibri" panose="020F0502020204030204" pitchFamily="34" charset="0"/>
              </a:rPr>
              <a:t>		</a:t>
            </a:r>
          </a:p>
          <a:p>
            <a:pPr algn="just">
              <a:lnSpc>
                <a:spcPct val="150000"/>
              </a:lnSpc>
            </a:pPr>
            <a:endParaRPr lang="en-US" dirty="0">
              <a:solidFill>
                <a:srgbClr val="333333"/>
              </a:solidFill>
              <a:latin typeface="Calibri" panose="020F0502020204030204" pitchFamily="34" charset="0"/>
              <a:cs typeface="Calibri" panose="020F0502020204030204" pitchFamily="34" charset="0"/>
            </a:endParaRPr>
          </a:p>
          <a:p>
            <a:pPr algn="just">
              <a:lnSpc>
                <a:spcPct val="150000"/>
              </a:lnSpc>
            </a:pPr>
            <a:r>
              <a:rPr lang="en-US" b="0" i="0" dirty="0">
                <a:solidFill>
                  <a:srgbClr val="333333"/>
                </a:solidFill>
                <a:effectLst/>
                <a:latin typeface="Calibri" panose="020F0502020204030204" pitchFamily="34" charset="0"/>
                <a:cs typeface="Calibri" panose="020F0502020204030204" pitchFamily="34" charset="0"/>
              </a:rPr>
              <a:t>		</a:t>
            </a:r>
          </a:p>
          <a:p>
            <a:pPr lvl="6"/>
            <a:endParaRPr lang="en-US" sz="2000" b="0" i="0" dirty="0">
              <a:solidFill>
                <a:srgbClr val="333333"/>
              </a:solidFill>
              <a:effectLst/>
              <a:latin typeface="Montserrat" panose="00000500000000000000" pitchFamily="2" charset="0"/>
            </a:endParaRPr>
          </a:p>
          <a:p>
            <a:pPr lvl="6"/>
            <a:endParaRPr lang="en-US" sz="1600" dirty="0">
              <a:solidFill>
                <a:srgbClr val="333333"/>
              </a:solidFill>
              <a:latin typeface="Calibri" panose="020F0502020204030204" pitchFamily="34" charset="0"/>
              <a:cs typeface="Calibri" panose="020F0502020204030204" pitchFamily="34" charset="0"/>
            </a:endParaRPr>
          </a:p>
          <a:p>
            <a:pPr lvl="6"/>
            <a:r>
              <a:rPr lang="en-US" b="1" i="0" dirty="0">
                <a:solidFill>
                  <a:srgbClr val="333333"/>
                </a:solidFill>
                <a:effectLst/>
                <a:latin typeface="Calibri" panose="020F0502020204030204" pitchFamily="34" charset="0"/>
                <a:cs typeface="Calibri" panose="020F0502020204030204" pitchFamily="34" charset="0"/>
              </a:rPr>
              <a:t>	</a:t>
            </a:r>
          </a:p>
          <a:p>
            <a:endParaRPr lang="en-IN" dirty="0"/>
          </a:p>
          <a:p>
            <a:endParaRPr lang="en-IN" dirty="0">
              <a:sym typeface="Wingdings" panose="05000000000000000000" pitchFamily="2" charset="2"/>
            </a:endParaRPr>
          </a:p>
        </p:txBody>
      </p:sp>
    </p:spTree>
    <p:extLst>
      <p:ext uri="{BB962C8B-B14F-4D97-AF65-F5344CB8AC3E}">
        <p14:creationId xmlns:p14="http://schemas.microsoft.com/office/powerpoint/2010/main" val="3440566674"/>
      </p:ext>
    </p:extLst>
  </p:cSld>
  <p:clrMapOvr>
    <a:masterClrMapping/>
  </p:clrMapOvr>
</p:sld>
</file>

<file path=ppt/theme/theme1.xml><?xml version="1.0" encoding="utf-8"?>
<a:theme xmlns:a="http://schemas.openxmlformats.org/drawingml/2006/main"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2477</TotalTime>
  <Words>1108</Words>
  <Application>Microsoft Office PowerPoint</Application>
  <PresentationFormat>On-screen Show (16:9)</PresentationFormat>
  <Paragraphs>148</Paragraphs>
  <Slides>10</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Times New Roman</vt:lpstr>
      <vt:lpstr>Montserrat</vt:lpstr>
      <vt:lpstr>Roboto</vt:lpstr>
      <vt:lpstr>Calibri</vt:lpstr>
      <vt:lpstr>Arial</vt:lpstr>
      <vt:lpstr>Wingdings</vt:lpstr>
      <vt:lpstr>Material</vt:lpstr>
      <vt:lpstr>Lesson: Exception Handling</vt:lpstr>
      <vt:lpstr>What is Exception:</vt:lpstr>
      <vt:lpstr>Unchecked Exeption:</vt:lpstr>
      <vt:lpstr>Unchecked Exeption:</vt:lpstr>
      <vt:lpstr>Checked Exception:</vt:lpstr>
      <vt:lpstr>Exception Handling:</vt:lpstr>
      <vt:lpstr>Difference b/w throw and throws:</vt:lpstr>
      <vt:lpstr>Custom Exception:</vt:lpstr>
      <vt:lpstr>Errors: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USER</dc:creator>
  <cp:lastModifiedBy>bhuvaneshwari palanisamy</cp:lastModifiedBy>
  <cp:revision>140</cp:revision>
  <dcterms:modified xsi:type="dcterms:W3CDTF">2024-12-30T11:32:06Z</dcterms:modified>
</cp:coreProperties>
</file>