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2" r:id="rId3"/>
    <p:sldId id="274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88E911E-4AB8-FDDF-AA3C-F22FB8B47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04E90FC-3D67-AA72-D3D4-8D39499D19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ADFF62BB-59F5-7C60-DD15-D98DFC08A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7390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D995C24-53FA-A286-2FF1-058C4F6D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8B7211BB-4E12-EFCE-2FD5-7A9A1E27B6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0F18A35-7660-0B7D-00A7-01480CBB4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436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9F2C4516-FA23-4A5B-BBEC-708ABCE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8EDEF194-3570-D14A-A0D2-57F13AA2C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70361A7-0E1D-CD4F-7E42-8EE9EA9255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817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EE0F5B1-2431-5D80-97F6-3476140BE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0A33A334-3601-3B1B-71C7-1BF1C0ADB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54E36036-8771-CA29-B249-8ABA7FDDE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014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BEBCC7F-0795-63CC-5077-3B796C260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C720F816-4598-CEEF-D96E-0F03D5F3A3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605BB8A5-C2FE-5793-CF3C-94BF4DB40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649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BA10E4-12A9-31ED-5DEC-9E3918BD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E5FF32F3-F98D-0D04-A520-EF4197B61E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BBEAF00B-21C5-FC59-29D3-773D68AD89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633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ACF960E8-6FFB-3390-F62D-2D85C3F45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496F09A-989F-4866-DA2B-A076FBE55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E4E88FDF-11C6-BF02-EB2F-23415BBA0E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781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Control-Statements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950EAD2-880B-C155-891D-737BA91AF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11ABA357-9DB6-0A67-E72D-BB2424EBA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7D23A-8CA0-D4A6-AECE-77ECAF7D6F75}"/>
              </a:ext>
            </a:extLst>
          </p:cNvPr>
          <p:cNvSpPr txBox="1"/>
          <p:nvPr/>
        </p:nvSpPr>
        <p:spPr>
          <a:xfrm>
            <a:off x="98250" y="582279"/>
            <a:ext cx="88266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case variables can be int, short, byte, char, or enumeration. String type is also supported since version 7 of Java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Cases cannot be duplicate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 statement is executed when any of the case doesn't match the value of expression. It is optional.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 statement terminates the switch block when the condition is satisfied.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using switch statements, we must notice that the case expression will be of the same type as the variable.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switch (expression){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value1: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statement1;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  </a:t>
            </a:r>
          </a:p>
          <a:p>
            <a:pPr algn="l"/>
            <a:endParaRPr lang="en-US" b="0" i="0" dirty="0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valueN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	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statementN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</a:p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default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statement;  } 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1089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F682B6B3-9C64-D73D-1653-662E46A6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D7DFD90-73F9-2763-6574-9079B41653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Switch: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4BC55-ED8C-132B-9618-859518B2E3ED}"/>
              </a:ext>
            </a:extLst>
          </p:cNvPr>
          <p:cNvSpPr txBox="1"/>
          <p:nvPr/>
        </p:nvSpPr>
        <p:spPr>
          <a:xfrm>
            <a:off x="98250" y="582279"/>
            <a:ext cx="88266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case variables can be int, short, byte, char, or enumeration. String type is also supported since version 7 of Java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Cases cannot be duplicate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 statement is executed when any of the case doesn't match the value of expression. It is optional.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 statement terminates the switch block when the condition is satisfied.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using switch statements, we must notice that the case expression will be of the same type as the variable.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switch (expression){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value1: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statement1;  </a:t>
            </a:r>
          </a:p>
          <a:p>
            <a:pPr algn="l"/>
            <a:r>
              <a:rPr lang="en-US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  </a:t>
            </a:r>
          </a:p>
          <a:p>
            <a:pPr algn="l"/>
            <a:endParaRPr lang="en-US" b="0" i="0" dirty="0">
              <a:solidFill>
                <a:schemeClr val="bg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valueN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	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statementN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 </a:t>
            </a:r>
          </a:p>
          <a:p>
            <a:pPr algn="l"/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default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 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  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statement;  } 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1732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	Looping </a:t>
            </a:r>
            <a:r>
              <a:rPr lang="en-US" dirty="0"/>
              <a:t>Statements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Control-Statements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compiler executes the code from top to bottom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tatements that can be used to control the flow of Java code.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statements which breaks the normal sequential flow of the program are called control statements.</a:t>
            </a:r>
          </a:p>
          <a:p>
            <a:pPr algn="just"/>
            <a:endParaRPr lang="en-IN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provides three types of control flow statements.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Decision Making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switch statement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Loop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 while loop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loop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loop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for-each loop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Jump statements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break statement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continue statement</a:t>
            </a: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00" y="39429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Operators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-334141" y="825772"/>
            <a:ext cx="8826600" cy="223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b="1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F221A5-F207-31E1-9C16-034BB5D45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62435"/>
              </p:ext>
            </p:extLst>
          </p:nvPr>
        </p:nvGraphicFramePr>
        <p:xfrm>
          <a:off x="2037177" y="737192"/>
          <a:ext cx="5391437" cy="4203401"/>
        </p:xfrm>
        <a:graphic>
          <a:graphicData uri="http://schemas.openxmlformats.org/drawingml/2006/table">
            <a:tbl>
              <a:tblPr/>
              <a:tblGrid>
                <a:gridCol w="1530022">
                  <a:extLst>
                    <a:ext uri="{9D8B030D-6E8A-4147-A177-3AD203B41FA5}">
                      <a16:colId xmlns:a16="http://schemas.microsoft.com/office/drawing/2014/main" val="136589277"/>
                    </a:ext>
                  </a:extLst>
                </a:gridCol>
                <a:gridCol w="1530022">
                  <a:extLst>
                    <a:ext uri="{9D8B030D-6E8A-4147-A177-3AD203B41FA5}">
                      <a16:colId xmlns:a16="http://schemas.microsoft.com/office/drawing/2014/main" val="1244882842"/>
                    </a:ext>
                  </a:extLst>
                </a:gridCol>
                <a:gridCol w="2331393">
                  <a:extLst>
                    <a:ext uri="{9D8B030D-6E8A-4147-A177-3AD203B41FA5}">
                      <a16:colId xmlns:a16="http://schemas.microsoft.com/office/drawing/2014/main" val="532841589"/>
                    </a:ext>
                  </a:extLst>
                </a:gridCol>
              </a:tblGrid>
              <a:tr h="429402"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dirty="0">
                          <a:solidFill>
                            <a:srgbClr val="FFFFFF"/>
                          </a:solidFill>
                          <a:effectLst/>
                        </a:rPr>
                        <a:t>Operator Type</a:t>
                      </a:r>
                    </a:p>
                  </a:txBody>
                  <a:tcPr marL="48949" marR="48949" marT="48949" marB="48949">
                    <a:lnL w="12700" cap="flat" cmpd="sng" algn="ctr">
                      <a:solidFill>
                        <a:srgbClr val="E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>
                          <a:solidFill>
                            <a:srgbClr val="FFFFFF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48949" marR="48949" marT="48949" marB="48949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900" dirty="0">
                          <a:solidFill>
                            <a:srgbClr val="FFFFFF"/>
                          </a:solidFill>
                          <a:effectLst/>
                        </a:rPr>
                        <a:t>Precedence</a:t>
                      </a:r>
                    </a:p>
                  </a:txBody>
                  <a:tcPr marL="48949" marR="48949" marT="48949" marB="48949">
                    <a:lnL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8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65094"/>
                  </a:ext>
                </a:extLst>
              </a:tr>
              <a:tr h="219689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Unary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postfix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i="1">
                          <a:effectLst/>
                        </a:rPr>
                        <a:t>expr</a:t>
                      </a:r>
                      <a:r>
                        <a:rPr lang="en-IN" sz="900">
                          <a:effectLst/>
                        </a:rPr>
                        <a:t>++ </a:t>
                      </a:r>
                      <a:r>
                        <a:rPr lang="en-IN" sz="900" i="1">
                          <a:effectLst/>
                        </a:rPr>
                        <a:t>expr</a:t>
                      </a:r>
                      <a:r>
                        <a:rPr lang="en-IN" sz="900">
                          <a:effectLst/>
                        </a:rPr>
                        <a:t>--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43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129618"/>
                  </a:ext>
                </a:extLst>
              </a:tr>
              <a:tr h="49905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prefix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++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--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+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-</a:t>
                      </a:r>
                      <a:r>
                        <a:rPr lang="en-IN" sz="900" i="1" dirty="0">
                          <a:effectLst/>
                        </a:rPr>
                        <a:t>expr</a:t>
                      </a:r>
                      <a:r>
                        <a:rPr lang="en-IN" sz="900" dirty="0">
                          <a:effectLst/>
                        </a:rPr>
                        <a:t> ~ !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926266"/>
                  </a:ext>
                </a:extLst>
              </a:tr>
              <a:tr h="219689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Arithmetic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multiplicative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* / %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172707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additive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+ -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314615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Shift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shift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&lt;&lt; &gt;&gt; &gt;&gt;&gt;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51601"/>
                  </a:ext>
                </a:extLst>
              </a:tr>
              <a:tr h="359318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Relational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comparison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&lt; &gt; &lt;= &gt;= </a:t>
                      </a:r>
                      <a:r>
                        <a:rPr lang="en-IN" sz="900" dirty="0" err="1">
                          <a:effectLst/>
                        </a:rPr>
                        <a:t>instanceof</a:t>
                      </a:r>
                      <a:endParaRPr lang="en-IN" sz="900" dirty="0">
                        <a:effectLst/>
                      </a:endParaRP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501819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equality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== !=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465329"/>
                  </a:ext>
                </a:extLst>
              </a:tr>
              <a:tr h="219689">
                <a:tc rowSpan="3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 AND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&amp;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912142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 exclusive OR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^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608088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bitwise inclusive OR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|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041576"/>
                  </a:ext>
                </a:extLst>
              </a:tr>
              <a:tr h="219689">
                <a:tc rowSpan="2"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Logical</a:t>
                      </a:r>
                    </a:p>
                  </a:txBody>
                  <a:tcPr marL="132797" marR="132797" marT="66399" marB="66399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logical AND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&amp;&amp;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112232"/>
                  </a:ext>
                </a:extLst>
              </a:tr>
              <a:tr h="21968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logical OR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||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44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710737"/>
                  </a:ext>
                </a:extLst>
              </a:tr>
              <a:tr h="219689"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Ternary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>
                          <a:effectLst/>
                        </a:rPr>
                        <a:t>ternary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>
                          <a:effectLst/>
                        </a:rPr>
                        <a:t>? :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193886"/>
                  </a:ext>
                </a:extLst>
              </a:tr>
              <a:tr h="499051"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Assignment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900" dirty="0">
                          <a:effectLst/>
                        </a:rPr>
                        <a:t>assignment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900" dirty="0">
                          <a:effectLst/>
                        </a:rPr>
                        <a:t>= += -= *= /= %= &amp;= ^= |= &lt;&lt;= &gt;&gt;= &gt;&gt;&gt;=</a:t>
                      </a:r>
                    </a:p>
                  </a:txBody>
                  <a:tcPr marL="39160" marR="39160" marT="39160" marB="39160" anchor="ctr">
                    <a:lnL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48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621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Operators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Types of Conditional Operator</a:t>
            </a:r>
          </a:p>
          <a:p>
            <a:pPr algn="just">
              <a:lnSpc>
                <a:spcPct val="2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three types of the conditional </a:t>
            </a:r>
            <a:r>
              <a:rPr lang="en-US" b="0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operator in Java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AND (&amp;&amp;)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OR(||)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Ternary Operator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9F75E09-F1EB-7528-4469-6541A9569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F244A8A-CCF6-4A47-14D1-D754E6461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AND (&amp;&amp;)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6C71C1-323D-5C46-27A1-5CA13C8992F9}"/>
              </a:ext>
            </a:extLst>
          </p:cNvPr>
          <p:cNvSpPr txBox="1"/>
          <p:nvPr/>
        </p:nvSpPr>
        <p:spPr>
          <a:xfrm>
            <a:off x="98250" y="760817"/>
            <a:ext cx="882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operator is applied between two Boolean expressions.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denoted by the two AND operators (&amp;&amp;).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true if and only if both expressions are true, else returns false</a:t>
            </a:r>
            <a:r>
              <a:rPr lang="en-US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A467E-BFEE-8AEA-71FE-82F611BC9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50512"/>
              </p:ext>
            </p:extLst>
          </p:nvPr>
        </p:nvGraphicFramePr>
        <p:xfrm>
          <a:off x="1407337" y="2314099"/>
          <a:ext cx="6351552" cy="1920240"/>
        </p:xfrm>
        <a:graphic>
          <a:graphicData uri="http://schemas.openxmlformats.org/drawingml/2006/table">
            <a:tbl>
              <a:tblPr/>
              <a:tblGrid>
                <a:gridCol w="2117184">
                  <a:extLst>
                    <a:ext uri="{9D8B030D-6E8A-4147-A177-3AD203B41FA5}">
                      <a16:colId xmlns:a16="http://schemas.microsoft.com/office/drawing/2014/main" val="2439178473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314386339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212927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Expression1 &amp;&amp; 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4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207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F19ECDC-6E88-7D6D-7A0C-8D421044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D21865F-06CA-5090-6EB9-EB4F377B80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Conditional OR (||)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2F966-C0FE-2D61-85C4-FE78E4754C7F}"/>
              </a:ext>
            </a:extLst>
          </p:cNvPr>
          <p:cNvSpPr txBox="1"/>
          <p:nvPr/>
        </p:nvSpPr>
        <p:spPr>
          <a:xfrm>
            <a:off x="98250" y="760817"/>
            <a:ext cx="8826600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operator is applied between two Boolean expressions.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denoted by the two OR operator (||).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true if any of the expression is true, else returns false.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62F255-6DD7-F3E8-1B7C-1D8087CEA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028769"/>
              </p:ext>
            </p:extLst>
          </p:nvPr>
        </p:nvGraphicFramePr>
        <p:xfrm>
          <a:off x="1407337" y="2314099"/>
          <a:ext cx="6351552" cy="1920240"/>
        </p:xfrm>
        <a:graphic>
          <a:graphicData uri="http://schemas.openxmlformats.org/drawingml/2006/table">
            <a:tbl>
              <a:tblPr/>
              <a:tblGrid>
                <a:gridCol w="2117184">
                  <a:extLst>
                    <a:ext uri="{9D8B030D-6E8A-4147-A177-3AD203B41FA5}">
                      <a16:colId xmlns:a16="http://schemas.microsoft.com/office/drawing/2014/main" val="2439178473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314386339"/>
                    </a:ext>
                  </a:extLst>
                </a:gridCol>
                <a:gridCol w="2117184">
                  <a:extLst>
                    <a:ext uri="{9D8B030D-6E8A-4147-A177-3AD203B41FA5}">
                      <a16:colId xmlns:a16="http://schemas.microsoft.com/office/drawing/2014/main" val="12129270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rgbClr val="FFFFFF"/>
                          </a:solidFill>
                          <a:effectLst/>
                        </a:rPr>
                        <a:t>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rgbClr val="FFFFFF"/>
                          </a:solidFill>
                          <a:effectLst/>
                        </a:rPr>
                        <a:t>Expression1 &amp;&amp; Expression2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078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516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4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False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0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>
                    <a:lnL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61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54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2389433-3D11-3EE9-1D40-EBEE8DB3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2DEDAE0-E95C-A268-D3D6-04B95D581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Ternary Operator(?:)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8E36C-5C68-DB6F-D5EB-BF80B52CC30B}"/>
              </a:ext>
            </a:extLst>
          </p:cNvPr>
          <p:cNvSpPr txBox="1"/>
          <p:nvPr/>
        </p:nvSpPr>
        <p:spPr>
          <a:xfrm>
            <a:off x="98250" y="760817"/>
            <a:ext cx="8826600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meaning of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ternary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composed of three parts. The </a:t>
            </a: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ternary operator (? :) </a:t>
            </a:r>
            <a:r>
              <a:rPr lang="en-IN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consists of three operands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It is used to evaluate Boolean expressions. 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operator decides which value will be assigned to the variable.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is the only conditional operator that accepts three operands.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just">
              <a:lnSpc>
                <a:spcPct val="150000"/>
              </a:lnSpc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 = (condition) ? expression1 : expression2)</a:t>
            </a:r>
            <a:endParaRPr lang="en-US" b="0" i="1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1E817-93F9-768A-2020-FE5AF5A6D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171" y="3028617"/>
            <a:ext cx="4300648" cy="196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56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19788C6-C943-2286-6E38-49671C0B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49EA4A4-612B-5368-01B9-FA3B51C4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making statements: If, if-else, switch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15C80-8236-EE34-8321-5AD5377410F1}"/>
              </a:ext>
            </a:extLst>
          </p:cNvPr>
          <p:cNvSpPr txBox="1"/>
          <p:nvPr/>
        </p:nvSpPr>
        <p:spPr>
          <a:xfrm>
            <a:off x="98250" y="619050"/>
            <a:ext cx="882660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If:</a:t>
            </a:r>
          </a:p>
          <a:p>
            <a:pPr algn="just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evaluates a Boolean expression and enables the program to enter a block of code if the expression evaluates to true.</a:t>
            </a:r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16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lvl="1"/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i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if(condition) {    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is true   </a:t>
            </a:r>
          </a:p>
          <a:p>
            <a:pPr lvl="1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 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if-else statement: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-The else block is executed if the condition of the if-block is evaluated as false</a:t>
            </a:r>
          </a:p>
          <a:p>
            <a:pPr algn="just"/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algn="just"/>
            <a:r>
              <a:rPr lang="en-US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if(condition) { 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is true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/>
            <a:r>
              <a:rPr lang="en-US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else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is false   </a:t>
            </a:r>
          </a:p>
          <a:p>
            <a:pPr algn="l"/>
            <a:r>
              <a:rPr lang="en-US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just"/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56816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033796C-E064-E6A9-F9FA-7FB6D4DB7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0CF2A28-152E-EE0D-506B-1B4BEEDEE6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making statements: If, if-else, switch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FD2E85-55FD-7D21-CDB2-9A1CC3AC9574}"/>
              </a:ext>
            </a:extLst>
          </p:cNvPr>
          <p:cNvSpPr txBox="1"/>
          <p:nvPr/>
        </p:nvSpPr>
        <p:spPr>
          <a:xfrm>
            <a:off x="98250" y="582279"/>
            <a:ext cx="8826600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Nested If: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Syntax:	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if(condition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{  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1 is true   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if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(condition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 {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2 is true 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>
              <a:lnSpc>
                <a:spcPct val="150000"/>
              </a:lnSpc>
            </a:pPr>
            <a:r>
              <a:rPr lang="en-US" sz="1600" b="1" i="1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else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statement </a:t>
            </a:r>
            <a:r>
              <a:rPr lang="en-US" sz="16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; //executes when condition 2 is false 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l">
              <a:lnSpc>
                <a:spcPct val="150000"/>
              </a:lnSpc>
            </a:pPr>
            <a:r>
              <a:rPr lang="en-US" sz="16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  </a:t>
            </a: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1600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88440033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857</Words>
  <Application>Microsoft Office PowerPoint</Application>
  <PresentationFormat>On-screen Show (16:9)</PresentationFormat>
  <Paragraphs>256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Calibri</vt:lpstr>
      <vt:lpstr>Arial</vt:lpstr>
      <vt:lpstr>Montserrat</vt:lpstr>
      <vt:lpstr>Roboto</vt:lpstr>
      <vt:lpstr>Wingdings</vt:lpstr>
      <vt:lpstr>Material</vt:lpstr>
      <vt:lpstr>Lesson: Control-Statements</vt:lpstr>
      <vt:lpstr>Control-Statements</vt:lpstr>
      <vt:lpstr>Java Operators</vt:lpstr>
      <vt:lpstr>Conditional Operators</vt:lpstr>
      <vt:lpstr>Conditional AND (&amp;&amp;)</vt:lpstr>
      <vt:lpstr>Conditional OR (||)</vt:lpstr>
      <vt:lpstr>Ternary Operator(?:)</vt:lpstr>
      <vt:lpstr>Decision making statements: If, if-else, switch</vt:lpstr>
      <vt:lpstr>Decision making statements: If, if-else, switch</vt:lpstr>
      <vt:lpstr>Switch:</vt:lpstr>
      <vt:lpstr>Switch:</vt:lpstr>
      <vt:lpstr>Thank You!!  We will Continue with   Looping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108</cp:revision>
  <dcterms:modified xsi:type="dcterms:W3CDTF">2024-12-30T11:26:16Z</dcterms:modified>
</cp:coreProperties>
</file>