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1" r:id="rId3"/>
    <p:sldId id="272" r:id="rId4"/>
    <p:sldId id="274" r:id="rId5"/>
    <p:sldId id="292" r:id="rId6"/>
    <p:sldId id="281" r:id="rId7"/>
    <p:sldId id="282" r:id="rId8"/>
    <p:sldId id="290" r:id="rId9"/>
    <p:sldId id="289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EFC6FBC-40C5-E5E6-7E7F-CB1F6F804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2B8EE73-9E0B-2E44-E7DA-3A2327FE86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3D975E2-1D11-3DB7-21C8-0F79F9E48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43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02E6AA6-B18C-667D-0174-F151FEC11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A8196318-D666-6FA3-4AFF-EBFFEB797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F91FDFCC-2121-17C5-5864-A81FB3471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33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4BC7822-7EA9-7AAC-BC7C-9F5224C2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D36707-EB57-FC12-EB32-1A6BB9483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5E7C0E2F-32C2-15AC-01B1-A634D1B5C0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09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Synchronization &amp; Waits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E2858AA-476A-9EC9-FD3C-43C56F40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872CD856-F67A-BDFA-5B6E-5A78E8B65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Synchronization</a:t>
            </a:r>
            <a:r>
              <a:rPr lang="en" sz="2000" dirty="0"/>
              <a:t>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C8D11-A60E-3965-1ABD-6572FBEA9A94}"/>
              </a:ext>
            </a:extLst>
          </p:cNvPr>
          <p:cNvSpPr txBox="1"/>
          <p:nvPr/>
        </p:nvSpPr>
        <p:spPr>
          <a:xfrm>
            <a:off x="148266" y="744272"/>
            <a:ext cx="882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Synchronization in Selenium?</a:t>
            </a:r>
          </a:p>
          <a:p>
            <a:pPr lvl="6"/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Synchronization ensures that Selenium WebDriver waits for the web elements to be available before performing any actions. It helps to handle dynamic loading, delays, and network latency issues.</a:t>
            </a:r>
          </a:p>
          <a:p>
            <a:pPr lvl="6"/>
            <a:endParaRPr lang="en-GB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GB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6" indent="-342900">
              <a:buAutoNum type="arabicPeriod"/>
            </a:pP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Implicit Wait – Waits for a fixed time for all elements globally.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GB" sz="16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6" indent="-342900">
              <a:buAutoNum type="arabicPeriod" startAt="2"/>
            </a:pP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Explicit Wait – Waits for a specific condition to be met before proceeding.</a:t>
            </a:r>
          </a:p>
          <a:p>
            <a:pPr marL="342900" lvl="6" indent="-342900">
              <a:buAutoNum type="arabicPeriod" startAt="2"/>
            </a:pPr>
            <a:endParaRPr lang="en-GB" sz="16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6" indent="-342900">
              <a:buAutoNum type="arabicPeriod" startAt="2"/>
            </a:pP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Fluent Wait – Similar to explicit wait but checks at regular intervals.</a:t>
            </a:r>
            <a:endParaRPr lang="en-US" sz="16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8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Implicit Wait</a:t>
            </a:r>
            <a:r>
              <a:rPr lang="en" sz="2000" dirty="0"/>
              <a:t>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Implicit Wait applies globally and makes WebDriver wait for a specified time before throwing an exception.</a:t>
            </a:r>
          </a:p>
          <a:p>
            <a:pPr lvl="6"/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Points: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– applies to all elements.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once – no need to specify for each element.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 recommended for dynamic elements.</a:t>
            </a:r>
          </a:p>
          <a:p>
            <a:pPr lvl="6"/>
            <a:endParaRPr lang="en-GB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GB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Using Implicit Wait</a:t>
            </a:r>
          </a:p>
          <a:p>
            <a:pPr lvl="6"/>
            <a:r>
              <a:rPr lang="fr-F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fr-FR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java.util.concurrent.TimeUnit</a:t>
            </a:r>
            <a:r>
              <a:rPr lang="fr-F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6"/>
            <a:endParaRPr lang="fr-FR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 Set implicit wait for 10 seconds (applies to all elements)        </a:t>
            </a:r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driver.manage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().timeouts().</a:t>
            </a:r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implicitlyWait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(10, </a:t>
            </a:r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TimeUnit.SECONDS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fr-FR" sz="16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fr-FR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driver.get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("https://www.example.com");     // WebDriver will wait up to 10 seconds for the element to appear        </a:t>
            </a:r>
            <a:endParaRPr lang="en-GB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element = </a:t>
            </a:r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(By.id("</a:t>
            </a:r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someElementId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"));        </a:t>
            </a:r>
          </a:p>
          <a:p>
            <a:pPr lvl="6"/>
            <a:r>
              <a:rPr lang="en-GB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element.click</a:t>
            </a:r>
            <a:r>
              <a:rPr lang="en-GB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US" sz="160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Explicit Wait: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0" y="751253"/>
            <a:ext cx="882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Explicit Wait waits for a specific condition before proceeding. It is more flexible than implicit wait.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Key Points: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More efficient than implicit wait.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Waits for specific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Best for handling dynamic elements.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import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org.openqa.selenium.support.ui.ExpectedConditions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import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org.openqa.selenium.support.ui.WebDriverWait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7411B77-0CDC-6E12-C21A-29756E32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CE2F189-C6C4-B79F-E6B5-12E51B3DD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Syntex: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53202-A8BE-33B1-6091-EA8A2BAF290A}"/>
              </a:ext>
            </a:extLst>
          </p:cNvPr>
          <p:cNvSpPr txBox="1"/>
          <p:nvPr/>
        </p:nvSpPr>
        <p:spPr>
          <a:xfrm>
            <a:off x="0" y="751253"/>
            <a:ext cx="882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WebDriverWait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instance (wait up to 10 seconds)      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WebDriverWait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wait = new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WebDriverWait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(driver, 10);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Wait for the element to be visible        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WebElement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element =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wait.until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ExpectedConditions.visibilityOfElementLocated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(By.id("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someElementId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")));        </a:t>
            </a: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element.click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();</a:t>
            </a:r>
          </a:p>
          <a:p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Common Expected Conditions: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visibilityOfElementLocated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By.locator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– Waits until the element is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visible.elementToBeClickable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By.locator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– Waits until the element is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clickable.presenceOfElementLocated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By.locator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– Waits until the element is present in the DOM</a:t>
            </a:r>
            <a:r>
              <a:rPr lang="en-GB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93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Fluent Wait: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426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600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1. Literal String: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-It’s stored inside the heap memory(string pool or string constant)</a:t>
            </a:r>
          </a:p>
          <a:p>
            <a:pPr lvl="0">
              <a:lnSpc>
                <a:spcPct val="107000"/>
              </a:lnSpc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-It will share the memory if same value(duplicate value)</a:t>
            </a:r>
          </a:p>
          <a:p>
            <a:pPr lvl="0">
              <a:lnSpc>
                <a:spcPct val="107000"/>
              </a:lnSpc>
            </a:pPr>
            <a:r>
              <a:rPr lang="en-IN" sz="1600" u="sng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2. </a:t>
            </a:r>
            <a:r>
              <a:rPr lang="en-IN" sz="1600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Non-Literal String: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-It is stored in the heap memory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-Its create a new memory every time even if its duplicate value (same value)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B418B-FD45-0299-EE3C-67F38DD62C5F}"/>
              </a:ext>
            </a:extLst>
          </p:cNvPr>
          <p:cNvCxnSpPr/>
          <p:nvPr/>
        </p:nvCxnSpPr>
        <p:spPr>
          <a:xfrm flipH="1" flipV="1">
            <a:off x="5011479" y="3530009"/>
            <a:ext cx="375684" cy="205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594A6-1F9E-92EA-A2A3-178FB14614A8}"/>
              </a:ext>
            </a:extLst>
          </p:cNvPr>
          <p:cNvCxnSpPr>
            <a:cxnSpLocks/>
          </p:cNvCxnSpPr>
          <p:nvPr/>
        </p:nvCxnSpPr>
        <p:spPr>
          <a:xfrm flipH="1">
            <a:off x="5117805" y="3852049"/>
            <a:ext cx="269358" cy="308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ExpectedConditions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98250" y="619050"/>
            <a:ext cx="8826600" cy="802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Immutable String: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store more duplicate value in same memory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can’t change the value in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concordination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it’s have to create new memory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Mutable String: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can’t store duplicate value in same memory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change the value in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concordination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it takes same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Using </a:t>
            </a:r>
            <a:r>
              <a:rPr lang="en-IN" sz="18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StringBuffer</a:t>
            </a: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StringBuilder we can achieve mutable string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90B3D80-1C03-3116-E1F8-B6555C273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D1C3D35-498B-832D-C627-6944B4078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dynamic elements: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38E86-1F43-D28D-4457-24D46A6E834A}"/>
              </a:ext>
            </a:extLst>
          </p:cNvPr>
          <p:cNvSpPr txBox="1"/>
          <p:nvPr/>
        </p:nvSpPr>
        <p:spPr>
          <a:xfrm>
            <a:off x="98250" y="619050"/>
            <a:ext cx="8826600" cy="802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Immutable String: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store more duplicate value in same memory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can’t change the value in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concordination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it’s have to create new memory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Mutable String: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can’t store duplicate value in same memory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change the value in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concordination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it takes same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Using </a:t>
            </a:r>
            <a:r>
              <a:rPr lang="en-IN" sz="1800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StringBuffer</a:t>
            </a:r>
            <a:r>
              <a:rPr lang="en-IN" sz="18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StringBuilder we can achieve mutable string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81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	Next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616</Words>
  <Application>Microsoft Office PowerPoint</Application>
  <PresentationFormat>On-screen Show (16:9)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</vt:lpstr>
      <vt:lpstr>Symbol</vt:lpstr>
      <vt:lpstr>Arial</vt:lpstr>
      <vt:lpstr>Roboto</vt:lpstr>
      <vt:lpstr>Calibri</vt:lpstr>
      <vt:lpstr>Montserrat</vt:lpstr>
      <vt:lpstr>Material</vt:lpstr>
      <vt:lpstr>Synchronization &amp; Waits</vt:lpstr>
      <vt:lpstr>Synchronization:</vt:lpstr>
      <vt:lpstr>Implicit Wait:</vt:lpstr>
      <vt:lpstr>Explicit Wait:</vt:lpstr>
      <vt:lpstr>Syntex:</vt:lpstr>
      <vt:lpstr>Fluent Wait:</vt:lpstr>
      <vt:lpstr>Using ExpectedConditions:</vt:lpstr>
      <vt:lpstr>Handling dynamic elements:</vt:lpstr>
      <vt:lpstr>Thank You!!  We will Continue with   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Subbaram Theerthagiri (QJD C)</cp:lastModifiedBy>
  <cp:revision>135</cp:revision>
  <dcterms:modified xsi:type="dcterms:W3CDTF">2025-03-04T19:20:35Z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2025-03-04T19:20:27Z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59f6c273-db01-457f-9d02-17c5e6e07382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