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71" r:id="rId19"/>
    <p:sldId id="2146847072" r:id="rId20"/>
    <p:sldId id="214684707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swiniKumar55/Nutrion_ag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SMART FARMING ADVICE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Guggilam.Subbarao</a:t>
            </a:r>
          </a:p>
          <a:p>
            <a:r>
              <a:rPr lang="en-US" sz="2000" b="1" dirty="0">
                <a:solidFill>
                  <a:schemeClr val="accent1">
                    <a:lumMod val="75000"/>
                  </a:schemeClr>
                </a:solidFill>
                <a:latin typeface="Arial"/>
                <a:cs typeface="Arial"/>
              </a:rPr>
              <a:t>College Name : Narasaraopeta Engineering College</a:t>
            </a:r>
          </a:p>
          <a:p>
            <a:r>
              <a:rPr lang="en-US" sz="2000" b="1" dirty="0">
                <a:solidFill>
                  <a:schemeClr val="accent1">
                    <a:lumMod val="75000"/>
                  </a:schemeClr>
                </a:solidFill>
                <a:latin typeface="Arial"/>
                <a:cs typeface="Arial"/>
              </a:rPr>
              <a:t>Department     : Artificial Intelligence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5216513" y="876542"/>
            <a:ext cx="5861944" cy="539217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2714625" y="2286001"/>
            <a:ext cx="6762750" cy="3603652"/>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provides personalized crop suggestions, pest control guidance, and real-time weather updates.</a:t>
            </a:r>
            <a:endParaRPr lang="en-US" sz="2800" dirty="0">
              <a:solidFill>
                <a:srgbClr val="404040"/>
              </a:solidFill>
              <a:latin typeface="Calibri"/>
              <a:ea typeface="Calibri"/>
              <a:cs typeface="Calibri"/>
            </a:endParaRPr>
          </a:p>
          <a:p>
            <a:pPr marL="305435" indent="-305435"/>
            <a:r>
              <a:rPr lang="en-US" sz="2800" dirty="0"/>
              <a:t>It saves farmers time by automating data retrieval from trusted agricultural, meteorological, and market sources.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Smart Farming Agents improve yield, reduce risk, and support sustainable and data-driven agriculture.</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Multilingual Expansion</a:t>
            </a:r>
          </a:p>
          <a:p>
            <a:pPr marL="305435" indent="-305435"/>
            <a:r>
              <a:rPr lang="en-US" sz="2800" dirty="0">
                <a:latin typeface="Calibri"/>
                <a:ea typeface="+mn-lt"/>
                <a:cs typeface="+mn-lt"/>
              </a:rPr>
              <a:t>Voice-Activated Research Assistant</a:t>
            </a:r>
          </a:p>
          <a:p>
            <a:pPr marL="305435" indent="-305435"/>
            <a:r>
              <a:rPr lang="en-US" sz="2800" dirty="0"/>
              <a:t>Real-Time Expert Collaboration</a:t>
            </a:r>
          </a:p>
          <a:p>
            <a:pPr marL="305435" indent="-305435"/>
            <a:r>
              <a:rPr lang="en-US" sz="2800" dirty="0"/>
              <a:t>Crop Disease Early Warning System</a:t>
            </a:r>
          </a:p>
          <a:p>
            <a:pPr marL="305435" indent="-305435"/>
            <a:r>
              <a:rPr lang="en-US" sz="2800" dirty="0"/>
              <a:t>Integration with Agri-Tech Platforms</a:t>
            </a:r>
          </a:p>
          <a:p>
            <a:pPr marL="305435" indent="-305435"/>
            <a:r>
              <a:rPr lang="en-US" sz="2800" dirty="0"/>
              <a:t>AI-Powered Farm Planning</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732636"/>
            <a:ext cx="11029616" cy="530296"/>
          </a:xfrm>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AB85AB0-CED1-7F81-D437-18A669C03618}"/>
              </a:ext>
            </a:extLst>
          </p:cNvPr>
          <p:cNvPicPr>
            <a:picLocks noGrp="1" noChangeAspect="1"/>
          </p:cNvPicPr>
          <p:nvPr>
            <p:ph idx="1"/>
          </p:nvPr>
        </p:nvPicPr>
        <p:blipFill>
          <a:blip r:embed="rId2"/>
          <a:stretch>
            <a:fillRect/>
          </a:stretch>
        </p:blipFill>
        <p:spPr>
          <a:xfrm>
            <a:off x="3234466" y="2023110"/>
            <a:ext cx="6048188" cy="4673600"/>
          </a:xfrm>
        </p:spPr>
      </p:pic>
      <p:sp>
        <p:nvSpPr>
          <p:cNvPr id="6" name="TextBox 5">
            <a:extLst>
              <a:ext uri="{FF2B5EF4-FFF2-40B4-BE49-F238E27FC236}">
                <a16:creationId xmlns:a16="http://schemas.microsoft.com/office/drawing/2014/main" id="{E2EF5F64-7D46-3515-F495-63A8AE578537}"/>
              </a:ext>
            </a:extLst>
          </p:cNvPr>
          <p:cNvSpPr txBox="1"/>
          <p:nvPr/>
        </p:nvSpPr>
        <p:spPr>
          <a:xfrm>
            <a:off x="934720" y="1341120"/>
            <a:ext cx="9966960" cy="677108"/>
          </a:xfrm>
          <a:prstGeom prst="rect">
            <a:avLst/>
          </a:prstGeom>
          <a:noFill/>
        </p:spPr>
        <p:txBody>
          <a:bodyPr wrap="square" rtlCol="0">
            <a:spAutoFit/>
          </a:bodyPr>
          <a:lstStyle/>
          <a:p>
            <a:r>
              <a:rPr lang="en-US" dirty="0"/>
              <a:t>                                                         </a:t>
            </a:r>
          </a:p>
          <a:p>
            <a:r>
              <a:rPr lang="en-US" dirty="0"/>
              <a:t>                                                     </a:t>
            </a:r>
            <a:r>
              <a:rPr lang="en-US" sz="2000" dirty="0">
                <a:latin typeface="Calibri" panose="020F0502020204030204" pitchFamily="34" charset="0"/>
                <a:ea typeface="Calibri" panose="020F0502020204030204" pitchFamily="34" charset="0"/>
                <a:cs typeface="Calibri" panose="020F0502020204030204" pitchFamily="34" charset="0"/>
              </a:rPr>
              <a:t>Getting Started with Artificial Intelligence</a:t>
            </a:r>
          </a:p>
        </p:txBody>
      </p:sp>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03787-52C5-4D63-C92C-7DF6C3537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79A2C-1BFC-8EF4-7FDE-D93416B175CC}"/>
              </a:ext>
            </a:extLst>
          </p:cNvPr>
          <p:cNvSpPr>
            <a:spLocks noGrp="1"/>
          </p:cNvSpPr>
          <p:nvPr>
            <p:ph type="title"/>
          </p:nvPr>
        </p:nvSpPr>
        <p:spPr>
          <a:xfrm>
            <a:off x="581192" y="732636"/>
            <a:ext cx="11029616" cy="530296"/>
          </a:xfrm>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08C4A33-3C8D-31CE-2D51-F910DAB1DAD6}"/>
              </a:ext>
            </a:extLst>
          </p:cNvPr>
          <p:cNvPicPr>
            <a:picLocks noGrp="1" noChangeAspect="1"/>
          </p:cNvPicPr>
          <p:nvPr>
            <p:ph idx="1"/>
          </p:nvPr>
        </p:nvPicPr>
        <p:blipFill>
          <a:blip r:embed="rId2"/>
          <a:srcRect/>
          <a:stretch/>
        </p:blipFill>
        <p:spPr>
          <a:xfrm>
            <a:off x="3234466" y="2023110"/>
            <a:ext cx="6048188" cy="4673600"/>
          </a:xfrm>
        </p:spPr>
      </p:pic>
      <p:sp>
        <p:nvSpPr>
          <p:cNvPr id="6" name="TextBox 5">
            <a:extLst>
              <a:ext uri="{FF2B5EF4-FFF2-40B4-BE49-F238E27FC236}">
                <a16:creationId xmlns:a16="http://schemas.microsoft.com/office/drawing/2014/main" id="{8A815D1F-2540-0110-EEBE-2796297B5F14}"/>
              </a:ext>
            </a:extLst>
          </p:cNvPr>
          <p:cNvSpPr txBox="1"/>
          <p:nvPr/>
        </p:nvSpPr>
        <p:spPr>
          <a:xfrm>
            <a:off x="934720" y="1341120"/>
            <a:ext cx="9966960" cy="677108"/>
          </a:xfrm>
          <a:prstGeom prst="rect">
            <a:avLst/>
          </a:prstGeom>
          <a:noFill/>
        </p:spPr>
        <p:txBody>
          <a:bodyPr wrap="square" rtlCol="0">
            <a:spAutoFit/>
          </a:bodyPr>
          <a:lstStyle/>
          <a:p>
            <a:r>
              <a:rPr lang="en-US" dirty="0"/>
              <a:t>                                                         </a:t>
            </a:r>
          </a:p>
          <a:p>
            <a:r>
              <a:rPr lang="en-US" dirty="0"/>
              <a:t>                                                     </a:t>
            </a:r>
            <a:r>
              <a:rPr lang="en-US" sz="2000" dirty="0">
                <a:latin typeface="Calibri" panose="020F0502020204030204" pitchFamily="34" charset="0"/>
                <a:ea typeface="Calibri" panose="020F0502020204030204" pitchFamily="34" charset="0"/>
                <a:cs typeface="Calibri" panose="020F0502020204030204" pitchFamily="34" charset="0"/>
              </a:rPr>
              <a:t>Journey to Cloud: Envisioning Your Solution</a:t>
            </a:r>
          </a:p>
        </p:txBody>
      </p:sp>
    </p:spTree>
    <p:extLst>
      <p:ext uri="{BB962C8B-B14F-4D97-AF65-F5344CB8AC3E}">
        <p14:creationId xmlns:p14="http://schemas.microsoft.com/office/powerpoint/2010/main" val="1902111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C5066-23E3-6DC1-D4B0-62143DD13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4EB52-3A89-6332-290F-2E904E86921B}"/>
              </a:ext>
            </a:extLst>
          </p:cNvPr>
          <p:cNvSpPr>
            <a:spLocks noGrp="1"/>
          </p:cNvSpPr>
          <p:nvPr>
            <p:ph type="title"/>
          </p:nvPr>
        </p:nvSpPr>
        <p:spPr>
          <a:xfrm>
            <a:off x="581192" y="732636"/>
            <a:ext cx="11029616" cy="530296"/>
          </a:xfrm>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9CAB2D3-8252-28A2-890C-2E63423C1668}"/>
              </a:ext>
            </a:extLst>
          </p:cNvPr>
          <p:cNvPicPr>
            <a:picLocks noGrp="1" noChangeAspect="1"/>
          </p:cNvPicPr>
          <p:nvPr>
            <p:ph idx="1"/>
          </p:nvPr>
        </p:nvPicPr>
        <p:blipFill>
          <a:blip r:embed="rId2"/>
          <a:srcRect r="5989" b="17853"/>
          <a:stretch>
            <a:fillRect/>
          </a:stretch>
        </p:blipFill>
        <p:spPr>
          <a:xfrm>
            <a:off x="2929665" y="2018228"/>
            <a:ext cx="6724281" cy="4540250"/>
          </a:xfrm>
        </p:spPr>
      </p:pic>
      <p:sp>
        <p:nvSpPr>
          <p:cNvPr id="6" name="TextBox 5">
            <a:extLst>
              <a:ext uri="{FF2B5EF4-FFF2-40B4-BE49-F238E27FC236}">
                <a16:creationId xmlns:a16="http://schemas.microsoft.com/office/drawing/2014/main" id="{512559F0-FA8F-67FC-4658-0328E8D2203A}"/>
              </a:ext>
            </a:extLst>
          </p:cNvPr>
          <p:cNvSpPr txBox="1"/>
          <p:nvPr/>
        </p:nvSpPr>
        <p:spPr>
          <a:xfrm>
            <a:off x="934720" y="1341120"/>
            <a:ext cx="9966960" cy="677108"/>
          </a:xfrm>
          <a:prstGeom prst="rect">
            <a:avLst/>
          </a:prstGeom>
          <a:noFill/>
        </p:spPr>
        <p:txBody>
          <a:bodyPr wrap="square" rtlCol="0">
            <a:spAutoFit/>
          </a:bodyPr>
          <a:lstStyle/>
          <a:p>
            <a:r>
              <a:rPr lang="en-US" dirty="0"/>
              <a:t>                                                         </a:t>
            </a:r>
          </a:p>
          <a:p>
            <a:r>
              <a:rPr lang="en-US" dirty="0"/>
              <a:t>                                            </a:t>
            </a:r>
            <a:r>
              <a:rPr lang="en-US" sz="2000" dirty="0">
                <a:latin typeface="Calibri" panose="020F0502020204030204" pitchFamily="34" charset="0"/>
                <a:ea typeface="Calibri" panose="020F0502020204030204" pitchFamily="34" charset="0"/>
                <a:cs typeface="Calibri" panose="020F0502020204030204" pitchFamily="34" charset="0"/>
              </a:rPr>
              <a:t>LAB : Retrieval Augmented Generation with </a:t>
            </a:r>
            <a:r>
              <a:rPr lang="en-US" sz="2000" dirty="0" err="1">
                <a:latin typeface="Calibri" panose="020F0502020204030204" pitchFamily="34" charset="0"/>
                <a:ea typeface="Calibri" panose="020F0502020204030204" pitchFamily="34" charset="0"/>
                <a:cs typeface="Calibri" panose="020F0502020204030204" pitchFamily="34" charset="0"/>
              </a:rPr>
              <a:t>LangChain</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746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8171661" cy="369332"/>
          </a:xfrm>
          <a:prstGeom prst="rect">
            <a:avLst/>
          </a:prstGeom>
        </p:spPr>
        <p:txBody>
          <a:bodyPr wrap="none">
            <a:spAutoFit/>
          </a:bodyPr>
          <a:lstStyle/>
          <a:p>
            <a:r>
              <a:rPr lang="en-IN" dirty="0"/>
              <a:t>Git hub </a:t>
            </a:r>
            <a:r>
              <a:rPr lang="en-IN" dirty="0" err="1"/>
              <a:t>lik</a:t>
            </a:r>
            <a:r>
              <a:rPr lang="en-IN" dirty="0"/>
              <a:t> : https://</a:t>
            </a:r>
            <a:r>
              <a:rPr lang="en-IN" dirty="0">
                <a:hlinkClick r:id="rId2"/>
              </a:rPr>
              <a:t>https://github.com/subbaraoguggilam/smart-farming-agent</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934720"/>
            <a:ext cx="9298744" cy="3157061"/>
          </a:xfrm>
        </p:spPr>
        <p:txBody>
          <a:bodyPr/>
          <a:lstStyle/>
          <a:p>
            <a:pPr algn="ctr"/>
            <a:r>
              <a:rPr lang="en-US" dirty="0"/>
              <a:t>"AI cannot till your land, but it can show you better ways to do it.“</a:t>
            </a:r>
            <a:br>
              <a:rPr lang="en-US" dirty="0"/>
            </a:b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                                      Farmers, agricultural advisors, and rural professionals often struggle to keep up with the rapidly growing volume of farming information, government schemes, weather updates, crop advisories, and market trends. Manually gathering, filtering, and understanding this data from multiple sources is time-consuming and inefficient.</a:t>
            </a:r>
            <a:endParaRPr lang="en-US" sz="11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800" b="1" dirty="0">
                <a:latin typeface="Calibri"/>
                <a:ea typeface="+mn-lt"/>
                <a:cs typeface="+mn-lt"/>
              </a:rPr>
              <a:t>Proposed Solution</a:t>
            </a:r>
            <a:r>
              <a:rPr lang="en-US" sz="2800" dirty="0">
                <a:latin typeface="Calibri"/>
                <a:ea typeface="+mn-lt"/>
                <a:cs typeface="+mn-lt"/>
              </a:rPr>
              <a:t>:</a:t>
            </a:r>
            <a:br>
              <a:rPr lang="en-US" sz="2800" dirty="0">
                <a:latin typeface="Calibri"/>
                <a:ea typeface="+mn-lt"/>
                <a:cs typeface="+mn-lt"/>
              </a:rPr>
            </a:br>
            <a:r>
              <a:rPr lang="en-US" sz="2800" dirty="0">
                <a:latin typeface="Calibri"/>
                <a:ea typeface="+mn-lt"/>
                <a:cs typeface="+mn-lt"/>
              </a:rPr>
              <a:t>                                   </a:t>
            </a:r>
            <a:r>
              <a:rPr lang="en-US" sz="2800" dirty="0">
                <a:latin typeface="Calibri" panose="020F0502020204030204" pitchFamily="34" charset="0"/>
                <a:ea typeface="Calibri" panose="020F0502020204030204" pitchFamily="34" charset="0"/>
                <a:cs typeface="Calibri" panose="020F0502020204030204" pitchFamily="34" charset="0"/>
              </a:rPr>
              <a:t>Our solution is an AI Research Agent that leverages Natural Language Processing (NLP) and Retrieval-Augmented Generation (RAG) to simplify and accelerate the research process. It helps users conduct efficient literature reviews, generate concise summaries, identify key research gaps, and discover relevant papers, datasets, or potential collaborators. This AI-driven assistant reduces manual workload and boosts research productivity for students, scholars, and professionals.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625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This agent will empower small-scale farmers with timely, localized advice that improves crop yield, reduces agricultural risks, and increases income. It bridges the gap between expert knowledge and grassroots farming by offering real-time support in local languages, even in low-resource regions. It transforms traditional farming into data-driven smart agriculture.</a:t>
            </a:r>
          </a:p>
          <a:p>
            <a:pPr marL="0" indent="0">
              <a:buNone/>
            </a:pPr>
            <a:r>
              <a:rPr lang="en-IN" sz="3200" b="1" dirty="0">
                <a:solidFill>
                  <a:srgbClr val="0F0F0F"/>
                </a:solidFill>
                <a:latin typeface="Calibri"/>
                <a:ea typeface="Calibri"/>
                <a:cs typeface="Calibri"/>
              </a:rPr>
              <a:t>Unique features</a:t>
            </a:r>
            <a:r>
              <a:rPr lang="en-IN" sz="2800" dirty="0">
                <a:solidFill>
                  <a:srgbClr val="0F0F0F"/>
                </a:solidFill>
                <a:latin typeface="Calibri"/>
                <a:ea typeface="Calibri"/>
                <a:cs typeface="Calibri"/>
              </a:rPr>
              <a:t>:</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Localized crop recommendation</a:t>
            </a:r>
            <a:r>
              <a:rPr lang="en-US" sz="2800" dirty="0">
                <a:latin typeface="Calibri" panose="020F0502020204030204" pitchFamily="34" charset="0"/>
                <a:ea typeface="Calibri" panose="020F0502020204030204" pitchFamily="34" charset="0"/>
                <a:cs typeface="Calibri" panose="020F0502020204030204" pitchFamily="34" charset="0"/>
              </a:rPr>
              <a:t> based on soil type, weather patterns, and season</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Real-time weather and rainfall alerts</a:t>
            </a:r>
            <a:r>
              <a:rPr lang="en-US" sz="2800" dirty="0">
                <a:latin typeface="Calibri" panose="020F0502020204030204" pitchFamily="34" charset="0"/>
                <a:ea typeface="Calibri" panose="020F0502020204030204" pitchFamily="34" charset="0"/>
                <a:cs typeface="Calibri" panose="020F0502020204030204" pitchFamily="34" charset="0"/>
              </a:rPr>
              <a:t> for proactive planning</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Pest and disease diagnostics</a:t>
            </a:r>
            <a:r>
              <a:rPr lang="en-US" sz="2800" dirty="0">
                <a:latin typeface="Calibri" panose="020F0502020204030204" pitchFamily="34" charset="0"/>
                <a:ea typeface="Calibri" panose="020F0502020204030204" pitchFamily="34" charset="0"/>
                <a:cs typeface="Calibri" panose="020F0502020204030204" pitchFamily="34" charset="0"/>
              </a:rPr>
              <a:t> using natural language queries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Market rate updates</a:t>
            </a:r>
            <a:r>
              <a:rPr lang="en-US" sz="2800" dirty="0">
                <a:latin typeface="Calibri" panose="020F0502020204030204" pitchFamily="34" charset="0"/>
                <a:ea typeface="Calibri" panose="020F0502020204030204" pitchFamily="34" charset="0"/>
                <a:cs typeface="Calibri" panose="020F0502020204030204" pitchFamily="34" charset="0"/>
              </a:rPr>
              <a:t> from nearby mandis to help sell at the right time and price</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Guidance on government schemes</a:t>
            </a:r>
            <a:r>
              <a:rPr lang="en-US" sz="2800" dirty="0">
                <a:latin typeface="Calibri" panose="020F0502020204030204" pitchFamily="34" charset="0"/>
                <a:ea typeface="Calibri" panose="020F0502020204030204" pitchFamily="34" charset="0"/>
                <a:cs typeface="Calibri" panose="020F0502020204030204" pitchFamily="34" charset="0"/>
              </a:rPr>
              <a:t> with simple explanations and eligibility checks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Multilingual support</a:t>
            </a:r>
            <a:r>
              <a:rPr lang="en-US" sz="2800" dirty="0">
                <a:latin typeface="Calibri" panose="020F0502020204030204" pitchFamily="34" charset="0"/>
                <a:ea typeface="Calibri" panose="020F0502020204030204" pitchFamily="34" charset="0"/>
                <a:cs typeface="Calibri" panose="020F0502020204030204" pitchFamily="34" charset="0"/>
              </a:rPr>
              <a:t>, enabling interaction in regional Indian languages</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Offline/low-connectivity fallback mode</a:t>
            </a:r>
            <a:r>
              <a:rPr lang="en-US" sz="2800" dirty="0">
                <a:latin typeface="Calibri" panose="020F0502020204030204" pitchFamily="34" charset="0"/>
                <a:ea typeface="Calibri" panose="020F0502020204030204" pitchFamily="34" charset="0"/>
                <a:cs typeface="Calibri" panose="020F0502020204030204" pitchFamily="34" charset="0"/>
              </a:rPr>
              <a:t> for remote area usability</a:t>
            </a:r>
          </a:p>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Voice input compatibility</a:t>
            </a:r>
            <a:r>
              <a:rPr lang="en-US" sz="2800" dirty="0">
                <a:latin typeface="Calibri" panose="020F0502020204030204" pitchFamily="34" charset="0"/>
                <a:ea typeface="Calibri" panose="020F0502020204030204" pitchFamily="34" charset="0"/>
                <a:cs typeface="Calibri" panose="020F0502020204030204" pitchFamily="34" charset="0"/>
              </a:rPr>
              <a:t> for illiterate or semi-literate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Small-Scale and Marginal Farmers</a:t>
            </a:r>
          </a:p>
          <a:p>
            <a:pPr marL="305435" indent="-305435"/>
            <a:r>
              <a:rPr lang="en-US" sz="2800" dirty="0"/>
              <a:t>Agri-Tech Startups and Companies</a:t>
            </a:r>
          </a:p>
          <a:p>
            <a:pPr marL="305435" indent="-305435"/>
            <a:r>
              <a:rPr lang="en-US" sz="2800" dirty="0"/>
              <a:t>Government Agricultural Departments</a:t>
            </a:r>
            <a:endParaRPr lang="en-IN" sz="2800" dirty="0">
              <a:latin typeface="Calibri"/>
              <a:ea typeface="+mn-lt"/>
              <a:cs typeface="+mn-lt"/>
            </a:endParaRPr>
          </a:p>
          <a:p>
            <a:pPr marL="305435" indent="-305435"/>
            <a:r>
              <a:rPr lang="en-US" sz="2800" dirty="0"/>
              <a:t>NGOs and Farmer Welfare Organizations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193312" y="886818"/>
            <a:ext cx="5908345" cy="513806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5201086" y="618067"/>
            <a:ext cx="5892797" cy="55981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1290</TotalTime>
  <Words>540</Words>
  <Application>Microsoft Office PowerPoint</Application>
  <PresentationFormat>Widescreen</PresentationFormat>
  <Paragraphs>75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SMART FARMING ADVICE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IBM Certifications</vt:lpstr>
      <vt:lpstr>PowerPoint Presentation</vt:lpstr>
      <vt:lpstr>GitHub Link</vt:lpstr>
      <vt:lpstr>"AI cannot till your land, but it can show you better ways to do it.“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Guest .</cp:lastModifiedBy>
  <cp:revision>151</cp:revision>
  <dcterms:created xsi:type="dcterms:W3CDTF">2021-05-26T16:50:10Z</dcterms:created>
  <dcterms:modified xsi:type="dcterms:W3CDTF">2025-08-04T16:02:27Z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