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10">
  <p:sldMasterIdLst>
    <p:sldMasterId id="2147483775" r:id="rId5"/>
  </p:sldMasterIdLst>
  <p:notesMasterIdLst>
    <p:notesMasterId r:id="rId51"/>
  </p:notesMasterIdLst>
  <p:handoutMasterIdLst>
    <p:handoutMasterId r:id="rId52"/>
  </p:handoutMasterIdLst>
  <p:sldIdLst>
    <p:sldId id="591" r:id="rId6"/>
    <p:sldId id="590" r:id="rId7"/>
    <p:sldId id="567" r:id="rId8"/>
    <p:sldId id="547" r:id="rId9"/>
    <p:sldId id="530" r:id="rId10"/>
    <p:sldId id="552" r:id="rId11"/>
    <p:sldId id="554" r:id="rId12"/>
    <p:sldId id="553" r:id="rId13"/>
    <p:sldId id="569" r:id="rId14"/>
    <p:sldId id="573" r:id="rId15"/>
    <p:sldId id="592" r:id="rId16"/>
    <p:sldId id="598" r:id="rId17"/>
    <p:sldId id="599" r:id="rId18"/>
    <p:sldId id="597" r:id="rId19"/>
    <p:sldId id="587" r:id="rId20"/>
    <p:sldId id="600" r:id="rId21"/>
    <p:sldId id="593" r:id="rId22"/>
    <p:sldId id="574" r:id="rId23"/>
    <p:sldId id="575" r:id="rId24"/>
    <p:sldId id="576" r:id="rId25"/>
    <p:sldId id="577" r:id="rId26"/>
    <p:sldId id="578" r:id="rId27"/>
    <p:sldId id="579" r:id="rId28"/>
    <p:sldId id="601" r:id="rId29"/>
    <p:sldId id="602" r:id="rId30"/>
    <p:sldId id="594" r:id="rId31"/>
    <p:sldId id="572" r:id="rId32"/>
    <p:sldId id="580" r:id="rId33"/>
    <p:sldId id="581" r:id="rId34"/>
    <p:sldId id="582" r:id="rId35"/>
    <p:sldId id="604" r:id="rId36"/>
    <p:sldId id="603" r:id="rId37"/>
    <p:sldId id="595" r:id="rId38"/>
    <p:sldId id="555" r:id="rId39"/>
    <p:sldId id="548" r:id="rId40"/>
    <p:sldId id="549" r:id="rId41"/>
    <p:sldId id="605" r:id="rId42"/>
    <p:sldId id="596" r:id="rId43"/>
    <p:sldId id="558" r:id="rId44"/>
    <p:sldId id="563" r:id="rId45"/>
    <p:sldId id="564" r:id="rId46"/>
    <p:sldId id="606" r:id="rId47"/>
    <p:sldId id="583" r:id="rId48"/>
    <p:sldId id="545" r:id="rId49"/>
    <p:sldId id="607" r:id="rId5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835">
          <p15:clr>
            <a:srgbClr val="A4A3A4"/>
          </p15:clr>
        </p15:guide>
        <p15:guide id="2" orient="horz" pos="798">
          <p15:clr>
            <a:srgbClr val="A4A3A4"/>
          </p15:clr>
        </p15:guide>
        <p15:guide id="3" orient="horz" pos="117">
          <p15:clr>
            <a:srgbClr val="A4A3A4"/>
          </p15:clr>
        </p15:guide>
        <p15:guide id="4" orient="horz" pos="4196">
          <p15:clr>
            <a:srgbClr val="A4A3A4"/>
          </p15:clr>
        </p15:guide>
        <p15:guide id="5" orient="horz" pos="3874">
          <p15:clr>
            <a:srgbClr val="A4A3A4"/>
          </p15:clr>
        </p15:guide>
        <p15:guide id="6" orient="horz" pos="2083">
          <p15:clr>
            <a:srgbClr val="A4A3A4"/>
          </p15:clr>
        </p15:guide>
        <p15:guide id="7" orient="horz" pos="697">
          <p15:clr>
            <a:srgbClr val="A4A3A4"/>
          </p15:clr>
        </p15:guide>
        <p15:guide id="8" pos="2775">
          <p15:clr>
            <a:srgbClr val="A4A3A4"/>
          </p15:clr>
        </p15:guide>
        <p15:guide id="9" pos="3000">
          <p15:clr>
            <a:srgbClr val="A4A3A4"/>
          </p15:clr>
        </p15:guide>
        <p15:guide id="10" pos="282">
          <p15:clr>
            <a:srgbClr val="A4A3A4"/>
          </p15:clr>
        </p15:guide>
        <p15:guide id="11" pos="2880">
          <p15:clr>
            <a:srgbClr val="A4A3A4"/>
          </p15:clr>
        </p15:guide>
        <p15:guide id="12" pos="5480">
          <p15:clr>
            <a:srgbClr val="A4A3A4"/>
          </p15:clr>
        </p15:guide>
      </p15:sldGuideLst>
    </p:ext>
    <p:ext uri="{2D200454-40CA-4A62-9FC3-DE9A4176ACB9}">
      <p15:notesGuideLst xmlns:p15="http://schemas.microsoft.com/office/powerpoint/2012/main" xmlns="">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8765"/>
    <a:srgbClr val="FF6600"/>
    <a:srgbClr val="EF9825"/>
    <a:srgbClr val="EBE9AB"/>
    <a:srgbClr val="D7D45A"/>
    <a:srgbClr val="71E996"/>
    <a:srgbClr val="7F63F7"/>
    <a:srgbClr val="85D5B1"/>
    <a:srgbClr val="FFEBE7"/>
    <a:srgbClr val="FFFF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94" autoAdjust="0"/>
    <p:restoredTop sz="99112" autoAdjust="0"/>
  </p:normalViewPr>
  <p:slideViewPr>
    <p:cSldViewPr snapToGrid="0">
      <p:cViewPr>
        <p:scale>
          <a:sx n="82" d="100"/>
          <a:sy n="82" d="100"/>
        </p:scale>
        <p:origin x="-828" y="162"/>
      </p:cViewPr>
      <p:guideLst>
        <p:guide orient="horz" pos="835"/>
        <p:guide orient="horz" pos="798"/>
        <p:guide orient="horz" pos="117"/>
        <p:guide orient="horz" pos="4196"/>
        <p:guide orient="horz" pos="3874"/>
        <p:guide orient="horz" pos="2083"/>
        <p:guide orient="horz" pos="697"/>
        <p:guide pos="2775"/>
        <p:guide pos="3000"/>
        <p:guide pos="282"/>
        <p:guide pos="2880"/>
        <p:guide pos="5480"/>
      </p:guideLst>
    </p:cSldViewPr>
  </p:slideViewPr>
  <p:outlineViewPr>
    <p:cViewPr>
      <p:scale>
        <a:sx n="33" d="100"/>
        <a:sy n="33" d="100"/>
      </p:scale>
      <p:origin x="6" y="0"/>
    </p:cViewPr>
  </p:outlineViewPr>
  <p:notesTextViewPr>
    <p:cViewPr>
      <p:scale>
        <a:sx n="100" d="100"/>
        <a:sy n="100" d="100"/>
      </p:scale>
      <p:origin x="0" y="0"/>
    </p:cViewPr>
  </p:notesTextViewPr>
  <p:sorterViewPr>
    <p:cViewPr>
      <p:scale>
        <a:sx n="51" d="100"/>
        <a:sy n="51" d="100"/>
      </p:scale>
      <p:origin x="0" y="0"/>
    </p:cViewPr>
  </p:sorterViewPr>
  <p:notesViewPr>
    <p:cSldViewPr snapToGrid="0">
      <p:cViewPr varScale="1">
        <p:scale>
          <a:sx n="53" d="100"/>
          <a:sy n="53" d="100"/>
        </p:scale>
        <p:origin x="-2874" y="-9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notesMaster" Target="notesMasters/notesMaster1.xml"/><Relationship Id="rId3" Type="http://schemas.openxmlformats.org/officeDocument/2006/relationships/customXml" Target="../customXml/item3.xml"/></Relationships>
</file>

<file path=ppt/diagrams/_rels/data1.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slide" Target="../slides/slide20.xml"/><Relationship Id="rId1" Type="http://schemas.openxmlformats.org/officeDocument/2006/relationships/slide" Target="../slides/slide19.xml"/><Relationship Id="rId5" Type="http://schemas.openxmlformats.org/officeDocument/2006/relationships/slide" Target="../slides/slide23.xml"/><Relationship Id="rId4" Type="http://schemas.openxmlformats.org/officeDocument/2006/relationships/slide" Target="../slides/slide2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0A5C51-D132-4CD0-BAA7-EFBCC8AE875A}"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B66B5715-A1DA-402B-83CF-23DD9B71D2C1}">
      <dgm:prSet phldrT="[Text]" custT="1"/>
      <dgm:spPr/>
      <dgm:t>
        <a:bodyPr/>
        <a:lstStyle/>
        <a:p>
          <a:pPr algn="ctr"/>
          <a:r>
            <a:rPr lang="en-US" sz="1400" b="1" dirty="0" smtClean="0">
              <a:solidFill>
                <a:srgbClr val="FF0000"/>
              </a:solidFill>
              <a:latin typeface="Calibri" pitchFamily="34" charset="0"/>
              <a:hlinkClick xmlns:r="http://schemas.openxmlformats.org/officeDocument/2006/relationships" r:id="rId1" action="ppaction://hlinksldjump" tooltip="Central Banks"/>
              <a:hlinkMouseOver xmlns:r="http://schemas.openxmlformats.org/officeDocument/2006/relationships" r:id="rId1" action="ppaction://hlinksldjump"/>
            </a:rPr>
            <a:t>Central</a:t>
          </a:r>
          <a:r>
            <a:rPr lang="en-US" sz="1400" b="1" dirty="0" smtClean="0">
              <a:solidFill>
                <a:schemeClr val="tx1"/>
              </a:solidFill>
              <a:latin typeface="Calibri" pitchFamily="34" charset="0"/>
              <a:hlinkClick xmlns:r="http://schemas.openxmlformats.org/officeDocument/2006/relationships" r:id="rId1" action="ppaction://hlinksldjump" tooltip="Central Banks"/>
              <a:hlinkMouseOver xmlns:r="http://schemas.openxmlformats.org/officeDocument/2006/relationships" r:id="rId1" action="ppaction://hlinksldjump"/>
            </a:rPr>
            <a:t> Banks </a:t>
          </a:r>
          <a:endParaRPr lang="en-US" sz="1400" dirty="0">
            <a:solidFill>
              <a:schemeClr val="tx1"/>
            </a:solidFill>
          </a:endParaRPr>
        </a:p>
      </dgm:t>
      <dgm:extLst>
        <a:ext uri="{E40237B7-FDA0-4F09-8148-C483321AD2D9}">
          <dgm14:cNvPr xmlns:dgm14="http://schemas.microsoft.com/office/drawing/2010/diagram" id="0" name="">
            <a:hlinkClick xmlns:r="http://schemas.openxmlformats.org/officeDocument/2006/relationships" r:id="rId1" action="ppaction://hlinksldjump"/>
            <a:hlinkHover xmlns:r="http://schemas.openxmlformats.org/officeDocument/2006/relationships" r:id="rId1" action="ppaction://hlinksldjump" highlightClick="1"/>
          </dgm14:cNvPr>
        </a:ext>
      </dgm:extLst>
    </dgm:pt>
    <dgm:pt modelId="{214C86F5-6C58-4DD8-8054-5C7C8314D534}" type="parTrans" cxnId="{44A2F49E-254A-4CA3-A094-AF6B47EC987A}">
      <dgm:prSet/>
      <dgm:spPr/>
      <dgm:t>
        <a:bodyPr/>
        <a:lstStyle/>
        <a:p>
          <a:pPr algn="ctr"/>
          <a:endParaRPr lang="en-US" sz="1600"/>
        </a:p>
      </dgm:t>
    </dgm:pt>
    <dgm:pt modelId="{D3B8109C-F0D1-43A6-94D3-E746175EC298}" type="sibTrans" cxnId="{44A2F49E-254A-4CA3-A094-AF6B47EC987A}">
      <dgm:prSet/>
      <dgm:spPr/>
      <dgm:t>
        <a:bodyPr/>
        <a:lstStyle/>
        <a:p>
          <a:pPr algn="ctr"/>
          <a:endParaRPr lang="en-US" sz="1600"/>
        </a:p>
      </dgm:t>
    </dgm:pt>
    <dgm:pt modelId="{F9C67AF4-C18F-44FA-9CBF-B0F15538B9D6}">
      <dgm:prSet phldrT="[Text]" custT="1"/>
      <dgm:spPr/>
      <dgm:t>
        <a:bodyPr/>
        <a:lstStyle/>
        <a:p>
          <a:pPr algn="ctr"/>
          <a:r>
            <a:rPr lang="en-US" sz="1400" b="1" dirty="0" smtClean="0">
              <a:latin typeface="Calibri" pitchFamily="34" charset="0"/>
              <a:hlinkClick xmlns:r="http://schemas.openxmlformats.org/officeDocument/2006/relationships" r:id="rId2" action="ppaction://hlinksldjump"/>
            </a:rPr>
            <a:t>Commercial Banks </a:t>
          </a:r>
          <a:endParaRPr lang="en-US" sz="1400" dirty="0"/>
        </a:p>
      </dgm:t>
    </dgm:pt>
    <dgm:pt modelId="{DA5F9F1B-AE9E-4387-827B-FE4EF106A49B}" type="parTrans" cxnId="{A386F08A-F016-49A6-8F87-24172142A74C}">
      <dgm:prSet/>
      <dgm:spPr/>
      <dgm:t>
        <a:bodyPr/>
        <a:lstStyle/>
        <a:p>
          <a:pPr algn="ctr"/>
          <a:endParaRPr lang="en-US" sz="1600"/>
        </a:p>
      </dgm:t>
    </dgm:pt>
    <dgm:pt modelId="{4230B797-072E-485A-8A7E-C6A251C89E1F}" type="sibTrans" cxnId="{A386F08A-F016-49A6-8F87-24172142A74C}">
      <dgm:prSet/>
      <dgm:spPr/>
      <dgm:t>
        <a:bodyPr/>
        <a:lstStyle/>
        <a:p>
          <a:pPr algn="ctr"/>
          <a:endParaRPr lang="en-US" sz="1600"/>
        </a:p>
      </dgm:t>
    </dgm:pt>
    <dgm:pt modelId="{069ECEEC-9ABA-41E3-9DC2-6F95142E0326}">
      <dgm:prSet phldrT="[Text]" custT="1"/>
      <dgm:spPr/>
      <dgm:t>
        <a:bodyPr/>
        <a:lstStyle/>
        <a:p>
          <a:pPr algn="ctr"/>
          <a:r>
            <a:rPr lang="en-US" sz="1400" b="1" dirty="0" smtClean="0">
              <a:latin typeface="Calibri" pitchFamily="34" charset="0"/>
              <a:hlinkClick xmlns:r="http://schemas.openxmlformats.org/officeDocument/2006/relationships" r:id="rId3" action="ppaction://hlinksldjump"/>
            </a:rPr>
            <a:t>Investment and Merchant Banks</a:t>
          </a:r>
          <a:endParaRPr lang="en-US" sz="1400" dirty="0"/>
        </a:p>
      </dgm:t>
    </dgm:pt>
    <dgm:pt modelId="{5618C5AB-84BC-45B0-9B12-4A079E03A781}" type="parTrans" cxnId="{14F1DF10-D69C-4432-8996-F41E68590F4A}">
      <dgm:prSet/>
      <dgm:spPr/>
      <dgm:t>
        <a:bodyPr/>
        <a:lstStyle/>
        <a:p>
          <a:pPr algn="ctr"/>
          <a:endParaRPr lang="en-US" sz="1600"/>
        </a:p>
      </dgm:t>
    </dgm:pt>
    <dgm:pt modelId="{0602DB8C-AE73-401A-9F83-342BA5504C14}" type="sibTrans" cxnId="{14F1DF10-D69C-4432-8996-F41E68590F4A}">
      <dgm:prSet/>
      <dgm:spPr/>
      <dgm:t>
        <a:bodyPr/>
        <a:lstStyle/>
        <a:p>
          <a:pPr algn="ctr"/>
          <a:endParaRPr lang="en-US" sz="1600"/>
        </a:p>
      </dgm:t>
    </dgm:pt>
    <dgm:pt modelId="{5ABECCE7-68B7-4EC7-BB66-465A0C3E3AEA}">
      <dgm:prSet phldrT="[Text]" custT="1"/>
      <dgm:spPr/>
      <dgm:t>
        <a:bodyPr/>
        <a:lstStyle/>
        <a:p>
          <a:pPr algn="ctr"/>
          <a:r>
            <a:rPr lang="en-US" sz="1400" b="1" dirty="0" smtClean="0">
              <a:latin typeface="Calibri" pitchFamily="34" charset="0"/>
              <a:hlinkClick xmlns:r="http://schemas.openxmlformats.org/officeDocument/2006/relationships" r:id="rId4" action="ppaction://hlinksldjump"/>
            </a:rPr>
            <a:t>Development  Banks</a:t>
          </a:r>
          <a:endParaRPr lang="en-US" sz="1400" dirty="0"/>
        </a:p>
      </dgm:t>
    </dgm:pt>
    <dgm:pt modelId="{94892781-2532-4433-9ECB-8740D35C8779}" type="parTrans" cxnId="{1FF935FE-ED95-4249-84D6-B1D855656515}">
      <dgm:prSet/>
      <dgm:spPr/>
      <dgm:t>
        <a:bodyPr/>
        <a:lstStyle/>
        <a:p>
          <a:pPr algn="ctr"/>
          <a:endParaRPr lang="en-US" sz="1600"/>
        </a:p>
      </dgm:t>
    </dgm:pt>
    <dgm:pt modelId="{F9665F5B-942D-4553-9C37-940508440178}" type="sibTrans" cxnId="{1FF935FE-ED95-4249-84D6-B1D855656515}">
      <dgm:prSet/>
      <dgm:spPr/>
      <dgm:t>
        <a:bodyPr/>
        <a:lstStyle/>
        <a:p>
          <a:pPr algn="ctr"/>
          <a:endParaRPr lang="en-US" sz="1600"/>
        </a:p>
      </dgm:t>
    </dgm:pt>
    <dgm:pt modelId="{BADC9B75-3F9B-4C7D-9CC8-4437D53A2C84}">
      <dgm:prSet phldrT="[Text]" custT="1"/>
      <dgm:spPr/>
      <dgm:t>
        <a:bodyPr/>
        <a:lstStyle/>
        <a:p>
          <a:pPr algn="ctr"/>
          <a:r>
            <a:rPr lang="en-US" sz="1400" b="1" dirty="0" smtClean="0">
              <a:latin typeface="Calibri" pitchFamily="34" charset="0"/>
              <a:hlinkClick xmlns:r="http://schemas.openxmlformats.org/officeDocument/2006/relationships" r:id="rId5" action="ppaction://hlinksldjump"/>
            </a:rPr>
            <a:t>Islamic Banks</a:t>
          </a:r>
          <a:endParaRPr lang="en-US" sz="1400" dirty="0"/>
        </a:p>
      </dgm:t>
    </dgm:pt>
    <dgm:pt modelId="{CD440B32-C886-46CD-A298-467A9C1F5B35}" type="parTrans" cxnId="{55AAFE08-887E-43C0-ADF5-FFF060982265}">
      <dgm:prSet/>
      <dgm:spPr/>
      <dgm:t>
        <a:bodyPr/>
        <a:lstStyle/>
        <a:p>
          <a:pPr algn="ctr"/>
          <a:endParaRPr lang="en-US" sz="1600"/>
        </a:p>
      </dgm:t>
    </dgm:pt>
    <dgm:pt modelId="{28671A5A-C2D4-4DFC-8473-FAA596EDFA79}" type="sibTrans" cxnId="{55AAFE08-887E-43C0-ADF5-FFF060982265}">
      <dgm:prSet/>
      <dgm:spPr/>
      <dgm:t>
        <a:bodyPr/>
        <a:lstStyle/>
        <a:p>
          <a:pPr algn="ctr"/>
          <a:endParaRPr lang="en-US" sz="1600"/>
        </a:p>
      </dgm:t>
    </dgm:pt>
    <dgm:pt modelId="{12C717C4-0557-4431-99FB-DFD593B64780}" type="pres">
      <dgm:prSet presAssocID="{BB0A5C51-D132-4CD0-BAA7-EFBCC8AE875A}" presName="diagram" presStyleCnt="0">
        <dgm:presLayoutVars>
          <dgm:dir/>
          <dgm:resizeHandles val="exact"/>
        </dgm:presLayoutVars>
      </dgm:prSet>
      <dgm:spPr/>
      <dgm:t>
        <a:bodyPr/>
        <a:lstStyle/>
        <a:p>
          <a:endParaRPr lang="en-US"/>
        </a:p>
      </dgm:t>
    </dgm:pt>
    <dgm:pt modelId="{369EC656-4250-471A-9773-297B43188121}" type="pres">
      <dgm:prSet presAssocID="{B66B5715-A1DA-402B-83CF-23DD9B71D2C1}" presName="node" presStyleLbl="node1" presStyleIdx="0" presStyleCnt="5">
        <dgm:presLayoutVars>
          <dgm:bulletEnabled val="1"/>
        </dgm:presLayoutVars>
      </dgm:prSet>
      <dgm:spPr/>
      <dgm:t>
        <a:bodyPr/>
        <a:lstStyle/>
        <a:p>
          <a:endParaRPr lang="en-US"/>
        </a:p>
      </dgm:t>
    </dgm:pt>
    <dgm:pt modelId="{253ED1C3-30E9-4FFE-A96D-035B7D6053AC}" type="pres">
      <dgm:prSet presAssocID="{D3B8109C-F0D1-43A6-94D3-E746175EC298}" presName="sibTrans" presStyleCnt="0"/>
      <dgm:spPr/>
    </dgm:pt>
    <dgm:pt modelId="{656416A2-4DA1-4218-ACD9-B1E31A3D7103}" type="pres">
      <dgm:prSet presAssocID="{F9C67AF4-C18F-44FA-9CBF-B0F15538B9D6}" presName="node" presStyleLbl="node1" presStyleIdx="1" presStyleCnt="5" custLinFactNeighborX="-946">
        <dgm:presLayoutVars>
          <dgm:bulletEnabled val="1"/>
        </dgm:presLayoutVars>
      </dgm:prSet>
      <dgm:spPr/>
      <dgm:t>
        <a:bodyPr/>
        <a:lstStyle/>
        <a:p>
          <a:endParaRPr lang="en-US"/>
        </a:p>
      </dgm:t>
    </dgm:pt>
    <dgm:pt modelId="{45EC8563-D538-42E4-9038-B8F8021B1A1C}" type="pres">
      <dgm:prSet presAssocID="{4230B797-072E-485A-8A7E-C6A251C89E1F}" presName="sibTrans" presStyleCnt="0"/>
      <dgm:spPr/>
    </dgm:pt>
    <dgm:pt modelId="{77A0A8DE-A75D-4393-8A36-35A4F5DC0662}" type="pres">
      <dgm:prSet presAssocID="{069ECEEC-9ABA-41E3-9DC2-6F95142E0326}" presName="node" presStyleLbl="node1" presStyleIdx="2" presStyleCnt="5">
        <dgm:presLayoutVars>
          <dgm:bulletEnabled val="1"/>
        </dgm:presLayoutVars>
      </dgm:prSet>
      <dgm:spPr/>
      <dgm:t>
        <a:bodyPr/>
        <a:lstStyle/>
        <a:p>
          <a:endParaRPr lang="en-US"/>
        </a:p>
      </dgm:t>
    </dgm:pt>
    <dgm:pt modelId="{8A32E8B6-71B1-487F-8865-F1ABA3FA3B5E}" type="pres">
      <dgm:prSet presAssocID="{0602DB8C-AE73-401A-9F83-342BA5504C14}" presName="sibTrans" presStyleCnt="0"/>
      <dgm:spPr/>
    </dgm:pt>
    <dgm:pt modelId="{B63F1F67-70CE-4B93-8A0B-AA3F92D91F73}" type="pres">
      <dgm:prSet presAssocID="{5ABECCE7-68B7-4EC7-BB66-465A0C3E3AEA}" presName="node" presStyleLbl="node1" presStyleIdx="3" presStyleCnt="5" custLinFactNeighborX="-2232">
        <dgm:presLayoutVars>
          <dgm:bulletEnabled val="1"/>
        </dgm:presLayoutVars>
      </dgm:prSet>
      <dgm:spPr/>
      <dgm:t>
        <a:bodyPr/>
        <a:lstStyle/>
        <a:p>
          <a:endParaRPr lang="en-US"/>
        </a:p>
      </dgm:t>
    </dgm:pt>
    <dgm:pt modelId="{77AD054B-9C71-41C1-9AAA-A2B86160E510}" type="pres">
      <dgm:prSet presAssocID="{F9665F5B-942D-4553-9C37-940508440178}" presName="sibTrans" presStyleCnt="0"/>
      <dgm:spPr/>
    </dgm:pt>
    <dgm:pt modelId="{FFCD94AD-B8DA-45E1-90FB-F139F2E522FB}" type="pres">
      <dgm:prSet presAssocID="{BADC9B75-3F9B-4C7D-9CC8-4437D53A2C84}" presName="node" presStyleLbl="node1" presStyleIdx="4" presStyleCnt="5">
        <dgm:presLayoutVars>
          <dgm:bulletEnabled val="1"/>
        </dgm:presLayoutVars>
      </dgm:prSet>
      <dgm:spPr/>
      <dgm:t>
        <a:bodyPr/>
        <a:lstStyle/>
        <a:p>
          <a:endParaRPr lang="en-US"/>
        </a:p>
      </dgm:t>
    </dgm:pt>
  </dgm:ptLst>
  <dgm:cxnLst>
    <dgm:cxn modelId="{6979C291-DE20-40B5-947E-E6A18A6EB62D}" type="presOf" srcId="{BADC9B75-3F9B-4C7D-9CC8-4437D53A2C84}" destId="{FFCD94AD-B8DA-45E1-90FB-F139F2E522FB}" srcOrd="0" destOrd="0" presId="urn:microsoft.com/office/officeart/2005/8/layout/default"/>
    <dgm:cxn modelId="{A386F08A-F016-49A6-8F87-24172142A74C}" srcId="{BB0A5C51-D132-4CD0-BAA7-EFBCC8AE875A}" destId="{F9C67AF4-C18F-44FA-9CBF-B0F15538B9D6}" srcOrd="1" destOrd="0" parTransId="{DA5F9F1B-AE9E-4387-827B-FE4EF106A49B}" sibTransId="{4230B797-072E-485A-8A7E-C6A251C89E1F}"/>
    <dgm:cxn modelId="{42991739-C16E-4BC8-B684-565FA7CC14C1}" type="presOf" srcId="{F9C67AF4-C18F-44FA-9CBF-B0F15538B9D6}" destId="{656416A2-4DA1-4218-ACD9-B1E31A3D7103}" srcOrd="0" destOrd="0" presId="urn:microsoft.com/office/officeart/2005/8/layout/default"/>
    <dgm:cxn modelId="{55AAFE08-887E-43C0-ADF5-FFF060982265}" srcId="{BB0A5C51-D132-4CD0-BAA7-EFBCC8AE875A}" destId="{BADC9B75-3F9B-4C7D-9CC8-4437D53A2C84}" srcOrd="4" destOrd="0" parTransId="{CD440B32-C886-46CD-A298-467A9C1F5B35}" sibTransId="{28671A5A-C2D4-4DFC-8473-FAA596EDFA79}"/>
    <dgm:cxn modelId="{96AE8DA0-AB4E-4470-B0BE-854EBD2C68C4}" type="presOf" srcId="{069ECEEC-9ABA-41E3-9DC2-6F95142E0326}" destId="{77A0A8DE-A75D-4393-8A36-35A4F5DC0662}" srcOrd="0" destOrd="0" presId="urn:microsoft.com/office/officeart/2005/8/layout/default"/>
    <dgm:cxn modelId="{14F1DF10-D69C-4432-8996-F41E68590F4A}" srcId="{BB0A5C51-D132-4CD0-BAA7-EFBCC8AE875A}" destId="{069ECEEC-9ABA-41E3-9DC2-6F95142E0326}" srcOrd="2" destOrd="0" parTransId="{5618C5AB-84BC-45B0-9B12-4A079E03A781}" sibTransId="{0602DB8C-AE73-401A-9F83-342BA5504C14}"/>
    <dgm:cxn modelId="{1FF935FE-ED95-4249-84D6-B1D855656515}" srcId="{BB0A5C51-D132-4CD0-BAA7-EFBCC8AE875A}" destId="{5ABECCE7-68B7-4EC7-BB66-465A0C3E3AEA}" srcOrd="3" destOrd="0" parTransId="{94892781-2532-4433-9ECB-8740D35C8779}" sibTransId="{F9665F5B-942D-4553-9C37-940508440178}"/>
    <dgm:cxn modelId="{2DB3060B-7503-44AA-A5AE-5CF98DD13C2B}" type="presOf" srcId="{BB0A5C51-D132-4CD0-BAA7-EFBCC8AE875A}" destId="{12C717C4-0557-4431-99FB-DFD593B64780}" srcOrd="0" destOrd="0" presId="urn:microsoft.com/office/officeart/2005/8/layout/default"/>
    <dgm:cxn modelId="{FA80235A-B0BB-4AC4-888B-1082D35E437E}" type="presOf" srcId="{5ABECCE7-68B7-4EC7-BB66-465A0C3E3AEA}" destId="{B63F1F67-70CE-4B93-8A0B-AA3F92D91F73}" srcOrd="0" destOrd="0" presId="urn:microsoft.com/office/officeart/2005/8/layout/default"/>
    <dgm:cxn modelId="{BF7B915B-1FC4-496C-ABCC-CB02CDCF3011}" type="presOf" srcId="{B66B5715-A1DA-402B-83CF-23DD9B71D2C1}" destId="{369EC656-4250-471A-9773-297B43188121}" srcOrd="0" destOrd="0" presId="urn:microsoft.com/office/officeart/2005/8/layout/default"/>
    <dgm:cxn modelId="{44A2F49E-254A-4CA3-A094-AF6B47EC987A}" srcId="{BB0A5C51-D132-4CD0-BAA7-EFBCC8AE875A}" destId="{B66B5715-A1DA-402B-83CF-23DD9B71D2C1}" srcOrd="0" destOrd="0" parTransId="{214C86F5-6C58-4DD8-8054-5C7C8314D534}" sibTransId="{D3B8109C-F0D1-43A6-94D3-E746175EC298}"/>
    <dgm:cxn modelId="{4456A29A-01B7-4F2C-9595-560C0D6D6B36}" type="presParOf" srcId="{12C717C4-0557-4431-99FB-DFD593B64780}" destId="{369EC656-4250-471A-9773-297B43188121}" srcOrd="0" destOrd="0" presId="urn:microsoft.com/office/officeart/2005/8/layout/default"/>
    <dgm:cxn modelId="{BF1AA7C2-7316-4CF1-8712-86668A234DD7}" type="presParOf" srcId="{12C717C4-0557-4431-99FB-DFD593B64780}" destId="{253ED1C3-30E9-4FFE-A96D-035B7D6053AC}" srcOrd="1" destOrd="0" presId="urn:microsoft.com/office/officeart/2005/8/layout/default"/>
    <dgm:cxn modelId="{9EDB6F91-C180-48F2-9226-2C3214E38082}" type="presParOf" srcId="{12C717C4-0557-4431-99FB-DFD593B64780}" destId="{656416A2-4DA1-4218-ACD9-B1E31A3D7103}" srcOrd="2" destOrd="0" presId="urn:microsoft.com/office/officeart/2005/8/layout/default"/>
    <dgm:cxn modelId="{CB2E7F7E-D6D6-4376-A9D8-349E45653779}" type="presParOf" srcId="{12C717C4-0557-4431-99FB-DFD593B64780}" destId="{45EC8563-D538-42E4-9038-B8F8021B1A1C}" srcOrd="3" destOrd="0" presId="urn:microsoft.com/office/officeart/2005/8/layout/default"/>
    <dgm:cxn modelId="{28F8C268-F053-4707-8A8D-D98571639B7F}" type="presParOf" srcId="{12C717C4-0557-4431-99FB-DFD593B64780}" destId="{77A0A8DE-A75D-4393-8A36-35A4F5DC0662}" srcOrd="4" destOrd="0" presId="urn:microsoft.com/office/officeart/2005/8/layout/default"/>
    <dgm:cxn modelId="{79F39234-BEDB-4D0F-A38F-3B5E6B4F1B87}" type="presParOf" srcId="{12C717C4-0557-4431-99FB-DFD593B64780}" destId="{8A32E8B6-71B1-487F-8865-F1ABA3FA3B5E}" srcOrd="5" destOrd="0" presId="urn:microsoft.com/office/officeart/2005/8/layout/default"/>
    <dgm:cxn modelId="{3964D774-55F5-467D-95D0-372B40401C47}" type="presParOf" srcId="{12C717C4-0557-4431-99FB-DFD593B64780}" destId="{B63F1F67-70CE-4B93-8A0B-AA3F92D91F73}" srcOrd="6" destOrd="0" presId="urn:microsoft.com/office/officeart/2005/8/layout/default"/>
    <dgm:cxn modelId="{3D7965C5-2B3D-4128-9249-F1EA1474BB41}" type="presParOf" srcId="{12C717C4-0557-4431-99FB-DFD593B64780}" destId="{77AD054B-9C71-41C1-9AAA-A2B86160E510}" srcOrd="7" destOrd="0" presId="urn:microsoft.com/office/officeart/2005/8/layout/default"/>
    <dgm:cxn modelId="{829CF431-969F-4A09-862F-D4E813D2EEA9}" type="presParOf" srcId="{12C717C4-0557-4431-99FB-DFD593B64780}" destId="{FFCD94AD-B8DA-45E1-90FB-F139F2E522FB}"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9EC656-4250-471A-9773-297B43188121}">
      <dsp:nvSpPr>
        <dsp:cNvPr id="0" name=""/>
        <dsp:cNvSpPr/>
      </dsp:nvSpPr>
      <dsp:spPr>
        <a:xfrm>
          <a:off x="2550" y="186550"/>
          <a:ext cx="1381137" cy="82868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solidFill>
                <a:srgbClr val="FF0000"/>
              </a:solidFill>
              <a:latin typeface="Calibri" pitchFamily="34" charset="0"/>
              <a:hlinkClick xmlns:r="http://schemas.openxmlformats.org/officeDocument/2006/relationships" r:id="" action="ppaction://hlinksldjump" tooltip="Central Banks"/>
              <a:hlinkMouseOver xmlns:r="http://schemas.openxmlformats.org/officeDocument/2006/relationships" r:id="" action="ppaction://hlinksldjump"/>
            </a:rPr>
            <a:t>Central</a:t>
          </a:r>
          <a:r>
            <a:rPr lang="en-US" sz="1400" b="1" kern="1200" dirty="0" smtClean="0">
              <a:solidFill>
                <a:schemeClr val="tx1"/>
              </a:solidFill>
              <a:latin typeface="Calibri" pitchFamily="34" charset="0"/>
              <a:hlinkClick xmlns:r="http://schemas.openxmlformats.org/officeDocument/2006/relationships" r:id="" action="ppaction://hlinksldjump" tooltip="Central Banks"/>
              <a:hlinkMouseOver xmlns:r="http://schemas.openxmlformats.org/officeDocument/2006/relationships" r:id="" action="ppaction://hlinksldjump"/>
            </a:rPr>
            <a:t> Banks </a:t>
          </a:r>
          <a:endParaRPr lang="en-US" sz="1400" kern="1200" dirty="0">
            <a:solidFill>
              <a:schemeClr val="tx1"/>
            </a:solidFill>
          </a:endParaRPr>
        </a:p>
      </dsp:txBody>
      <dsp:txXfrm>
        <a:off x="2550" y="186550"/>
        <a:ext cx="1381137" cy="828682"/>
      </dsp:txXfrm>
    </dsp:sp>
    <dsp:sp modelId="{656416A2-4DA1-4218-ACD9-B1E31A3D7103}">
      <dsp:nvSpPr>
        <dsp:cNvPr id="0" name=""/>
        <dsp:cNvSpPr/>
      </dsp:nvSpPr>
      <dsp:spPr>
        <a:xfrm>
          <a:off x="1508737" y="186550"/>
          <a:ext cx="1381137" cy="82868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latin typeface="Calibri" pitchFamily="34" charset="0"/>
              <a:hlinkClick xmlns:r="http://schemas.openxmlformats.org/officeDocument/2006/relationships" r:id="" action="ppaction://hlinksldjump"/>
            </a:rPr>
            <a:t>Commercial Banks </a:t>
          </a:r>
          <a:endParaRPr lang="en-US" sz="1400" kern="1200" dirty="0"/>
        </a:p>
      </dsp:txBody>
      <dsp:txXfrm>
        <a:off x="1508737" y="186550"/>
        <a:ext cx="1381137" cy="828682"/>
      </dsp:txXfrm>
    </dsp:sp>
    <dsp:sp modelId="{77A0A8DE-A75D-4393-8A36-35A4F5DC0662}">
      <dsp:nvSpPr>
        <dsp:cNvPr id="0" name=""/>
        <dsp:cNvSpPr/>
      </dsp:nvSpPr>
      <dsp:spPr>
        <a:xfrm>
          <a:off x="3041054" y="186550"/>
          <a:ext cx="1381137" cy="82868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latin typeface="Calibri" pitchFamily="34" charset="0"/>
              <a:hlinkClick xmlns:r="http://schemas.openxmlformats.org/officeDocument/2006/relationships" r:id="" action="ppaction://hlinksldjump"/>
            </a:rPr>
            <a:t>Investment and Merchant Banks</a:t>
          </a:r>
          <a:endParaRPr lang="en-US" sz="1400" kern="1200" dirty="0"/>
        </a:p>
      </dsp:txBody>
      <dsp:txXfrm>
        <a:off x="3041054" y="186550"/>
        <a:ext cx="1381137" cy="828682"/>
      </dsp:txXfrm>
    </dsp:sp>
    <dsp:sp modelId="{B63F1F67-70CE-4B93-8A0B-AA3F92D91F73}">
      <dsp:nvSpPr>
        <dsp:cNvPr id="0" name=""/>
        <dsp:cNvSpPr/>
      </dsp:nvSpPr>
      <dsp:spPr>
        <a:xfrm>
          <a:off x="4529479" y="186550"/>
          <a:ext cx="1381137" cy="82868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latin typeface="Calibri" pitchFamily="34" charset="0"/>
              <a:hlinkClick xmlns:r="http://schemas.openxmlformats.org/officeDocument/2006/relationships" r:id="" action="ppaction://hlinksldjump"/>
            </a:rPr>
            <a:t>Development  Banks</a:t>
          </a:r>
          <a:endParaRPr lang="en-US" sz="1400" kern="1200" dirty="0"/>
        </a:p>
      </dsp:txBody>
      <dsp:txXfrm>
        <a:off x="4529479" y="186550"/>
        <a:ext cx="1381137" cy="828682"/>
      </dsp:txXfrm>
    </dsp:sp>
    <dsp:sp modelId="{FFCD94AD-B8DA-45E1-90FB-F139F2E522FB}">
      <dsp:nvSpPr>
        <dsp:cNvPr id="0" name=""/>
        <dsp:cNvSpPr/>
      </dsp:nvSpPr>
      <dsp:spPr>
        <a:xfrm>
          <a:off x="6079558" y="186550"/>
          <a:ext cx="1381137" cy="82868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latin typeface="Calibri" pitchFamily="34" charset="0"/>
              <a:hlinkClick xmlns:r="http://schemas.openxmlformats.org/officeDocument/2006/relationships" r:id="" action="ppaction://hlinksldjump"/>
            </a:rPr>
            <a:t>Islamic Banks</a:t>
          </a:r>
          <a:endParaRPr lang="en-US" sz="1400" kern="1200" dirty="0"/>
        </a:p>
      </dsp:txBody>
      <dsp:txXfrm>
        <a:off x="6079558" y="186550"/>
        <a:ext cx="1381137" cy="82868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53" tIns="48327" rIns="96653" bIns="48327" rtlCol="0"/>
          <a:lstStyle>
            <a:lvl1pPr algn="l">
              <a:defRPr sz="1200"/>
            </a:lvl1pPr>
          </a:lstStyle>
          <a:p>
            <a:endParaRPr lang="en-US" dirty="0">
              <a:latin typeface="Arial" pitchFamily="34" charset="0"/>
            </a:endParaRPr>
          </a:p>
        </p:txBody>
      </p:sp>
      <p:sp>
        <p:nvSpPr>
          <p:cNvPr id="3" name="Date Placeholder 2"/>
          <p:cNvSpPr>
            <a:spLocks noGrp="1"/>
          </p:cNvSpPr>
          <p:nvPr>
            <p:ph type="dt" sz="quarter" idx="1"/>
          </p:nvPr>
        </p:nvSpPr>
        <p:spPr>
          <a:xfrm>
            <a:off x="4143587" y="0"/>
            <a:ext cx="3169920" cy="480060"/>
          </a:xfrm>
          <a:prstGeom prst="rect">
            <a:avLst/>
          </a:prstGeom>
        </p:spPr>
        <p:txBody>
          <a:bodyPr vert="horz" lIns="96653" tIns="48327" rIns="96653" bIns="48327" rtlCol="0"/>
          <a:lstStyle>
            <a:lvl1pPr algn="r">
              <a:defRPr sz="1200"/>
            </a:lvl1pPr>
          </a:lstStyle>
          <a:p>
            <a:fld id="{C3A2E8FD-2AFE-4B1E-9D19-015693014FEA}" type="datetimeFigureOut">
              <a:rPr lang="en-US" smtClean="0">
                <a:latin typeface="Arial" pitchFamily="34" charset="0"/>
              </a:rPr>
              <a:pPr/>
              <a:t>7/4/2018</a:t>
            </a:fld>
            <a:endParaRPr lang="en-US" dirty="0">
              <a:latin typeface="Arial" pitchFamily="34" charset="0"/>
            </a:endParaRPr>
          </a:p>
        </p:txBody>
      </p:sp>
      <p:sp>
        <p:nvSpPr>
          <p:cNvPr id="4" name="Footer Placeholder 3"/>
          <p:cNvSpPr>
            <a:spLocks noGrp="1"/>
          </p:cNvSpPr>
          <p:nvPr>
            <p:ph type="ftr" sz="quarter" idx="2"/>
          </p:nvPr>
        </p:nvSpPr>
        <p:spPr>
          <a:xfrm>
            <a:off x="0" y="9119474"/>
            <a:ext cx="3169920" cy="480060"/>
          </a:xfrm>
          <a:prstGeom prst="rect">
            <a:avLst/>
          </a:prstGeom>
        </p:spPr>
        <p:txBody>
          <a:bodyPr vert="horz" lIns="96653" tIns="48327" rIns="96653" bIns="48327" rtlCol="0" anchor="b"/>
          <a:lstStyle>
            <a:lvl1pPr algn="l">
              <a:defRPr sz="1200"/>
            </a:lvl1pPr>
          </a:lstStyle>
          <a:p>
            <a:endParaRPr lang="en-US" dirty="0">
              <a:latin typeface="Arial" pitchFamily="34" charset="0"/>
            </a:endParaRPr>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53" tIns="48327" rIns="96653" bIns="48327" rtlCol="0" anchor="b"/>
          <a:lstStyle>
            <a:lvl1pPr algn="r">
              <a:defRPr sz="1200"/>
            </a:lvl1pPr>
          </a:lstStyle>
          <a:p>
            <a:fld id="{7F3D0142-0A92-499C-9E53-36958F98D275}" type="slidenum">
              <a:rPr lang="en-US" smtClean="0">
                <a:latin typeface="Arial" pitchFamily="34" charset="0"/>
              </a:rPr>
              <a:pPr/>
              <a:t>‹#›</a:t>
            </a:fld>
            <a:endParaRPr lang="en-US" dirty="0">
              <a:latin typeface="Arial" pitchFamily="34" charset="0"/>
            </a:endParaRPr>
          </a:p>
        </p:txBody>
      </p:sp>
    </p:spTree>
    <p:extLst>
      <p:ext uri="{BB962C8B-B14F-4D97-AF65-F5344CB8AC3E}">
        <p14:creationId xmlns:p14="http://schemas.microsoft.com/office/powerpoint/2010/main" val="802849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53" tIns="48327" rIns="96653" bIns="48327" rtlCol="0"/>
          <a:lstStyle>
            <a:lvl1pPr algn="l">
              <a:defRPr sz="1200">
                <a:latin typeface="Arial" pitchFamily="34" charset="0"/>
              </a:defRPr>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53" tIns="48327" rIns="96653" bIns="48327" rtlCol="0"/>
          <a:lstStyle>
            <a:lvl1pPr algn="r">
              <a:defRPr sz="1200">
                <a:latin typeface="Arial" pitchFamily="34" charset="0"/>
              </a:defRPr>
            </a:lvl1pPr>
          </a:lstStyle>
          <a:p>
            <a:fld id="{B5D7A87D-1CDA-443F-BAE3-82C9C05446C3}" type="datetimeFigureOut">
              <a:rPr lang="en-US" smtClean="0"/>
              <a:pPr/>
              <a:t>7/4/2018</a:t>
            </a:fld>
            <a:endParaRPr lang="en-US" dirty="0"/>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6653" tIns="48327" rIns="96653" bIns="48327" rtlCol="0" anchor="ctr"/>
          <a:lstStyle/>
          <a:p>
            <a:endParaRPr lang="en-GB"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53" tIns="48327" rIns="96653" bIns="48327"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4"/>
          </p:nvPr>
        </p:nvSpPr>
        <p:spPr>
          <a:xfrm>
            <a:off x="0" y="9119474"/>
            <a:ext cx="3169920" cy="480060"/>
          </a:xfrm>
          <a:prstGeom prst="rect">
            <a:avLst/>
          </a:prstGeom>
        </p:spPr>
        <p:txBody>
          <a:bodyPr vert="horz" lIns="96653" tIns="48327" rIns="96653" bIns="48327" rtlCol="0" anchor="b"/>
          <a:lstStyle>
            <a:lvl1pPr algn="l">
              <a:defRPr sz="1200">
                <a:latin typeface="Arial" pitchFamily="34" charset="0"/>
              </a:defRPr>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53" tIns="48327" rIns="96653" bIns="48327" rtlCol="0" anchor="b"/>
          <a:lstStyle>
            <a:lvl1pPr algn="r">
              <a:defRPr sz="1200">
                <a:latin typeface="Arial" pitchFamily="34" charset="0"/>
              </a:defRPr>
            </a:lvl1pPr>
          </a:lstStyle>
          <a:p>
            <a:fld id="{20B9C825-F38E-45BB-92C1-043DE61C9183}" type="slidenum">
              <a:rPr lang="en-US" smtClean="0"/>
              <a:pPr/>
              <a:t>‹#›</a:t>
            </a:fld>
            <a:endParaRPr lang="en-US" dirty="0"/>
          </a:p>
        </p:txBody>
      </p:sp>
    </p:spTree>
    <p:extLst>
      <p:ext uri="{BB962C8B-B14F-4D97-AF65-F5344CB8AC3E}">
        <p14:creationId xmlns:p14="http://schemas.microsoft.com/office/powerpoint/2010/main" val="3496917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0B9C825-F38E-45BB-92C1-043DE61C9183}" type="slidenum">
              <a:rPr lang="en-GB" smtClean="0">
                <a:solidFill>
                  <a:prstClr val="black"/>
                </a:solidFill>
              </a:rPr>
              <a:pPr/>
              <a:t>1</a:t>
            </a:fld>
            <a:endParaRPr lang="en-GB" dirty="0">
              <a:solidFill>
                <a:prstClr val="black"/>
              </a:solidFill>
            </a:endParaRPr>
          </a:p>
        </p:txBody>
      </p:sp>
    </p:spTree>
    <p:extLst>
      <p:ext uri="{BB962C8B-B14F-4D97-AF65-F5344CB8AC3E}">
        <p14:creationId xmlns:p14="http://schemas.microsoft.com/office/powerpoint/2010/main" val="3104761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0B9C825-F38E-45BB-92C1-043DE61C9183}" type="slidenum">
              <a:rPr lang="en-GB" smtClean="0">
                <a:solidFill>
                  <a:prstClr val="black"/>
                </a:solidFill>
              </a:rPr>
              <a:pPr/>
              <a:t>25</a:t>
            </a:fld>
            <a:endParaRPr lang="en-GB" dirty="0">
              <a:solidFill>
                <a:prstClr val="black"/>
              </a:solidFill>
            </a:endParaRPr>
          </a:p>
        </p:txBody>
      </p:sp>
    </p:spTree>
    <p:extLst>
      <p:ext uri="{BB962C8B-B14F-4D97-AF65-F5344CB8AC3E}">
        <p14:creationId xmlns:p14="http://schemas.microsoft.com/office/powerpoint/2010/main" val="31047617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0B9C825-F38E-45BB-92C1-043DE61C9183}" type="slidenum">
              <a:rPr lang="en-GB" smtClean="0">
                <a:solidFill>
                  <a:prstClr val="black"/>
                </a:solidFill>
              </a:rPr>
              <a:pPr/>
              <a:t>26</a:t>
            </a:fld>
            <a:endParaRPr lang="en-GB" dirty="0">
              <a:solidFill>
                <a:prstClr val="black"/>
              </a:solidFill>
            </a:endParaRPr>
          </a:p>
        </p:txBody>
      </p:sp>
    </p:spTree>
    <p:extLst>
      <p:ext uri="{BB962C8B-B14F-4D97-AF65-F5344CB8AC3E}">
        <p14:creationId xmlns:p14="http://schemas.microsoft.com/office/powerpoint/2010/main" val="31047617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0B9C825-F38E-45BB-92C1-043DE61C9183}" type="slidenum">
              <a:rPr lang="en-GB" smtClean="0">
                <a:solidFill>
                  <a:prstClr val="black"/>
                </a:solidFill>
              </a:rPr>
              <a:pPr/>
              <a:t>31</a:t>
            </a:fld>
            <a:endParaRPr lang="en-GB" dirty="0">
              <a:solidFill>
                <a:prstClr val="black"/>
              </a:solidFill>
            </a:endParaRPr>
          </a:p>
        </p:txBody>
      </p:sp>
    </p:spTree>
    <p:extLst>
      <p:ext uri="{BB962C8B-B14F-4D97-AF65-F5344CB8AC3E}">
        <p14:creationId xmlns:p14="http://schemas.microsoft.com/office/powerpoint/2010/main" val="31047617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0B9C825-F38E-45BB-92C1-043DE61C9183}" type="slidenum">
              <a:rPr lang="en-GB" smtClean="0">
                <a:solidFill>
                  <a:prstClr val="black"/>
                </a:solidFill>
              </a:rPr>
              <a:pPr/>
              <a:t>32</a:t>
            </a:fld>
            <a:endParaRPr lang="en-GB" dirty="0">
              <a:solidFill>
                <a:prstClr val="black"/>
              </a:solidFill>
            </a:endParaRPr>
          </a:p>
        </p:txBody>
      </p:sp>
    </p:spTree>
    <p:extLst>
      <p:ext uri="{BB962C8B-B14F-4D97-AF65-F5344CB8AC3E}">
        <p14:creationId xmlns:p14="http://schemas.microsoft.com/office/powerpoint/2010/main" val="31047617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0B9C825-F38E-45BB-92C1-043DE61C9183}" type="slidenum">
              <a:rPr lang="en-GB" smtClean="0">
                <a:solidFill>
                  <a:prstClr val="black"/>
                </a:solidFill>
              </a:rPr>
              <a:pPr/>
              <a:t>33</a:t>
            </a:fld>
            <a:endParaRPr lang="en-GB" dirty="0">
              <a:solidFill>
                <a:prstClr val="black"/>
              </a:solidFill>
            </a:endParaRPr>
          </a:p>
        </p:txBody>
      </p:sp>
    </p:spTree>
    <p:extLst>
      <p:ext uri="{BB962C8B-B14F-4D97-AF65-F5344CB8AC3E}">
        <p14:creationId xmlns:p14="http://schemas.microsoft.com/office/powerpoint/2010/main" val="31047617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0B9C825-F38E-45BB-92C1-043DE61C9183}" type="slidenum">
              <a:rPr lang="en-GB" smtClean="0">
                <a:solidFill>
                  <a:prstClr val="black"/>
                </a:solidFill>
              </a:rPr>
              <a:pPr/>
              <a:t>38</a:t>
            </a:fld>
            <a:endParaRPr lang="en-GB" dirty="0">
              <a:solidFill>
                <a:prstClr val="black"/>
              </a:solidFill>
            </a:endParaRPr>
          </a:p>
        </p:txBody>
      </p:sp>
    </p:spTree>
    <p:extLst>
      <p:ext uri="{BB962C8B-B14F-4D97-AF65-F5344CB8AC3E}">
        <p14:creationId xmlns:p14="http://schemas.microsoft.com/office/powerpoint/2010/main" val="31047617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0B9C825-F38E-45BB-92C1-043DE61C9183}" type="slidenum">
              <a:rPr lang="en-US" smtClean="0"/>
              <a:pPr/>
              <a:t>44</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0B9C825-F38E-45BB-92C1-043DE61C9183}" type="slidenum">
              <a:rPr lang="en-GB" smtClean="0">
                <a:solidFill>
                  <a:prstClr val="black"/>
                </a:solidFill>
              </a:rPr>
              <a:pPr/>
              <a:t>2</a:t>
            </a:fld>
            <a:endParaRPr lang="en-GB" dirty="0">
              <a:solidFill>
                <a:prstClr val="black"/>
              </a:solidFill>
            </a:endParaRPr>
          </a:p>
        </p:txBody>
      </p:sp>
    </p:spTree>
    <p:extLst>
      <p:ext uri="{BB962C8B-B14F-4D97-AF65-F5344CB8AC3E}">
        <p14:creationId xmlns:p14="http://schemas.microsoft.com/office/powerpoint/2010/main" val="31047617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0B9C825-F38E-45BB-92C1-043DE61C9183}" type="slidenum">
              <a:rPr lang="en-GB" smtClean="0">
                <a:solidFill>
                  <a:prstClr val="black"/>
                </a:solidFill>
              </a:rPr>
              <a:pPr/>
              <a:t>11</a:t>
            </a:fld>
            <a:endParaRPr lang="en-GB" dirty="0">
              <a:solidFill>
                <a:prstClr val="black"/>
              </a:solidFill>
            </a:endParaRPr>
          </a:p>
        </p:txBody>
      </p:sp>
    </p:spTree>
    <p:extLst>
      <p:ext uri="{BB962C8B-B14F-4D97-AF65-F5344CB8AC3E}">
        <p14:creationId xmlns:p14="http://schemas.microsoft.com/office/powerpoint/2010/main" val="31047617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0B9C825-F38E-45BB-92C1-043DE61C9183}" type="slidenum">
              <a:rPr lang="en-GB" smtClean="0">
                <a:solidFill>
                  <a:prstClr val="black"/>
                </a:solidFill>
              </a:rPr>
              <a:pPr/>
              <a:t>12</a:t>
            </a:fld>
            <a:endParaRPr lang="en-GB" dirty="0">
              <a:solidFill>
                <a:prstClr val="black"/>
              </a:solidFill>
            </a:endParaRPr>
          </a:p>
        </p:txBody>
      </p:sp>
    </p:spTree>
    <p:extLst>
      <p:ext uri="{BB962C8B-B14F-4D97-AF65-F5344CB8AC3E}">
        <p14:creationId xmlns:p14="http://schemas.microsoft.com/office/powerpoint/2010/main" val="3104761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0B9C825-F38E-45BB-92C1-043DE61C9183}" type="slidenum">
              <a:rPr lang="en-GB" smtClean="0">
                <a:solidFill>
                  <a:prstClr val="black"/>
                </a:solidFill>
              </a:rPr>
              <a:pPr/>
              <a:t>13</a:t>
            </a:fld>
            <a:endParaRPr lang="en-GB" dirty="0">
              <a:solidFill>
                <a:prstClr val="black"/>
              </a:solidFill>
            </a:endParaRPr>
          </a:p>
        </p:txBody>
      </p:sp>
    </p:spTree>
    <p:extLst>
      <p:ext uri="{BB962C8B-B14F-4D97-AF65-F5344CB8AC3E}">
        <p14:creationId xmlns:p14="http://schemas.microsoft.com/office/powerpoint/2010/main" val="31047617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0B9C825-F38E-45BB-92C1-043DE61C9183}" type="slidenum">
              <a:rPr lang="en-GB" smtClean="0">
                <a:solidFill>
                  <a:prstClr val="black"/>
                </a:solidFill>
              </a:rPr>
              <a:pPr/>
              <a:t>14</a:t>
            </a:fld>
            <a:endParaRPr lang="en-GB" dirty="0">
              <a:solidFill>
                <a:prstClr val="black"/>
              </a:solidFill>
            </a:endParaRPr>
          </a:p>
        </p:txBody>
      </p:sp>
    </p:spTree>
    <p:extLst>
      <p:ext uri="{BB962C8B-B14F-4D97-AF65-F5344CB8AC3E}">
        <p14:creationId xmlns:p14="http://schemas.microsoft.com/office/powerpoint/2010/main" val="31047617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0B9C825-F38E-45BB-92C1-043DE61C9183}" type="slidenum">
              <a:rPr lang="en-GB" smtClean="0">
                <a:solidFill>
                  <a:prstClr val="black"/>
                </a:solidFill>
              </a:rPr>
              <a:pPr/>
              <a:t>16</a:t>
            </a:fld>
            <a:endParaRPr lang="en-GB" dirty="0">
              <a:solidFill>
                <a:prstClr val="black"/>
              </a:solidFill>
            </a:endParaRPr>
          </a:p>
        </p:txBody>
      </p:sp>
    </p:spTree>
    <p:extLst>
      <p:ext uri="{BB962C8B-B14F-4D97-AF65-F5344CB8AC3E}">
        <p14:creationId xmlns:p14="http://schemas.microsoft.com/office/powerpoint/2010/main" val="31047617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0B9C825-F38E-45BB-92C1-043DE61C9183}" type="slidenum">
              <a:rPr lang="en-GB" smtClean="0">
                <a:solidFill>
                  <a:prstClr val="black"/>
                </a:solidFill>
              </a:rPr>
              <a:pPr/>
              <a:t>17</a:t>
            </a:fld>
            <a:endParaRPr lang="en-GB" dirty="0">
              <a:solidFill>
                <a:prstClr val="black"/>
              </a:solidFill>
            </a:endParaRPr>
          </a:p>
        </p:txBody>
      </p:sp>
    </p:spTree>
    <p:extLst>
      <p:ext uri="{BB962C8B-B14F-4D97-AF65-F5344CB8AC3E}">
        <p14:creationId xmlns:p14="http://schemas.microsoft.com/office/powerpoint/2010/main" val="31047617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0B9C825-F38E-45BB-92C1-043DE61C9183}" type="slidenum">
              <a:rPr lang="en-GB" smtClean="0">
                <a:solidFill>
                  <a:prstClr val="black"/>
                </a:solidFill>
              </a:rPr>
              <a:pPr/>
              <a:t>24</a:t>
            </a:fld>
            <a:endParaRPr lang="en-GB" dirty="0">
              <a:solidFill>
                <a:prstClr val="black"/>
              </a:solidFill>
            </a:endParaRPr>
          </a:p>
        </p:txBody>
      </p:sp>
    </p:spTree>
    <p:extLst>
      <p:ext uri="{BB962C8B-B14F-4D97-AF65-F5344CB8AC3E}">
        <p14:creationId xmlns:p14="http://schemas.microsoft.com/office/powerpoint/2010/main" val="31047617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E30E2307-1E40-4E12-8716-25BFDA8E7013}" type="datetime1">
              <a:rPr lang="en-US" smtClean="0"/>
              <a:pPr/>
              <a:t>7/4/2018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5CFCF5A-EA79-452C-A52C-1A2668C2E7DF}" type="datetime1">
              <a:rPr lang="en-US" smtClean="0"/>
              <a:pPr/>
              <a:t>7/4/2018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E5C4C28-BD4B-4892-9A2D-6E19BD753A9A}" type="datetime1">
              <a:rPr lang="en-US" smtClean="0"/>
              <a:pPr/>
              <a:t>7/4/2018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3">
    <p:spTree>
      <p:nvGrpSpPr>
        <p:cNvPr id="1" name=""/>
        <p:cNvGrpSpPr/>
        <p:nvPr/>
      </p:nvGrpSpPr>
      <p:grpSpPr>
        <a:xfrm>
          <a:off x="0" y="0"/>
          <a:ext cx="0" cy="0"/>
          <a:chOff x="0" y="0"/>
          <a:chExt cx="0" cy="0"/>
        </a:xfrm>
      </p:grpSpPr>
      <p:pic>
        <p:nvPicPr>
          <p:cNvPr id="11" name="Image 10" descr="footer-Beet.jpg"/>
          <p:cNvPicPr>
            <a:picLocks noChangeAspect="1"/>
          </p:cNvPicPr>
          <p:nvPr userDrawn="1"/>
        </p:nvPicPr>
        <p:blipFill>
          <a:blip r:embed="rId2" cstate="print"/>
          <a:stretch>
            <a:fillRect/>
          </a:stretch>
        </p:blipFill>
        <p:spPr>
          <a:xfrm>
            <a:off x="0" y="5529263"/>
            <a:ext cx="9144000" cy="1328737"/>
          </a:xfrm>
          <a:prstGeom prst="rect">
            <a:avLst/>
          </a:prstGeom>
        </p:spPr>
      </p:pic>
      <p:sp>
        <p:nvSpPr>
          <p:cNvPr id="8"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US" noProof="0" smtClean="0"/>
              <a:t>Click to edit Master title style</a:t>
            </a:r>
            <a:endParaRPr lang="en-US" noProof="0" dirty="0"/>
          </a:p>
        </p:txBody>
      </p:sp>
      <p:sp>
        <p:nvSpPr>
          <p:cNvPr id="10"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grpSp>
        <p:nvGrpSpPr>
          <p:cNvPr id="13" name="Group 12"/>
          <p:cNvGrpSpPr/>
          <p:nvPr userDrawn="1"/>
        </p:nvGrpSpPr>
        <p:grpSpPr bwMode="gray">
          <a:xfrm>
            <a:off x="7975371" y="6325019"/>
            <a:ext cx="715649" cy="333534"/>
            <a:chOff x="7527713" y="5505450"/>
            <a:chExt cx="1163308" cy="542169"/>
          </a:xfrm>
        </p:grpSpPr>
        <p:sp>
          <p:nvSpPr>
            <p:cNvPr id="14"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5"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6"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
        <p:nvSpPr>
          <p:cNvPr id="9" name="Content Placeholder 20"/>
          <p:cNvSpPr>
            <a:spLocks noGrp="1"/>
          </p:cNvSpPr>
          <p:nvPr>
            <p:ph sz="quarter" idx="17" hasCustomPrompt="1"/>
          </p:nvPr>
        </p:nvSpPr>
        <p:spPr>
          <a:xfrm>
            <a:off x="449263" y="1266826"/>
            <a:ext cx="8241757" cy="3141624"/>
          </a:xfrm>
          <a:prstGeom prst="rect">
            <a:avLst/>
          </a:prstGeom>
        </p:spPr>
        <p:txBody>
          <a:bodyPr lIns="0" tIns="0" rIns="0" bIns="0"/>
          <a:lstStyle>
            <a:lvl1pPr marL="342900" indent="-342900">
              <a:spcBef>
                <a:spcPts val="500"/>
              </a:spcBef>
              <a:buClr>
                <a:schemeClr val="accent1"/>
              </a:buClr>
              <a:buSzPct val="110000"/>
              <a:buFont typeface="Arial" pitchFamily="34" charset="0"/>
              <a:buChar char="•"/>
              <a:defRPr sz="2000">
                <a:solidFill>
                  <a:schemeClr val="tx1"/>
                </a:solidFill>
                <a:latin typeface="Arial" pitchFamily="34" charset="0"/>
              </a:defRPr>
            </a:lvl1pPr>
            <a:lvl2pPr marL="573088" indent="-231775">
              <a:spcBef>
                <a:spcPts val="500"/>
              </a:spcBef>
              <a:buClr>
                <a:schemeClr val="accent1"/>
              </a:buClr>
              <a:buSzPct val="100000"/>
              <a:buFont typeface="Arial" pitchFamily="34" charset="0"/>
              <a:buChar char="•"/>
              <a:defRPr sz="1800" baseline="0">
                <a:solidFill>
                  <a:schemeClr val="tx1"/>
                </a:solidFill>
                <a:latin typeface="Arial" pitchFamily="34" charset="0"/>
              </a:defRPr>
            </a:lvl2pPr>
            <a:lvl3pPr marL="803275" indent="-230188">
              <a:spcBef>
                <a:spcPts val="500"/>
              </a:spcBef>
              <a:buClr>
                <a:schemeClr val="accent1"/>
              </a:buClr>
              <a:buSzPct val="100000"/>
              <a:buFont typeface="Arial" pitchFamily="34" charset="0"/>
              <a:buChar char="•"/>
              <a:defRPr sz="1600">
                <a:solidFill>
                  <a:schemeClr val="tx1"/>
                </a:solidFill>
                <a:latin typeface="Arial" pitchFamily="34" charset="0"/>
              </a:defRPr>
            </a:lvl3pPr>
            <a:lvl4pPr marL="811213" indent="-274638">
              <a:spcBef>
                <a:spcPts val="500"/>
              </a:spcBef>
              <a:buClr>
                <a:schemeClr val="accent1"/>
              </a:buClr>
              <a:buSzPct val="10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00000"/>
              <a:buFont typeface="Arial" pitchFamily="34" charset="0"/>
              <a:buChar char="•"/>
              <a:defRPr sz="1400">
                <a:solidFill>
                  <a:schemeClr val="tx1"/>
                </a:solidFill>
                <a:latin typeface="Arial" pitchFamily="34" charset="0"/>
              </a:defRPr>
            </a:lvl5pPr>
            <a:lvl6pPr marL="1136650" indent="-215900">
              <a:spcBef>
                <a:spcPts val="500"/>
              </a:spcBef>
              <a:buClr>
                <a:schemeClr val="accent1"/>
              </a:buClr>
              <a:buSzPct val="100000"/>
              <a:buFont typeface="Verdana" pitchFamily="34" charset="0"/>
              <a:buChar char="•"/>
              <a:defRPr sz="1050" baseline="0">
                <a:solidFill>
                  <a:schemeClr val="tx1"/>
                </a:solidFill>
                <a:latin typeface="Arial" pitchFamily="34" charset="0"/>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dirty="0" smtClean="0"/>
              <a:t>First level</a:t>
            </a:r>
          </a:p>
          <a:p>
            <a:pPr lvl="1"/>
            <a:r>
              <a:rPr lang="en-US" dirty="0" smtClean="0"/>
              <a:t>Second level</a:t>
            </a:r>
          </a:p>
          <a:p>
            <a:pPr lvl="2"/>
            <a:r>
              <a:rPr lang="en-US" dirty="0" smtClean="0"/>
              <a:t>Third level</a:t>
            </a:r>
          </a:p>
        </p:txBody>
      </p:sp>
      <p:sp>
        <p:nvSpPr>
          <p:cNvPr id="12" name="Content Placeholder 20"/>
          <p:cNvSpPr>
            <a:spLocks noGrp="1"/>
          </p:cNvSpPr>
          <p:nvPr>
            <p:ph sz="quarter" idx="18" hasCustomPrompt="1"/>
          </p:nvPr>
        </p:nvSpPr>
        <p:spPr>
          <a:xfrm>
            <a:off x="446050" y="4512527"/>
            <a:ext cx="8244970" cy="1651368"/>
          </a:xfrm>
          <a:prstGeom prst="rect">
            <a:avLst/>
          </a:prstGeom>
        </p:spPr>
        <p:txBody>
          <a:bodyPr lIns="0" tIns="0" rIns="0" bIns="0"/>
          <a:lstStyle>
            <a:lvl1pPr marL="342900" indent="-342900">
              <a:spcBef>
                <a:spcPts val="500"/>
              </a:spcBef>
              <a:buClr>
                <a:schemeClr val="accent1"/>
              </a:buClr>
              <a:buSzPct val="110000"/>
              <a:buFont typeface="Arial" pitchFamily="34" charset="0"/>
              <a:buChar char="•"/>
              <a:defRPr sz="2000">
                <a:solidFill>
                  <a:schemeClr val="tx1"/>
                </a:solidFill>
                <a:latin typeface="Arial" pitchFamily="34" charset="0"/>
              </a:defRPr>
            </a:lvl1pPr>
            <a:lvl2pPr marL="573088" indent="-231775">
              <a:spcBef>
                <a:spcPts val="500"/>
              </a:spcBef>
              <a:buClr>
                <a:schemeClr val="accent1"/>
              </a:buClr>
              <a:buSzPct val="100000"/>
              <a:buFont typeface="Arial" pitchFamily="34" charset="0"/>
              <a:buChar char="•"/>
              <a:defRPr sz="1800" baseline="0">
                <a:solidFill>
                  <a:schemeClr val="tx1"/>
                </a:solidFill>
                <a:latin typeface="Arial" pitchFamily="34" charset="0"/>
              </a:defRPr>
            </a:lvl2pPr>
            <a:lvl3pPr marL="803275" indent="-230188">
              <a:spcBef>
                <a:spcPts val="500"/>
              </a:spcBef>
              <a:buClr>
                <a:schemeClr val="accent1"/>
              </a:buClr>
              <a:buSzPct val="100000"/>
              <a:buFont typeface="Arial" pitchFamily="34" charset="0"/>
              <a:buChar char="•"/>
              <a:defRPr sz="1600">
                <a:solidFill>
                  <a:schemeClr val="tx1"/>
                </a:solidFill>
                <a:latin typeface="Arial" pitchFamily="34" charset="0"/>
              </a:defRPr>
            </a:lvl3pPr>
            <a:lvl4pPr marL="811213" indent="-274638">
              <a:spcBef>
                <a:spcPts val="500"/>
              </a:spcBef>
              <a:buClr>
                <a:schemeClr val="accent1"/>
              </a:buClr>
              <a:buSzPct val="10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00000"/>
              <a:buFont typeface="Arial" pitchFamily="34" charset="0"/>
              <a:buChar char="•"/>
              <a:defRPr sz="1400">
                <a:solidFill>
                  <a:schemeClr val="tx1"/>
                </a:solidFill>
                <a:latin typeface="Arial" pitchFamily="34" charset="0"/>
              </a:defRPr>
            </a:lvl5pPr>
            <a:lvl6pPr marL="1136650" indent="-215900">
              <a:spcBef>
                <a:spcPts val="500"/>
              </a:spcBef>
              <a:buClr>
                <a:schemeClr val="accent1"/>
              </a:buClr>
              <a:buSzPct val="100000"/>
              <a:buFont typeface="Verdana" pitchFamily="34" charset="0"/>
              <a:buChar char="•"/>
              <a:defRPr sz="1050" baseline="0">
                <a:solidFill>
                  <a:schemeClr val="tx1"/>
                </a:solidFill>
                <a:latin typeface="Arial" pitchFamily="34" charset="0"/>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dirty="0" smtClean="0"/>
              <a:t>First level</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684825561"/>
      </p:ext>
    </p:extLst>
  </p:cSld>
  <p:clrMapOvr>
    <a:masterClrMapping/>
  </p:clrMapOvr>
  <p:transition>
    <p:wipe dir="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Quotation page">
    <p:spTree>
      <p:nvGrpSpPr>
        <p:cNvPr id="1" name=""/>
        <p:cNvGrpSpPr/>
        <p:nvPr/>
      </p:nvGrpSpPr>
      <p:grpSpPr>
        <a:xfrm>
          <a:off x="0" y="0"/>
          <a:ext cx="0" cy="0"/>
          <a:chOff x="0" y="0"/>
          <a:chExt cx="0" cy="0"/>
        </a:xfrm>
      </p:grpSpPr>
      <p:pic>
        <p:nvPicPr>
          <p:cNvPr id="49" name="Picture 8" descr="bg_connectors.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grpSp>
        <p:nvGrpSpPr>
          <p:cNvPr id="6" name="Group 5"/>
          <p:cNvGrpSpPr/>
          <p:nvPr userDrawn="1"/>
        </p:nvGrpSpPr>
        <p:grpSpPr bwMode="gray">
          <a:xfrm>
            <a:off x="6901056" y="5829386"/>
            <a:ext cx="1894407" cy="855073"/>
            <a:chOff x="1028700" y="1828800"/>
            <a:chExt cx="7083426" cy="3197226"/>
          </a:xfrm>
        </p:grpSpPr>
        <p:sp>
          <p:nvSpPr>
            <p:cNvPr id="7" name="Freeform 5"/>
            <p:cNvSpPr>
              <a:spLocks/>
            </p:cNvSpPr>
            <p:nvPr/>
          </p:nvSpPr>
          <p:spPr bwMode="gray">
            <a:xfrm>
              <a:off x="3371850" y="1828800"/>
              <a:ext cx="1697038" cy="2027238"/>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363534"/>
                </a:solidFill>
              </a:endParaRPr>
            </a:p>
          </p:txBody>
        </p:sp>
        <p:sp>
          <p:nvSpPr>
            <p:cNvPr id="8" name="Freeform 6"/>
            <p:cNvSpPr>
              <a:spLocks/>
            </p:cNvSpPr>
            <p:nvPr/>
          </p:nvSpPr>
          <p:spPr bwMode="gray">
            <a:xfrm>
              <a:off x="5222875" y="1828800"/>
              <a:ext cx="1758950" cy="2027238"/>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363534"/>
                </a:solidFill>
              </a:endParaRPr>
            </a:p>
          </p:txBody>
        </p:sp>
        <p:sp>
          <p:nvSpPr>
            <p:cNvPr id="9" name="Rectangle 7"/>
            <p:cNvSpPr>
              <a:spLocks noChangeArrowheads="1"/>
            </p:cNvSpPr>
            <p:nvPr/>
          </p:nvSpPr>
          <p:spPr bwMode="gray">
            <a:xfrm>
              <a:off x="7304088" y="1870075"/>
              <a:ext cx="417513" cy="1944688"/>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dirty="0">
                <a:solidFill>
                  <a:srgbClr val="363534"/>
                </a:solidFill>
              </a:endParaRPr>
            </a:p>
          </p:txBody>
        </p:sp>
        <p:sp>
          <p:nvSpPr>
            <p:cNvPr id="10" name="Freeform 8"/>
            <p:cNvSpPr>
              <a:spLocks/>
            </p:cNvSpPr>
            <p:nvPr/>
          </p:nvSpPr>
          <p:spPr bwMode="gray">
            <a:xfrm>
              <a:off x="1028700" y="4525963"/>
              <a:ext cx="269875" cy="390525"/>
            </a:xfrm>
            <a:custGeom>
              <a:avLst/>
              <a:gdLst/>
              <a:ahLst/>
              <a:cxnLst>
                <a:cxn ang="0">
                  <a:pos x="0" y="0"/>
                </a:cxn>
                <a:cxn ang="0">
                  <a:pos x="168" y="0"/>
                </a:cxn>
                <a:cxn ang="0">
                  <a:pos x="168" y="26"/>
                </a:cxn>
                <a:cxn ang="0">
                  <a:pos x="31" y="26"/>
                </a:cxn>
                <a:cxn ang="0">
                  <a:pos x="31" y="107"/>
                </a:cxn>
                <a:cxn ang="0">
                  <a:pos x="159" y="107"/>
                </a:cxn>
                <a:cxn ang="0">
                  <a:pos x="159" y="133"/>
                </a:cxn>
                <a:cxn ang="0">
                  <a:pos x="31" y="133"/>
                </a:cxn>
                <a:cxn ang="0">
                  <a:pos x="31" y="218"/>
                </a:cxn>
                <a:cxn ang="0">
                  <a:pos x="170" y="218"/>
                </a:cxn>
                <a:cxn ang="0">
                  <a:pos x="170" y="246"/>
                </a:cxn>
                <a:cxn ang="0">
                  <a:pos x="0" y="246"/>
                </a:cxn>
                <a:cxn ang="0">
                  <a:pos x="0" y="0"/>
                </a:cxn>
              </a:cxnLst>
              <a:rect l="0" t="0" r="r" b="b"/>
              <a:pathLst>
                <a:path w="170" h="246">
                  <a:moveTo>
                    <a:pt x="0" y="0"/>
                  </a:moveTo>
                  <a:lnTo>
                    <a:pt x="168" y="0"/>
                  </a:lnTo>
                  <a:lnTo>
                    <a:pt x="168" y="26"/>
                  </a:lnTo>
                  <a:lnTo>
                    <a:pt x="31" y="26"/>
                  </a:lnTo>
                  <a:lnTo>
                    <a:pt x="31" y="107"/>
                  </a:lnTo>
                  <a:lnTo>
                    <a:pt x="159" y="107"/>
                  </a:lnTo>
                  <a:lnTo>
                    <a:pt x="159" y="133"/>
                  </a:lnTo>
                  <a:lnTo>
                    <a:pt x="31" y="133"/>
                  </a:lnTo>
                  <a:lnTo>
                    <a:pt x="31" y="218"/>
                  </a:lnTo>
                  <a:lnTo>
                    <a:pt x="170" y="218"/>
                  </a:lnTo>
                  <a:lnTo>
                    <a:pt x="170" y="246"/>
                  </a:lnTo>
                  <a:lnTo>
                    <a:pt x="0" y="246"/>
                  </a:lnTo>
                  <a:lnTo>
                    <a:pt x="0" y="0"/>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363534"/>
                </a:solidFill>
              </a:endParaRPr>
            </a:p>
          </p:txBody>
        </p:sp>
        <p:sp>
          <p:nvSpPr>
            <p:cNvPr id="11" name="Freeform 9"/>
            <p:cNvSpPr>
              <a:spLocks/>
            </p:cNvSpPr>
            <p:nvPr/>
          </p:nvSpPr>
          <p:spPr bwMode="gray">
            <a:xfrm>
              <a:off x="1322388" y="4635500"/>
              <a:ext cx="269875" cy="280988"/>
            </a:xfrm>
            <a:custGeom>
              <a:avLst/>
              <a:gdLst/>
              <a:ahLst/>
              <a:cxnLst>
                <a:cxn ang="0">
                  <a:pos x="66" y="83"/>
                </a:cxn>
                <a:cxn ang="0">
                  <a:pos x="4" y="0"/>
                </a:cxn>
                <a:cxn ang="0">
                  <a:pos x="42" y="0"/>
                </a:cxn>
                <a:cxn ang="0">
                  <a:pos x="85" y="61"/>
                </a:cxn>
                <a:cxn ang="0">
                  <a:pos x="127" y="0"/>
                </a:cxn>
                <a:cxn ang="0">
                  <a:pos x="163" y="0"/>
                </a:cxn>
                <a:cxn ang="0">
                  <a:pos x="101" y="80"/>
                </a:cxn>
                <a:cxn ang="0">
                  <a:pos x="170" y="177"/>
                </a:cxn>
                <a:cxn ang="0">
                  <a:pos x="134" y="177"/>
                </a:cxn>
                <a:cxn ang="0">
                  <a:pos x="85" y="104"/>
                </a:cxn>
                <a:cxn ang="0">
                  <a:pos x="35" y="177"/>
                </a:cxn>
                <a:cxn ang="0">
                  <a:pos x="0" y="177"/>
                </a:cxn>
                <a:cxn ang="0">
                  <a:pos x="66" y="83"/>
                </a:cxn>
              </a:cxnLst>
              <a:rect l="0" t="0" r="r" b="b"/>
              <a:pathLst>
                <a:path w="170" h="177">
                  <a:moveTo>
                    <a:pt x="66" y="83"/>
                  </a:moveTo>
                  <a:lnTo>
                    <a:pt x="4" y="0"/>
                  </a:lnTo>
                  <a:lnTo>
                    <a:pt x="42" y="0"/>
                  </a:lnTo>
                  <a:lnTo>
                    <a:pt x="85" y="61"/>
                  </a:lnTo>
                  <a:lnTo>
                    <a:pt x="127" y="0"/>
                  </a:lnTo>
                  <a:lnTo>
                    <a:pt x="163" y="0"/>
                  </a:lnTo>
                  <a:lnTo>
                    <a:pt x="101" y="80"/>
                  </a:lnTo>
                  <a:lnTo>
                    <a:pt x="170" y="177"/>
                  </a:lnTo>
                  <a:lnTo>
                    <a:pt x="134" y="177"/>
                  </a:lnTo>
                  <a:lnTo>
                    <a:pt x="85" y="104"/>
                  </a:lnTo>
                  <a:lnTo>
                    <a:pt x="35" y="177"/>
                  </a:lnTo>
                  <a:lnTo>
                    <a:pt x="0" y="177"/>
                  </a:lnTo>
                  <a:lnTo>
                    <a:pt x="66" y="8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363534"/>
                </a:solidFill>
              </a:endParaRPr>
            </a:p>
          </p:txBody>
        </p:sp>
        <p:sp>
          <p:nvSpPr>
            <p:cNvPr id="12" name="Freeform 10"/>
            <p:cNvSpPr>
              <a:spLocks noEditPoints="1"/>
            </p:cNvSpPr>
            <p:nvPr/>
          </p:nvSpPr>
          <p:spPr bwMode="gray">
            <a:xfrm>
              <a:off x="1633538" y="4627563"/>
              <a:ext cx="266700" cy="398463"/>
            </a:xfrm>
            <a:custGeom>
              <a:avLst/>
              <a:gdLst/>
              <a:ahLst/>
              <a:cxnLst>
                <a:cxn ang="0">
                  <a:pos x="0" y="2"/>
                </a:cxn>
                <a:cxn ang="0">
                  <a:pos x="12" y="2"/>
                </a:cxn>
                <a:cxn ang="0">
                  <a:pos x="12" y="12"/>
                </a:cxn>
                <a:cxn ang="0">
                  <a:pos x="13" y="12"/>
                </a:cxn>
                <a:cxn ang="0">
                  <a:pos x="22" y="3"/>
                </a:cxn>
                <a:cxn ang="0">
                  <a:pos x="36" y="0"/>
                </a:cxn>
                <a:cxn ang="0">
                  <a:pos x="52" y="3"/>
                </a:cxn>
                <a:cxn ang="0">
                  <a:pos x="62" y="12"/>
                </a:cxn>
                <a:cxn ang="0">
                  <a:pos x="69" y="24"/>
                </a:cxn>
                <a:cxn ang="0">
                  <a:pos x="71" y="39"/>
                </a:cxn>
                <a:cxn ang="0">
                  <a:pos x="69" y="55"/>
                </a:cxn>
                <a:cxn ang="0">
                  <a:pos x="63" y="67"/>
                </a:cxn>
                <a:cxn ang="0">
                  <a:pos x="52" y="75"/>
                </a:cxn>
                <a:cxn ang="0">
                  <a:pos x="37" y="78"/>
                </a:cxn>
                <a:cxn ang="0">
                  <a:pos x="31" y="78"/>
                </a:cxn>
                <a:cxn ang="0">
                  <a:pos x="24" y="76"/>
                </a:cxn>
                <a:cxn ang="0">
                  <a:pos x="18" y="72"/>
                </a:cxn>
                <a:cxn ang="0">
                  <a:pos x="13" y="67"/>
                </a:cxn>
                <a:cxn ang="0">
                  <a:pos x="12" y="67"/>
                </a:cxn>
                <a:cxn ang="0">
                  <a:pos x="12" y="106"/>
                </a:cxn>
                <a:cxn ang="0">
                  <a:pos x="0" y="106"/>
                </a:cxn>
                <a:cxn ang="0">
                  <a:pos x="0" y="2"/>
                </a:cxn>
                <a:cxn ang="0">
                  <a:pos x="57" y="28"/>
                </a:cxn>
                <a:cxn ang="0">
                  <a:pos x="52" y="19"/>
                </a:cxn>
                <a:cxn ang="0">
                  <a:pos x="45" y="13"/>
                </a:cxn>
                <a:cxn ang="0">
                  <a:pos x="35" y="11"/>
                </a:cxn>
                <a:cxn ang="0">
                  <a:pos x="24" y="13"/>
                </a:cxn>
                <a:cxn ang="0">
                  <a:pos x="17" y="20"/>
                </a:cxn>
                <a:cxn ang="0">
                  <a:pos x="13" y="29"/>
                </a:cxn>
                <a:cxn ang="0">
                  <a:pos x="12" y="39"/>
                </a:cxn>
                <a:cxn ang="0">
                  <a:pos x="13" y="50"/>
                </a:cxn>
                <a:cxn ang="0">
                  <a:pos x="17" y="59"/>
                </a:cxn>
                <a:cxn ang="0">
                  <a:pos x="25" y="65"/>
                </a:cxn>
                <a:cxn ang="0">
                  <a:pos x="35" y="68"/>
                </a:cxn>
                <a:cxn ang="0">
                  <a:pos x="46" y="65"/>
                </a:cxn>
                <a:cxn ang="0">
                  <a:pos x="53" y="59"/>
                </a:cxn>
                <a:cxn ang="0">
                  <a:pos x="57" y="49"/>
                </a:cxn>
                <a:cxn ang="0">
                  <a:pos x="58" y="39"/>
                </a:cxn>
                <a:cxn ang="0">
                  <a:pos x="57" y="28"/>
                </a:cxn>
              </a:cxnLst>
              <a:rect l="0" t="0" r="r" b="b"/>
              <a:pathLst>
                <a:path w="71" h="106">
                  <a:moveTo>
                    <a:pt x="0" y="2"/>
                  </a:moveTo>
                  <a:cubicBezTo>
                    <a:pt x="12" y="2"/>
                    <a:pt x="12" y="2"/>
                    <a:pt x="12" y="2"/>
                  </a:cubicBezTo>
                  <a:cubicBezTo>
                    <a:pt x="12" y="12"/>
                    <a:pt x="12" y="12"/>
                    <a:pt x="12" y="12"/>
                  </a:cubicBezTo>
                  <a:cubicBezTo>
                    <a:pt x="13" y="12"/>
                    <a:pt x="13" y="12"/>
                    <a:pt x="13" y="12"/>
                  </a:cubicBezTo>
                  <a:cubicBezTo>
                    <a:pt x="15" y="8"/>
                    <a:pt x="18" y="5"/>
                    <a:pt x="22" y="3"/>
                  </a:cubicBezTo>
                  <a:cubicBezTo>
                    <a:pt x="26" y="1"/>
                    <a:pt x="31" y="0"/>
                    <a:pt x="36" y="0"/>
                  </a:cubicBezTo>
                  <a:cubicBezTo>
                    <a:pt x="42" y="0"/>
                    <a:pt x="47" y="1"/>
                    <a:pt x="52" y="3"/>
                  </a:cubicBezTo>
                  <a:cubicBezTo>
                    <a:pt x="56" y="5"/>
                    <a:pt x="60" y="8"/>
                    <a:pt x="62" y="12"/>
                  </a:cubicBezTo>
                  <a:cubicBezTo>
                    <a:pt x="65" y="15"/>
                    <a:pt x="67" y="20"/>
                    <a:pt x="69" y="24"/>
                  </a:cubicBezTo>
                  <a:cubicBezTo>
                    <a:pt x="70" y="29"/>
                    <a:pt x="71" y="34"/>
                    <a:pt x="71" y="39"/>
                  </a:cubicBezTo>
                  <a:cubicBezTo>
                    <a:pt x="71" y="45"/>
                    <a:pt x="70" y="50"/>
                    <a:pt x="69" y="55"/>
                  </a:cubicBezTo>
                  <a:cubicBezTo>
                    <a:pt x="68" y="59"/>
                    <a:pt x="65" y="63"/>
                    <a:pt x="63" y="67"/>
                  </a:cubicBezTo>
                  <a:cubicBezTo>
                    <a:pt x="60" y="70"/>
                    <a:pt x="56" y="73"/>
                    <a:pt x="52" y="75"/>
                  </a:cubicBezTo>
                  <a:cubicBezTo>
                    <a:pt x="48" y="77"/>
                    <a:pt x="42" y="78"/>
                    <a:pt x="37" y="78"/>
                  </a:cubicBezTo>
                  <a:cubicBezTo>
                    <a:pt x="35" y="78"/>
                    <a:pt x="33" y="78"/>
                    <a:pt x="31" y="78"/>
                  </a:cubicBezTo>
                  <a:cubicBezTo>
                    <a:pt x="28" y="78"/>
                    <a:pt x="26" y="77"/>
                    <a:pt x="24" y="76"/>
                  </a:cubicBezTo>
                  <a:cubicBezTo>
                    <a:pt x="22" y="75"/>
                    <a:pt x="20" y="74"/>
                    <a:pt x="18" y="72"/>
                  </a:cubicBezTo>
                  <a:cubicBezTo>
                    <a:pt x="16" y="71"/>
                    <a:pt x="14" y="69"/>
                    <a:pt x="13" y="67"/>
                  </a:cubicBezTo>
                  <a:cubicBezTo>
                    <a:pt x="12" y="67"/>
                    <a:pt x="12" y="67"/>
                    <a:pt x="12" y="67"/>
                  </a:cubicBezTo>
                  <a:cubicBezTo>
                    <a:pt x="12" y="106"/>
                    <a:pt x="12" y="106"/>
                    <a:pt x="12" y="106"/>
                  </a:cubicBezTo>
                  <a:cubicBezTo>
                    <a:pt x="0" y="106"/>
                    <a:pt x="0" y="106"/>
                    <a:pt x="0" y="106"/>
                  </a:cubicBezTo>
                  <a:lnTo>
                    <a:pt x="0" y="2"/>
                  </a:lnTo>
                  <a:close/>
                  <a:moveTo>
                    <a:pt x="57" y="28"/>
                  </a:moveTo>
                  <a:cubicBezTo>
                    <a:pt x="56" y="25"/>
                    <a:pt x="54" y="22"/>
                    <a:pt x="52" y="19"/>
                  </a:cubicBezTo>
                  <a:cubicBezTo>
                    <a:pt x="51" y="17"/>
                    <a:pt x="48" y="15"/>
                    <a:pt x="45" y="13"/>
                  </a:cubicBezTo>
                  <a:cubicBezTo>
                    <a:pt x="42" y="12"/>
                    <a:pt x="39" y="11"/>
                    <a:pt x="35" y="11"/>
                  </a:cubicBezTo>
                  <a:cubicBezTo>
                    <a:pt x="31" y="11"/>
                    <a:pt x="27" y="12"/>
                    <a:pt x="24" y="13"/>
                  </a:cubicBezTo>
                  <a:cubicBezTo>
                    <a:pt x="21" y="15"/>
                    <a:pt x="19" y="17"/>
                    <a:pt x="17" y="20"/>
                  </a:cubicBezTo>
                  <a:cubicBezTo>
                    <a:pt x="15" y="22"/>
                    <a:pt x="14" y="25"/>
                    <a:pt x="13" y="29"/>
                  </a:cubicBezTo>
                  <a:cubicBezTo>
                    <a:pt x="12" y="32"/>
                    <a:pt x="12" y="36"/>
                    <a:pt x="12" y="39"/>
                  </a:cubicBezTo>
                  <a:cubicBezTo>
                    <a:pt x="12" y="43"/>
                    <a:pt x="12" y="46"/>
                    <a:pt x="13" y="50"/>
                  </a:cubicBezTo>
                  <a:cubicBezTo>
                    <a:pt x="14" y="53"/>
                    <a:pt x="15" y="56"/>
                    <a:pt x="17" y="59"/>
                  </a:cubicBezTo>
                  <a:cubicBezTo>
                    <a:pt x="19" y="61"/>
                    <a:pt x="22" y="64"/>
                    <a:pt x="25" y="65"/>
                  </a:cubicBezTo>
                  <a:cubicBezTo>
                    <a:pt x="28" y="67"/>
                    <a:pt x="31" y="68"/>
                    <a:pt x="35" y="68"/>
                  </a:cubicBezTo>
                  <a:cubicBezTo>
                    <a:pt x="40" y="68"/>
                    <a:pt x="43" y="67"/>
                    <a:pt x="46" y="65"/>
                  </a:cubicBezTo>
                  <a:cubicBezTo>
                    <a:pt x="49" y="63"/>
                    <a:pt x="51" y="61"/>
                    <a:pt x="53" y="59"/>
                  </a:cubicBezTo>
                  <a:cubicBezTo>
                    <a:pt x="55" y="56"/>
                    <a:pt x="56" y="53"/>
                    <a:pt x="57" y="49"/>
                  </a:cubicBezTo>
                  <a:cubicBezTo>
                    <a:pt x="58" y="46"/>
                    <a:pt x="58" y="42"/>
                    <a:pt x="58" y="39"/>
                  </a:cubicBezTo>
                  <a:cubicBezTo>
                    <a:pt x="58" y="35"/>
                    <a:pt x="58" y="32"/>
                    <a:pt x="57" y="28"/>
                  </a:cubicBez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363534"/>
                </a:solidFill>
              </a:endParaRPr>
            </a:p>
          </p:txBody>
        </p:sp>
        <p:sp>
          <p:nvSpPr>
            <p:cNvPr id="13" name="Freeform 11"/>
            <p:cNvSpPr>
              <a:spLocks noEditPoints="1"/>
            </p:cNvSpPr>
            <p:nvPr/>
          </p:nvSpPr>
          <p:spPr bwMode="gray">
            <a:xfrm>
              <a:off x="1938338"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5"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3"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363534"/>
                </a:solidFill>
              </a:endParaRPr>
            </a:p>
          </p:txBody>
        </p:sp>
        <p:sp>
          <p:nvSpPr>
            <p:cNvPr id="17" name="Freeform 12"/>
            <p:cNvSpPr>
              <a:spLocks/>
            </p:cNvSpPr>
            <p:nvPr/>
          </p:nvSpPr>
          <p:spPr bwMode="gray">
            <a:xfrm>
              <a:off x="2241550" y="4627563"/>
              <a:ext cx="150813" cy="288925"/>
            </a:xfrm>
            <a:custGeom>
              <a:avLst/>
              <a:gdLst/>
              <a:ahLst/>
              <a:cxnLst>
                <a:cxn ang="0">
                  <a:pos x="0" y="2"/>
                </a:cxn>
                <a:cxn ang="0">
                  <a:pos x="12" y="2"/>
                </a:cxn>
                <a:cxn ang="0">
                  <a:pos x="12" y="17"/>
                </a:cxn>
                <a:cxn ang="0">
                  <a:pos x="12" y="17"/>
                </a:cxn>
                <a:cxn ang="0">
                  <a:pos x="23" y="4"/>
                </a:cxn>
                <a:cxn ang="0">
                  <a:pos x="40" y="0"/>
                </a:cxn>
                <a:cxn ang="0">
                  <a:pos x="40" y="13"/>
                </a:cxn>
                <a:cxn ang="0">
                  <a:pos x="27" y="15"/>
                </a:cxn>
                <a:cxn ang="0">
                  <a:pos x="18" y="21"/>
                </a:cxn>
                <a:cxn ang="0">
                  <a:pos x="14" y="31"/>
                </a:cxn>
                <a:cxn ang="0">
                  <a:pos x="12" y="43"/>
                </a:cxn>
                <a:cxn ang="0">
                  <a:pos x="12" y="77"/>
                </a:cxn>
                <a:cxn ang="0">
                  <a:pos x="0" y="77"/>
                </a:cxn>
                <a:cxn ang="0">
                  <a:pos x="0" y="2"/>
                </a:cxn>
              </a:cxnLst>
              <a:rect l="0" t="0" r="r" b="b"/>
              <a:pathLst>
                <a:path w="40" h="77">
                  <a:moveTo>
                    <a:pt x="0" y="2"/>
                  </a:moveTo>
                  <a:cubicBezTo>
                    <a:pt x="12" y="2"/>
                    <a:pt x="12" y="2"/>
                    <a:pt x="12" y="2"/>
                  </a:cubicBezTo>
                  <a:cubicBezTo>
                    <a:pt x="12" y="17"/>
                    <a:pt x="12" y="17"/>
                    <a:pt x="12" y="17"/>
                  </a:cubicBezTo>
                  <a:cubicBezTo>
                    <a:pt x="12" y="17"/>
                    <a:pt x="12" y="17"/>
                    <a:pt x="12" y="17"/>
                  </a:cubicBezTo>
                  <a:cubicBezTo>
                    <a:pt x="15" y="11"/>
                    <a:pt x="19" y="7"/>
                    <a:pt x="23" y="4"/>
                  </a:cubicBezTo>
                  <a:cubicBezTo>
                    <a:pt x="27" y="1"/>
                    <a:pt x="33" y="0"/>
                    <a:pt x="40" y="0"/>
                  </a:cubicBezTo>
                  <a:cubicBezTo>
                    <a:pt x="40" y="13"/>
                    <a:pt x="40" y="13"/>
                    <a:pt x="40" y="13"/>
                  </a:cubicBezTo>
                  <a:cubicBezTo>
                    <a:pt x="35" y="13"/>
                    <a:pt x="30" y="14"/>
                    <a:pt x="27" y="15"/>
                  </a:cubicBezTo>
                  <a:cubicBezTo>
                    <a:pt x="23" y="16"/>
                    <a:pt x="21" y="18"/>
                    <a:pt x="18" y="21"/>
                  </a:cubicBezTo>
                  <a:cubicBezTo>
                    <a:pt x="16" y="24"/>
                    <a:pt x="15" y="27"/>
                    <a:pt x="14" y="31"/>
                  </a:cubicBezTo>
                  <a:cubicBezTo>
                    <a:pt x="13" y="34"/>
                    <a:pt x="12" y="39"/>
                    <a:pt x="12" y="43"/>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363534"/>
                </a:solidFill>
              </a:endParaRPr>
            </a:p>
          </p:txBody>
        </p:sp>
        <p:sp>
          <p:nvSpPr>
            <p:cNvPr id="18" name="Freeform 13"/>
            <p:cNvSpPr>
              <a:spLocks noEditPoints="1"/>
            </p:cNvSpPr>
            <p:nvPr/>
          </p:nvSpPr>
          <p:spPr bwMode="gray">
            <a:xfrm>
              <a:off x="2425700" y="4525963"/>
              <a:ext cx="44450" cy="390525"/>
            </a:xfrm>
            <a:custGeom>
              <a:avLst/>
              <a:gdLst/>
              <a:ahLst/>
              <a:cxnLst>
                <a:cxn ang="0">
                  <a:pos x="28" y="35"/>
                </a:cxn>
                <a:cxn ang="0">
                  <a:pos x="0" y="35"/>
                </a:cxn>
                <a:cxn ang="0">
                  <a:pos x="0" y="0"/>
                </a:cxn>
                <a:cxn ang="0">
                  <a:pos x="28" y="0"/>
                </a:cxn>
                <a:cxn ang="0">
                  <a:pos x="28" y="35"/>
                </a:cxn>
                <a:cxn ang="0">
                  <a:pos x="0" y="69"/>
                </a:cxn>
                <a:cxn ang="0">
                  <a:pos x="28" y="69"/>
                </a:cxn>
                <a:cxn ang="0">
                  <a:pos x="28" y="246"/>
                </a:cxn>
                <a:cxn ang="0">
                  <a:pos x="0" y="246"/>
                </a:cxn>
                <a:cxn ang="0">
                  <a:pos x="0" y="69"/>
                </a:cxn>
              </a:cxnLst>
              <a:rect l="0" t="0" r="r" b="b"/>
              <a:pathLst>
                <a:path w="28" h="246">
                  <a:moveTo>
                    <a:pt x="28" y="35"/>
                  </a:moveTo>
                  <a:lnTo>
                    <a:pt x="0" y="35"/>
                  </a:lnTo>
                  <a:lnTo>
                    <a:pt x="0" y="0"/>
                  </a:lnTo>
                  <a:lnTo>
                    <a:pt x="28" y="0"/>
                  </a:lnTo>
                  <a:lnTo>
                    <a:pt x="28" y="35"/>
                  </a:lnTo>
                  <a:close/>
                  <a:moveTo>
                    <a:pt x="0" y="69"/>
                  </a:moveTo>
                  <a:lnTo>
                    <a:pt x="28" y="69"/>
                  </a:lnTo>
                  <a:lnTo>
                    <a:pt x="28" y="246"/>
                  </a:lnTo>
                  <a:lnTo>
                    <a:pt x="0" y="246"/>
                  </a:lnTo>
                  <a:lnTo>
                    <a:pt x="0" y="6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363534"/>
                </a:solidFill>
              </a:endParaRPr>
            </a:p>
          </p:txBody>
        </p:sp>
        <p:sp>
          <p:nvSpPr>
            <p:cNvPr id="19" name="Freeform 14"/>
            <p:cNvSpPr>
              <a:spLocks noEditPoints="1"/>
            </p:cNvSpPr>
            <p:nvPr/>
          </p:nvSpPr>
          <p:spPr bwMode="gray">
            <a:xfrm>
              <a:off x="2527300"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4"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363534"/>
                </a:solidFill>
              </a:endParaRPr>
            </a:p>
          </p:txBody>
        </p:sp>
        <p:sp>
          <p:nvSpPr>
            <p:cNvPr id="20" name="Freeform 15"/>
            <p:cNvSpPr>
              <a:spLocks/>
            </p:cNvSpPr>
            <p:nvPr/>
          </p:nvSpPr>
          <p:spPr bwMode="gray">
            <a:xfrm>
              <a:off x="2832100" y="4627563"/>
              <a:ext cx="236538" cy="288925"/>
            </a:xfrm>
            <a:custGeom>
              <a:avLst/>
              <a:gdLst/>
              <a:ahLst/>
              <a:cxnLst>
                <a:cxn ang="0">
                  <a:pos x="0" y="2"/>
                </a:cxn>
                <a:cxn ang="0">
                  <a:pos x="12" y="2"/>
                </a:cxn>
                <a:cxn ang="0">
                  <a:pos x="12" y="14"/>
                </a:cxn>
                <a:cxn ang="0">
                  <a:pos x="12" y="14"/>
                </a:cxn>
                <a:cxn ang="0">
                  <a:pos x="22" y="3"/>
                </a:cxn>
                <a:cxn ang="0">
                  <a:pos x="37" y="0"/>
                </a:cxn>
                <a:cxn ang="0">
                  <a:pos x="49" y="2"/>
                </a:cxn>
                <a:cxn ang="0">
                  <a:pos x="57" y="8"/>
                </a:cxn>
                <a:cxn ang="0">
                  <a:pos x="61" y="16"/>
                </a:cxn>
                <a:cxn ang="0">
                  <a:pos x="63" y="27"/>
                </a:cxn>
                <a:cxn ang="0">
                  <a:pos x="63" y="77"/>
                </a:cxn>
                <a:cxn ang="0">
                  <a:pos x="50" y="77"/>
                </a:cxn>
                <a:cxn ang="0">
                  <a:pos x="50" y="26"/>
                </a:cxn>
                <a:cxn ang="0">
                  <a:pos x="46" y="15"/>
                </a:cxn>
                <a:cxn ang="0">
                  <a:pos x="35" y="11"/>
                </a:cxn>
                <a:cxn ang="0">
                  <a:pos x="25" y="13"/>
                </a:cxn>
                <a:cxn ang="0">
                  <a:pos x="18" y="17"/>
                </a:cxn>
                <a:cxn ang="0">
                  <a:pos x="14" y="25"/>
                </a:cxn>
                <a:cxn ang="0">
                  <a:pos x="13" y="34"/>
                </a:cxn>
                <a:cxn ang="0">
                  <a:pos x="13" y="77"/>
                </a:cxn>
                <a:cxn ang="0">
                  <a:pos x="0" y="77"/>
                </a:cxn>
                <a:cxn ang="0">
                  <a:pos x="0" y="2"/>
                </a:cxn>
              </a:cxnLst>
              <a:rect l="0" t="0" r="r" b="b"/>
              <a:pathLst>
                <a:path w="63" h="77">
                  <a:moveTo>
                    <a:pt x="0" y="2"/>
                  </a:moveTo>
                  <a:cubicBezTo>
                    <a:pt x="12" y="2"/>
                    <a:pt x="12" y="2"/>
                    <a:pt x="12" y="2"/>
                  </a:cubicBezTo>
                  <a:cubicBezTo>
                    <a:pt x="12" y="14"/>
                    <a:pt x="12" y="14"/>
                    <a:pt x="12" y="14"/>
                  </a:cubicBezTo>
                  <a:cubicBezTo>
                    <a:pt x="12" y="14"/>
                    <a:pt x="12" y="14"/>
                    <a:pt x="12" y="14"/>
                  </a:cubicBezTo>
                  <a:cubicBezTo>
                    <a:pt x="15" y="9"/>
                    <a:pt x="18" y="5"/>
                    <a:pt x="22" y="3"/>
                  </a:cubicBezTo>
                  <a:cubicBezTo>
                    <a:pt x="27" y="1"/>
                    <a:pt x="31" y="0"/>
                    <a:pt x="37" y="0"/>
                  </a:cubicBezTo>
                  <a:cubicBezTo>
                    <a:pt x="42" y="0"/>
                    <a:pt x="46" y="1"/>
                    <a:pt x="49" y="2"/>
                  </a:cubicBezTo>
                  <a:cubicBezTo>
                    <a:pt x="52" y="3"/>
                    <a:pt x="55" y="5"/>
                    <a:pt x="57" y="8"/>
                  </a:cubicBezTo>
                  <a:cubicBezTo>
                    <a:pt x="59" y="10"/>
                    <a:pt x="61" y="13"/>
                    <a:pt x="61" y="16"/>
                  </a:cubicBezTo>
                  <a:cubicBezTo>
                    <a:pt x="62" y="20"/>
                    <a:pt x="63" y="23"/>
                    <a:pt x="63" y="27"/>
                  </a:cubicBezTo>
                  <a:cubicBezTo>
                    <a:pt x="63" y="77"/>
                    <a:pt x="63" y="77"/>
                    <a:pt x="63" y="77"/>
                  </a:cubicBezTo>
                  <a:cubicBezTo>
                    <a:pt x="50" y="77"/>
                    <a:pt x="50" y="77"/>
                    <a:pt x="50" y="77"/>
                  </a:cubicBezTo>
                  <a:cubicBezTo>
                    <a:pt x="50" y="26"/>
                    <a:pt x="50" y="26"/>
                    <a:pt x="50" y="26"/>
                  </a:cubicBezTo>
                  <a:cubicBezTo>
                    <a:pt x="50" y="21"/>
                    <a:pt x="49" y="18"/>
                    <a:pt x="46" y="15"/>
                  </a:cubicBezTo>
                  <a:cubicBezTo>
                    <a:pt x="43" y="12"/>
                    <a:pt x="40" y="11"/>
                    <a:pt x="35" y="11"/>
                  </a:cubicBezTo>
                  <a:cubicBezTo>
                    <a:pt x="31" y="11"/>
                    <a:pt x="28" y="11"/>
                    <a:pt x="25" y="13"/>
                  </a:cubicBezTo>
                  <a:cubicBezTo>
                    <a:pt x="22" y="14"/>
                    <a:pt x="20" y="15"/>
                    <a:pt x="18" y="17"/>
                  </a:cubicBezTo>
                  <a:cubicBezTo>
                    <a:pt x="16" y="20"/>
                    <a:pt x="15" y="22"/>
                    <a:pt x="14" y="25"/>
                  </a:cubicBezTo>
                  <a:cubicBezTo>
                    <a:pt x="13" y="28"/>
                    <a:pt x="13" y="31"/>
                    <a:pt x="13" y="34"/>
                  </a:cubicBezTo>
                  <a:cubicBezTo>
                    <a:pt x="13" y="77"/>
                    <a:pt x="13" y="77"/>
                    <a:pt x="13"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363534"/>
                </a:solidFill>
              </a:endParaRPr>
            </a:p>
          </p:txBody>
        </p:sp>
        <p:sp>
          <p:nvSpPr>
            <p:cNvPr id="21" name="Freeform 16"/>
            <p:cNvSpPr>
              <a:spLocks/>
            </p:cNvSpPr>
            <p:nvPr/>
          </p:nvSpPr>
          <p:spPr bwMode="gray">
            <a:xfrm>
              <a:off x="3121025" y="4627563"/>
              <a:ext cx="255588" cy="293688"/>
            </a:xfrm>
            <a:custGeom>
              <a:avLst/>
              <a:gdLst/>
              <a:ahLst/>
              <a:cxnLst>
                <a:cxn ang="0">
                  <a:pos x="55" y="26"/>
                </a:cxn>
                <a:cxn ang="0">
                  <a:pos x="48" y="15"/>
                </a:cxn>
                <a:cxn ang="0">
                  <a:pos x="36" y="11"/>
                </a:cxn>
                <a:cxn ang="0">
                  <a:pos x="25" y="13"/>
                </a:cxn>
                <a:cxn ang="0">
                  <a:pos x="18" y="20"/>
                </a:cxn>
                <a:cxn ang="0">
                  <a:pos x="14" y="29"/>
                </a:cxn>
                <a:cxn ang="0">
                  <a:pos x="13" y="40"/>
                </a:cxn>
                <a:cxn ang="0">
                  <a:pos x="14" y="50"/>
                </a:cxn>
                <a:cxn ang="0">
                  <a:pos x="18" y="59"/>
                </a:cxn>
                <a:cxn ang="0">
                  <a:pos x="24" y="65"/>
                </a:cxn>
                <a:cxn ang="0">
                  <a:pos x="35" y="68"/>
                </a:cxn>
                <a:cxn ang="0">
                  <a:pos x="49" y="63"/>
                </a:cxn>
                <a:cxn ang="0">
                  <a:pos x="55" y="49"/>
                </a:cxn>
                <a:cxn ang="0">
                  <a:pos x="68" y="49"/>
                </a:cxn>
                <a:cxn ang="0">
                  <a:pos x="57" y="71"/>
                </a:cxn>
                <a:cxn ang="0">
                  <a:pos x="35" y="78"/>
                </a:cxn>
                <a:cxn ang="0">
                  <a:pos x="20" y="76"/>
                </a:cxn>
                <a:cxn ang="0">
                  <a:pos x="8" y="68"/>
                </a:cxn>
                <a:cxn ang="0">
                  <a:pos x="2" y="56"/>
                </a:cxn>
                <a:cxn ang="0">
                  <a:pos x="0" y="40"/>
                </a:cxn>
                <a:cxn ang="0">
                  <a:pos x="2" y="24"/>
                </a:cxn>
                <a:cxn ang="0">
                  <a:pos x="8" y="12"/>
                </a:cxn>
                <a:cxn ang="0">
                  <a:pos x="19" y="3"/>
                </a:cxn>
                <a:cxn ang="0">
                  <a:pos x="35" y="0"/>
                </a:cxn>
                <a:cxn ang="0">
                  <a:pos x="47" y="1"/>
                </a:cxn>
                <a:cxn ang="0">
                  <a:pos x="57" y="6"/>
                </a:cxn>
                <a:cxn ang="0">
                  <a:pos x="64" y="14"/>
                </a:cxn>
                <a:cxn ang="0">
                  <a:pos x="68" y="26"/>
                </a:cxn>
                <a:cxn ang="0">
                  <a:pos x="55" y="26"/>
                </a:cxn>
              </a:cxnLst>
              <a:rect l="0" t="0" r="r" b="b"/>
              <a:pathLst>
                <a:path w="68" h="78">
                  <a:moveTo>
                    <a:pt x="55" y="26"/>
                  </a:moveTo>
                  <a:cubicBezTo>
                    <a:pt x="54" y="21"/>
                    <a:pt x="52" y="17"/>
                    <a:pt x="48" y="15"/>
                  </a:cubicBezTo>
                  <a:cubicBezTo>
                    <a:pt x="45" y="12"/>
                    <a:pt x="41" y="11"/>
                    <a:pt x="36" y="11"/>
                  </a:cubicBezTo>
                  <a:cubicBezTo>
                    <a:pt x="32" y="11"/>
                    <a:pt x="28" y="12"/>
                    <a:pt x="25" y="13"/>
                  </a:cubicBezTo>
                  <a:cubicBezTo>
                    <a:pt x="22" y="15"/>
                    <a:pt x="19"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19" y="62"/>
                    <a:pt x="22" y="64"/>
                    <a:pt x="24" y="65"/>
                  </a:cubicBezTo>
                  <a:cubicBezTo>
                    <a:pt x="27" y="67"/>
                    <a:pt x="31" y="68"/>
                    <a:pt x="35" y="68"/>
                  </a:cubicBezTo>
                  <a:cubicBezTo>
                    <a:pt x="41" y="68"/>
                    <a:pt x="45" y="66"/>
                    <a:pt x="49" y="63"/>
                  </a:cubicBezTo>
                  <a:cubicBezTo>
                    <a:pt x="52" y="59"/>
                    <a:pt x="54" y="55"/>
                    <a:pt x="55" y="49"/>
                  </a:cubicBezTo>
                  <a:cubicBezTo>
                    <a:pt x="68" y="49"/>
                    <a:pt x="68" y="49"/>
                    <a:pt x="68" y="49"/>
                  </a:cubicBezTo>
                  <a:cubicBezTo>
                    <a:pt x="66" y="58"/>
                    <a:pt x="63" y="66"/>
                    <a:pt x="57" y="71"/>
                  </a:cubicBezTo>
                  <a:cubicBezTo>
                    <a:pt x="52" y="76"/>
                    <a:pt x="44" y="78"/>
                    <a:pt x="35" y="78"/>
                  </a:cubicBezTo>
                  <a:cubicBezTo>
                    <a:pt x="29" y="78"/>
                    <a:pt x="24" y="78"/>
                    <a:pt x="20" y="76"/>
                  </a:cubicBezTo>
                  <a:cubicBezTo>
                    <a:pt x="15" y="74"/>
                    <a:pt x="11" y="71"/>
                    <a:pt x="8" y="68"/>
                  </a:cubicBezTo>
                  <a:cubicBezTo>
                    <a:pt x="6" y="64"/>
                    <a:pt x="3" y="60"/>
                    <a:pt x="2" y="56"/>
                  </a:cubicBezTo>
                  <a:cubicBezTo>
                    <a:pt x="0" y="51"/>
                    <a:pt x="0" y="46"/>
                    <a:pt x="0" y="40"/>
                  </a:cubicBezTo>
                  <a:cubicBezTo>
                    <a:pt x="0" y="35"/>
                    <a:pt x="0" y="29"/>
                    <a:pt x="2" y="24"/>
                  </a:cubicBezTo>
                  <a:cubicBezTo>
                    <a:pt x="3" y="19"/>
                    <a:pt x="5" y="15"/>
                    <a:pt x="8" y="12"/>
                  </a:cubicBezTo>
                  <a:cubicBezTo>
                    <a:pt x="11" y="8"/>
                    <a:pt x="15" y="5"/>
                    <a:pt x="19" y="3"/>
                  </a:cubicBezTo>
                  <a:cubicBezTo>
                    <a:pt x="24" y="1"/>
                    <a:pt x="29" y="0"/>
                    <a:pt x="35" y="0"/>
                  </a:cubicBezTo>
                  <a:cubicBezTo>
                    <a:pt x="39" y="0"/>
                    <a:pt x="43" y="0"/>
                    <a:pt x="47" y="1"/>
                  </a:cubicBezTo>
                  <a:cubicBezTo>
                    <a:pt x="51" y="2"/>
                    <a:pt x="54" y="4"/>
                    <a:pt x="57" y="6"/>
                  </a:cubicBezTo>
                  <a:cubicBezTo>
                    <a:pt x="60" y="8"/>
                    <a:pt x="62" y="11"/>
                    <a:pt x="64" y="14"/>
                  </a:cubicBezTo>
                  <a:cubicBezTo>
                    <a:pt x="66" y="17"/>
                    <a:pt x="67" y="21"/>
                    <a:pt x="68" y="26"/>
                  </a:cubicBezTo>
                  <a:lnTo>
                    <a:pt x="55" y="26"/>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363534"/>
                </a:solidFill>
              </a:endParaRPr>
            </a:p>
          </p:txBody>
        </p:sp>
        <p:sp>
          <p:nvSpPr>
            <p:cNvPr id="22" name="Freeform 17"/>
            <p:cNvSpPr>
              <a:spLocks noEditPoints="1"/>
            </p:cNvSpPr>
            <p:nvPr/>
          </p:nvSpPr>
          <p:spPr bwMode="gray">
            <a:xfrm>
              <a:off x="3409950" y="4627563"/>
              <a:ext cx="261938" cy="293688"/>
            </a:xfrm>
            <a:custGeom>
              <a:avLst/>
              <a:gdLst/>
              <a:ahLst/>
              <a:cxnLst>
                <a:cxn ang="0">
                  <a:pos x="68" y="53"/>
                </a:cxn>
                <a:cxn ang="0">
                  <a:pos x="57" y="72"/>
                </a:cxn>
                <a:cxn ang="0">
                  <a:pos x="36" y="78"/>
                </a:cxn>
                <a:cxn ang="0">
                  <a:pos x="20" y="76"/>
                </a:cxn>
                <a:cxn ang="0">
                  <a:pos x="9" y="67"/>
                </a:cxn>
                <a:cxn ang="0">
                  <a:pos x="3"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0" y="76"/>
                  </a:cubicBezTo>
                  <a:cubicBezTo>
                    <a:pt x="16" y="74"/>
                    <a:pt x="12" y="71"/>
                    <a:pt x="9" y="67"/>
                  </a:cubicBezTo>
                  <a:cubicBezTo>
                    <a:pt x="6" y="64"/>
                    <a:pt x="4" y="60"/>
                    <a:pt x="3"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8" y="1"/>
                    <a:pt x="52" y="4"/>
                  </a:cubicBezTo>
                  <a:cubicBezTo>
                    <a:pt x="56" y="7"/>
                    <a:pt x="60" y="10"/>
                    <a:pt x="63" y="15"/>
                  </a:cubicBezTo>
                  <a:cubicBezTo>
                    <a:pt x="65" y="19"/>
                    <a:pt x="67" y="23"/>
                    <a:pt x="68" y="28"/>
                  </a:cubicBezTo>
                  <a:cubicBezTo>
                    <a:pt x="69" y="34"/>
                    <a:pt x="70" y="38"/>
                    <a:pt x="69" y="43"/>
                  </a:cubicBezTo>
                  <a:cubicBezTo>
                    <a:pt x="13" y="43"/>
                    <a:pt x="13" y="43"/>
                    <a:pt x="13" y="43"/>
                  </a:cubicBezTo>
                  <a:cubicBezTo>
                    <a:pt x="13" y="46"/>
                    <a:pt x="13" y="49"/>
                    <a:pt x="14" y="52"/>
                  </a:cubicBezTo>
                  <a:cubicBezTo>
                    <a:pt x="15" y="55"/>
                    <a:pt x="17"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9"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363534"/>
                </a:solidFill>
              </a:endParaRPr>
            </a:p>
          </p:txBody>
        </p:sp>
        <p:sp>
          <p:nvSpPr>
            <p:cNvPr id="23" name="Freeform 18"/>
            <p:cNvSpPr>
              <a:spLocks/>
            </p:cNvSpPr>
            <p:nvPr/>
          </p:nvSpPr>
          <p:spPr bwMode="gray">
            <a:xfrm>
              <a:off x="3833813" y="4548188"/>
              <a:ext cx="150813" cy="368300"/>
            </a:xfrm>
            <a:custGeom>
              <a:avLst/>
              <a:gdLst/>
              <a:ahLst/>
              <a:cxnLst>
                <a:cxn ang="0">
                  <a:pos x="25" y="23"/>
                </a:cxn>
                <a:cxn ang="0">
                  <a:pos x="40" y="23"/>
                </a:cxn>
                <a:cxn ang="0">
                  <a:pos x="40" y="34"/>
                </a:cxn>
                <a:cxn ang="0">
                  <a:pos x="25" y="34"/>
                </a:cxn>
                <a:cxn ang="0">
                  <a:pos x="25" y="80"/>
                </a:cxn>
                <a:cxn ang="0">
                  <a:pos x="26" y="84"/>
                </a:cxn>
                <a:cxn ang="0">
                  <a:pos x="27" y="86"/>
                </a:cxn>
                <a:cxn ang="0">
                  <a:pos x="30" y="87"/>
                </a:cxn>
                <a:cxn ang="0">
                  <a:pos x="35" y="87"/>
                </a:cxn>
                <a:cxn ang="0">
                  <a:pos x="40" y="87"/>
                </a:cxn>
                <a:cxn ang="0">
                  <a:pos x="40" y="98"/>
                </a:cxn>
                <a:cxn ang="0">
                  <a:pos x="31" y="98"/>
                </a:cxn>
                <a:cxn ang="0">
                  <a:pos x="23"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6" y="83"/>
                    <a:pt x="26" y="84"/>
                  </a:cubicBezTo>
                  <a:cubicBezTo>
                    <a:pt x="26" y="85"/>
                    <a:pt x="27" y="85"/>
                    <a:pt x="27" y="86"/>
                  </a:cubicBezTo>
                  <a:cubicBezTo>
                    <a:pt x="28" y="86"/>
                    <a:pt x="29" y="86"/>
                    <a:pt x="30" y="87"/>
                  </a:cubicBezTo>
                  <a:cubicBezTo>
                    <a:pt x="31" y="87"/>
                    <a:pt x="33" y="87"/>
                    <a:pt x="35" y="87"/>
                  </a:cubicBezTo>
                  <a:cubicBezTo>
                    <a:pt x="40" y="87"/>
                    <a:pt x="40" y="87"/>
                    <a:pt x="40" y="87"/>
                  </a:cubicBezTo>
                  <a:cubicBezTo>
                    <a:pt x="40" y="98"/>
                    <a:pt x="40" y="98"/>
                    <a:pt x="40" y="98"/>
                  </a:cubicBezTo>
                  <a:cubicBezTo>
                    <a:pt x="31" y="98"/>
                    <a:pt x="31" y="98"/>
                    <a:pt x="31" y="98"/>
                  </a:cubicBezTo>
                  <a:cubicBezTo>
                    <a:pt x="28" y="98"/>
                    <a:pt x="25" y="98"/>
                    <a:pt x="23" y="97"/>
                  </a:cubicBezTo>
                  <a:cubicBezTo>
                    <a:pt x="21" y="97"/>
                    <a:pt x="19" y="96"/>
                    <a:pt x="17" y="95"/>
                  </a:cubicBezTo>
                  <a:cubicBezTo>
                    <a:pt x="16" y="94"/>
                    <a:pt x="15"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363534"/>
                </a:solidFill>
              </a:endParaRPr>
            </a:p>
          </p:txBody>
        </p:sp>
        <p:sp>
          <p:nvSpPr>
            <p:cNvPr id="24" name="Freeform 19"/>
            <p:cNvSpPr>
              <a:spLocks/>
            </p:cNvSpPr>
            <p:nvPr/>
          </p:nvSpPr>
          <p:spPr bwMode="gray">
            <a:xfrm>
              <a:off x="4037013" y="4525963"/>
              <a:ext cx="233363" cy="390525"/>
            </a:xfrm>
            <a:custGeom>
              <a:avLst/>
              <a:gdLst/>
              <a:ahLst/>
              <a:cxnLst>
                <a:cxn ang="0">
                  <a:pos x="0" y="0"/>
                </a:cxn>
                <a:cxn ang="0">
                  <a:pos x="12" y="0"/>
                </a:cxn>
                <a:cxn ang="0">
                  <a:pos x="12" y="40"/>
                </a:cxn>
                <a:cxn ang="0">
                  <a:pos x="12" y="40"/>
                </a:cxn>
                <a:cxn ang="0">
                  <a:pos x="16" y="34"/>
                </a:cxn>
                <a:cxn ang="0">
                  <a:pos x="22" y="30"/>
                </a:cxn>
                <a:cxn ang="0">
                  <a:pos x="29" y="28"/>
                </a:cxn>
                <a:cxn ang="0">
                  <a:pos x="36" y="27"/>
                </a:cxn>
                <a:cxn ang="0">
                  <a:pos x="48" y="29"/>
                </a:cxn>
                <a:cxn ang="0">
                  <a:pos x="56" y="35"/>
                </a:cxn>
                <a:cxn ang="0">
                  <a:pos x="60" y="43"/>
                </a:cxn>
                <a:cxn ang="0">
                  <a:pos x="62" y="54"/>
                </a:cxn>
                <a:cxn ang="0">
                  <a:pos x="62" y="104"/>
                </a:cxn>
                <a:cxn ang="0">
                  <a:pos x="49" y="104"/>
                </a:cxn>
                <a:cxn ang="0">
                  <a:pos x="49" y="53"/>
                </a:cxn>
                <a:cxn ang="0">
                  <a:pos x="45" y="42"/>
                </a:cxn>
                <a:cxn ang="0">
                  <a:pos x="34" y="38"/>
                </a:cxn>
                <a:cxn ang="0">
                  <a:pos x="24" y="40"/>
                </a:cxn>
                <a:cxn ang="0">
                  <a:pos x="17" y="44"/>
                </a:cxn>
                <a:cxn ang="0">
                  <a:pos x="13" y="52"/>
                </a:cxn>
                <a:cxn ang="0">
                  <a:pos x="12" y="61"/>
                </a:cxn>
                <a:cxn ang="0">
                  <a:pos x="12" y="104"/>
                </a:cxn>
                <a:cxn ang="0">
                  <a:pos x="0" y="104"/>
                </a:cxn>
                <a:cxn ang="0">
                  <a:pos x="0" y="0"/>
                </a:cxn>
              </a:cxnLst>
              <a:rect l="0" t="0" r="r" b="b"/>
              <a:pathLst>
                <a:path w="62" h="104">
                  <a:moveTo>
                    <a:pt x="0" y="0"/>
                  </a:moveTo>
                  <a:cubicBezTo>
                    <a:pt x="12" y="0"/>
                    <a:pt x="12" y="0"/>
                    <a:pt x="12" y="0"/>
                  </a:cubicBezTo>
                  <a:cubicBezTo>
                    <a:pt x="12" y="40"/>
                    <a:pt x="12" y="40"/>
                    <a:pt x="12" y="40"/>
                  </a:cubicBezTo>
                  <a:cubicBezTo>
                    <a:pt x="12" y="40"/>
                    <a:pt x="12" y="40"/>
                    <a:pt x="12" y="40"/>
                  </a:cubicBezTo>
                  <a:cubicBezTo>
                    <a:pt x="13" y="37"/>
                    <a:pt x="15" y="35"/>
                    <a:pt x="16" y="34"/>
                  </a:cubicBezTo>
                  <a:cubicBezTo>
                    <a:pt x="18" y="32"/>
                    <a:pt x="20" y="31"/>
                    <a:pt x="22" y="30"/>
                  </a:cubicBezTo>
                  <a:cubicBezTo>
                    <a:pt x="24" y="29"/>
                    <a:pt x="27" y="28"/>
                    <a:pt x="29" y="28"/>
                  </a:cubicBezTo>
                  <a:cubicBezTo>
                    <a:pt x="31" y="27"/>
                    <a:pt x="34" y="27"/>
                    <a:pt x="36" y="27"/>
                  </a:cubicBezTo>
                  <a:cubicBezTo>
                    <a:pt x="41" y="27"/>
                    <a:pt x="45" y="28"/>
                    <a:pt x="48" y="29"/>
                  </a:cubicBezTo>
                  <a:cubicBezTo>
                    <a:pt x="52" y="30"/>
                    <a:pt x="54" y="32"/>
                    <a:pt x="56" y="35"/>
                  </a:cubicBezTo>
                  <a:cubicBezTo>
                    <a:pt x="58" y="37"/>
                    <a:pt x="60" y="40"/>
                    <a:pt x="60" y="43"/>
                  </a:cubicBezTo>
                  <a:cubicBezTo>
                    <a:pt x="61" y="47"/>
                    <a:pt x="62" y="50"/>
                    <a:pt x="62" y="54"/>
                  </a:cubicBezTo>
                  <a:cubicBezTo>
                    <a:pt x="62" y="104"/>
                    <a:pt x="62" y="104"/>
                    <a:pt x="62" y="104"/>
                  </a:cubicBezTo>
                  <a:cubicBezTo>
                    <a:pt x="49" y="104"/>
                    <a:pt x="49" y="104"/>
                    <a:pt x="49" y="104"/>
                  </a:cubicBezTo>
                  <a:cubicBezTo>
                    <a:pt x="49" y="53"/>
                    <a:pt x="49" y="53"/>
                    <a:pt x="49" y="53"/>
                  </a:cubicBezTo>
                  <a:cubicBezTo>
                    <a:pt x="49" y="48"/>
                    <a:pt x="48" y="45"/>
                    <a:pt x="45" y="42"/>
                  </a:cubicBezTo>
                  <a:cubicBezTo>
                    <a:pt x="43" y="39"/>
                    <a:pt x="39" y="38"/>
                    <a:pt x="34" y="38"/>
                  </a:cubicBezTo>
                  <a:cubicBezTo>
                    <a:pt x="30" y="38"/>
                    <a:pt x="27" y="38"/>
                    <a:pt x="24" y="40"/>
                  </a:cubicBezTo>
                  <a:cubicBezTo>
                    <a:pt x="22" y="41"/>
                    <a:pt x="19" y="42"/>
                    <a:pt x="17" y="44"/>
                  </a:cubicBezTo>
                  <a:cubicBezTo>
                    <a:pt x="16" y="47"/>
                    <a:pt x="14" y="49"/>
                    <a:pt x="13" y="52"/>
                  </a:cubicBezTo>
                  <a:cubicBezTo>
                    <a:pt x="12" y="55"/>
                    <a:pt x="12" y="58"/>
                    <a:pt x="12" y="61"/>
                  </a:cubicBezTo>
                  <a:cubicBezTo>
                    <a:pt x="12" y="104"/>
                    <a:pt x="12" y="104"/>
                    <a:pt x="12" y="104"/>
                  </a:cubicBezTo>
                  <a:cubicBezTo>
                    <a:pt x="0" y="104"/>
                    <a:pt x="0" y="104"/>
                    <a:pt x="0" y="104"/>
                  </a:cubicBezTo>
                  <a:lnTo>
                    <a:pt x="0" y="0"/>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363534"/>
                </a:solidFill>
              </a:endParaRPr>
            </a:p>
          </p:txBody>
        </p:sp>
        <p:sp>
          <p:nvSpPr>
            <p:cNvPr id="25" name="Freeform 20"/>
            <p:cNvSpPr>
              <a:spLocks noEditPoints="1"/>
            </p:cNvSpPr>
            <p:nvPr/>
          </p:nvSpPr>
          <p:spPr bwMode="gray">
            <a:xfrm>
              <a:off x="4322763"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2"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49"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1" y="76"/>
                    <a:pt x="44" y="78"/>
                    <a:pt x="36" y="78"/>
                  </a:cubicBezTo>
                  <a:cubicBezTo>
                    <a:pt x="30" y="78"/>
                    <a:pt x="24" y="77"/>
                    <a:pt x="20" y="76"/>
                  </a:cubicBezTo>
                  <a:cubicBezTo>
                    <a:pt x="16" y="74"/>
                    <a:pt x="12" y="71"/>
                    <a:pt x="9" y="67"/>
                  </a:cubicBezTo>
                  <a:cubicBezTo>
                    <a:pt x="6" y="64"/>
                    <a:pt x="4" y="60"/>
                    <a:pt x="2" y="55"/>
                  </a:cubicBezTo>
                  <a:cubicBezTo>
                    <a:pt x="1" y="50"/>
                    <a:pt x="0" y="45"/>
                    <a:pt x="0" y="39"/>
                  </a:cubicBezTo>
                  <a:cubicBezTo>
                    <a:pt x="0" y="33"/>
                    <a:pt x="1" y="28"/>
                    <a:pt x="2" y="23"/>
                  </a:cubicBezTo>
                  <a:cubicBezTo>
                    <a:pt x="4" y="19"/>
                    <a:pt x="6"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2" y="62"/>
                    <a:pt x="55" y="58"/>
                    <a:pt x="56" y="53"/>
                  </a:cubicBezTo>
                  <a:lnTo>
                    <a:pt x="68" y="53"/>
                  </a:lnTo>
                  <a:close/>
                  <a:moveTo>
                    <a:pt x="56" y="32"/>
                  </a:moveTo>
                  <a:cubicBezTo>
                    <a:pt x="56" y="29"/>
                    <a:pt x="55" y="26"/>
                    <a:pt x="54" y="24"/>
                  </a:cubicBezTo>
                  <a:cubicBezTo>
                    <a:pt x="53" y="21"/>
                    <a:pt x="51" y="19"/>
                    <a:pt x="49" y="17"/>
                  </a:cubicBezTo>
                  <a:cubicBezTo>
                    <a:pt x="48" y="15"/>
                    <a:pt x="45"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363534"/>
                </a:solidFill>
              </a:endParaRPr>
            </a:p>
          </p:txBody>
        </p:sp>
        <p:sp>
          <p:nvSpPr>
            <p:cNvPr id="26" name="Freeform 21"/>
            <p:cNvSpPr>
              <a:spLocks/>
            </p:cNvSpPr>
            <p:nvPr/>
          </p:nvSpPr>
          <p:spPr bwMode="gray">
            <a:xfrm>
              <a:off x="4762500" y="4627563"/>
              <a:ext cx="254000" cy="293688"/>
            </a:xfrm>
            <a:custGeom>
              <a:avLst/>
              <a:gdLst/>
              <a:ahLst/>
              <a:cxnLst>
                <a:cxn ang="0">
                  <a:pos x="55" y="26"/>
                </a:cxn>
                <a:cxn ang="0">
                  <a:pos x="49" y="15"/>
                </a:cxn>
                <a:cxn ang="0">
                  <a:pos x="36" y="11"/>
                </a:cxn>
                <a:cxn ang="0">
                  <a:pos x="25" y="13"/>
                </a:cxn>
                <a:cxn ang="0">
                  <a:pos x="18" y="20"/>
                </a:cxn>
                <a:cxn ang="0">
                  <a:pos x="14" y="29"/>
                </a:cxn>
                <a:cxn ang="0">
                  <a:pos x="13" y="40"/>
                </a:cxn>
                <a:cxn ang="0">
                  <a:pos x="14" y="50"/>
                </a:cxn>
                <a:cxn ang="0">
                  <a:pos x="18" y="59"/>
                </a:cxn>
                <a:cxn ang="0">
                  <a:pos x="25" y="65"/>
                </a:cxn>
                <a:cxn ang="0">
                  <a:pos x="35" y="68"/>
                </a:cxn>
                <a:cxn ang="0">
                  <a:pos x="49" y="63"/>
                </a:cxn>
                <a:cxn ang="0">
                  <a:pos x="56" y="49"/>
                </a:cxn>
                <a:cxn ang="0">
                  <a:pos x="68" y="49"/>
                </a:cxn>
                <a:cxn ang="0">
                  <a:pos x="58" y="71"/>
                </a:cxn>
                <a:cxn ang="0">
                  <a:pos x="35" y="78"/>
                </a:cxn>
                <a:cxn ang="0">
                  <a:pos x="20" y="76"/>
                </a:cxn>
                <a:cxn ang="0">
                  <a:pos x="9" y="68"/>
                </a:cxn>
                <a:cxn ang="0">
                  <a:pos x="2" y="56"/>
                </a:cxn>
                <a:cxn ang="0">
                  <a:pos x="0" y="40"/>
                </a:cxn>
                <a:cxn ang="0">
                  <a:pos x="2" y="24"/>
                </a:cxn>
                <a:cxn ang="0">
                  <a:pos x="9" y="12"/>
                </a:cxn>
                <a:cxn ang="0">
                  <a:pos x="20" y="3"/>
                </a:cxn>
                <a:cxn ang="0">
                  <a:pos x="36" y="0"/>
                </a:cxn>
                <a:cxn ang="0">
                  <a:pos x="48" y="1"/>
                </a:cxn>
                <a:cxn ang="0">
                  <a:pos x="58" y="6"/>
                </a:cxn>
                <a:cxn ang="0">
                  <a:pos x="65" y="14"/>
                </a:cxn>
                <a:cxn ang="0">
                  <a:pos x="68" y="26"/>
                </a:cxn>
                <a:cxn ang="0">
                  <a:pos x="55" y="26"/>
                </a:cxn>
              </a:cxnLst>
              <a:rect l="0" t="0" r="r" b="b"/>
              <a:pathLst>
                <a:path w="68" h="78">
                  <a:moveTo>
                    <a:pt x="55" y="26"/>
                  </a:moveTo>
                  <a:cubicBezTo>
                    <a:pt x="54" y="21"/>
                    <a:pt x="52" y="17"/>
                    <a:pt x="49" y="15"/>
                  </a:cubicBezTo>
                  <a:cubicBezTo>
                    <a:pt x="46" y="12"/>
                    <a:pt x="42" y="11"/>
                    <a:pt x="36" y="11"/>
                  </a:cubicBezTo>
                  <a:cubicBezTo>
                    <a:pt x="32" y="11"/>
                    <a:pt x="28" y="12"/>
                    <a:pt x="25" y="13"/>
                  </a:cubicBezTo>
                  <a:cubicBezTo>
                    <a:pt x="22" y="15"/>
                    <a:pt x="20"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20" y="62"/>
                    <a:pt x="22" y="64"/>
                    <a:pt x="25" y="65"/>
                  </a:cubicBezTo>
                  <a:cubicBezTo>
                    <a:pt x="28" y="67"/>
                    <a:pt x="31" y="68"/>
                    <a:pt x="35" y="68"/>
                  </a:cubicBezTo>
                  <a:cubicBezTo>
                    <a:pt x="41" y="68"/>
                    <a:pt x="46" y="66"/>
                    <a:pt x="49" y="63"/>
                  </a:cubicBezTo>
                  <a:cubicBezTo>
                    <a:pt x="53" y="59"/>
                    <a:pt x="55" y="55"/>
                    <a:pt x="56" y="49"/>
                  </a:cubicBezTo>
                  <a:cubicBezTo>
                    <a:pt x="68" y="49"/>
                    <a:pt x="68" y="49"/>
                    <a:pt x="68" y="49"/>
                  </a:cubicBezTo>
                  <a:cubicBezTo>
                    <a:pt x="67" y="58"/>
                    <a:pt x="63" y="66"/>
                    <a:pt x="58" y="71"/>
                  </a:cubicBezTo>
                  <a:cubicBezTo>
                    <a:pt x="52" y="76"/>
                    <a:pt x="45" y="78"/>
                    <a:pt x="35" y="78"/>
                  </a:cubicBezTo>
                  <a:cubicBezTo>
                    <a:pt x="29" y="78"/>
                    <a:pt x="24" y="78"/>
                    <a:pt x="20" y="76"/>
                  </a:cubicBezTo>
                  <a:cubicBezTo>
                    <a:pt x="16" y="74"/>
                    <a:pt x="12" y="71"/>
                    <a:pt x="9" y="68"/>
                  </a:cubicBezTo>
                  <a:cubicBezTo>
                    <a:pt x="6" y="64"/>
                    <a:pt x="4" y="60"/>
                    <a:pt x="2" y="56"/>
                  </a:cubicBezTo>
                  <a:cubicBezTo>
                    <a:pt x="1" y="51"/>
                    <a:pt x="0" y="46"/>
                    <a:pt x="0" y="40"/>
                  </a:cubicBezTo>
                  <a:cubicBezTo>
                    <a:pt x="0" y="35"/>
                    <a:pt x="1" y="29"/>
                    <a:pt x="2" y="24"/>
                  </a:cubicBezTo>
                  <a:cubicBezTo>
                    <a:pt x="4" y="19"/>
                    <a:pt x="6" y="15"/>
                    <a:pt x="9" y="12"/>
                  </a:cubicBezTo>
                  <a:cubicBezTo>
                    <a:pt x="12" y="8"/>
                    <a:pt x="15" y="5"/>
                    <a:pt x="20" y="3"/>
                  </a:cubicBezTo>
                  <a:cubicBezTo>
                    <a:pt x="24" y="1"/>
                    <a:pt x="30" y="0"/>
                    <a:pt x="36" y="0"/>
                  </a:cubicBezTo>
                  <a:cubicBezTo>
                    <a:pt x="40" y="0"/>
                    <a:pt x="44" y="0"/>
                    <a:pt x="48" y="1"/>
                  </a:cubicBezTo>
                  <a:cubicBezTo>
                    <a:pt x="51" y="2"/>
                    <a:pt x="55" y="4"/>
                    <a:pt x="58" y="6"/>
                  </a:cubicBezTo>
                  <a:cubicBezTo>
                    <a:pt x="60" y="8"/>
                    <a:pt x="63" y="11"/>
                    <a:pt x="65" y="14"/>
                  </a:cubicBezTo>
                  <a:cubicBezTo>
                    <a:pt x="66" y="17"/>
                    <a:pt x="68" y="21"/>
                    <a:pt x="68" y="26"/>
                  </a:cubicBezTo>
                  <a:lnTo>
                    <a:pt x="55" y="26"/>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363534"/>
                </a:solidFill>
              </a:endParaRPr>
            </a:p>
          </p:txBody>
        </p:sp>
        <p:sp>
          <p:nvSpPr>
            <p:cNvPr id="27" name="Freeform 22"/>
            <p:cNvSpPr>
              <a:spLocks noEditPoints="1"/>
            </p:cNvSpPr>
            <p:nvPr/>
          </p:nvSpPr>
          <p:spPr bwMode="gray">
            <a:xfrm>
              <a:off x="5051425" y="4627563"/>
              <a:ext cx="273050" cy="293688"/>
            </a:xfrm>
            <a:custGeom>
              <a:avLst/>
              <a:gdLst/>
              <a:ahLst/>
              <a:cxnLst>
                <a:cxn ang="0">
                  <a:pos x="3" y="24"/>
                </a:cxn>
                <a:cxn ang="0">
                  <a:pos x="10" y="11"/>
                </a:cxn>
                <a:cxn ang="0">
                  <a:pos x="21" y="3"/>
                </a:cxn>
                <a:cxn ang="0">
                  <a:pos x="37" y="0"/>
                </a:cxn>
                <a:cxn ang="0">
                  <a:pos x="53" y="3"/>
                </a:cxn>
                <a:cxn ang="0">
                  <a:pos x="64" y="11"/>
                </a:cxn>
                <a:cxn ang="0">
                  <a:pos x="71" y="24"/>
                </a:cxn>
                <a:cxn ang="0">
                  <a:pos x="73" y="39"/>
                </a:cxn>
                <a:cxn ang="0">
                  <a:pos x="71" y="55"/>
                </a:cxn>
                <a:cxn ang="0">
                  <a:pos x="64" y="67"/>
                </a:cxn>
                <a:cxn ang="0">
                  <a:pos x="53" y="75"/>
                </a:cxn>
                <a:cxn ang="0">
                  <a:pos x="37" y="78"/>
                </a:cxn>
                <a:cxn ang="0">
                  <a:pos x="21" y="75"/>
                </a:cxn>
                <a:cxn ang="0">
                  <a:pos x="10" y="67"/>
                </a:cxn>
                <a:cxn ang="0">
                  <a:pos x="3" y="55"/>
                </a:cxn>
                <a:cxn ang="0">
                  <a:pos x="0" y="39"/>
                </a:cxn>
                <a:cxn ang="0">
                  <a:pos x="3" y="24"/>
                </a:cxn>
                <a:cxn ang="0">
                  <a:pos x="15" y="51"/>
                </a:cxn>
                <a:cxn ang="0">
                  <a:pos x="20" y="60"/>
                </a:cxn>
                <a:cxn ang="0">
                  <a:pos x="28" y="66"/>
                </a:cxn>
                <a:cxn ang="0">
                  <a:pos x="37" y="68"/>
                </a:cxn>
                <a:cxn ang="0">
                  <a:pos x="46" y="66"/>
                </a:cxn>
                <a:cxn ang="0">
                  <a:pos x="53" y="60"/>
                </a:cxn>
                <a:cxn ang="0">
                  <a:pos x="58" y="51"/>
                </a:cxn>
                <a:cxn ang="0">
                  <a:pos x="60" y="39"/>
                </a:cxn>
                <a:cxn ang="0">
                  <a:pos x="58" y="27"/>
                </a:cxn>
                <a:cxn ang="0">
                  <a:pos x="53" y="18"/>
                </a:cxn>
                <a:cxn ang="0">
                  <a:pos x="46" y="13"/>
                </a:cxn>
                <a:cxn ang="0">
                  <a:pos x="37" y="11"/>
                </a:cxn>
                <a:cxn ang="0">
                  <a:pos x="28" y="13"/>
                </a:cxn>
                <a:cxn ang="0">
                  <a:pos x="20" y="18"/>
                </a:cxn>
                <a:cxn ang="0">
                  <a:pos x="15" y="27"/>
                </a:cxn>
                <a:cxn ang="0">
                  <a:pos x="13" y="39"/>
                </a:cxn>
                <a:cxn ang="0">
                  <a:pos x="15" y="51"/>
                </a:cxn>
              </a:cxnLst>
              <a:rect l="0" t="0" r="r" b="b"/>
              <a:pathLst>
                <a:path w="73" h="78">
                  <a:moveTo>
                    <a:pt x="3" y="24"/>
                  </a:moveTo>
                  <a:cubicBezTo>
                    <a:pt x="4" y="19"/>
                    <a:pt x="7" y="15"/>
                    <a:pt x="10" y="11"/>
                  </a:cubicBezTo>
                  <a:cubicBezTo>
                    <a:pt x="13" y="8"/>
                    <a:pt x="17" y="5"/>
                    <a:pt x="21" y="3"/>
                  </a:cubicBezTo>
                  <a:cubicBezTo>
                    <a:pt x="26" y="1"/>
                    <a:pt x="31" y="0"/>
                    <a:pt x="37" y="0"/>
                  </a:cubicBezTo>
                  <a:cubicBezTo>
                    <a:pt x="43" y="0"/>
                    <a:pt x="48" y="1"/>
                    <a:pt x="53" y="3"/>
                  </a:cubicBezTo>
                  <a:cubicBezTo>
                    <a:pt x="57" y="5"/>
                    <a:pt x="61" y="8"/>
                    <a:pt x="64" y="11"/>
                  </a:cubicBezTo>
                  <a:cubicBezTo>
                    <a:pt x="67" y="15"/>
                    <a:pt x="69" y="19"/>
                    <a:pt x="71" y="24"/>
                  </a:cubicBezTo>
                  <a:cubicBezTo>
                    <a:pt x="73" y="29"/>
                    <a:pt x="73" y="34"/>
                    <a:pt x="73" y="39"/>
                  </a:cubicBezTo>
                  <a:cubicBezTo>
                    <a:pt x="73" y="45"/>
                    <a:pt x="73" y="50"/>
                    <a:pt x="71" y="55"/>
                  </a:cubicBezTo>
                  <a:cubicBezTo>
                    <a:pt x="69" y="59"/>
                    <a:pt x="67" y="64"/>
                    <a:pt x="64" y="67"/>
                  </a:cubicBezTo>
                  <a:cubicBezTo>
                    <a:pt x="61" y="71"/>
                    <a:pt x="57" y="73"/>
                    <a:pt x="53" y="75"/>
                  </a:cubicBezTo>
                  <a:cubicBezTo>
                    <a:pt x="48" y="77"/>
                    <a:pt x="43" y="78"/>
                    <a:pt x="37" y="78"/>
                  </a:cubicBezTo>
                  <a:cubicBezTo>
                    <a:pt x="31" y="78"/>
                    <a:pt x="26" y="77"/>
                    <a:pt x="21" y="75"/>
                  </a:cubicBezTo>
                  <a:cubicBezTo>
                    <a:pt x="17" y="73"/>
                    <a:pt x="13" y="71"/>
                    <a:pt x="10" y="67"/>
                  </a:cubicBezTo>
                  <a:cubicBezTo>
                    <a:pt x="7" y="64"/>
                    <a:pt x="4" y="59"/>
                    <a:pt x="3" y="55"/>
                  </a:cubicBezTo>
                  <a:cubicBezTo>
                    <a:pt x="1" y="50"/>
                    <a:pt x="0" y="45"/>
                    <a:pt x="0" y="39"/>
                  </a:cubicBezTo>
                  <a:cubicBezTo>
                    <a:pt x="0" y="34"/>
                    <a:pt x="1" y="29"/>
                    <a:pt x="3" y="24"/>
                  </a:cubicBezTo>
                  <a:close/>
                  <a:moveTo>
                    <a:pt x="15" y="51"/>
                  </a:moveTo>
                  <a:cubicBezTo>
                    <a:pt x="16" y="55"/>
                    <a:pt x="18" y="58"/>
                    <a:pt x="20" y="60"/>
                  </a:cubicBezTo>
                  <a:cubicBezTo>
                    <a:pt x="22" y="63"/>
                    <a:pt x="25" y="64"/>
                    <a:pt x="28" y="66"/>
                  </a:cubicBezTo>
                  <a:cubicBezTo>
                    <a:pt x="31" y="67"/>
                    <a:pt x="34" y="68"/>
                    <a:pt x="37" y="68"/>
                  </a:cubicBezTo>
                  <a:cubicBezTo>
                    <a:pt x="40" y="68"/>
                    <a:pt x="43" y="67"/>
                    <a:pt x="46" y="66"/>
                  </a:cubicBezTo>
                  <a:cubicBezTo>
                    <a:pt x="49" y="64"/>
                    <a:pt x="51" y="63"/>
                    <a:pt x="53" y="60"/>
                  </a:cubicBezTo>
                  <a:cubicBezTo>
                    <a:pt x="56" y="58"/>
                    <a:pt x="57" y="55"/>
                    <a:pt x="58" y="51"/>
                  </a:cubicBezTo>
                  <a:cubicBezTo>
                    <a:pt x="60" y="48"/>
                    <a:pt x="60" y="44"/>
                    <a:pt x="60" y="39"/>
                  </a:cubicBezTo>
                  <a:cubicBezTo>
                    <a:pt x="60" y="35"/>
                    <a:pt x="60" y="31"/>
                    <a:pt x="58" y="27"/>
                  </a:cubicBezTo>
                  <a:cubicBezTo>
                    <a:pt x="57" y="24"/>
                    <a:pt x="56" y="21"/>
                    <a:pt x="53" y="18"/>
                  </a:cubicBezTo>
                  <a:cubicBezTo>
                    <a:pt x="51" y="16"/>
                    <a:pt x="49" y="14"/>
                    <a:pt x="46" y="13"/>
                  </a:cubicBezTo>
                  <a:cubicBezTo>
                    <a:pt x="43" y="11"/>
                    <a:pt x="40" y="11"/>
                    <a:pt x="37" y="11"/>
                  </a:cubicBezTo>
                  <a:cubicBezTo>
                    <a:pt x="34" y="11"/>
                    <a:pt x="31" y="11"/>
                    <a:pt x="28" y="13"/>
                  </a:cubicBezTo>
                  <a:cubicBezTo>
                    <a:pt x="25" y="14"/>
                    <a:pt x="22" y="16"/>
                    <a:pt x="20" y="18"/>
                  </a:cubicBezTo>
                  <a:cubicBezTo>
                    <a:pt x="18" y="21"/>
                    <a:pt x="16" y="24"/>
                    <a:pt x="15" y="27"/>
                  </a:cubicBezTo>
                  <a:cubicBezTo>
                    <a:pt x="14" y="31"/>
                    <a:pt x="13" y="35"/>
                    <a:pt x="13" y="39"/>
                  </a:cubicBezTo>
                  <a:cubicBezTo>
                    <a:pt x="13" y="44"/>
                    <a:pt x="14" y="48"/>
                    <a:pt x="15" y="51"/>
                  </a:cubicBez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363534"/>
                </a:solidFill>
              </a:endParaRPr>
            </a:p>
          </p:txBody>
        </p:sp>
        <p:sp>
          <p:nvSpPr>
            <p:cNvPr id="28" name="Freeform 23"/>
            <p:cNvSpPr>
              <a:spLocks/>
            </p:cNvSpPr>
            <p:nvPr/>
          </p:nvSpPr>
          <p:spPr bwMode="gray">
            <a:xfrm>
              <a:off x="5376863" y="4627563"/>
              <a:ext cx="398463"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1" y="0"/>
                </a:cxn>
                <a:cxn ang="0">
                  <a:pos x="91" y="1"/>
                </a:cxn>
                <a:cxn ang="0">
                  <a:pos x="99" y="5"/>
                </a:cxn>
                <a:cxn ang="0">
                  <a:pos x="104" y="12"/>
                </a:cxn>
                <a:cxn ang="0">
                  <a:pos x="106" y="22"/>
                </a:cxn>
                <a:cxn ang="0">
                  <a:pos x="106" y="77"/>
                </a:cxn>
                <a:cxn ang="0">
                  <a:pos x="93" y="77"/>
                </a:cxn>
                <a:cxn ang="0">
                  <a:pos x="93" y="27"/>
                </a:cxn>
                <a:cxn ang="0">
                  <a:pos x="93" y="21"/>
                </a:cxn>
                <a:cxn ang="0">
                  <a:pos x="91" y="16"/>
                </a:cxn>
                <a:cxn ang="0">
                  <a:pos x="86" y="12"/>
                </a:cxn>
                <a:cxn ang="0">
                  <a:pos x="79" y="11"/>
                </a:cxn>
                <a:cxn ang="0">
                  <a:pos x="64" y="16"/>
                </a:cxn>
                <a:cxn ang="0">
                  <a:pos x="59" y="30"/>
                </a:cxn>
                <a:cxn ang="0">
                  <a:pos x="59" y="77"/>
                </a:cxn>
                <a:cxn ang="0">
                  <a:pos x="47" y="77"/>
                </a:cxn>
                <a:cxn ang="0">
                  <a:pos x="47" y="27"/>
                </a:cxn>
                <a:cxn ang="0">
                  <a:pos x="46" y="21"/>
                </a:cxn>
                <a:cxn ang="0">
                  <a:pos x="44" y="15"/>
                </a:cxn>
                <a:cxn ang="0">
                  <a:pos x="40" y="12"/>
                </a:cxn>
                <a:cxn ang="0">
                  <a:pos x="33" y="11"/>
                </a:cxn>
                <a:cxn ang="0">
                  <a:pos x="23" y="13"/>
                </a:cxn>
                <a:cxn ang="0">
                  <a:pos x="17" y="18"/>
                </a:cxn>
                <a:cxn ang="0">
                  <a:pos x="14" y="25"/>
                </a:cxn>
                <a:cxn ang="0">
                  <a:pos x="13" y="30"/>
                </a:cxn>
                <a:cxn ang="0">
                  <a:pos x="13" y="77"/>
                </a:cxn>
                <a:cxn ang="0">
                  <a:pos x="0" y="77"/>
                </a:cxn>
                <a:cxn ang="0">
                  <a:pos x="0" y="2"/>
                </a:cxn>
              </a:cxnLst>
              <a:rect l="0" t="0" r="r" b="b"/>
              <a:pathLst>
                <a:path w="106" h="77">
                  <a:moveTo>
                    <a:pt x="0" y="2"/>
                  </a:moveTo>
                  <a:cubicBezTo>
                    <a:pt x="12" y="2"/>
                    <a:pt x="12" y="2"/>
                    <a:pt x="12" y="2"/>
                  </a:cubicBezTo>
                  <a:cubicBezTo>
                    <a:pt x="12" y="13"/>
                    <a:pt x="12" y="13"/>
                    <a:pt x="12" y="13"/>
                  </a:cubicBezTo>
                  <a:cubicBezTo>
                    <a:pt x="12" y="13"/>
                    <a:pt x="12" y="13"/>
                    <a:pt x="12" y="13"/>
                  </a:cubicBezTo>
                  <a:cubicBezTo>
                    <a:pt x="18" y="4"/>
                    <a:pt x="26" y="0"/>
                    <a:pt x="36" y="0"/>
                  </a:cubicBezTo>
                  <a:cubicBezTo>
                    <a:pt x="41" y="0"/>
                    <a:pt x="45" y="1"/>
                    <a:pt x="49" y="3"/>
                  </a:cubicBezTo>
                  <a:cubicBezTo>
                    <a:pt x="53" y="5"/>
                    <a:pt x="56" y="8"/>
                    <a:pt x="57" y="13"/>
                  </a:cubicBezTo>
                  <a:cubicBezTo>
                    <a:pt x="60" y="9"/>
                    <a:pt x="63" y="5"/>
                    <a:pt x="67" y="3"/>
                  </a:cubicBezTo>
                  <a:cubicBezTo>
                    <a:pt x="71" y="1"/>
                    <a:pt x="76" y="0"/>
                    <a:pt x="81" y="0"/>
                  </a:cubicBezTo>
                  <a:cubicBezTo>
                    <a:pt x="84" y="0"/>
                    <a:pt x="88" y="0"/>
                    <a:pt x="91" y="1"/>
                  </a:cubicBezTo>
                  <a:cubicBezTo>
                    <a:pt x="94" y="2"/>
                    <a:pt x="97" y="3"/>
                    <a:pt x="99" y="5"/>
                  </a:cubicBezTo>
                  <a:cubicBezTo>
                    <a:pt x="101" y="7"/>
                    <a:pt x="103" y="9"/>
                    <a:pt x="104" y="12"/>
                  </a:cubicBezTo>
                  <a:cubicBezTo>
                    <a:pt x="105" y="14"/>
                    <a:pt x="106" y="18"/>
                    <a:pt x="106" y="22"/>
                  </a:cubicBezTo>
                  <a:cubicBezTo>
                    <a:pt x="106" y="77"/>
                    <a:pt x="106" y="77"/>
                    <a:pt x="106" y="77"/>
                  </a:cubicBezTo>
                  <a:cubicBezTo>
                    <a:pt x="93" y="77"/>
                    <a:pt x="93" y="77"/>
                    <a:pt x="93" y="77"/>
                  </a:cubicBezTo>
                  <a:cubicBezTo>
                    <a:pt x="93" y="27"/>
                    <a:pt x="93" y="27"/>
                    <a:pt x="93" y="27"/>
                  </a:cubicBezTo>
                  <a:cubicBezTo>
                    <a:pt x="93" y="25"/>
                    <a:pt x="93" y="23"/>
                    <a:pt x="93" y="21"/>
                  </a:cubicBezTo>
                  <a:cubicBezTo>
                    <a:pt x="92" y="19"/>
                    <a:pt x="92" y="17"/>
                    <a:pt x="91" y="16"/>
                  </a:cubicBezTo>
                  <a:cubicBezTo>
                    <a:pt x="89" y="14"/>
                    <a:pt x="88" y="13"/>
                    <a:pt x="86" y="12"/>
                  </a:cubicBezTo>
                  <a:cubicBezTo>
                    <a:pt x="84" y="11"/>
                    <a:pt x="82" y="11"/>
                    <a:pt x="79" y="11"/>
                  </a:cubicBezTo>
                  <a:cubicBezTo>
                    <a:pt x="73" y="11"/>
                    <a:pt x="68" y="13"/>
                    <a:pt x="64" y="16"/>
                  </a:cubicBezTo>
                  <a:cubicBezTo>
                    <a:pt x="61" y="19"/>
                    <a:pt x="59" y="24"/>
                    <a:pt x="59" y="30"/>
                  </a:cubicBezTo>
                  <a:cubicBezTo>
                    <a:pt x="59" y="77"/>
                    <a:pt x="59" y="77"/>
                    <a:pt x="59" y="77"/>
                  </a:cubicBezTo>
                  <a:cubicBezTo>
                    <a:pt x="47" y="77"/>
                    <a:pt x="47" y="77"/>
                    <a:pt x="47" y="77"/>
                  </a:cubicBezTo>
                  <a:cubicBezTo>
                    <a:pt x="47" y="27"/>
                    <a:pt x="47" y="27"/>
                    <a:pt x="47" y="27"/>
                  </a:cubicBezTo>
                  <a:cubicBezTo>
                    <a:pt x="47" y="25"/>
                    <a:pt x="47" y="23"/>
                    <a:pt x="46" y="21"/>
                  </a:cubicBezTo>
                  <a:cubicBezTo>
                    <a:pt x="46" y="19"/>
                    <a:pt x="45" y="17"/>
                    <a:pt x="44" y="15"/>
                  </a:cubicBezTo>
                  <a:cubicBezTo>
                    <a:pt x="43" y="14"/>
                    <a:pt x="41" y="13"/>
                    <a:pt x="40" y="12"/>
                  </a:cubicBezTo>
                  <a:cubicBezTo>
                    <a:pt x="38" y="11"/>
                    <a:pt x="35" y="11"/>
                    <a:pt x="33" y="11"/>
                  </a:cubicBezTo>
                  <a:cubicBezTo>
                    <a:pt x="29" y="11"/>
                    <a:pt x="26" y="11"/>
                    <a:pt x="23" y="13"/>
                  </a:cubicBezTo>
                  <a:cubicBezTo>
                    <a:pt x="21" y="14"/>
                    <a:pt x="19" y="16"/>
                    <a:pt x="17" y="18"/>
                  </a:cubicBezTo>
                  <a:cubicBezTo>
                    <a:pt x="16" y="20"/>
                    <a:pt x="14" y="22"/>
                    <a:pt x="14" y="25"/>
                  </a:cubicBezTo>
                  <a:cubicBezTo>
                    <a:pt x="13" y="27"/>
                    <a:pt x="13" y="28"/>
                    <a:pt x="13" y="30"/>
                  </a:cubicBezTo>
                  <a:cubicBezTo>
                    <a:pt x="13" y="77"/>
                    <a:pt x="13" y="77"/>
                    <a:pt x="13"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363534"/>
                </a:solidFill>
              </a:endParaRPr>
            </a:p>
          </p:txBody>
        </p:sp>
        <p:sp>
          <p:nvSpPr>
            <p:cNvPr id="29" name="Freeform 24"/>
            <p:cNvSpPr>
              <a:spLocks/>
            </p:cNvSpPr>
            <p:nvPr/>
          </p:nvSpPr>
          <p:spPr bwMode="gray">
            <a:xfrm>
              <a:off x="5843588" y="4627563"/>
              <a:ext cx="393700" cy="288925"/>
            </a:xfrm>
            <a:custGeom>
              <a:avLst/>
              <a:gdLst/>
              <a:ahLst/>
              <a:cxnLst>
                <a:cxn ang="0">
                  <a:pos x="0" y="2"/>
                </a:cxn>
                <a:cxn ang="0">
                  <a:pos x="11" y="2"/>
                </a:cxn>
                <a:cxn ang="0">
                  <a:pos x="11" y="13"/>
                </a:cxn>
                <a:cxn ang="0">
                  <a:pos x="12" y="13"/>
                </a:cxn>
                <a:cxn ang="0">
                  <a:pos x="36" y="0"/>
                </a:cxn>
                <a:cxn ang="0">
                  <a:pos x="48" y="3"/>
                </a:cxn>
                <a:cxn ang="0">
                  <a:pos x="56" y="13"/>
                </a:cxn>
                <a:cxn ang="0">
                  <a:pos x="66"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5" y="12"/>
                </a:cxn>
                <a:cxn ang="0">
                  <a:pos x="78" y="11"/>
                </a:cxn>
                <a:cxn ang="0">
                  <a:pos x="64" y="16"/>
                </a:cxn>
                <a:cxn ang="0">
                  <a:pos x="59" y="30"/>
                </a:cxn>
                <a:cxn ang="0">
                  <a:pos x="59" y="77"/>
                </a:cxn>
                <a:cxn ang="0">
                  <a:pos x="46" y="77"/>
                </a:cxn>
                <a:cxn ang="0">
                  <a:pos x="46" y="27"/>
                </a:cxn>
                <a:cxn ang="0">
                  <a:pos x="45"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1" y="2"/>
                    <a:pt x="11" y="2"/>
                    <a:pt x="11" y="2"/>
                  </a:cubicBezTo>
                  <a:cubicBezTo>
                    <a:pt x="11" y="13"/>
                    <a:pt x="11" y="13"/>
                    <a:pt x="11" y="13"/>
                  </a:cubicBezTo>
                  <a:cubicBezTo>
                    <a:pt x="12" y="13"/>
                    <a:pt x="12" y="13"/>
                    <a:pt x="12" y="13"/>
                  </a:cubicBezTo>
                  <a:cubicBezTo>
                    <a:pt x="17" y="4"/>
                    <a:pt x="25" y="0"/>
                    <a:pt x="36" y="0"/>
                  </a:cubicBezTo>
                  <a:cubicBezTo>
                    <a:pt x="40" y="0"/>
                    <a:pt x="45" y="1"/>
                    <a:pt x="48" y="3"/>
                  </a:cubicBezTo>
                  <a:cubicBezTo>
                    <a:pt x="52" y="5"/>
                    <a:pt x="55" y="8"/>
                    <a:pt x="56" y="13"/>
                  </a:cubicBezTo>
                  <a:cubicBezTo>
                    <a:pt x="59" y="9"/>
                    <a:pt x="62" y="5"/>
                    <a:pt x="66" y="3"/>
                  </a:cubicBezTo>
                  <a:cubicBezTo>
                    <a:pt x="71" y="1"/>
                    <a:pt x="75" y="0"/>
                    <a:pt x="80" y="0"/>
                  </a:cubicBezTo>
                  <a:cubicBezTo>
                    <a:pt x="84" y="0"/>
                    <a:pt x="87" y="0"/>
                    <a:pt x="90" y="1"/>
                  </a:cubicBezTo>
                  <a:cubicBezTo>
                    <a:pt x="93" y="2"/>
                    <a:pt x="96" y="3"/>
                    <a:pt x="98" y="5"/>
                  </a:cubicBezTo>
                  <a:cubicBezTo>
                    <a:pt x="100" y="7"/>
                    <a:pt x="102" y="9"/>
                    <a:pt x="103" y="12"/>
                  </a:cubicBezTo>
                  <a:cubicBezTo>
                    <a:pt x="104" y="14"/>
                    <a:pt x="105" y="18"/>
                    <a:pt x="105" y="22"/>
                  </a:cubicBezTo>
                  <a:cubicBezTo>
                    <a:pt x="105" y="77"/>
                    <a:pt x="105" y="77"/>
                    <a:pt x="105" y="77"/>
                  </a:cubicBezTo>
                  <a:cubicBezTo>
                    <a:pt x="93" y="77"/>
                    <a:pt x="93" y="77"/>
                    <a:pt x="93" y="77"/>
                  </a:cubicBezTo>
                  <a:cubicBezTo>
                    <a:pt x="93" y="27"/>
                    <a:pt x="93" y="27"/>
                    <a:pt x="93" y="27"/>
                  </a:cubicBezTo>
                  <a:cubicBezTo>
                    <a:pt x="93" y="25"/>
                    <a:pt x="92" y="23"/>
                    <a:pt x="92" y="21"/>
                  </a:cubicBezTo>
                  <a:cubicBezTo>
                    <a:pt x="92" y="19"/>
                    <a:pt x="91" y="17"/>
                    <a:pt x="90" y="16"/>
                  </a:cubicBezTo>
                  <a:cubicBezTo>
                    <a:pt x="89" y="14"/>
                    <a:pt x="87" y="13"/>
                    <a:pt x="85" y="12"/>
                  </a:cubicBezTo>
                  <a:cubicBezTo>
                    <a:pt x="84" y="11"/>
                    <a:pt x="81" y="11"/>
                    <a:pt x="78" y="11"/>
                  </a:cubicBezTo>
                  <a:cubicBezTo>
                    <a:pt x="72" y="11"/>
                    <a:pt x="67" y="13"/>
                    <a:pt x="64" y="16"/>
                  </a:cubicBezTo>
                  <a:cubicBezTo>
                    <a:pt x="60" y="19"/>
                    <a:pt x="59" y="24"/>
                    <a:pt x="59" y="30"/>
                  </a:cubicBezTo>
                  <a:cubicBezTo>
                    <a:pt x="59" y="77"/>
                    <a:pt x="59" y="77"/>
                    <a:pt x="59" y="77"/>
                  </a:cubicBezTo>
                  <a:cubicBezTo>
                    <a:pt x="46" y="77"/>
                    <a:pt x="46" y="77"/>
                    <a:pt x="46" y="77"/>
                  </a:cubicBezTo>
                  <a:cubicBezTo>
                    <a:pt x="46" y="27"/>
                    <a:pt x="46" y="27"/>
                    <a:pt x="46" y="27"/>
                  </a:cubicBezTo>
                  <a:cubicBezTo>
                    <a:pt x="46" y="25"/>
                    <a:pt x="46" y="23"/>
                    <a:pt x="45" y="21"/>
                  </a:cubicBezTo>
                  <a:cubicBezTo>
                    <a:pt x="45" y="19"/>
                    <a:pt x="44" y="17"/>
                    <a:pt x="43" y="15"/>
                  </a:cubicBezTo>
                  <a:cubicBezTo>
                    <a:pt x="42" y="14"/>
                    <a:pt x="41" y="13"/>
                    <a:pt x="39" y="12"/>
                  </a:cubicBezTo>
                  <a:cubicBezTo>
                    <a:pt x="37" y="11"/>
                    <a:pt x="35" y="11"/>
                    <a:pt x="32" y="11"/>
                  </a:cubicBezTo>
                  <a:cubicBezTo>
                    <a:pt x="28" y="11"/>
                    <a:pt x="25" y="11"/>
                    <a:pt x="23" y="13"/>
                  </a:cubicBezTo>
                  <a:cubicBezTo>
                    <a:pt x="20" y="14"/>
                    <a:pt x="18" y="16"/>
                    <a:pt x="17" y="18"/>
                  </a:cubicBezTo>
                  <a:cubicBezTo>
                    <a:pt x="15" y="20"/>
                    <a:pt x="14" y="22"/>
                    <a:pt x="13" y="25"/>
                  </a:cubicBezTo>
                  <a:cubicBezTo>
                    <a:pt x="12" y="27"/>
                    <a:pt x="12" y="28"/>
                    <a:pt x="12" y="30"/>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363534"/>
                </a:solidFill>
              </a:endParaRPr>
            </a:p>
          </p:txBody>
        </p:sp>
        <p:sp>
          <p:nvSpPr>
            <p:cNvPr id="30" name="Freeform 25"/>
            <p:cNvSpPr>
              <a:spLocks noEditPoints="1"/>
            </p:cNvSpPr>
            <p:nvPr/>
          </p:nvSpPr>
          <p:spPr bwMode="gray">
            <a:xfrm>
              <a:off x="6308725" y="4525963"/>
              <a:ext cx="46038" cy="390525"/>
            </a:xfrm>
            <a:custGeom>
              <a:avLst/>
              <a:gdLst/>
              <a:ahLst/>
              <a:cxnLst>
                <a:cxn ang="0">
                  <a:pos x="29" y="35"/>
                </a:cxn>
                <a:cxn ang="0">
                  <a:pos x="0" y="35"/>
                </a:cxn>
                <a:cxn ang="0">
                  <a:pos x="0" y="0"/>
                </a:cxn>
                <a:cxn ang="0">
                  <a:pos x="29" y="0"/>
                </a:cxn>
                <a:cxn ang="0">
                  <a:pos x="29" y="35"/>
                </a:cxn>
                <a:cxn ang="0">
                  <a:pos x="0" y="69"/>
                </a:cxn>
                <a:cxn ang="0">
                  <a:pos x="29" y="69"/>
                </a:cxn>
                <a:cxn ang="0">
                  <a:pos x="29" y="246"/>
                </a:cxn>
                <a:cxn ang="0">
                  <a:pos x="0" y="246"/>
                </a:cxn>
                <a:cxn ang="0">
                  <a:pos x="0" y="69"/>
                </a:cxn>
              </a:cxnLst>
              <a:rect l="0" t="0" r="r" b="b"/>
              <a:pathLst>
                <a:path w="29" h="246">
                  <a:moveTo>
                    <a:pt x="29" y="35"/>
                  </a:moveTo>
                  <a:lnTo>
                    <a:pt x="0" y="35"/>
                  </a:lnTo>
                  <a:lnTo>
                    <a:pt x="0" y="0"/>
                  </a:lnTo>
                  <a:lnTo>
                    <a:pt x="29" y="0"/>
                  </a:lnTo>
                  <a:lnTo>
                    <a:pt x="29" y="35"/>
                  </a:lnTo>
                  <a:close/>
                  <a:moveTo>
                    <a:pt x="0" y="69"/>
                  </a:moveTo>
                  <a:lnTo>
                    <a:pt x="29" y="69"/>
                  </a:lnTo>
                  <a:lnTo>
                    <a:pt x="29" y="246"/>
                  </a:lnTo>
                  <a:lnTo>
                    <a:pt x="0" y="246"/>
                  </a:lnTo>
                  <a:lnTo>
                    <a:pt x="0" y="6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363534"/>
                </a:solidFill>
              </a:endParaRPr>
            </a:p>
          </p:txBody>
        </p:sp>
        <p:sp>
          <p:nvSpPr>
            <p:cNvPr id="31" name="Freeform 26"/>
            <p:cNvSpPr>
              <a:spLocks/>
            </p:cNvSpPr>
            <p:nvPr/>
          </p:nvSpPr>
          <p:spPr bwMode="gray">
            <a:xfrm>
              <a:off x="6396038"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29" y="87"/>
                </a:cxn>
                <a:cxn ang="0">
                  <a:pos x="34" y="87"/>
                </a:cxn>
                <a:cxn ang="0">
                  <a:pos x="40" y="87"/>
                </a:cxn>
                <a:cxn ang="0">
                  <a:pos x="40" y="98"/>
                </a:cxn>
                <a:cxn ang="0">
                  <a:pos x="30" y="98"/>
                </a:cxn>
                <a:cxn ang="0">
                  <a:pos x="22" y="97"/>
                </a:cxn>
                <a:cxn ang="0">
                  <a:pos x="17" y="95"/>
                </a:cxn>
                <a:cxn ang="0">
                  <a:pos x="14" y="90"/>
                </a:cxn>
                <a:cxn ang="0">
                  <a:pos x="12" y="81"/>
                </a:cxn>
                <a:cxn ang="0">
                  <a:pos x="12" y="34"/>
                </a:cxn>
                <a:cxn ang="0">
                  <a:pos x="0" y="34"/>
                </a:cxn>
                <a:cxn ang="0">
                  <a:pos x="0" y="23"/>
                </a:cxn>
                <a:cxn ang="0">
                  <a:pos x="12" y="23"/>
                </a:cxn>
                <a:cxn ang="0">
                  <a:pos x="12"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5" y="85"/>
                    <a:pt x="26" y="85"/>
                    <a:pt x="27" y="86"/>
                  </a:cubicBezTo>
                  <a:cubicBezTo>
                    <a:pt x="27" y="86"/>
                    <a:pt x="28" y="86"/>
                    <a:pt x="29" y="87"/>
                  </a:cubicBezTo>
                  <a:cubicBezTo>
                    <a:pt x="31" y="87"/>
                    <a:pt x="32" y="87"/>
                    <a:pt x="34" y="87"/>
                  </a:cubicBezTo>
                  <a:cubicBezTo>
                    <a:pt x="40" y="87"/>
                    <a:pt x="40" y="87"/>
                    <a:pt x="40" y="87"/>
                  </a:cubicBezTo>
                  <a:cubicBezTo>
                    <a:pt x="40" y="98"/>
                    <a:pt x="40" y="98"/>
                    <a:pt x="40" y="98"/>
                  </a:cubicBezTo>
                  <a:cubicBezTo>
                    <a:pt x="30" y="98"/>
                    <a:pt x="30" y="98"/>
                    <a:pt x="30" y="98"/>
                  </a:cubicBezTo>
                  <a:cubicBezTo>
                    <a:pt x="27" y="98"/>
                    <a:pt x="24" y="98"/>
                    <a:pt x="22" y="97"/>
                  </a:cubicBezTo>
                  <a:cubicBezTo>
                    <a:pt x="20" y="97"/>
                    <a:pt x="18" y="96"/>
                    <a:pt x="17" y="95"/>
                  </a:cubicBezTo>
                  <a:cubicBezTo>
                    <a:pt x="15" y="94"/>
                    <a:pt x="14" y="92"/>
                    <a:pt x="14" y="90"/>
                  </a:cubicBezTo>
                  <a:cubicBezTo>
                    <a:pt x="13" y="88"/>
                    <a:pt x="12" y="85"/>
                    <a:pt x="12" y="81"/>
                  </a:cubicBezTo>
                  <a:cubicBezTo>
                    <a:pt x="12" y="34"/>
                    <a:pt x="12" y="34"/>
                    <a:pt x="12" y="34"/>
                  </a:cubicBezTo>
                  <a:cubicBezTo>
                    <a:pt x="0" y="34"/>
                    <a:pt x="0" y="34"/>
                    <a:pt x="0" y="34"/>
                  </a:cubicBezTo>
                  <a:cubicBezTo>
                    <a:pt x="0" y="23"/>
                    <a:pt x="0" y="23"/>
                    <a:pt x="0" y="23"/>
                  </a:cubicBezTo>
                  <a:cubicBezTo>
                    <a:pt x="12" y="23"/>
                    <a:pt x="12" y="23"/>
                    <a:pt x="12" y="23"/>
                  </a:cubicBezTo>
                  <a:cubicBezTo>
                    <a:pt x="12" y="0"/>
                    <a:pt x="12" y="0"/>
                    <a:pt x="12"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363534"/>
                </a:solidFill>
              </a:endParaRPr>
            </a:p>
          </p:txBody>
        </p:sp>
        <p:sp>
          <p:nvSpPr>
            <p:cNvPr id="32" name="Freeform 27"/>
            <p:cNvSpPr>
              <a:spLocks/>
            </p:cNvSpPr>
            <p:nvPr/>
          </p:nvSpPr>
          <p:spPr bwMode="gray">
            <a:xfrm>
              <a:off x="6594475" y="4627563"/>
              <a:ext cx="393700"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6" y="12"/>
                </a:cxn>
                <a:cxn ang="0">
                  <a:pos x="78" y="11"/>
                </a:cxn>
                <a:cxn ang="0">
                  <a:pos x="64" y="16"/>
                </a:cxn>
                <a:cxn ang="0">
                  <a:pos x="59" y="30"/>
                </a:cxn>
                <a:cxn ang="0">
                  <a:pos x="59" y="77"/>
                </a:cxn>
                <a:cxn ang="0">
                  <a:pos x="46" y="77"/>
                </a:cxn>
                <a:cxn ang="0">
                  <a:pos x="46" y="27"/>
                </a:cxn>
                <a:cxn ang="0">
                  <a:pos x="46"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2" y="2"/>
                    <a:pt x="12" y="2"/>
                    <a:pt x="12" y="2"/>
                  </a:cubicBezTo>
                  <a:cubicBezTo>
                    <a:pt x="12" y="13"/>
                    <a:pt x="12" y="13"/>
                    <a:pt x="12" y="13"/>
                  </a:cubicBezTo>
                  <a:cubicBezTo>
                    <a:pt x="12" y="13"/>
                    <a:pt x="12" y="13"/>
                    <a:pt x="12" y="13"/>
                  </a:cubicBezTo>
                  <a:cubicBezTo>
                    <a:pt x="17" y="4"/>
                    <a:pt x="26" y="0"/>
                    <a:pt x="36" y="0"/>
                  </a:cubicBezTo>
                  <a:cubicBezTo>
                    <a:pt x="41" y="0"/>
                    <a:pt x="45" y="1"/>
                    <a:pt x="49" y="3"/>
                  </a:cubicBezTo>
                  <a:cubicBezTo>
                    <a:pt x="52" y="5"/>
                    <a:pt x="55" y="8"/>
                    <a:pt x="57" y="13"/>
                  </a:cubicBezTo>
                  <a:cubicBezTo>
                    <a:pt x="59" y="9"/>
                    <a:pt x="63" y="5"/>
                    <a:pt x="67" y="3"/>
                  </a:cubicBezTo>
                  <a:cubicBezTo>
                    <a:pt x="71" y="1"/>
                    <a:pt x="75" y="0"/>
                    <a:pt x="80" y="0"/>
                  </a:cubicBezTo>
                  <a:cubicBezTo>
                    <a:pt x="84" y="0"/>
                    <a:pt x="87" y="0"/>
                    <a:pt x="90" y="1"/>
                  </a:cubicBezTo>
                  <a:cubicBezTo>
                    <a:pt x="94" y="2"/>
                    <a:pt x="96" y="3"/>
                    <a:pt x="98" y="5"/>
                  </a:cubicBezTo>
                  <a:cubicBezTo>
                    <a:pt x="101" y="7"/>
                    <a:pt x="102" y="9"/>
                    <a:pt x="103" y="12"/>
                  </a:cubicBezTo>
                  <a:cubicBezTo>
                    <a:pt x="105" y="14"/>
                    <a:pt x="105" y="18"/>
                    <a:pt x="105" y="22"/>
                  </a:cubicBezTo>
                  <a:cubicBezTo>
                    <a:pt x="105" y="77"/>
                    <a:pt x="105" y="77"/>
                    <a:pt x="105" y="77"/>
                  </a:cubicBezTo>
                  <a:cubicBezTo>
                    <a:pt x="93" y="77"/>
                    <a:pt x="93" y="77"/>
                    <a:pt x="93" y="77"/>
                  </a:cubicBezTo>
                  <a:cubicBezTo>
                    <a:pt x="93" y="27"/>
                    <a:pt x="93" y="27"/>
                    <a:pt x="93" y="27"/>
                  </a:cubicBezTo>
                  <a:cubicBezTo>
                    <a:pt x="93" y="25"/>
                    <a:pt x="93" y="23"/>
                    <a:pt x="92" y="21"/>
                  </a:cubicBezTo>
                  <a:cubicBezTo>
                    <a:pt x="92" y="19"/>
                    <a:pt x="91" y="17"/>
                    <a:pt x="90" y="16"/>
                  </a:cubicBezTo>
                  <a:cubicBezTo>
                    <a:pt x="89" y="14"/>
                    <a:pt x="88" y="13"/>
                    <a:pt x="86" y="12"/>
                  </a:cubicBezTo>
                  <a:cubicBezTo>
                    <a:pt x="84" y="11"/>
                    <a:pt x="81" y="11"/>
                    <a:pt x="78" y="11"/>
                  </a:cubicBezTo>
                  <a:cubicBezTo>
                    <a:pt x="72" y="11"/>
                    <a:pt x="68" y="13"/>
                    <a:pt x="64" y="16"/>
                  </a:cubicBezTo>
                  <a:cubicBezTo>
                    <a:pt x="61" y="19"/>
                    <a:pt x="59" y="24"/>
                    <a:pt x="59" y="30"/>
                  </a:cubicBezTo>
                  <a:cubicBezTo>
                    <a:pt x="59" y="77"/>
                    <a:pt x="59" y="77"/>
                    <a:pt x="59" y="77"/>
                  </a:cubicBezTo>
                  <a:cubicBezTo>
                    <a:pt x="46" y="77"/>
                    <a:pt x="46" y="77"/>
                    <a:pt x="46" y="77"/>
                  </a:cubicBezTo>
                  <a:cubicBezTo>
                    <a:pt x="46" y="27"/>
                    <a:pt x="46" y="27"/>
                    <a:pt x="46" y="27"/>
                  </a:cubicBezTo>
                  <a:cubicBezTo>
                    <a:pt x="46" y="25"/>
                    <a:pt x="46" y="23"/>
                    <a:pt x="46" y="21"/>
                  </a:cubicBezTo>
                  <a:cubicBezTo>
                    <a:pt x="45" y="19"/>
                    <a:pt x="45" y="17"/>
                    <a:pt x="43" y="15"/>
                  </a:cubicBezTo>
                  <a:cubicBezTo>
                    <a:pt x="42" y="14"/>
                    <a:pt x="41" y="13"/>
                    <a:pt x="39" y="12"/>
                  </a:cubicBezTo>
                  <a:cubicBezTo>
                    <a:pt x="37" y="11"/>
                    <a:pt x="35" y="11"/>
                    <a:pt x="32" y="11"/>
                  </a:cubicBezTo>
                  <a:cubicBezTo>
                    <a:pt x="29" y="11"/>
                    <a:pt x="26" y="11"/>
                    <a:pt x="23" y="13"/>
                  </a:cubicBezTo>
                  <a:cubicBezTo>
                    <a:pt x="20" y="14"/>
                    <a:pt x="18" y="16"/>
                    <a:pt x="17" y="18"/>
                  </a:cubicBezTo>
                  <a:cubicBezTo>
                    <a:pt x="15" y="20"/>
                    <a:pt x="14" y="22"/>
                    <a:pt x="13" y="25"/>
                  </a:cubicBezTo>
                  <a:cubicBezTo>
                    <a:pt x="13" y="27"/>
                    <a:pt x="12" y="28"/>
                    <a:pt x="12" y="30"/>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363534"/>
                </a:solidFill>
              </a:endParaRPr>
            </a:p>
          </p:txBody>
        </p:sp>
        <p:sp>
          <p:nvSpPr>
            <p:cNvPr id="33" name="Freeform 28"/>
            <p:cNvSpPr>
              <a:spLocks noEditPoints="1"/>
            </p:cNvSpPr>
            <p:nvPr/>
          </p:nvSpPr>
          <p:spPr bwMode="gray">
            <a:xfrm>
              <a:off x="7040563" y="4627563"/>
              <a:ext cx="263525" cy="293688"/>
            </a:xfrm>
            <a:custGeom>
              <a:avLst/>
              <a:gdLst/>
              <a:ahLst/>
              <a:cxnLst>
                <a:cxn ang="0">
                  <a:pos x="68" y="53"/>
                </a:cxn>
                <a:cxn ang="0">
                  <a:pos x="57" y="72"/>
                </a:cxn>
                <a:cxn ang="0">
                  <a:pos x="36" y="78"/>
                </a:cxn>
                <a:cxn ang="0">
                  <a:pos x="21" y="76"/>
                </a:cxn>
                <a:cxn ang="0">
                  <a:pos x="9" y="67"/>
                </a:cxn>
                <a:cxn ang="0">
                  <a:pos x="3" y="55"/>
                </a:cxn>
                <a:cxn ang="0">
                  <a:pos x="0" y="39"/>
                </a:cxn>
                <a:cxn ang="0">
                  <a:pos x="3" y="23"/>
                </a:cxn>
                <a:cxn ang="0">
                  <a:pos x="10" y="11"/>
                </a:cxn>
                <a:cxn ang="0">
                  <a:pos x="21" y="3"/>
                </a:cxn>
                <a:cxn ang="0">
                  <a:pos x="36" y="0"/>
                </a:cxn>
                <a:cxn ang="0">
                  <a:pos x="52" y="4"/>
                </a:cxn>
                <a:cxn ang="0">
                  <a:pos x="63" y="15"/>
                </a:cxn>
                <a:cxn ang="0">
                  <a:pos x="68" y="28"/>
                </a:cxn>
                <a:cxn ang="0">
                  <a:pos x="70" y="43"/>
                </a:cxn>
                <a:cxn ang="0">
                  <a:pos x="13" y="43"/>
                </a:cxn>
                <a:cxn ang="0">
                  <a:pos x="14" y="52"/>
                </a:cxn>
                <a:cxn ang="0">
                  <a:pos x="19" y="60"/>
                </a:cxn>
                <a:cxn ang="0">
                  <a:pos x="26" y="66"/>
                </a:cxn>
                <a:cxn ang="0">
                  <a:pos x="37" y="68"/>
                </a:cxn>
                <a:cxn ang="0">
                  <a:pos x="49" y="64"/>
                </a:cxn>
                <a:cxn ang="0">
                  <a:pos x="56" y="53"/>
                </a:cxn>
                <a:cxn ang="0">
                  <a:pos x="68" y="53"/>
                </a:cxn>
                <a:cxn ang="0">
                  <a:pos x="56" y="32"/>
                </a:cxn>
                <a:cxn ang="0">
                  <a:pos x="54" y="24"/>
                </a:cxn>
                <a:cxn ang="0">
                  <a:pos x="50" y="17"/>
                </a:cxn>
                <a:cxn ang="0">
                  <a:pos x="43" y="12"/>
                </a:cxn>
                <a:cxn ang="0">
                  <a:pos x="35" y="11"/>
                </a:cxn>
                <a:cxn ang="0">
                  <a:pos x="26" y="12"/>
                </a:cxn>
                <a:cxn ang="0">
                  <a:pos x="20"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1" y="76"/>
                  </a:cubicBezTo>
                  <a:cubicBezTo>
                    <a:pt x="16" y="74"/>
                    <a:pt x="12" y="71"/>
                    <a:pt x="9" y="67"/>
                  </a:cubicBezTo>
                  <a:cubicBezTo>
                    <a:pt x="6" y="64"/>
                    <a:pt x="4" y="60"/>
                    <a:pt x="3" y="55"/>
                  </a:cubicBezTo>
                  <a:cubicBezTo>
                    <a:pt x="1" y="50"/>
                    <a:pt x="0" y="45"/>
                    <a:pt x="0" y="39"/>
                  </a:cubicBezTo>
                  <a:cubicBezTo>
                    <a:pt x="0" y="33"/>
                    <a:pt x="1" y="28"/>
                    <a:pt x="3" y="23"/>
                  </a:cubicBezTo>
                  <a:cubicBezTo>
                    <a:pt x="5" y="19"/>
                    <a:pt x="7" y="14"/>
                    <a:pt x="10" y="11"/>
                  </a:cubicBezTo>
                  <a:cubicBezTo>
                    <a:pt x="13" y="7"/>
                    <a:pt x="17" y="5"/>
                    <a:pt x="21" y="3"/>
                  </a:cubicBezTo>
                  <a:cubicBezTo>
                    <a:pt x="26" y="1"/>
                    <a:pt x="30" y="0"/>
                    <a:pt x="36" y="0"/>
                  </a:cubicBezTo>
                  <a:cubicBezTo>
                    <a:pt x="42" y="0"/>
                    <a:pt x="48" y="1"/>
                    <a:pt x="52" y="4"/>
                  </a:cubicBezTo>
                  <a:cubicBezTo>
                    <a:pt x="57" y="7"/>
                    <a:pt x="60" y="10"/>
                    <a:pt x="63" y="15"/>
                  </a:cubicBezTo>
                  <a:cubicBezTo>
                    <a:pt x="65" y="19"/>
                    <a:pt x="67" y="23"/>
                    <a:pt x="68" y="28"/>
                  </a:cubicBezTo>
                  <a:cubicBezTo>
                    <a:pt x="69" y="34"/>
                    <a:pt x="70" y="38"/>
                    <a:pt x="70" y="43"/>
                  </a:cubicBezTo>
                  <a:cubicBezTo>
                    <a:pt x="13" y="43"/>
                    <a:pt x="13" y="43"/>
                    <a:pt x="13" y="43"/>
                  </a:cubicBezTo>
                  <a:cubicBezTo>
                    <a:pt x="13" y="46"/>
                    <a:pt x="14" y="49"/>
                    <a:pt x="14" y="52"/>
                  </a:cubicBezTo>
                  <a:cubicBezTo>
                    <a:pt x="15" y="55"/>
                    <a:pt x="17" y="58"/>
                    <a:pt x="19" y="60"/>
                  </a:cubicBezTo>
                  <a:cubicBezTo>
                    <a:pt x="21" y="62"/>
                    <a:pt x="23" y="64"/>
                    <a:pt x="26" y="66"/>
                  </a:cubicBezTo>
                  <a:cubicBezTo>
                    <a:pt x="29" y="67"/>
                    <a:pt x="33" y="68"/>
                    <a:pt x="37" y="68"/>
                  </a:cubicBezTo>
                  <a:cubicBezTo>
                    <a:pt x="42" y="68"/>
                    <a:pt x="46" y="66"/>
                    <a:pt x="49" y="64"/>
                  </a:cubicBezTo>
                  <a:cubicBezTo>
                    <a:pt x="53" y="62"/>
                    <a:pt x="55" y="58"/>
                    <a:pt x="56" y="53"/>
                  </a:cubicBezTo>
                  <a:lnTo>
                    <a:pt x="68" y="53"/>
                  </a:lnTo>
                  <a:close/>
                  <a:moveTo>
                    <a:pt x="56" y="32"/>
                  </a:moveTo>
                  <a:cubicBezTo>
                    <a:pt x="56" y="29"/>
                    <a:pt x="56" y="26"/>
                    <a:pt x="54" y="24"/>
                  </a:cubicBezTo>
                  <a:cubicBezTo>
                    <a:pt x="53" y="21"/>
                    <a:pt x="52" y="19"/>
                    <a:pt x="50" y="17"/>
                  </a:cubicBezTo>
                  <a:cubicBezTo>
                    <a:pt x="48" y="15"/>
                    <a:pt x="46" y="14"/>
                    <a:pt x="43" y="12"/>
                  </a:cubicBezTo>
                  <a:cubicBezTo>
                    <a:pt x="41" y="11"/>
                    <a:pt x="38" y="11"/>
                    <a:pt x="35" y="11"/>
                  </a:cubicBezTo>
                  <a:cubicBezTo>
                    <a:pt x="32" y="11"/>
                    <a:pt x="29" y="11"/>
                    <a:pt x="26" y="12"/>
                  </a:cubicBezTo>
                  <a:cubicBezTo>
                    <a:pt x="24" y="14"/>
                    <a:pt x="21" y="15"/>
                    <a:pt x="20" y="17"/>
                  </a:cubicBezTo>
                  <a:cubicBezTo>
                    <a:pt x="18"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363534"/>
                </a:solidFill>
              </a:endParaRPr>
            </a:p>
          </p:txBody>
        </p:sp>
        <p:sp>
          <p:nvSpPr>
            <p:cNvPr id="34" name="Freeform 29"/>
            <p:cNvSpPr>
              <a:spLocks/>
            </p:cNvSpPr>
            <p:nvPr/>
          </p:nvSpPr>
          <p:spPr bwMode="gray">
            <a:xfrm>
              <a:off x="7348538" y="4627563"/>
              <a:ext cx="233363" cy="288925"/>
            </a:xfrm>
            <a:custGeom>
              <a:avLst/>
              <a:gdLst/>
              <a:ahLst/>
              <a:cxnLst>
                <a:cxn ang="0">
                  <a:pos x="0" y="2"/>
                </a:cxn>
                <a:cxn ang="0">
                  <a:pos x="11" y="2"/>
                </a:cxn>
                <a:cxn ang="0">
                  <a:pos x="11" y="14"/>
                </a:cxn>
                <a:cxn ang="0">
                  <a:pos x="12" y="14"/>
                </a:cxn>
                <a:cxn ang="0">
                  <a:pos x="22" y="3"/>
                </a:cxn>
                <a:cxn ang="0">
                  <a:pos x="36" y="0"/>
                </a:cxn>
                <a:cxn ang="0">
                  <a:pos x="48" y="2"/>
                </a:cxn>
                <a:cxn ang="0">
                  <a:pos x="56" y="8"/>
                </a:cxn>
                <a:cxn ang="0">
                  <a:pos x="61" y="16"/>
                </a:cxn>
                <a:cxn ang="0">
                  <a:pos x="62" y="27"/>
                </a:cxn>
                <a:cxn ang="0">
                  <a:pos x="62" y="77"/>
                </a:cxn>
                <a:cxn ang="0">
                  <a:pos x="50" y="77"/>
                </a:cxn>
                <a:cxn ang="0">
                  <a:pos x="50" y="26"/>
                </a:cxn>
                <a:cxn ang="0">
                  <a:pos x="45" y="15"/>
                </a:cxn>
                <a:cxn ang="0">
                  <a:pos x="34" y="11"/>
                </a:cxn>
                <a:cxn ang="0">
                  <a:pos x="24" y="13"/>
                </a:cxn>
                <a:cxn ang="0">
                  <a:pos x="18" y="17"/>
                </a:cxn>
                <a:cxn ang="0">
                  <a:pos x="13" y="25"/>
                </a:cxn>
                <a:cxn ang="0">
                  <a:pos x="12" y="34"/>
                </a:cxn>
                <a:cxn ang="0">
                  <a:pos x="12" y="77"/>
                </a:cxn>
                <a:cxn ang="0">
                  <a:pos x="0" y="77"/>
                </a:cxn>
                <a:cxn ang="0">
                  <a:pos x="0" y="2"/>
                </a:cxn>
              </a:cxnLst>
              <a:rect l="0" t="0" r="r" b="b"/>
              <a:pathLst>
                <a:path w="62" h="77">
                  <a:moveTo>
                    <a:pt x="0" y="2"/>
                  </a:moveTo>
                  <a:cubicBezTo>
                    <a:pt x="11" y="2"/>
                    <a:pt x="11" y="2"/>
                    <a:pt x="11" y="2"/>
                  </a:cubicBezTo>
                  <a:cubicBezTo>
                    <a:pt x="11" y="14"/>
                    <a:pt x="11" y="14"/>
                    <a:pt x="11" y="14"/>
                  </a:cubicBezTo>
                  <a:cubicBezTo>
                    <a:pt x="12" y="14"/>
                    <a:pt x="12" y="14"/>
                    <a:pt x="12" y="14"/>
                  </a:cubicBezTo>
                  <a:cubicBezTo>
                    <a:pt x="14" y="9"/>
                    <a:pt x="18" y="5"/>
                    <a:pt x="22" y="3"/>
                  </a:cubicBezTo>
                  <a:cubicBezTo>
                    <a:pt x="26" y="1"/>
                    <a:pt x="31" y="0"/>
                    <a:pt x="36" y="0"/>
                  </a:cubicBezTo>
                  <a:cubicBezTo>
                    <a:pt x="41" y="0"/>
                    <a:pt x="45" y="1"/>
                    <a:pt x="48" y="2"/>
                  </a:cubicBezTo>
                  <a:cubicBezTo>
                    <a:pt x="52" y="3"/>
                    <a:pt x="54" y="5"/>
                    <a:pt x="56" y="8"/>
                  </a:cubicBezTo>
                  <a:cubicBezTo>
                    <a:pt x="58" y="10"/>
                    <a:pt x="60" y="13"/>
                    <a:pt x="61" y="16"/>
                  </a:cubicBezTo>
                  <a:cubicBezTo>
                    <a:pt x="61" y="20"/>
                    <a:pt x="62" y="23"/>
                    <a:pt x="62" y="27"/>
                  </a:cubicBezTo>
                  <a:cubicBezTo>
                    <a:pt x="62" y="77"/>
                    <a:pt x="62" y="77"/>
                    <a:pt x="62" y="77"/>
                  </a:cubicBezTo>
                  <a:cubicBezTo>
                    <a:pt x="50" y="77"/>
                    <a:pt x="50" y="77"/>
                    <a:pt x="50" y="77"/>
                  </a:cubicBezTo>
                  <a:cubicBezTo>
                    <a:pt x="50" y="26"/>
                    <a:pt x="50" y="26"/>
                    <a:pt x="50" y="26"/>
                  </a:cubicBezTo>
                  <a:cubicBezTo>
                    <a:pt x="50" y="21"/>
                    <a:pt x="48" y="18"/>
                    <a:pt x="45" y="15"/>
                  </a:cubicBezTo>
                  <a:cubicBezTo>
                    <a:pt x="43" y="12"/>
                    <a:pt x="39" y="11"/>
                    <a:pt x="34" y="11"/>
                  </a:cubicBezTo>
                  <a:cubicBezTo>
                    <a:pt x="31" y="11"/>
                    <a:pt x="27" y="11"/>
                    <a:pt x="24" y="13"/>
                  </a:cubicBezTo>
                  <a:cubicBezTo>
                    <a:pt x="22" y="14"/>
                    <a:pt x="19" y="15"/>
                    <a:pt x="18" y="17"/>
                  </a:cubicBezTo>
                  <a:cubicBezTo>
                    <a:pt x="16" y="20"/>
                    <a:pt x="14" y="22"/>
                    <a:pt x="13" y="25"/>
                  </a:cubicBezTo>
                  <a:cubicBezTo>
                    <a:pt x="13" y="28"/>
                    <a:pt x="12" y="31"/>
                    <a:pt x="12" y="34"/>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363534"/>
                </a:solidFill>
              </a:endParaRPr>
            </a:p>
          </p:txBody>
        </p:sp>
        <p:sp>
          <p:nvSpPr>
            <p:cNvPr id="35" name="Freeform 30"/>
            <p:cNvSpPr>
              <a:spLocks/>
            </p:cNvSpPr>
            <p:nvPr/>
          </p:nvSpPr>
          <p:spPr bwMode="gray">
            <a:xfrm>
              <a:off x="7620000"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30" y="87"/>
                </a:cxn>
                <a:cxn ang="0">
                  <a:pos x="34" y="87"/>
                </a:cxn>
                <a:cxn ang="0">
                  <a:pos x="40" y="87"/>
                </a:cxn>
                <a:cxn ang="0">
                  <a:pos x="40" y="98"/>
                </a:cxn>
                <a:cxn ang="0">
                  <a:pos x="31" y="98"/>
                </a:cxn>
                <a:cxn ang="0">
                  <a:pos x="22"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6" y="85"/>
                    <a:pt x="26" y="85"/>
                    <a:pt x="27" y="86"/>
                  </a:cubicBezTo>
                  <a:cubicBezTo>
                    <a:pt x="27" y="86"/>
                    <a:pt x="28" y="86"/>
                    <a:pt x="30" y="87"/>
                  </a:cubicBezTo>
                  <a:cubicBezTo>
                    <a:pt x="31" y="87"/>
                    <a:pt x="32" y="87"/>
                    <a:pt x="34" y="87"/>
                  </a:cubicBezTo>
                  <a:cubicBezTo>
                    <a:pt x="40" y="87"/>
                    <a:pt x="40" y="87"/>
                    <a:pt x="40" y="87"/>
                  </a:cubicBezTo>
                  <a:cubicBezTo>
                    <a:pt x="40" y="98"/>
                    <a:pt x="40" y="98"/>
                    <a:pt x="40" y="98"/>
                  </a:cubicBezTo>
                  <a:cubicBezTo>
                    <a:pt x="31" y="98"/>
                    <a:pt x="31" y="98"/>
                    <a:pt x="31" y="98"/>
                  </a:cubicBezTo>
                  <a:cubicBezTo>
                    <a:pt x="27" y="98"/>
                    <a:pt x="25" y="98"/>
                    <a:pt x="22" y="97"/>
                  </a:cubicBezTo>
                  <a:cubicBezTo>
                    <a:pt x="20" y="97"/>
                    <a:pt x="18" y="96"/>
                    <a:pt x="17" y="95"/>
                  </a:cubicBezTo>
                  <a:cubicBezTo>
                    <a:pt x="15" y="94"/>
                    <a:pt x="14"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363534"/>
                </a:solidFill>
              </a:endParaRPr>
            </a:p>
          </p:txBody>
        </p:sp>
        <p:sp>
          <p:nvSpPr>
            <p:cNvPr id="36" name="Freeform 31"/>
            <p:cNvSpPr>
              <a:spLocks noEditPoints="1"/>
            </p:cNvSpPr>
            <p:nvPr/>
          </p:nvSpPr>
          <p:spPr bwMode="gray">
            <a:xfrm>
              <a:off x="7796213" y="4484688"/>
              <a:ext cx="315913" cy="315913"/>
            </a:xfrm>
            <a:custGeom>
              <a:avLst/>
              <a:gdLst/>
              <a:ahLst/>
              <a:cxnLst>
                <a:cxn ang="0">
                  <a:pos x="3" y="25"/>
                </a:cxn>
                <a:cxn ang="0">
                  <a:pos x="12" y="12"/>
                </a:cxn>
                <a:cxn ang="0">
                  <a:pos x="26" y="3"/>
                </a:cxn>
                <a:cxn ang="0">
                  <a:pos x="42" y="0"/>
                </a:cxn>
                <a:cxn ang="0">
                  <a:pos x="58" y="3"/>
                </a:cxn>
                <a:cxn ang="0">
                  <a:pos x="72" y="12"/>
                </a:cxn>
                <a:cxn ang="0">
                  <a:pos x="81" y="25"/>
                </a:cxn>
                <a:cxn ang="0">
                  <a:pos x="84" y="42"/>
                </a:cxn>
                <a:cxn ang="0">
                  <a:pos x="81" y="59"/>
                </a:cxn>
                <a:cxn ang="0">
                  <a:pos x="72" y="72"/>
                </a:cxn>
                <a:cxn ang="0">
                  <a:pos x="58" y="81"/>
                </a:cxn>
                <a:cxn ang="0">
                  <a:pos x="42" y="84"/>
                </a:cxn>
                <a:cxn ang="0">
                  <a:pos x="26" y="81"/>
                </a:cxn>
                <a:cxn ang="0">
                  <a:pos x="12" y="72"/>
                </a:cxn>
                <a:cxn ang="0">
                  <a:pos x="3" y="59"/>
                </a:cxn>
                <a:cxn ang="0">
                  <a:pos x="0" y="42"/>
                </a:cxn>
                <a:cxn ang="0">
                  <a:pos x="3" y="25"/>
                </a:cxn>
                <a:cxn ang="0">
                  <a:pos x="10" y="56"/>
                </a:cxn>
                <a:cxn ang="0">
                  <a:pos x="17" y="68"/>
                </a:cxn>
                <a:cxn ang="0">
                  <a:pos x="28" y="75"/>
                </a:cxn>
                <a:cxn ang="0">
                  <a:pos x="42" y="78"/>
                </a:cxn>
                <a:cxn ang="0">
                  <a:pos x="56" y="75"/>
                </a:cxn>
                <a:cxn ang="0">
                  <a:pos x="67" y="68"/>
                </a:cxn>
                <a:cxn ang="0">
                  <a:pos x="74" y="56"/>
                </a:cxn>
                <a:cxn ang="0">
                  <a:pos x="77" y="42"/>
                </a:cxn>
                <a:cxn ang="0">
                  <a:pos x="74" y="28"/>
                </a:cxn>
                <a:cxn ang="0">
                  <a:pos x="67" y="16"/>
                </a:cxn>
                <a:cxn ang="0">
                  <a:pos x="56" y="9"/>
                </a:cxn>
                <a:cxn ang="0">
                  <a:pos x="42" y="6"/>
                </a:cxn>
                <a:cxn ang="0">
                  <a:pos x="28" y="9"/>
                </a:cxn>
                <a:cxn ang="0">
                  <a:pos x="17" y="16"/>
                </a:cxn>
                <a:cxn ang="0">
                  <a:pos x="10" y="28"/>
                </a:cxn>
                <a:cxn ang="0">
                  <a:pos x="7" y="42"/>
                </a:cxn>
                <a:cxn ang="0">
                  <a:pos x="10" y="56"/>
                </a:cxn>
                <a:cxn ang="0">
                  <a:pos x="26" y="17"/>
                </a:cxn>
                <a:cxn ang="0">
                  <a:pos x="45" y="17"/>
                </a:cxn>
                <a:cxn ang="0">
                  <a:pos x="58" y="21"/>
                </a:cxn>
                <a:cxn ang="0">
                  <a:pos x="62" y="32"/>
                </a:cxn>
                <a:cxn ang="0">
                  <a:pos x="58" y="41"/>
                </a:cxn>
                <a:cxn ang="0">
                  <a:pos x="49" y="45"/>
                </a:cxn>
                <a:cxn ang="0">
                  <a:pos x="63" y="67"/>
                </a:cxn>
                <a:cxn ang="0">
                  <a:pos x="55" y="67"/>
                </a:cxn>
                <a:cxn ang="0">
                  <a:pos x="41" y="46"/>
                </a:cxn>
                <a:cxn ang="0">
                  <a:pos x="33" y="46"/>
                </a:cxn>
                <a:cxn ang="0">
                  <a:pos x="33" y="67"/>
                </a:cxn>
                <a:cxn ang="0">
                  <a:pos x="26" y="67"/>
                </a:cxn>
                <a:cxn ang="0">
                  <a:pos x="26" y="17"/>
                </a:cxn>
                <a:cxn ang="0">
                  <a:pos x="33" y="39"/>
                </a:cxn>
                <a:cxn ang="0">
                  <a:pos x="41" y="39"/>
                </a:cxn>
                <a:cxn ang="0">
                  <a:pos x="46" y="39"/>
                </a:cxn>
                <a:cxn ang="0">
                  <a:pos x="50" y="38"/>
                </a:cxn>
                <a:cxn ang="0">
                  <a:pos x="53" y="36"/>
                </a:cxn>
                <a:cxn ang="0">
                  <a:pos x="54" y="31"/>
                </a:cxn>
                <a:cxn ang="0">
                  <a:pos x="53" y="27"/>
                </a:cxn>
                <a:cxn ang="0">
                  <a:pos x="51" y="25"/>
                </a:cxn>
                <a:cxn ang="0">
                  <a:pos x="47" y="24"/>
                </a:cxn>
                <a:cxn ang="0">
                  <a:pos x="43" y="24"/>
                </a:cxn>
                <a:cxn ang="0">
                  <a:pos x="33" y="24"/>
                </a:cxn>
                <a:cxn ang="0">
                  <a:pos x="33" y="39"/>
                </a:cxn>
              </a:cxnLst>
              <a:rect l="0" t="0" r="r" b="b"/>
              <a:pathLst>
                <a:path w="84" h="84">
                  <a:moveTo>
                    <a:pt x="3" y="25"/>
                  </a:moveTo>
                  <a:cubicBezTo>
                    <a:pt x="5" y="20"/>
                    <a:pt x="8" y="16"/>
                    <a:pt x="12" y="12"/>
                  </a:cubicBezTo>
                  <a:cubicBezTo>
                    <a:pt x="16" y="8"/>
                    <a:pt x="21" y="5"/>
                    <a:pt x="26" y="3"/>
                  </a:cubicBezTo>
                  <a:cubicBezTo>
                    <a:pt x="31" y="1"/>
                    <a:pt x="36" y="0"/>
                    <a:pt x="42" y="0"/>
                  </a:cubicBezTo>
                  <a:cubicBezTo>
                    <a:pt x="48" y="0"/>
                    <a:pt x="53" y="1"/>
                    <a:pt x="58" y="3"/>
                  </a:cubicBezTo>
                  <a:cubicBezTo>
                    <a:pt x="64" y="5"/>
                    <a:pt x="68" y="8"/>
                    <a:pt x="72" y="12"/>
                  </a:cubicBezTo>
                  <a:cubicBezTo>
                    <a:pt x="76" y="16"/>
                    <a:pt x="79" y="20"/>
                    <a:pt x="81" y="25"/>
                  </a:cubicBezTo>
                  <a:cubicBezTo>
                    <a:pt x="83" y="30"/>
                    <a:pt x="84" y="36"/>
                    <a:pt x="84" y="42"/>
                  </a:cubicBezTo>
                  <a:cubicBezTo>
                    <a:pt x="84" y="48"/>
                    <a:pt x="83" y="54"/>
                    <a:pt x="81" y="59"/>
                  </a:cubicBezTo>
                  <a:cubicBezTo>
                    <a:pt x="79" y="64"/>
                    <a:pt x="76" y="68"/>
                    <a:pt x="72" y="72"/>
                  </a:cubicBezTo>
                  <a:cubicBezTo>
                    <a:pt x="68" y="76"/>
                    <a:pt x="64" y="79"/>
                    <a:pt x="58" y="81"/>
                  </a:cubicBezTo>
                  <a:cubicBezTo>
                    <a:pt x="53" y="83"/>
                    <a:pt x="48" y="84"/>
                    <a:pt x="42" y="84"/>
                  </a:cubicBezTo>
                  <a:cubicBezTo>
                    <a:pt x="36" y="84"/>
                    <a:pt x="31" y="83"/>
                    <a:pt x="26" y="81"/>
                  </a:cubicBezTo>
                  <a:cubicBezTo>
                    <a:pt x="21" y="79"/>
                    <a:pt x="16" y="76"/>
                    <a:pt x="12" y="72"/>
                  </a:cubicBezTo>
                  <a:cubicBezTo>
                    <a:pt x="8" y="68"/>
                    <a:pt x="5" y="64"/>
                    <a:pt x="3" y="59"/>
                  </a:cubicBezTo>
                  <a:cubicBezTo>
                    <a:pt x="1" y="54"/>
                    <a:pt x="0" y="48"/>
                    <a:pt x="0" y="42"/>
                  </a:cubicBezTo>
                  <a:cubicBezTo>
                    <a:pt x="0" y="36"/>
                    <a:pt x="1" y="30"/>
                    <a:pt x="3" y="25"/>
                  </a:cubicBezTo>
                  <a:close/>
                  <a:moveTo>
                    <a:pt x="10" y="56"/>
                  </a:moveTo>
                  <a:cubicBezTo>
                    <a:pt x="12" y="61"/>
                    <a:pt x="14" y="65"/>
                    <a:pt x="17" y="68"/>
                  </a:cubicBezTo>
                  <a:cubicBezTo>
                    <a:pt x="20" y="71"/>
                    <a:pt x="24" y="74"/>
                    <a:pt x="28" y="75"/>
                  </a:cubicBezTo>
                  <a:cubicBezTo>
                    <a:pt x="33" y="77"/>
                    <a:pt x="37" y="78"/>
                    <a:pt x="42" y="78"/>
                  </a:cubicBezTo>
                  <a:cubicBezTo>
                    <a:pt x="47" y="78"/>
                    <a:pt x="52" y="77"/>
                    <a:pt x="56" y="75"/>
                  </a:cubicBezTo>
                  <a:cubicBezTo>
                    <a:pt x="60" y="74"/>
                    <a:pt x="64" y="71"/>
                    <a:pt x="67" y="68"/>
                  </a:cubicBezTo>
                  <a:cubicBezTo>
                    <a:pt x="70" y="65"/>
                    <a:pt x="72" y="61"/>
                    <a:pt x="74" y="56"/>
                  </a:cubicBezTo>
                  <a:cubicBezTo>
                    <a:pt x="76" y="52"/>
                    <a:pt x="77" y="47"/>
                    <a:pt x="77" y="42"/>
                  </a:cubicBezTo>
                  <a:cubicBezTo>
                    <a:pt x="77" y="37"/>
                    <a:pt x="76" y="32"/>
                    <a:pt x="74" y="28"/>
                  </a:cubicBezTo>
                  <a:cubicBezTo>
                    <a:pt x="72" y="23"/>
                    <a:pt x="70" y="20"/>
                    <a:pt x="67" y="16"/>
                  </a:cubicBezTo>
                  <a:cubicBezTo>
                    <a:pt x="64" y="13"/>
                    <a:pt x="60" y="11"/>
                    <a:pt x="56" y="9"/>
                  </a:cubicBezTo>
                  <a:cubicBezTo>
                    <a:pt x="52" y="7"/>
                    <a:pt x="47" y="6"/>
                    <a:pt x="42" y="6"/>
                  </a:cubicBezTo>
                  <a:cubicBezTo>
                    <a:pt x="37" y="6"/>
                    <a:pt x="33" y="7"/>
                    <a:pt x="28" y="9"/>
                  </a:cubicBezTo>
                  <a:cubicBezTo>
                    <a:pt x="24" y="11"/>
                    <a:pt x="20" y="13"/>
                    <a:pt x="17" y="16"/>
                  </a:cubicBezTo>
                  <a:cubicBezTo>
                    <a:pt x="14" y="20"/>
                    <a:pt x="12" y="23"/>
                    <a:pt x="10" y="28"/>
                  </a:cubicBezTo>
                  <a:cubicBezTo>
                    <a:pt x="8" y="32"/>
                    <a:pt x="7" y="37"/>
                    <a:pt x="7" y="42"/>
                  </a:cubicBezTo>
                  <a:cubicBezTo>
                    <a:pt x="7" y="47"/>
                    <a:pt x="8" y="52"/>
                    <a:pt x="10" y="56"/>
                  </a:cubicBezTo>
                  <a:close/>
                  <a:moveTo>
                    <a:pt x="26" y="17"/>
                  </a:moveTo>
                  <a:cubicBezTo>
                    <a:pt x="45" y="17"/>
                    <a:pt x="45" y="17"/>
                    <a:pt x="45" y="17"/>
                  </a:cubicBezTo>
                  <a:cubicBezTo>
                    <a:pt x="51" y="17"/>
                    <a:pt x="55" y="19"/>
                    <a:pt x="58" y="21"/>
                  </a:cubicBezTo>
                  <a:cubicBezTo>
                    <a:pt x="61" y="23"/>
                    <a:pt x="62" y="27"/>
                    <a:pt x="62" y="32"/>
                  </a:cubicBezTo>
                  <a:cubicBezTo>
                    <a:pt x="62" y="36"/>
                    <a:pt x="61" y="39"/>
                    <a:pt x="58" y="41"/>
                  </a:cubicBezTo>
                  <a:cubicBezTo>
                    <a:pt x="56" y="43"/>
                    <a:pt x="53" y="45"/>
                    <a:pt x="49" y="45"/>
                  </a:cubicBezTo>
                  <a:cubicBezTo>
                    <a:pt x="63" y="67"/>
                    <a:pt x="63" y="67"/>
                    <a:pt x="63" y="67"/>
                  </a:cubicBezTo>
                  <a:cubicBezTo>
                    <a:pt x="55" y="67"/>
                    <a:pt x="55" y="67"/>
                    <a:pt x="55" y="67"/>
                  </a:cubicBezTo>
                  <a:cubicBezTo>
                    <a:pt x="41" y="46"/>
                    <a:pt x="41" y="46"/>
                    <a:pt x="41" y="46"/>
                  </a:cubicBezTo>
                  <a:cubicBezTo>
                    <a:pt x="33" y="46"/>
                    <a:pt x="33" y="46"/>
                    <a:pt x="33" y="46"/>
                  </a:cubicBezTo>
                  <a:cubicBezTo>
                    <a:pt x="33" y="67"/>
                    <a:pt x="33" y="67"/>
                    <a:pt x="33" y="67"/>
                  </a:cubicBezTo>
                  <a:cubicBezTo>
                    <a:pt x="26" y="67"/>
                    <a:pt x="26" y="67"/>
                    <a:pt x="26" y="67"/>
                  </a:cubicBezTo>
                  <a:lnTo>
                    <a:pt x="26" y="17"/>
                  </a:lnTo>
                  <a:close/>
                  <a:moveTo>
                    <a:pt x="33" y="39"/>
                  </a:moveTo>
                  <a:cubicBezTo>
                    <a:pt x="41" y="39"/>
                    <a:pt x="41" y="39"/>
                    <a:pt x="41" y="39"/>
                  </a:cubicBezTo>
                  <a:cubicBezTo>
                    <a:pt x="43" y="39"/>
                    <a:pt x="45" y="39"/>
                    <a:pt x="46" y="39"/>
                  </a:cubicBezTo>
                  <a:cubicBezTo>
                    <a:pt x="48" y="39"/>
                    <a:pt x="49" y="39"/>
                    <a:pt x="50" y="38"/>
                  </a:cubicBezTo>
                  <a:cubicBezTo>
                    <a:pt x="52" y="38"/>
                    <a:pt x="53" y="37"/>
                    <a:pt x="53" y="36"/>
                  </a:cubicBezTo>
                  <a:cubicBezTo>
                    <a:pt x="54" y="35"/>
                    <a:pt x="54" y="33"/>
                    <a:pt x="54" y="31"/>
                  </a:cubicBezTo>
                  <a:cubicBezTo>
                    <a:pt x="54" y="30"/>
                    <a:pt x="54" y="28"/>
                    <a:pt x="53" y="27"/>
                  </a:cubicBezTo>
                  <a:cubicBezTo>
                    <a:pt x="53" y="26"/>
                    <a:pt x="52" y="26"/>
                    <a:pt x="51" y="25"/>
                  </a:cubicBezTo>
                  <a:cubicBezTo>
                    <a:pt x="50" y="24"/>
                    <a:pt x="49" y="24"/>
                    <a:pt x="47" y="24"/>
                  </a:cubicBezTo>
                  <a:cubicBezTo>
                    <a:pt x="46" y="24"/>
                    <a:pt x="45" y="24"/>
                    <a:pt x="43" y="24"/>
                  </a:cubicBezTo>
                  <a:cubicBezTo>
                    <a:pt x="33" y="24"/>
                    <a:pt x="33" y="24"/>
                    <a:pt x="33" y="24"/>
                  </a:cubicBezTo>
                  <a:lnTo>
                    <a:pt x="33" y="3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363534"/>
                </a:solidFill>
              </a:endParaRPr>
            </a:p>
          </p:txBody>
        </p:sp>
      </p:grpSp>
      <p:sp>
        <p:nvSpPr>
          <p:cNvPr id="2" name="Title 1"/>
          <p:cNvSpPr>
            <a:spLocks noGrp="1"/>
          </p:cNvSpPr>
          <p:nvPr>
            <p:ph type="ctrTitle"/>
          </p:nvPr>
        </p:nvSpPr>
        <p:spPr>
          <a:xfrm>
            <a:off x="447675" y="1266825"/>
            <a:ext cx="6262688" cy="1730375"/>
          </a:xfrm>
        </p:spPr>
        <p:txBody>
          <a:bodyPr wrap="square" lIns="0" tIns="0" rIns="0" bIns="0">
            <a:normAutofit/>
          </a:bodyPr>
          <a:lstStyle>
            <a:lvl1pPr algn="l">
              <a:defRPr sz="3000" baseline="0">
                <a:solidFill>
                  <a:schemeClr val="tx2"/>
                </a:solidFill>
              </a:defRPr>
            </a:lvl1pPr>
          </a:lstStyle>
          <a:p>
            <a:r>
              <a:rPr lang="en-US" noProof="0" smtClean="0"/>
              <a:t>Click to edit Master title style</a:t>
            </a:r>
            <a:endParaRPr lang="en-GB" noProof="0" dirty="0"/>
          </a:p>
        </p:txBody>
      </p:sp>
      <p:sp>
        <p:nvSpPr>
          <p:cNvPr id="16"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a:pPr/>
              <a:t>‹#›</a:t>
            </a:fld>
            <a:endParaRPr dirty="0"/>
          </a:p>
        </p:txBody>
      </p:sp>
    </p:spTree>
    <p:extLst>
      <p:ext uri="{BB962C8B-B14F-4D97-AF65-F5344CB8AC3E}">
        <p14:creationId xmlns:p14="http://schemas.microsoft.com/office/powerpoint/2010/main" val="1570223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11" name="Image 10" descr="footer-Beet.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5529263"/>
            <a:ext cx="9144000" cy="1328737"/>
          </a:xfrm>
          <a:prstGeom prst="rect">
            <a:avLst/>
          </a:prstGeom>
        </p:spPr>
      </p:pic>
      <p:sp>
        <p:nvSpPr>
          <p:cNvPr id="23"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US" noProof="0" smtClean="0"/>
              <a:t>Click to edit Master title style</a:t>
            </a:r>
            <a:endParaRPr lang="en-GB" noProof="0" dirty="0"/>
          </a:p>
        </p:txBody>
      </p:sp>
      <p:sp>
        <p:nvSpPr>
          <p:cNvPr id="21" name="Content Placeholder 20"/>
          <p:cNvSpPr>
            <a:spLocks noGrp="1"/>
          </p:cNvSpPr>
          <p:nvPr>
            <p:ph sz="quarter" idx="17"/>
          </p:nvPr>
        </p:nvSpPr>
        <p:spPr>
          <a:xfrm>
            <a:off x="449263" y="1263408"/>
            <a:ext cx="8250237" cy="4889742"/>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7"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a:pPr/>
              <a:t>‹#›</a:t>
            </a:fld>
            <a:endParaRPr dirty="0"/>
          </a:p>
        </p:txBody>
      </p:sp>
      <p:grpSp>
        <p:nvGrpSpPr>
          <p:cNvPr id="38" name="Group 37"/>
          <p:cNvGrpSpPr/>
          <p:nvPr userDrawn="1"/>
        </p:nvGrpSpPr>
        <p:grpSpPr bwMode="gray">
          <a:xfrm>
            <a:off x="7975371" y="6325019"/>
            <a:ext cx="715649" cy="333534"/>
            <a:chOff x="7527713" y="5505450"/>
            <a:chExt cx="1163308" cy="542169"/>
          </a:xfrm>
        </p:grpSpPr>
        <p:sp>
          <p:nvSpPr>
            <p:cNvPr id="7"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363534"/>
                </a:solidFill>
              </a:endParaRPr>
            </a:p>
          </p:txBody>
        </p:sp>
        <p:sp>
          <p:nvSpPr>
            <p:cNvPr id="8"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363534"/>
                </a:solidFill>
              </a:endParaRPr>
            </a:p>
          </p:txBody>
        </p:sp>
        <p:sp>
          <p:nvSpPr>
            <p:cNvPr id="9"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dirty="0">
                <a:solidFill>
                  <a:srgbClr val="363534"/>
                </a:solidFill>
              </a:endParaRPr>
            </a:p>
          </p:txBody>
        </p:sp>
      </p:grpSp>
      <p:sp>
        <p:nvSpPr>
          <p:cNvPr id="10" name="TextBox 9" descr="CONFIDENTIAL_TAG_0xFFEE"/>
          <p:cNvSpPr txBox="1"/>
          <p:nvPr userDrawn="1"/>
        </p:nvSpPr>
        <p:spPr bwMode="auto">
          <a:xfrm>
            <a:off x="5915025" y="6515640"/>
            <a:ext cx="1684172" cy="169277"/>
          </a:xfrm>
          <a:prstGeom prst="rect">
            <a:avLst/>
          </a:prstGeom>
          <a:noFill/>
          <a:ln w="9525" algn="ctr">
            <a:noFill/>
            <a:miter lim="800000"/>
            <a:headEnd/>
            <a:tailEnd/>
          </a:ln>
          <a:effectLst>
            <a:glow>
              <a:srgbClr val="000000"/>
            </a:glow>
          </a:effectLst>
        </p:spPr>
        <p:txBody>
          <a:bodyPr vert="horz" wrap="square" lIns="0" tIns="0" rIns="0" bIns="0" rtlCol="0">
            <a:spAutoFit/>
          </a:bodyPr>
          <a:lstStyle/>
          <a:p>
            <a:pPr>
              <a:defRPr/>
            </a:pPr>
            <a:r>
              <a:rPr lang="fr-FR" sz="1100" dirty="0" smtClean="0">
                <a:solidFill>
                  <a:srgbClr val="666666"/>
                </a:solidFill>
                <a:cs typeface="Arial" pitchFamily="34" charset="0"/>
              </a:rPr>
              <a:t>Confidential</a:t>
            </a:r>
          </a:p>
        </p:txBody>
      </p:sp>
    </p:spTree>
    <p:extLst>
      <p:ext uri="{BB962C8B-B14F-4D97-AF65-F5344CB8AC3E}">
        <p14:creationId xmlns:p14="http://schemas.microsoft.com/office/powerpoint/2010/main" val="21729981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two">
    <p:spTree>
      <p:nvGrpSpPr>
        <p:cNvPr id="1" name=""/>
        <p:cNvGrpSpPr/>
        <p:nvPr/>
      </p:nvGrpSpPr>
      <p:grpSpPr>
        <a:xfrm>
          <a:off x="0" y="0"/>
          <a:ext cx="0" cy="0"/>
          <a:chOff x="0" y="0"/>
          <a:chExt cx="0" cy="0"/>
        </a:xfrm>
      </p:grpSpPr>
      <p:pic>
        <p:nvPicPr>
          <p:cNvPr id="13" name="Image 10" descr="footer-Beet.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5529263"/>
            <a:ext cx="9144000" cy="1328737"/>
          </a:xfrm>
          <a:prstGeom prst="rect">
            <a:avLst/>
          </a:prstGeom>
        </p:spPr>
      </p:pic>
      <p:sp>
        <p:nvSpPr>
          <p:cNvPr id="14"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a:pPr/>
              <a:t>‹#›</a:t>
            </a:fld>
            <a:endParaRPr dirty="0"/>
          </a:p>
        </p:txBody>
      </p:sp>
      <p:sp>
        <p:nvSpPr>
          <p:cNvPr id="10"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US" noProof="0" smtClean="0"/>
              <a:t>Click to edit Master title style</a:t>
            </a:r>
            <a:endParaRPr lang="en-GB" noProof="0" dirty="0"/>
          </a:p>
        </p:txBody>
      </p:sp>
      <p:sp>
        <p:nvSpPr>
          <p:cNvPr id="11" name="Content Placeholder 20"/>
          <p:cNvSpPr>
            <a:spLocks noGrp="1"/>
          </p:cNvSpPr>
          <p:nvPr>
            <p:ph sz="quarter" idx="17"/>
          </p:nvPr>
        </p:nvSpPr>
        <p:spPr>
          <a:xfrm>
            <a:off x="449264" y="1266825"/>
            <a:ext cx="3956050" cy="4886325"/>
          </a:xfrm>
          <a:prstGeom prst="rect">
            <a:avLst/>
          </a:prstGeom>
        </p:spPr>
        <p:txBody>
          <a:bodyPr lIns="0" tIns="0" rIns="0" bIns="0"/>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0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0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0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00000"/>
              <a:buFont typeface="Arial" pitchFamily="34" charset="0"/>
              <a:buChar char="•"/>
              <a:defRPr sz="1400">
                <a:solidFill>
                  <a:schemeClr val="tx1"/>
                </a:solidFill>
                <a:latin typeface="Arial" pitchFamily="34" charset="0"/>
              </a:defRPr>
            </a:lvl5pPr>
            <a:lvl6pPr marL="1136650" indent="-215900">
              <a:spcBef>
                <a:spcPts val="500"/>
              </a:spcBef>
              <a:buClr>
                <a:schemeClr val="accent1"/>
              </a:buClr>
              <a:buSzPct val="100000"/>
              <a:buFont typeface="Verdana" pitchFamily="34" charset="0"/>
              <a:buChar char="•"/>
              <a:defRPr sz="1050" baseline="0">
                <a:solidFill>
                  <a:schemeClr val="tx1"/>
                </a:solidFill>
                <a:latin typeface="Arial" pitchFamily="34" charset="0"/>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2" name="Content Placeholder 20"/>
          <p:cNvSpPr>
            <a:spLocks noGrp="1"/>
          </p:cNvSpPr>
          <p:nvPr>
            <p:ph sz="quarter" idx="23"/>
          </p:nvPr>
        </p:nvSpPr>
        <p:spPr>
          <a:xfrm>
            <a:off x="4741416" y="1266825"/>
            <a:ext cx="3956050" cy="4886325"/>
          </a:xfrm>
          <a:prstGeom prst="rect">
            <a:avLst/>
          </a:prstGeom>
        </p:spPr>
        <p:txBody>
          <a:bodyPr lIns="0" tIns="0" rIns="0" bIns="0"/>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latin typeface="Arial" pitchFamily="34" charset="0"/>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grpSp>
        <p:nvGrpSpPr>
          <p:cNvPr id="17" name="Group 16"/>
          <p:cNvGrpSpPr/>
          <p:nvPr userDrawn="1"/>
        </p:nvGrpSpPr>
        <p:grpSpPr bwMode="gray">
          <a:xfrm>
            <a:off x="7975371" y="6325019"/>
            <a:ext cx="715649" cy="333534"/>
            <a:chOff x="7527713" y="5505450"/>
            <a:chExt cx="1163308" cy="542169"/>
          </a:xfrm>
        </p:grpSpPr>
        <p:sp>
          <p:nvSpPr>
            <p:cNvPr id="18"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363534"/>
                </a:solidFill>
              </a:endParaRPr>
            </a:p>
          </p:txBody>
        </p:sp>
        <p:sp>
          <p:nvSpPr>
            <p:cNvPr id="19"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363534"/>
                </a:solidFill>
              </a:endParaRPr>
            </a:p>
          </p:txBody>
        </p:sp>
        <p:sp>
          <p:nvSpPr>
            <p:cNvPr id="20"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dirty="0">
                <a:solidFill>
                  <a:srgbClr val="363534"/>
                </a:solidFill>
              </a:endParaRPr>
            </a:p>
          </p:txBody>
        </p:sp>
      </p:grpSp>
      <p:sp>
        <p:nvSpPr>
          <p:cNvPr id="3" name="TextBox 2" descr="CONFIDENTIAL_TAG_0xFFEE"/>
          <p:cNvSpPr txBox="1"/>
          <p:nvPr userDrawn="1"/>
        </p:nvSpPr>
        <p:spPr bwMode="auto">
          <a:xfrm>
            <a:off x="5915025" y="6515640"/>
            <a:ext cx="1684172" cy="169277"/>
          </a:xfrm>
          <a:prstGeom prst="rect">
            <a:avLst/>
          </a:prstGeom>
          <a:noFill/>
          <a:ln w="9525" algn="ctr">
            <a:noFill/>
            <a:miter lim="800000"/>
            <a:headEnd/>
            <a:tailEnd/>
          </a:ln>
          <a:effectLst>
            <a:glow>
              <a:srgbClr val="000000"/>
            </a:glow>
          </a:effectLst>
        </p:spPr>
        <p:txBody>
          <a:bodyPr vert="horz" wrap="square" lIns="0" tIns="0" rIns="0" bIns="0" rtlCol="0">
            <a:spAutoFit/>
          </a:bodyPr>
          <a:lstStyle/>
          <a:p>
            <a:pPr>
              <a:defRPr/>
            </a:pPr>
            <a:r>
              <a:rPr lang="fr-FR" sz="1100" dirty="0" smtClean="0">
                <a:solidFill>
                  <a:srgbClr val="666666"/>
                </a:solidFill>
                <a:cs typeface="Arial" pitchFamily="34" charset="0"/>
              </a:rPr>
              <a:t>Confidential</a:t>
            </a:r>
          </a:p>
        </p:txBody>
      </p:sp>
    </p:spTree>
    <p:extLst>
      <p:ext uri="{BB962C8B-B14F-4D97-AF65-F5344CB8AC3E}">
        <p14:creationId xmlns:p14="http://schemas.microsoft.com/office/powerpoint/2010/main" val="338533992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pic>
        <p:nvPicPr>
          <p:cNvPr id="11" name="Image 10" descr="footer-Beet.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5529263"/>
            <a:ext cx="9144000" cy="1328737"/>
          </a:xfrm>
          <a:prstGeom prst="rect">
            <a:avLst/>
          </a:prstGeom>
        </p:spPr>
      </p:pic>
      <p:sp>
        <p:nvSpPr>
          <p:cNvPr id="8"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US" noProof="0" smtClean="0"/>
              <a:t>Click to edit Master title style</a:t>
            </a:r>
            <a:endParaRPr lang="en-GB" noProof="0" dirty="0"/>
          </a:p>
        </p:txBody>
      </p:sp>
      <p:sp>
        <p:nvSpPr>
          <p:cNvPr id="10"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a:pPr/>
              <a:t>‹#›</a:t>
            </a:fld>
            <a:endParaRPr dirty="0"/>
          </a:p>
        </p:txBody>
      </p:sp>
      <p:grpSp>
        <p:nvGrpSpPr>
          <p:cNvPr id="13" name="Group 12"/>
          <p:cNvGrpSpPr/>
          <p:nvPr userDrawn="1"/>
        </p:nvGrpSpPr>
        <p:grpSpPr bwMode="gray">
          <a:xfrm>
            <a:off x="7975371" y="6325019"/>
            <a:ext cx="715649" cy="333534"/>
            <a:chOff x="7527713" y="5505450"/>
            <a:chExt cx="1163308" cy="542169"/>
          </a:xfrm>
        </p:grpSpPr>
        <p:sp>
          <p:nvSpPr>
            <p:cNvPr id="14"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363534"/>
                </a:solidFill>
              </a:endParaRPr>
            </a:p>
          </p:txBody>
        </p:sp>
        <p:sp>
          <p:nvSpPr>
            <p:cNvPr id="15"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363534"/>
                </a:solidFill>
              </a:endParaRPr>
            </a:p>
          </p:txBody>
        </p:sp>
        <p:sp>
          <p:nvSpPr>
            <p:cNvPr id="16"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dirty="0">
                <a:solidFill>
                  <a:srgbClr val="363534"/>
                </a:solidFill>
              </a:endParaRPr>
            </a:p>
          </p:txBody>
        </p:sp>
      </p:grpSp>
      <p:sp>
        <p:nvSpPr>
          <p:cNvPr id="3" name="TextBox 2" descr="CONFIDENTIAL_TAG_0xFFEE"/>
          <p:cNvSpPr txBox="1"/>
          <p:nvPr userDrawn="1"/>
        </p:nvSpPr>
        <p:spPr bwMode="auto">
          <a:xfrm>
            <a:off x="5915025" y="6515640"/>
            <a:ext cx="1684172" cy="169277"/>
          </a:xfrm>
          <a:prstGeom prst="rect">
            <a:avLst/>
          </a:prstGeom>
          <a:noFill/>
          <a:ln w="9525" algn="ctr">
            <a:noFill/>
            <a:miter lim="800000"/>
            <a:headEnd/>
            <a:tailEnd/>
          </a:ln>
          <a:effectLst>
            <a:glow>
              <a:srgbClr val="000000"/>
            </a:glow>
          </a:effectLst>
        </p:spPr>
        <p:txBody>
          <a:bodyPr vert="horz" wrap="square" lIns="0" tIns="0" rIns="0" bIns="0" rtlCol="0">
            <a:spAutoFit/>
          </a:bodyPr>
          <a:lstStyle/>
          <a:p>
            <a:pPr>
              <a:defRPr/>
            </a:pPr>
            <a:r>
              <a:rPr lang="fr-FR" sz="1100" dirty="0" smtClean="0">
                <a:solidFill>
                  <a:srgbClr val="666666"/>
                </a:solidFill>
                <a:cs typeface="Arial" pitchFamily="34" charset="0"/>
              </a:rPr>
              <a:t>Confidential</a:t>
            </a:r>
          </a:p>
        </p:txBody>
      </p:sp>
    </p:spTree>
    <p:extLst>
      <p:ext uri="{BB962C8B-B14F-4D97-AF65-F5344CB8AC3E}">
        <p14:creationId xmlns:p14="http://schemas.microsoft.com/office/powerpoint/2010/main" val="1579495734"/>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 High Content slide">
    <p:spTree>
      <p:nvGrpSpPr>
        <p:cNvPr id="1" name=""/>
        <p:cNvGrpSpPr/>
        <p:nvPr/>
      </p:nvGrpSpPr>
      <p:grpSpPr>
        <a:xfrm>
          <a:off x="0" y="0"/>
          <a:ext cx="0" cy="0"/>
          <a:chOff x="0" y="0"/>
          <a:chExt cx="0" cy="0"/>
        </a:xfrm>
      </p:grpSpPr>
      <p:pic>
        <p:nvPicPr>
          <p:cNvPr id="12" name="Image 10" descr="footer-Beet.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5529263"/>
            <a:ext cx="9144000" cy="1328737"/>
          </a:xfrm>
          <a:prstGeom prst="rect">
            <a:avLst/>
          </a:prstGeom>
        </p:spPr>
      </p:pic>
      <p:sp>
        <p:nvSpPr>
          <p:cNvPr id="11"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a:pPr/>
              <a:t>‹#›</a:t>
            </a:fld>
            <a:endParaRPr dirty="0"/>
          </a:p>
        </p:txBody>
      </p:sp>
      <p:sp>
        <p:nvSpPr>
          <p:cNvPr id="9"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US" noProof="0" smtClean="0"/>
              <a:t>Click to edit Master title style</a:t>
            </a:r>
            <a:endParaRPr lang="en-GB" noProof="0" dirty="0"/>
          </a:p>
        </p:txBody>
      </p:sp>
      <p:sp>
        <p:nvSpPr>
          <p:cNvPr id="14" name="Content Placeholder 20"/>
          <p:cNvSpPr>
            <a:spLocks noGrp="1"/>
          </p:cNvSpPr>
          <p:nvPr>
            <p:ph sz="quarter" idx="17"/>
          </p:nvPr>
        </p:nvSpPr>
        <p:spPr>
          <a:xfrm>
            <a:off x="449263" y="1289829"/>
            <a:ext cx="8250237" cy="4871259"/>
          </a:xfrm>
          <a:prstGeom prst="rect">
            <a:avLst/>
          </a:prstGeom>
        </p:spPr>
        <p:txBody>
          <a:bodyPr lIns="0" tIns="0" rIns="0" bIns="0">
            <a:normAutofit/>
          </a:bodyPr>
          <a:lstStyle>
            <a:lvl1pPr marL="0" indent="0">
              <a:spcBef>
                <a:spcPts val="600"/>
              </a:spcBef>
              <a:buClr>
                <a:schemeClr val="accent1"/>
              </a:buClr>
              <a:buSzPct val="110000"/>
              <a:buFont typeface="Arial" pitchFamily="34" charset="0"/>
              <a:buNone/>
              <a:defRPr sz="1200">
                <a:solidFill>
                  <a:schemeClr val="tx1"/>
                </a:solidFill>
                <a:latin typeface="Arial" pitchFamily="34" charset="0"/>
              </a:defRPr>
            </a:lvl1pPr>
            <a:lvl2pPr marL="263525" indent="-263525">
              <a:spcBef>
                <a:spcPts val="600"/>
              </a:spcBef>
              <a:buClr>
                <a:schemeClr val="accent1"/>
              </a:buClr>
              <a:buSzPct val="110000"/>
              <a:buFont typeface="Arial" pitchFamily="34" charset="0"/>
              <a:buChar char="•"/>
              <a:defRPr sz="1200" baseline="0">
                <a:solidFill>
                  <a:schemeClr val="tx1"/>
                </a:solidFill>
                <a:latin typeface="Arial" pitchFamily="34" charset="0"/>
              </a:defRPr>
            </a:lvl2pPr>
            <a:lvl3pPr marL="536575" indent="-273050">
              <a:spcBef>
                <a:spcPts val="600"/>
              </a:spcBef>
              <a:buClr>
                <a:schemeClr val="accent1"/>
              </a:buClr>
              <a:buSzPct val="110000"/>
              <a:buFont typeface="Arial" pitchFamily="34" charset="0"/>
              <a:buChar char="•"/>
              <a:defRPr sz="1200">
                <a:solidFill>
                  <a:schemeClr val="tx1"/>
                </a:solidFill>
                <a:latin typeface="Arial" pitchFamily="34" charset="0"/>
              </a:defRPr>
            </a:lvl3pPr>
            <a:lvl4pPr marL="811213" indent="-274638">
              <a:spcBef>
                <a:spcPts val="600"/>
              </a:spcBef>
              <a:buClr>
                <a:schemeClr val="accent1"/>
              </a:buClr>
              <a:buSzPct val="110000"/>
              <a:buFont typeface="Arial" pitchFamily="34" charset="0"/>
              <a:buChar char="•"/>
              <a:defRPr sz="1100">
                <a:solidFill>
                  <a:schemeClr val="tx1"/>
                </a:solidFill>
                <a:latin typeface="Arial" pitchFamily="34" charset="0"/>
              </a:defRPr>
            </a:lvl4pPr>
            <a:lvl5pPr marL="1074738" indent="-263525">
              <a:spcBef>
                <a:spcPts val="600"/>
              </a:spcBef>
              <a:buClr>
                <a:schemeClr val="accent1"/>
              </a:buClr>
              <a:buSzPct val="110000"/>
              <a:buFont typeface="Arial" pitchFamily="34" charset="0"/>
              <a:buChar char="•"/>
              <a:defRPr sz="1050">
                <a:solidFill>
                  <a:schemeClr val="tx1"/>
                </a:solidFill>
                <a:latin typeface="Arial" pitchFamily="34" charset="0"/>
              </a:defRPr>
            </a:lvl5pPr>
            <a:lvl6pPr marL="1136650" indent="-215900">
              <a:spcBef>
                <a:spcPts val="500"/>
              </a:spcBef>
              <a:buClr>
                <a:schemeClr val="accent1"/>
              </a:buClr>
              <a:buSzPct val="100000"/>
              <a:buFont typeface="Verdana" pitchFamily="34" charset="0"/>
              <a:buChar char="•"/>
              <a:defRPr sz="105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grpSp>
        <p:nvGrpSpPr>
          <p:cNvPr id="15" name="Group 14"/>
          <p:cNvGrpSpPr/>
          <p:nvPr userDrawn="1"/>
        </p:nvGrpSpPr>
        <p:grpSpPr bwMode="gray">
          <a:xfrm>
            <a:off x="7975371" y="6325019"/>
            <a:ext cx="715649" cy="333534"/>
            <a:chOff x="7527713" y="5505450"/>
            <a:chExt cx="1163308" cy="542169"/>
          </a:xfrm>
        </p:grpSpPr>
        <p:sp>
          <p:nvSpPr>
            <p:cNvPr id="16"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363534"/>
                </a:solidFill>
              </a:endParaRPr>
            </a:p>
          </p:txBody>
        </p:sp>
        <p:sp>
          <p:nvSpPr>
            <p:cNvPr id="17"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363534"/>
                </a:solidFill>
              </a:endParaRPr>
            </a:p>
          </p:txBody>
        </p:sp>
        <p:sp>
          <p:nvSpPr>
            <p:cNvPr id="18"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dirty="0">
                <a:solidFill>
                  <a:srgbClr val="363534"/>
                </a:solidFill>
              </a:endParaRPr>
            </a:p>
          </p:txBody>
        </p:sp>
      </p:grpSp>
      <p:sp>
        <p:nvSpPr>
          <p:cNvPr id="3" name="TextBox 2" descr="CONFIDENTIAL_TAG_0xFFEE"/>
          <p:cNvSpPr txBox="1"/>
          <p:nvPr userDrawn="1"/>
        </p:nvSpPr>
        <p:spPr bwMode="auto">
          <a:xfrm>
            <a:off x="5915025" y="6515640"/>
            <a:ext cx="1684172" cy="169277"/>
          </a:xfrm>
          <a:prstGeom prst="rect">
            <a:avLst/>
          </a:prstGeom>
          <a:noFill/>
          <a:ln w="9525" algn="ctr">
            <a:noFill/>
            <a:miter lim="800000"/>
            <a:headEnd/>
            <a:tailEnd/>
          </a:ln>
          <a:effectLst>
            <a:glow>
              <a:srgbClr val="000000"/>
            </a:glow>
          </a:effectLst>
        </p:spPr>
        <p:txBody>
          <a:bodyPr vert="horz" wrap="square" lIns="0" tIns="0" rIns="0" bIns="0" rtlCol="0">
            <a:spAutoFit/>
          </a:bodyPr>
          <a:lstStyle/>
          <a:p>
            <a:pPr>
              <a:defRPr/>
            </a:pPr>
            <a:r>
              <a:rPr lang="fr-FR" sz="1100" dirty="0" smtClean="0">
                <a:solidFill>
                  <a:srgbClr val="666666"/>
                </a:solidFill>
                <a:cs typeface="Arial" pitchFamily="34" charset="0"/>
              </a:rPr>
              <a:t>Confidential</a:t>
            </a:r>
          </a:p>
        </p:txBody>
      </p:sp>
    </p:spTree>
    <p:extLst>
      <p:ext uri="{BB962C8B-B14F-4D97-AF65-F5344CB8AC3E}">
        <p14:creationId xmlns:p14="http://schemas.microsoft.com/office/powerpoint/2010/main" val="103913825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two - High Content slide">
    <p:spTree>
      <p:nvGrpSpPr>
        <p:cNvPr id="1" name=""/>
        <p:cNvGrpSpPr/>
        <p:nvPr/>
      </p:nvGrpSpPr>
      <p:grpSpPr>
        <a:xfrm>
          <a:off x="0" y="0"/>
          <a:ext cx="0" cy="0"/>
          <a:chOff x="0" y="0"/>
          <a:chExt cx="0" cy="0"/>
        </a:xfrm>
      </p:grpSpPr>
      <p:pic>
        <p:nvPicPr>
          <p:cNvPr id="13" name="Image 10" descr="footer-Beet.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5529263"/>
            <a:ext cx="9144000" cy="1328737"/>
          </a:xfrm>
          <a:prstGeom prst="rect">
            <a:avLst/>
          </a:prstGeom>
        </p:spPr>
      </p:pic>
      <p:sp>
        <p:nvSpPr>
          <p:cNvPr id="10"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US" noProof="0" smtClean="0"/>
              <a:t>Click to edit Master title style</a:t>
            </a:r>
            <a:endParaRPr lang="en-GB" noProof="0" dirty="0"/>
          </a:p>
        </p:txBody>
      </p:sp>
      <p:sp>
        <p:nvSpPr>
          <p:cNvPr id="12"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a:pPr/>
              <a:t>‹#›</a:t>
            </a:fld>
            <a:endParaRPr dirty="0"/>
          </a:p>
        </p:txBody>
      </p:sp>
      <p:sp>
        <p:nvSpPr>
          <p:cNvPr id="15" name="Content Placeholder 20"/>
          <p:cNvSpPr>
            <a:spLocks noGrp="1"/>
          </p:cNvSpPr>
          <p:nvPr>
            <p:ph sz="quarter" idx="17"/>
          </p:nvPr>
        </p:nvSpPr>
        <p:spPr>
          <a:xfrm>
            <a:off x="449264" y="1289829"/>
            <a:ext cx="3956049" cy="4871259"/>
          </a:xfrm>
          <a:prstGeom prst="rect">
            <a:avLst/>
          </a:prstGeom>
        </p:spPr>
        <p:txBody>
          <a:bodyPr lIns="0" tIns="0" rIns="0" bIns="0">
            <a:normAutofit/>
          </a:bodyPr>
          <a:lstStyle>
            <a:lvl1pPr marL="0" indent="0">
              <a:spcBef>
                <a:spcPts val="600"/>
              </a:spcBef>
              <a:buClr>
                <a:schemeClr val="accent1"/>
              </a:buClr>
              <a:buSzPct val="110000"/>
              <a:buFont typeface="Arial" pitchFamily="34" charset="0"/>
              <a:buNone/>
              <a:defRPr sz="1200">
                <a:solidFill>
                  <a:schemeClr val="tx1"/>
                </a:solidFill>
                <a:latin typeface="Arial" pitchFamily="34" charset="0"/>
              </a:defRPr>
            </a:lvl1pPr>
            <a:lvl2pPr marL="263525" indent="-263525">
              <a:spcBef>
                <a:spcPts val="600"/>
              </a:spcBef>
              <a:buClr>
                <a:schemeClr val="accent1"/>
              </a:buClr>
              <a:buSzPct val="110000"/>
              <a:buFont typeface="Arial" pitchFamily="34" charset="0"/>
              <a:buChar char="•"/>
              <a:defRPr sz="1200" baseline="0">
                <a:solidFill>
                  <a:schemeClr val="tx1"/>
                </a:solidFill>
                <a:latin typeface="Arial" pitchFamily="34" charset="0"/>
              </a:defRPr>
            </a:lvl2pPr>
            <a:lvl3pPr marL="536575" indent="-273050">
              <a:spcBef>
                <a:spcPts val="600"/>
              </a:spcBef>
              <a:buClr>
                <a:schemeClr val="accent1"/>
              </a:buClr>
              <a:buSzPct val="110000"/>
              <a:buFont typeface="Arial" pitchFamily="34" charset="0"/>
              <a:buChar char="•"/>
              <a:defRPr sz="1200">
                <a:solidFill>
                  <a:schemeClr val="tx1"/>
                </a:solidFill>
                <a:latin typeface="Arial" pitchFamily="34" charset="0"/>
              </a:defRPr>
            </a:lvl3pPr>
            <a:lvl4pPr marL="811213" indent="-274638">
              <a:spcBef>
                <a:spcPts val="600"/>
              </a:spcBef>
              <a:buClr>
                <a:schemeClr val="accent1"/>
              </a:buClr>
              <a:buSzPct val="110000"/>
              <a:buFont typeface="Arial" pitchFamily="34" charset="0"/>
              <a:buChar char="•"/>
              <a:defRPr sz="1100">
                <a:solidFill>
                  <a:schemeClr val="tx1"/>
                </a:solidFill>
                <a:latin typeface="Arial" pitchFamily="34" charset="0"/>
              </a:defRPr>
            </a:lvl4pPr>
            <a:lvl5pPr marL="1074738" indent="-263525">
              <a:spcBef>
                <a:spcPts val="600"/>
              </a:spcBef>
              <a:buClr>
                <a:schemeClr val="accent1"/>
              </a:buClr>
              <a:buSzPct val="110000"/>
              <a:buFont typeface="Arial" pitchFamily="34" charset="0"/>
              <a:buChar char="•"/>
              <a:defRPr sz="105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6" name="Content Placeholder 20"/>
          <p:cNvSpPr>
            <a:spLocks noGrp="1"/>
          </p:cNvSpPr>
          <p:nvPr>
            <p:ph sz="quarter" idx="18"/>
          </p:nvPr>
        </p:nvSpPr>
        <p:spPr>
          <a:xfrm>
            <a:off x="4754116" y="1289829"/>
            <a:ext cx="3945384" cy="4871259"/>
          </a:xfrm>
          <a:prstGeom prst="rect">
            <a:avLst/>
          </a:prstGeom>
        </p:spPr>
        <p:txBody>
          <a:bodyPr lIns="0" tIns="0" rIns="0" bIns="0">
            <a:normAutofit/>
          </a:bodyPr>
          <a:lstStyle>
            <a:lvl1pPr marL="0" indent="0">
              <a:spcBef>
                <a:spcPts val="600"/>
              </a:spcBef>
              <a:buClr>
                <a:schemeClr val="accent1"/>
              </a:buClr>
              <a:buSzPct val="110000"/>
              <a:buFont typeface="Arial" pitchFamily="34" charset="0"/>
              <a:buNone/>
              <a:defRPr sz="1200">
                <a:solidFill>
                  <a:schemeClr val="tx1"/>
                </a:solidFill>
                <a:latin typeface="Arial" pitchFamily="34" charset="0"/>
              </a:defRPr>
            </a:lvl1pPr>
            <a:lvl2pPr marL="263525" indent="-263525">
              <a:spcBef>
                <a:spcPts val="600"/>
              </a:spcBef>
              <a:buClr>
                <a:schemeClr val="accent1"/>
              </a:buClr>
              <a:buSzPct val="110000"/>
              <a:buFont typeface="Arial" pitchFamily="34" charset="0"/>
              <a:buChar char="•"/>
              <a:defRPr sz="1200" baseline="0">
                <a:solidFill>
                  <a:schemeClr val="tx1"/>
                </a:solidFill>
                <a:latin typeface="Arial" pitchFamily="34" charset="0"/>
              </a:defRPr>
            </a:lvl2pPr>
            <a:lvl3pPr marL="536575" indent="-273050">
              <a:spcBef>
                <a:spcPts val="600"/>
              </a:spcBef>
              <a:buClr>
                <a:schemeClr val="accent1"/>
              </a:buClr>
              <a:buSzPct val="110000"/>
              <a:buFont typeface="Arial" pitchFamily="34" charset="0"/>
              <a:buChar char="•"/>
              <a:defRPr sz="1200">
                <a:solidFill>
                  <a:schemeClr val="tx1"/>
                </a:solidFill>
                <a:latin typeface="Arial" pitchFamily="34" charset="0"/>
              </a:defRPr>
            </a:lvl3pPr>
            <a:lvl4pPr marL="811213" indent="-274638">
              <a:spcBef>
                <a:spcPts val="600"/>
              </a:spcBef>
              <a:buClr>
                <a:schemeClr val="accent1"/>
              </a:buClr>
              <a:buSzPct val="110000"/>
              <a:buFont typeface="Arial" pitchFamily="34" charset="0"/>
              <a:buChar char="•"/>
              <a:defRPr sz="1100">
                <a:solidFill>
                  <a:schemeClr val="tx1"/>
                </a:solidFill>
                <a:latin typeface="Arial" pitchFamily="34" charset="0"/>
              </a:defRPr>
            </a:lvl4pPr>
            <a:lvl5pPr marL="1074738" indent="-263525">
              <a:spcBef>
                <a:spcPts val="600"/>
              </a:spcBef>
              <a:buClr>
                <a:schemeClr val="accent1"/>
              </a:buClr>
              <a:buSzPct val="110000"/>
              <a:buFont typeface="Arial" pitchFamily="34" charset="0"/>
              <a:buChar char="•"/>
              <a:defRPr sz="105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grpSp>
        <p:nvGrpSpPr>
          <p:cNvPr id="17" name="Group 16"/>
          <p:cNvGrpSpPr/>
          <p:nvPr userDrawn="1"/>
        </p:nvGrpSpPr>
        <p:grpSpPr bwMode="gray">
          <a:xfrm>
            <a:off x="7975371" y="6325019"/>
            <a:ext cx="715649" cy="333534"/>
            <a:chOff x="7527713" y="5505450"/>
            <a:chExt cx="1163308" cy="542169"/>
          </a:xfrm>
        </p:grpSpPr>
        <p:sp>
          <p:nvSpPr>
            <p:cNvPr id="18"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363534"/>
                </a:solidFill>
              </a:endParaRPr>
            </a:p>
          </p:txBody>
        </p:sp>
        <p:sp>
          <p:nvSpPr>
            <p:cNvPr id="19"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363534"/>
                </a:solidFill>
              </a:endParaRPr>
            </a:p>
          </p:txBody>
        </p:sp>
        <p:sp>
          <p:nvSpPr>
            <p:cNvPr id="20"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dirty="0">
                <a:solidFill>
                  <a:srgbClr val="363534"/>
                </a:solidFill>
              </a:endParaRPr>
            </a:p>
          </p:txBody>
        </p:sp>
      </p:grpSp>
      <p:sp>
        <p:nvSpPr>
          <p:cNvPr id="3" name="TextBox 2" descr="CONFIDENTIAL_TAG_0xFFEE"/>
          <p:cNvSpPr txBox="1"/>
          <p:nvPr userDrawn="1"/>
        </p:nvSpPr>
        <p:spPr bwMode="auto">
          <a:xfrm>
            <a:off x="5915025" y="6515640"/>
            <a:ext cx="1684172" cy="169277"/>
          </a:xfrm>
          <a:prstGeom prst="rect">
            <a:avLst/>
          </a:prstGeom>
          <a:noFill/>
          <a:ln w="9525" algn="ctr">
            <a:noFill/>
            <a:miter lim="800000"/>
            <a:headEnd/>
            <a:tailEnd/>
          </a:ln>
          <a:effectLst>
            <a:glow>
              <a:srgbClr val="000000"/>
            </a:glow>
          </a:effectLst>
        </p:spPr>
        <p:txBody>
          <a:bodyPr vert="horz" wrap="square" lIns="0" tIns="0" rIns="0" bIns="0" rtlCol="0">
            <a:spAutoFit/>
          </a:bodyPr>
          <a:lstStyle/>
          <a:p>
            <a:pPr>
              <a:defRPr/>
            </a:pPr>
            <a:r>
              <a:rPr lang="fr-FR" sz="1100" dirty="0" smtClean="0">
                <a:solidFill>
                  <a:srgbClr val="666666"/>
                </a:solidFill>
                <a:cs typeface="Arial" pitchFamily="34" charset="0"/>
              </a:rPr>
              <a:t>Confidential</a:t>
            </a:r>
          </a:p>
        </p:txBody>
      </p:sp>
    </p:spTree>
    <p:extLst>
      <p:ext uri="{BB962C8B-B14F-4D97-AF65-F5344CB8AC3E}">
        <p14:creationId xmlns:p14="http://schemas.microsoft.com/office/powerpoint/2010/main" val="3343457470"/>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Page">
    <p:spTree>
      <p:nvGrpSpPr>
        <p:cNvPr id="1" name=""/>
        <p:cNvGrpSpPr/>
        <p:nvPr/>
      </p:nvGrpSpPr>
      <p:grpSpPr>
        <a:xfrm>
          <a:off x="0" y="0"/>
          <a:ext cx="0" cy="0"/>
          <a:chOff x="0" y="0"/>
          <a:chExt cx="0" cy="0"/>
        </a:xfrm>
      </p:grpSpPr>
      <p:pic>
        <p:nvPicPr>
          <p:cNvPr id="13" name="Image 10" descr="footer-Beet.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5529263"/>
            <a:ext cx="9144000" cy="1328737"/>
          </a:xfrm>
          <a:prstGeom prst="rect">
            <a:avLst/>
          </a:prstGeom>
        </p:spPr>
      </p:pic>
      <p:sp>
        <p:nvSpPr>
          <p:cNvPr id="15"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a:pPr/>
              <a:t>‹#›</a:t>
            </a:fld>
            <a:endParaRPr dirty="0"/>
          </a:p>
        </p:txBody>
      </p:sp>
      <p:sp>
        <p:nvSpPr>
          <p:cNvPr id="10"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US" noProof="0" smtClean="0"/>
              <a:t>Click to edit Master title style</a:t>
            </a:r>
            <a:endParaRPr lang="en-GB" noProof="0" dirty="0"/>
          </a:p>
        </p:txBody>
      </p:sp>
      <p:sp>
        <p:nvSpPr>
          <p:cNvPr id="11" name="Content Placeholder 20"/>
          <p:cNvSpPr>
            <a:spLocks noGrp="1"/>
          </p:cNvSpPr>
          <p:nvPr>
            <p:ph sz="quarter" idx="17"/>
          </p:nvPr>
        </p:nvSpPr>
        <p:spPr>
          <a:xfrm>
            <a:off x="449264" y="1266825"/>
            <a:ext cx="3956050" cy="4886325"/>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2" name="Content Placeholder 20"/>
          <p:cNvSpPr>
            <a:spLocks noGrp="1"/>
          </p:cNvSpPr>
          <p:nvPr>
            <p:ph sz="quarter" idx="23"/>
          </p:nvPr>
        </p:nvSpPr>
        <p:spPr>
          <a:xfrm>
            <a:off x="4741416" y="1266825"/>
            <a:ext cx="3956050" cy="4886325"/>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grpSp>
        <p:nvGrpSpPr>
          <p:cNvPr id="17" name="Group 16"/>
          <p:cNvGrpSpPr/>
          <p:nvPr userDrawn="1"/>
        </p:nvGrpSpPr>
        <p:grpSpPr bwMode="gray">
          <a:xfrm>
            <a:off x="7975371" y="6325019"/>
            <a:ext cx="715649" cy="333534"/>
            <a:chOff x="7527713" y="5505450"/>
            <a:chExt cx="1163308" cy="542169"/>
          </a:xfrm>
        </p:grpSpPr>
        <p:sp>
          <p:nvSpPr>
            <p:cNvPr id="18"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363534"/>
                </a:solidFill>
              </a:endParaRPr>
            </a:p>
          </p:txBody>
        </p:sp>
        <p:sp>
          <p:nvSpPr>
            <p:cNvPr id="19"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363534"/>
                </a:solidFill>
              </a:endParaRPr>
            </a:p>
          </p:txBody>
        </p:sp>
        <p:sp>
          <p:nvSpPr>
            <p:cNvPr id="20"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dirty="0">
                <a:solidFill>
                  <a:srgbClr val="363534"/>
                </a:solidFill>
              </a:endParaRPr>
            </a:p>
          </p:txBody>
        </p:sp>
      </p:grpSp>
      <p:sp>
        <p:nvSpPr>
          <p:cNvPr id="3" name="TextBox 2" descr="CONFIDENTIAL_TAG_0xFFEE"/>
          <p:cNvSpPr txBox="1"/>
          <p:nvPr userDrawn="1"/>
        </p:nvSpPr>
        <p:spPr bwMode="auto">
          <a:xfrm>
            <a:off x="5915025" y="6515640"/>
            <a:ext cx="1684172" cy="169277"/>
          </a:xfrm>
          <a:prstGeom prst="rect">
            <a:avLst/>
          </a:prstGeom>
          <a:noFill/>
          <a:ln w="9525" algn="ctr">
            <a:noFill/>
            <a:miter lim="800000"/>
            <a:headEnd/>
            <a:tailEnd/>
          </a:ln>
          <a:effectLst>
            <a:glow>
              <a:srgbClr val="000000"/>
            </a:glow>
          </a:effectLst>
        </p:spPr>
        <p:txBody>
          <a:bodyPr vert="horz" wrap="square" lIns="0" tIns="0" rIns="0" bIns="0" rtlCol="0">
            <a:spAutoFit/>
          </a:bodyPr>
          <a:lstStyle/>
          <a:p>
            <a:pPr>
              <a:defRPr/>
            </a:pPr>
            <a:r>
              <a:rPr lang="fr-FR" sz="1100" dirty="0" smtClean="0">
                <a:solidFill>
                  <a:srgbClr val="666666"/>
                </a:solidFill>
                <a:cs typeface="Arial" pitchFamily="34" charset="0"/>
              </a:rPr>
              <a:t>Confidential</a:t>
            </a:r>
          </a:p>
        </p:txBody>
      </p:sp>
    </p:spTree>
    <p:extLst>
      <p:ext uri="{BB962C8B-B14F-4D97-AF65-F5344CB8AC3E}">
        <p14:creationId xmlns:p14="http://schemas.microsoft.com/office/powerpoint/2010/main" val="192385164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1FD9D02-426E-46C9-9EE9-0DE1EF8B2838}" type="datetime1">
              <a:rPr lang="en-US" smtClean="0"/>
              <a:pPr/>
              <a:t>7/4/2018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5A3C56-E491-49B2-93F3-63532DF516BC}" type="slidenum">
              <a:rPr lang="en-US" smtClean="0"/>
              <a:pPr/>
              <a:t>‹#›</a:t>
            </a:fld>
            <a:endParaRPr lang="en-US" dirty="0"/>
          </a:p>
        </p:txBody>
      </p:sp>
      <p:pic>
        <p:nvPicPr>
          <p:cNvPr id="7" name="Image 10" descr="footer-Beet.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5529263"/>
            <a:ext cx="9144000" cy="1328737"/>
          </a:xfrm>
          <a:prstGeom prst="rect">
            <a:avLst/>
          </a:prstGeom>
        </p:spPr>
      </p:pic>
      <p:grpSp>
        <p:nvGrpSpPr>
          <p:cNvPr id="8" name="Group 7"/>
          <p:cNvGrpSpPr/>
          <p:nvPr userDrawn="1"/>
        </p:nvGrpSpPr>
        <p:grpSpPr bwMode="gray">
          <a:xfrm>
            <a:off x="7975371" y="6325019"/>
            <a:ext cx="715649" cy="333534"/>
            <a:chOff x="7527713" y="5505450"/>
            <a:chExt cx="1163308" cy="542169"/>
          </a:xfrm>
        </p:grpSpPr>
        <p:sp>
          <p:nvSpPr>
            <p:cNvPr id="9"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363534"/>
                </a:solidFill>
              </a:endParaRPr>
            </a:p>
          </p:txBody>
        </p:sp>
        <p:sp>
          <p:nvSpPr>
            <p:cNvPr id="10"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363534"/>
                </a:solidFill>
              </a:endParaRPr>
            </a:p>
          </p:txBody>
        </p:sp>
        <p:sp>
          <p:nvSpPr>
            <p:cNvPr id="11"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dirty="0">
                <a:solidFill>
                  <a:srgbClr val="363534"/>
                </a:solidFill>
              </a:endParaRPr>
            </a:p>
          </p:txBody>
        </p:sp>
      </p:grpSp>
      <p:sp>
        <p:nvSpPr>
          <p:cNvPr id="12" name="TextBox 11" descr="CONFIDENTIAL_TAG_0xFFEE"/>
          <p:cNvSpPr txBox="1"/>
          <p:nvPr userDrawn="1"/>
        </p:nvSpPr>
        <p:spPr bwMode="auto">
          <a:xfrm>
            <a:off x="5915025" y="6515640"/>
            <a:ext cx="1684172" cy="169277"/>
          </a:xfrm>
          <a:prstGeom prst="rect">
            <a:avLst/>
          </a:prstGeom>
          <a:noFill/>
          <a:ln w="9525" algn="ctr">
            <a:noFill/>
            <a:miter lim="800000"/>
            <a:headEnd/>
            <a:tailEnd/>
          </a:ln>
          <a:effectLst>
            <a:glow>
              <a:srgbClr val="000000"/>
            </a:glow>
          </a:effectLst>
        </p:spPr>
        <p:txBody>
          <a:bodyPr vert="horz" wrap="square" lIns="0" tIns="0" rIns="0" bIns="0" rtlCol="0">
            <a:spAutoFit/>
          </a:bodyPr>
          <a:lstStyle/>
          <a:p>
            <a:pPr>
              <a:defRPr/>
            </a:pPr>
            <a:r>
              <a:rPr lang="fr-FR" sz="1100" dirty="0" smtClean="0">
                <a:solidFill>
                  <a:srgbClr val="666666"/>
                </a:solidFill>
                <a:cs typeface="Arial" pitchFamily="34" charset="0"/>
              </a:rPr>
              <a:t>Confidential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mall image">
    <p:spTree>
      <p:nvGrpSpPr>
        <p:cNvPr id="1" name=""/>
        <p:cNvGrpSpPr/>
        <p:nvPr/>
      </p:nvGrpSpPr>
      <p:grpSpPr>
        <a:xfrm>
          <a:off x="0" y="0"/>
          <a:ext cx="0" cy="0"/>
          <a:chOff x="0" y="0"/>
          <a:chExt cx="0" cy="0"/>
        </a:xfrm>
      </p:grpSpPr>
      <p:pic>
        <p:nvPicPr>
          <p:cNvPr id="12" name="Image 10" descr="footer-Beet.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5529263"/>
            <a:ext cx="9144000" cy="1328737"/>
          </a:xfrm>
          <a:prstGeom prst="rect">
            <a:avLst/>
          </a:prstGeom>
        </p:spPr>
      </p:pic>
      <p:sp>
        <p:nvSpPr>
          <p:cNvPr id="13"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a:pPr/>
              <a:t>‹#›</a:t>
            </a:fld>
            <a:endParaRPr dirty="0"/>
          </a:p>
        </p:txBody>
      </p:sp>
      <p:sp>
        <p:nvSpPr>
          <p:cNvPr id="21" name="Picture Placeholder 20"/>
          <p:cNvSpPr>
            <a:spLocks noGrp="1"/>
          </p:cNvSpPr>
          <p:nvPr>
            <p:ph type="pic" sz="quarter" idx="14"/>
          </p:nvPr>
        </p:nvSpPr>
        <p:spPr>
          <a:xfrm>
            <a:off x="4762500" y="1325563"/>
            <a:ext cx="3924300" cy="4835525"/>
          </a:xfrm>
          <a:prstGeom prst="rect">
            <a:avLst/>
          </a:prstGeom>
        </p:spPr>
        <p:txBody>
          <a:bodyPr lIns="0" tIns="0" rIns="0" bIns="0">
            <a:normAutofit/>
          </a:bodyPr>
          <a:lstStyle>
            <a:lvl1pPr>
              <a:spcBef>
                <a:spcPts val="500"/>
              </a:spcBef>
              <a:buNone/>
              <a:defRPr lang="en-GB" sz="2000" kern="1200" baseline="0" noProof="0" dirty="0" smtClean="0">
                <a:solidFill>
                  <a:schemeClr val="tx1"/>
                </a:solidFill>
                <a:latin typeface="Arial" pitchFamily="34" charset="0"/>
                <a:ea typeface="+mn-ea"/>
                <a:cs typeface="+mn-cs"/>
              </a:defRPr>
            </a:lvl1pPr>
          </a:lstStyle>
          <a:p>
            <a:r>
              <a:rPr lang="en-US" dirty="0" smtClean="0"/>
              <a:t>Click icon to add picture</a:t>
            </a:r>
            <a:endParaRPr lang="en-US" dirty="0"/>
          </a:p>
        </p:txBody>
      </p:sp>
      <p:sp>
        <p:nvSpPr>
          <p:cNvPr id="10"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US" noProof="0" smtClean="0"/>
              <a:t>Click to edit Master title style</a:t>
            </a:r>
            <a:endParaRPr lang="en-GB" noProof="0" dirty="0"/>
          </a:p>
        </p:txBody>
      </p:sp>
      <p:sp>
        <p:nvSpPr>
          <p:cNvPr id="11" name="Content Placeholder 20"/>
          <p:cNvSpPr>
            <a:spLocks noGrp="1"/>
          </p:cNvSpPr>
          <p:nvPr>
            <p:ph sz="quarter" idx="17"/>
          </p:nvPr>
        </p:nvSpPr>
        <p:spPr>
          <a:xfrm>
            <a:off x="449264" y="1266825"/>
            <a:ext cx="3956050" cy="4886325"/>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grpSp>
        <p:nvGrpSpPr>
          <p:cNvPr id="16" name="Group 15"/>
          <p:cNvGrpSpPr/>
          <p:nvPr userDrawn="1"/>
        </p:nvGrpSpPr>
        <p:grpSpPr bwMode="gray">
          <a:xfrm>
            <a:off x="7975371" y="6325019"/>
            <a:ext cx="715649" cy="333534"/>
            <a:chOff x="7527713" y="5505450"/>
            <a:chExt cx="1163308" cy="542169"/>
          </a:xfrm>
        </p:grpSpPr>
        <p:sp>
          <p:nvSpPr>
            <p:cNvPr id="17"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363534"/>
                </a:solidFill>
              </a:endParaRPr>
            </a:p>
          </p:txBody>
        </p:sp>
        <p:sp>
          <p:nvSpPr>
            <p:cNvPr id="18"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363534"/>
                </a:solidFill>
              </a:endParaRPr>
            </a:p>
          </p:txBody>
        </p:sp>
        <p:sp>
          <p:nvSpPr>
            <p:cNvPr id="19"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dirty="0">
                <a:solidFill>
                  <a:srgbClr val="363534"/>
                </a:solidFill>
              </a:endParaRPr>
            </a:p>
          </p:txBody>
        </p:sp>
      </p:grpSp>
      <p:sp>
        <p:nvSpPr>
          <p:cNvPr id="3" name="TextBox 2" descr="CONFIDENTIAL_TAG_0xFFEE"/>
          <p:cNvSpPr txBox="1"/>
          <p:nvPr userDrawn="1"/>
        </p:nvSpPr>
        <p:spPr bwMode="auto">
          <a:xfrm>
            <a:off x="5915025" y="6515640"/>
            <a:ext cx="1684172" cy="169277"/>
          </a:xfrm>
          <a:prstGeom prst="rect">
            <a:avLst/>
          </a:prstGeom>
          <a:noFill/>
          <a:ln w="9525" algn="ctr">
            <a:noFill/>
            <a:miter lim="800000"/>
            <a:headEnd/>
            <a:tailEnd/>
          </a:ln>
          <a:effectLst>
            <a:glow>
              <a:srgbClr val="000000"/>
            </a:glow>
          </a:effectLst>
        </p:spPr>
        <p:txBody>
          <a:bodyPr vert="horz" wrap="square" lIns="0" tIns="0" rIns="0" bIns="0" rtlCol="0">
            <a:spAutoFit/>
          </a:bodyPr>
          <a:lstStyle/>
          <a:p>
            <a:pPr>
              <a:defRPr/>
            </a:pPr>
            <a:r>
              <a:rPr lang="fr-FR" sz="1100" dirty="0" smtClean="0">
                <a:solidFill>
                  <a:srgbClr val="666666"/>
                </a:solidFill>
                <a:cs typeface="Arial" pitchFamily="34" charset="0"/>
              </a:rPr>
              <a:t>Confidential</a:t>
            </a:r>
          </a:p>
        </p:txBody>
      </p:sp>
    </p:spTree>
    <p:extLst>
      <p:ext uri="{BB962C8B-B14F-4D97-AF65-F5344CB8AC3E}">
        <p14:creationId xmlns:p14="http://schemas.microsoft.com/office/powerpoint/2010/main" val="7490127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Multiple Image">
    <p:spTree>
      <p:nvGrpSpPr>
        <p:cNvPr id="1" name=""/>
        <p:cNvGrpSpPr/>
        <p:nvPr/>
      </p:nvGrpSpPr>
      <p:grpSpPr>
        <a:xfrm>
          <a:off x="0" y="0"/>
          <a:ext cx="0" cy="0"/>
          <a:chOff x="0" y="0"/>
          <a:chExt cx="0" cy="0"/>
        </a:xfrm>
      </p:grpSpPr>
      <p:pic>
        <p:nvPicPr>
          <p:cNvPr id="18" name="Image 10" descr="footer-Beet.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5529263"/>
            <a:ext cx="9144000" cy="1328737"/>
          </a:xfrm>
          <a:prstGeom prst="rect">
            <a:avLst/>
          </a:prstGeom>
        </p:spPr>
      </p:pic>
      <p:sp>
        <p:nvSpPr>
          <p:cNvPr id="20"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a:pPr/>
              <a:t>‹#›</a:t>
            </a:fld>
            <a:endParaRPr dirty="0"/>
          </a:p>
        </p:txBody>
      </p:sp>
      <p:sp>
        <p:nvSpPr>
          <p:cNvPr id="21" name="Picture Placeholder 20"/>
          <p:cNvSpPr>
            <a:spLocks noGrp="1"/>
          </p:cNvSpPr>
          <p:nvPr>
            <p:ph type="pic" sz="quarter" idx="14"/>
          </p:nvPr>
        </p:nvSpPr>
        <p:spPr>
          <a:xfrm>
            <a:off x="447676" y="1325563"/>
            <a:ext cx="2580730" cy="3141334"/>
          </a:xfrm>
          <a:prstGeom prst="rect">
            <a:avLst/>
          </a:prstGeom>
        </p:spPr>
        <p:txBody>
          <a:bodyPr lIns="0" tIns="0" rIns="0" bIns="0">
            <a:normAutofit/>
          </a:bodyPr>
          <a:lstStyle>
            <a:lvl1pPr>
              <a:buNone/>
              <a:defRPr lang="en-GB" sz="1800" kern="1200" baseline="0" noProof="0" dirty="0" smtClean="0">
                <a:solidFill>
                  <a:schemeClr val="tx1"/>
                </a:solidFill>
                <a:latin typeface="Arial" pitchFamily="34" charset="0"/>
                <a:ea typeface="+mn-ea"/>
                <a:cs typeface="+mn-cs"/>
              </a:defRPr>
            </a:lvl1pPr>
          </a:lstStyle>
          <a:p>
            <a:r>
              <a:rPr lang="en-US" dirty="0" smtClean="0"/>
              <a:t>Click icon to add picture</a:t>
            </a:r>
            <a:endParaRPr lang="en-US" dirty="0"/>
          </a:p>
        </p:txBody>
      </p:sp>
      <p:sp>
        <p:nvSpPr>
          <p:cNvPr id="11" name="Picture Placeholder 20"/>
          <p:cNvSpPr>
            <a:spLocks noGrp="1"/>
          </p:cNvSpPr>
          <p:nvPr>
            <p:ph type="pic" sz="quarter" idx="15"/>
          </p:nvPr>
        </p:nvSpPr>
        <p:spPr>
          <a:xfrm>
            <a:off x="3230319" y="1325563"/>
            <a:ext cx="2627284" cy="3141334"/>
          </a:xfrm>
          <a:prstGeom prst="rect">
            <a:avLst/>
          </a:prstGeom>
        </p:spPr>
        <p:txBody>
          <a:bodyPr lIns="0" tIns="0" rIns="0" bIns="0">
            <a:normAutofit/>
          </a:bodyPr>
          <a:lstStyle>
            <a:lvl1pPr>
              <a:buNone/>
              <a:defRPr lang="en-GB" sz="1800" kern="1200" baseline="0" noProof="0" dirty="0" smtClean="0">
                <a:solidFill>
                  <a:schemeClr val="tx1"/>
                </a:solidFill>
                <a:latin typeface="Arial" pitchFamily="34" charset="0"/>
                <a:ea typeface="+mn-ea"/>
                <a:cs typeface="+mn-cs"/>
              </a:defRPr>
            </a:lvl1pPr>
          </a:lstStyle>
          <a:p>
            <a:r>
              <a:rPr lang="en-US" dirty="0" smtClean="0"/>
              <a:t>Click icon to add picture</a:t>
            </a:r>
            <a:endParaRPr lang="en-US" dirty="0"/>
          </a:p>
        </p:txBody>
      </p:sp>
      <p:sp>
        <p:nvSpPr>
          <p:cNvPr id="12" name="Picture Placeholder 20"/>
          <p:cNvSpPr>
            <a:spLocks noGrp="1"/>
          </p:cNvSpPr>
          <p:nvPr>
            <p:ph type="pic" sz="quarter" idx="16"/>
          </p:nvPr>
        </p:nvSpPr>
        <p:spPr>
          <a:xfrm>
            <a:off x="6059516" y="1325563"/>
            <a:ext cx="2627284" cy="3141334"/>
          </a:xfrm>
          <a:prstGeom prst="rect">
            <a:avLst/>
          </a:prstGeom>
        </p:spPr>
        <p:txBody>
          <a:bodyPr lIns="0" tIns="0" rIns="0" bIns="0">
            <a:normAutofit/>
          </a:bodyPr>
          <a:lstStyle>
            <a:lvl1pPr>
              <a:buNone/>
              <a:defRPr lang="en-GB" sz="1800" kern="1200" baseline="0" noProof="0" dirty="0" smtClean="0">
                <a:solidFill>
                  <a:schemeClr val="tx1"/>
                </a:solidFill>
                <a:latin typeface="Arial" pitchFamily="34" charset="0"/>
                <a:ea typeface="+mn-ea"/>
                <a:cs typeface="+mn-cs"/>
              </a:defRPr>
            </a:lvl1pPr>
          </a:lstStyle>
          <a:p>
            <a:r>
              <a:rPr lang="en-US" dirty="0" smtClean="0"/>
              <a:t>Click icon to add picture</a:t>
            </a:r>
            <a:endParaRPr lang="en-US" dirty="0"/>
          </a:p>
        </p:txBody>
      </p:sp>
      <p:sp>
        <p:nvSpPr>
          <p:cNvPr id="14"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US" noProof="0" smtClean="0"/>
              <a:t>Click to edit Master title style</a:t>
            </a:r>
            <a:endParaRPr lang="en-GB" noProof="0" dirty="0"/>
          </a:p>
        </p:txBody>
      </p:sp>
      <p:sp>
        <p:nvSpPr>
          <p:cNvPr id="15" name="Content Placeholder 20"/>
          <p:cNvSpPr>
            <a:spLocks noGrp="1"/>
          </p:cNvSpPr>
          <p:nvPr>
            <p:ph sz="quarter" idx="17" hasCustomPrompt="1"/>
          </p:nvPr>
        </p:nvSpPr>
        <p:spPr>
          <a:xfrm>
            <a:off x="447675" y="4614043"/>
            <a:ext cx="2582128" cy="1549618"/>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16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16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4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2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1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GB" smtClean="0"/>
              <a:t>Click to edit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dirty="0"/>
          </a:p>
        </p:txBody>
      </p:sp>
      <p:sp>
        <p:nvSpPr>
          <p:cNvPr id="16" name="Content Placeholder 20"/>
          <p:cNvSpPr>
            <a:spLocks noGrp="1"/>
          </p:cNvSpPr>
          <p:nvPr>
            <p:ph sz="quarter" idx="22" hasCustomPrompt="1"/>
          </p:nvPr>
        </p:nvSpPr>
        <p:spPr>
          <a:xfrm>
            <a:off x="3233168" y="4614042"/>
            <a:ext cx="2621722" cy="1549618"/>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16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16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4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2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1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GB" smtClean="0"/>
              <a:t>Click to edit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dirty="0"/>
          </a:p>
        </p:txBody>
      </p:sp>
      <p:sp>
        <p:nvSpPr>
          <p:cNvPr id="17" name="Content Placeholder 20"/>
          <p:cNvSpPr>
            <a:spLocks noGrp="1"/>
          </p:cNvSpPr>
          <p:nvPr>
            <p:ph sz="quarter" idx="23" hasCustomPrompt="1"/>
          </p:nvPr>
        </p:nvSpPr>
        <p:spPr>
          <a:xfrm>
            <a:off x="6066430" y="4614042"/>
            <a:ext cx="2633070" cy="1549618"/>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16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16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4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2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1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GB" smtClean="0"/>
              <a:t>Click to edit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dirty="0"/>
          </a:p>
        </p:txBody>
      </p:sp>
      <p:grpSp>
        <p:nvGrpSpPr>
          <p:cNvPr id="25" name="Group 24"/>
          <p:cNvGrpSpPr/>
          <p:nvPr userDrawn="1"/>
        </p:nvGrpSpPr>
        <p:grpSpPr bwMode="gray">
          <a:xfrm>
            <a:off x="7975371" y="6325019"/>
            <a:ext cx="715649" cy="333534"/>
            <a:chOff x="7527713" y="5505450"/>
            <a:chExt cx="1163308" cy="542169"/>
          </a:xfrm>
        </p:grpSpPr>
        <p:sp>
          <p:nvSpPr>
            <p:cNvPr id="26"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363534"/>
                </a:solidFill>
              </a:endParaRPr>
            </a:p>
          </p:txBody>
        </p:sp>
        <p:sp>
          <p:nvSpPr>
            <p:cNvPr id="27"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363534"/>
                </a:solidFill>
              </a:endParaRPr>
            </a:p>
          </p:txBody>
        </p:sp>
        <p:sp>
          <p:nvSpPr>
            <p:cNvPr id="28"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dirty="0">
                <a:solidFill>
                  <a:srgbClr val="363534"/>
                </a:solidFill>
              </a:endParaRPr>
            </a:p>
          </p:txBody>
        </p:sp>
      </p:grpSp>
      <p:sp>
        <p:nvSpPr>
          <p:cNvPr id="3" name="TextBox 2" descr="CONFIDENTIAL_TAG_0xFFEE"/>
          <p:cNvSpPr txBox="1"/>
          <p:nvPr userDrawn="1"/>
        </p:nvSpPr>
        <p:spPr bwMode="auto">
          <a:xfrm>
            <a:off x="5915025" y="6515640"/>
            <a:ext cx="1684172" cy="169277"/>
          </a:xfrm>
          <a:prstGeom prst="rect">
            <a:avLst/>
          </a:prstGeom>
          <a:noFill/>
          <a:ln w="9525" algn="ctr">
            <a:noFill/>
            <a:miter lim="800000"/>
            <a:headEnd/>
            <a:tailEnd/>
          </a:ln>
          <a:effectLst>
            <a:glow>
              <a:srgbClr val="000000"/>
            </a:glow>
          </a:effectLst>
        </p:spPr>
        <p:txBody>
          <a:bodyPr vert="horz" wrap="square" lIns="0" tIns="0" rIns="0" bIns="0" rtlCol="0">
            <a:spAutoFit/>
          </a:bodyPr>
          <a:lstStyle/>
          <a:p>
            <a:pPr>
              <a:defRPr/>
            </a:pPr>
            <a:r>
              <a:rPr lang="fr-FR" sz="1100" dirty="0" smtClean="0">
                <a:solidFill>
                  <a:srgbClr val="666666"/>
                </a:solidFill>
                <a:cs typeface="Arial" pitchFamily="34" charset="0"/>
              </a:rPr>
              <a:t>Confidential</a:t>
            </a:r>
          </a:p>
        </p:txBody>
      </p:sp>
    </p:spTree>
    <p:extLst>
      <p:ext uri="{BB962C8B-B14F-4D97-AF65-F5344CB8AC3E}">
        <p14:creationId xmlns:p14="http://schemas.microsoft.com/office/powerpoint/2010/main" val="11655360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arge Image">
    <p:spTree>
      <p:nvGrpSpPr>
        <p:cNvPr id="1" name=""/>
        <p:cNvGrpSpPr/>
        <p:nvPr/>
      </p:nvGrpSpPr>
      <p:grpSpPr>
        <a:xfrm>
          <a:off x="0" y="0"/>
          <a:ext cx="0" cy="0"/>
          <a:chOff x="0" y="0"/>
          <a:chExt cx="0" cy="0"/>
        </a:xfrm>
      </p:grpSpPr>
      <p:pic>
        <p:nvPicPr>
          <p:cNvPr id="12" name="Image 10" descr="footer-Beet.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5529263"/>
            <a:ext cx="9144000" cy="1328737"/>
          </a:xfrm>
          <a:prstGeom prst="rect">
            <a:avLst/>
          </a:prstGeom>
        </p:spPr>
      </p:pic>
      <p:sp>
        <p:nvSpPr>
          <p:cNvPr id="13"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a:pPr/>
              <a:t>‹#›</a:t>
            </a:fld>
            <a:endParaRPr dirty="0"/>
          </a:p>
        </p:txBody>
      </p:sp>
      <p:sp>
        <p:nvSpPr>
          <p:cNvPr id="21" name="Picture Placeholder 20"/>
          <p:cNvSpPr>
            <a:spLocks noGrp="1"/>
          </p:cNvSpPr>
          <p:nvPr>
            <p:ph type="pic" sz="quarter" idx="14"/>
          </p:nvPr>
        </p:nvSpPr>
        <p:spPr>
          <a:xfrm>
            <a:off x="447675" y="1325563"/>
            <a:ext cx="8251825" cy="3460759"/>
          </a:xfrm>
          <a:prstGeom prst="rect">
            <a:avLst/>
          </a:prstGeom>
        </p:spPr>
        <p:txBody>
          <a:bodyPr lIns="0" tIns="0" rIns="0" bIns="0">
            <a:normAutofit/>
          </a:bodyPr>
          <a:lstStyle>
            <a:lvl1pPr>
              <a:buNone/>
              <a:defRPr lang="en-GB" sz="1800" kern="1200" baseline="0" noProof="0" dirty="0" smtClean="0">
                <a:solidFill>
                  <a:schemeClr val="tx1"/>
                </a:solidFill>
                <a:latin typeface="Arial" pitchFamily="34" charset="0"/>
                <a:ea typeface="+mn-ea"/>
                <a:cs typeface="+mn-cs"/>
              </a:defRPr>
            </a:lvl1pPr>
          </a:lstStyle>
          <a:p>
            <a:r>
              <a:rPr lang="en-US" dirty="0" smtClean="0"/>
              <a:t>Click icon to add picture</a:t>
            </a:r>
            <a:endParaRPr lang="en-US" dirty="0"/>
          </a:p>
        </p:txBody>
      </p:sp>
      <p:sp>
        <p:nvSpPr>
          <p:cNvPr id="10"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US" noProof="0" smtClean="0"/>
              <a:t>Click to edit Master title style</a:t>
            </a:r>
            <a:endParaRPr lang="en-GB" noProof="0" dirty="0"/>
          </a:p>
        </p:txBody>
      </p:sp>
      <p:sp>
        <p:nvSpPr>
          <p:cNvPr id="11" name="Content Placeholder 20"/>
          <p:cNvSpPr>
            <a:spLocks noGrp="1"/>
          </p:cNvSpPr>
          <p:nvPr>
            <p:ph sz="quarter" idx="17" hasCustomPrompt="1"/>
          </p:nvPr>
        </p:nvSpPr>
        <p:spPr>
          <a:xfrm>
            <a:off x="447674" y="5016525"/>
            <a:ext cx="8251825" cy="1136625"/>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16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16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4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2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1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GB" smtClean="0"/>
              <a:t>Click to edit text styles</a:t>
            </a:r>
          </a:p>
          <a:p>
            <a:pPr lvl="1"/>
            <a:r>
              <a:rPr lang="en-GB" smtClean="0"/>
              <a:t>Second level</a:t>
            </a:r>
          </a:p>
          <a:p>
            <a:pPr lvl="2"/>
            <a:r>
              <a:rPr lang="en-GB" smtClean="0"/>
              <a:t>Third level</a:t>
            </a:r>
            <a:endParaRPr lang="en-GB" dirty="0"/>
          </a:p>
        </p:txBody>
      </p:sp>
      <p:grpSp>
        <p:nvGrpSpPr>
          <p:cNvPr id="16" name="Group 15"/>
          <p:cNvGrpSpPr/>
          <p:nvPr userDrawn="1"/>
        </p:nvGrpSpPr>
        <p:grpSpPr bwMode="gray">
          <a:xfrm>
            <a:off x="7975371" y="6325019"/>
            <a:ext cx="715649" cy="333534"/>
            <a:chOff x="7527713" y="5505450"/>
            <a:chExt cx="1163308" cy="542169"/>
          </a:xfrm>
        </p:grpSpPr>
        <p:sp>
          <p:nvSpPr>
            <p:cNvPr id="17"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363534"/>
                </a:solidFill>
              </a:endParaRPr>
            </a:p>
          </p:txBody>
        </p:sp>
        <p:sp>
          <p:nvSpPr>
            <p:cNvPr id="18"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363534"/>
                </a:solidFill>
              </a:endParaRPr>
            </a:p>
          </p:txBody>
        </p:sp>
        <p:sp>
          <p:nvSpPr>
            <p:cNvPr id="19"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dirty="0">
                <a:solidFill>
                  <a:srgbClr val="363534"/>
                </a:solidFill>
              </a:endParaRPr>
            </a:p>
          </p:txBody>
        </p:sp>
      </p:grpSp>
      <p:sp>
        <p:nvSpPr>
          <p:cNvPr id="3" name="TextBox 2" descr="CONFIDENTIAL_TAG_0xFFEE"/>
          <p:cNvSpPr txBox="1"/>
          <p:nvPr userDrawn="1"/>
        </p:nvSpPr>
        <p:spPr bwMode="auto">
          <a:xfrm>
            <a:off x="5915025" y="6515640"/>
            <a:ext cx="1684172" cy="169277"/>
          </a:xfrm>
          <a:prstGeom prst="rect">
            <a:avLst/>
          </a:prstGeom>
          <a:noFill/>
          <a:ln w="9525" algn="ctr">
            <a:noFill/>
            <a:miter lim="800000"/>
            <a:headEnd/>
            <a:tailEnd/>
          </a:ln>
          <a:effectLst>
            <a:glow>
              <a:srgbClr val="000000"/>
            </a:glow>
          </a:effectLst>
        </p:spPr>
        <p:txBody>
          <a:bodyPr vert="horz" wrap="square" lIns="0" tIns="0" rIns="0" bIns="0" rtlCol="0">
            <a:spAutoFit/>
          </a:bodyPr>
          <a:lstStyle/>
          <a:p>
            <a:pPr>
              <a:defRPr/>
            </a:pPr>
            <a:r>
              <a:rPr lang="fr-FR" sz="1100" dirty="0" smtClean="0">
                <a:solidFill>
                  <a:srgbClr val="666666"/>
                </a:solidFill>
                <a:cs typeface="Arial" pitchFamily="34" charset="0"/>
              </a:rPr>
              <a:t>Confidential</a:t>
            </a:r>
          </a:p>
        </p:txBody>
      </p:sp>
    </p:spTree>
    <p:extLst>
      <p:ext uri="{BB962C8B-B14F-4D97-AF65-F5344CB8AC3E}">
        <p14:creationId xmlns:p14="http://schemas.microsoft.com/office/powerpoint/2010/main" val="31777439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with side small graphic ">
    <p:spTree>
      <p:nvGrpSpPr>
        <p:cNvPr id="1" name=""/>
        <p:cNvGrpSpPr/>
        <p:nvPr/>
      </p:nvGrpSpPr>
      <p:grpSpPr>
        <a:xfrm>
          <a:off x="0" y="0"/>
          <a:ext cx="0" cy="0"/>
          <a:chOff x="0" y="0"/>
          <a:chExt cx="0" cy="0"/>
        </a:xfrm>
      </p:grpSpPr>
      <p:pic>
        <p:nvPicPr>
          <p:cNvPr id="13" name="Image 10" descr="footer-Beet.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5529263"/>
            <a:ext cx="9144000" cy="1328737"/>
          </a:xfrm>
          <a:prstGeom prst="rect">
            <a:avLst/>
          </a:prstGeom>
        </p:spPr>
      </p:pic>
      <p:sp>
        <p:nvSpPr>
          <p:cNvPr id="14" name="Content Placeholder 20"/>
          <p:cNvSpPr>
            <a:spLocks noGrp="1"/>
          </p:cNvSpPr>
          <p:nvPr>
            <p:ph sz="quarter" idx="17"/>
          </p:nvPr>
        </p:nvSpPr>
        <p:spPr>
          <a:xfrm>
            <a:off x="449263" y="1266825"/>
            <a:ext cx="6261100" cy="4886325"/>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5"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a:pPr/>
              <a:t>‹#›</a:t>
            </a:fld>
            <a:endParaRPr dirty="0"/>
          </a:p>
        </p:txBody>
      </p:sp>
      <p:sp>
        <p:nvSpPr>
          <p:cNvPr id="19"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US" noProof="0" smtClean="0"/>
              <a:t>Click to edit Master title style</a:t>
            </a:r>
            <a:endParaRPr lang="en-GB" noProof="0" dirty="0"/>
          </a:p>
        </p:txBody>
      </p:sp>
      <p:sp>
        <p:nvSpPr>
          <p:cNvPr id="12" name="Picture Placeholder 11"/>
          <p:cNvSpPr>
            <a:spLocks noGrp="1"/>
          </p:cNvSpPr>
          <p:nvPr>
            <p:ph type="pic" sz="quarter" idx="23" hasCustomPrompt="1"/>
          </p:nvPr>
        </p:nvSpPr>
        <p:spPr>
          <a:xfrm>
            <a:off x="6854825" y="1325563"/>
            <a:ext cx="1844675" cy="4827587"/>
          </a:xfrm>
          <a:prstGeom prst="rect">
            <a:avLst/>
          </a:prstGeom>
        </p:spPr>
        <p:txBody>
          <a:bodyPr lIns="0" tIns="0" rIns="0" bIns="0"/>
          <a:lstStyle>
            <a:lvl1pPr marL="179388" indent="-179388">
              <a:buFont typeface="Arial" pitchFamily="34" charset="0"/>
              <a:buNone/>
              <a:defRPr lang="en-AU" sz="1600" kern="1200" dirty="0" smtClean="0">
                <a:solidFill>
                  <a:schemeClr val="tx1"/>
                </a:solidFill>
                <a:latin typeface="Arial" pitchFamily="34" charset="0"/>
                <a:ea typeface="+mn-ea"/>
                <a:cs typeface="+mn-cs"/>
              </a:defRPr>
            </a:lvl1pPr>
          </a:lstStyle>
          <a:p>
            <a:r>
              <a:rPr lang="en-US" dirty="0" smtClean="0"/>
              <a:t>Text</a:t>
            </a:r>
            <a:endParaRPr lang="en-US" dirty="0"/>
          </a:p>
        </p:txBody>
      </p:sp>
      <p:grpSp>
        <p:nvGrpSpPr>
          <p:cNvPr id="16" name="Group 15"/>
          <p:cNvGrpSpPr/>
          <p:nvPr userDrawn="1"/>
        </p:nvGrpSpPr>
        <p:grpSpPr bwMode="gray">
          <a:xfrm>
            <a:off x="7975371" y="6325019"/>
            <a:ext cx="715649" cy="333534"/>
            <a:chOff x="7527713" y="5505450"/>
            <a:chExt cx="1163308" cy="542169"/>
          </a:xfrm>
        </p:grpSpPr>
        <p:sp>
          <p:nvSpPr>
            <p:cNvPr id="17"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363534"/>
                </a:solidFill>
              </a:endParaRPr>
            </a:p>
          </p:txBody>
        </p:sp>
        <p:sp>
          <p:nvSpPr>
            <p:cNvPr id="18"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363534"/>
                </a:solidFill>
              </a:endParaRPr>
            </a:p>
          </p:txBody>
        </p:sp>
        <p:sp>
          <p:nvSpPr>
            <p:cNvPr id="20"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dirty="0">
                <a:solidFill>
                  <a:srgbClr val="363534"/>
                </a:solidFill>
              </a:endParaRPr>
            </a:p>
          </p:txBody>
        </p:sp>
      </p:grpSp>
      <p:sp>
        <p:nvSpPr>
          <p:cNvPr id="3" name="TextBox 2" descr="CONFIDENTIAL_TAG_0xFFEE"/>
          <p:cNvSpPr txBox="1"/>
          <p:nvPr userDrawn="1"/>
        </p:nvSpPr>
        <p:spPr bwMode="auto">
          <a:xfrm>
            <a:off x="5915025" y="6515640"/>
            <a:ext cx="1684172" cy="169277"/>
          </a:xfrm>
          <a:prstGeom prst="rect">
            <a:avLst/>
          </a:prstGeom>
          <a:noFill/>
          <a:ln w="9525" algn="ctr">
            <a:noFill/>
            <a:miter lim="800000"/>
            <a:headEnd/>
            <a:tailEnd/>
          </a:ln>
          <a:effectLst>
            <a:glow>
              <a:srgbClr val="000000"/>
            </a:glow>
          </a:effectLst>
        </p:spPr>
        <p:txBody>
          <a:bodyPr vert="horz" wrap="square" lIns="0" tIns="0" rIns="0" bIns="0" rtlCol="0">
            <a:spAutoFit/>
          </a:bodyPr>
          <a:lstStyle/>
          <a:p>
            <a:pPr>
              <a:defRPr/>
            </a:pPr>
            <a:r>
              <a:rPr lang="fr-FR" sz="1100" dirty="0" smtClean="0">
                <a:solidFill>
                  <a:srgbClr val="666666"/>
                </a:solidFill>
                <a:cs typeface="Arial" pitchFamily="34" charset="0"/>
              </a:rPr>
              <a:t>Confidential</a:t>
            </a:r>
          </a:p>
        </p:txBody>
      </p:sp>
    </p:spTree>
    <p:extLst>
      <p:ext uri="{BB962C8B-B14F-4D97-AF65-F5344CB8AC3E}">
        <p14:creationId xmlns:p14="http://schemas.microsoft.com/office/powerpoint/2010/main" val="2871732664"/>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ntent Picture">
    <p:spTree>
      <p:nvGrpSpPr>
        <p:cNvPr id="1" name=""/>
        <p:cNvGrpSpPr/>
        <p:nvPr/>
      </p:nvGrpSpPr>
      <p:grpSpPr>
        <a:xfrm>
          <a:off x="0" y="0"/>
          <a:ext cx="0" cy="0"/>
          <a:chOff x="0" y="0"/>
          <a:chExt cx="0" cy="0"/>
        </a:xfrm>
      </p:grpSpPr>
      <p:pic>
        <p:nvPicPr>
          <p:cNvPr id="15" name="Image 10" descr="footer-Beet.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5529263"/>
            <a:ext cx="9144000" cy="1328737"/>
          </a:xfrm>
          <a:prstGeom prst="rect">
            <a:avLst/>
          </a:prstGeom>
        </p:spPr>
      </p:pic>
      <p:sp>
        <p:nvSpPr>
          <p:cNvPr id="16"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a:pPr/>
              <a:t>‹#›</a:t>
            </a:fld>
            <a:endParaRPr dirty="0"/>
          </a:p>
        </p:txBody>
      </p:sp>
      <p:sp>
        <p:nvSpPr>
          <p:cNvPr id="11"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US" noProof="0" smtClean="0"/>
              <a:t>Click to edit Master title style</a:t>
            </a:r>
            <a:endParaRPr lang="en-GB" noProof="0" dirty="0"/>
          </a:p>
        </p:txBody>
      </p:sp>
      <p:sp>
        <p:nvSpPr>
          <p:cNvPr id="12" name="Content Placeholder 20"/>
          <p:cNvSpPr>
            <a:spLocks noGrp="1"/>
          </p:cNvSpPr>
          <p:nvPr>
            <p:ph sz="quarter" idx="17"/>
          </p:nvPr>
        </p:nvSpPr>
        <p:spPr>
          <a:xfrm>
            <a:off x="449264" y="2322786"/>
            <a:ext cx="3956050" cy="3830363"/>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3" name="Content Placeholder 20"/>
          <p:cNvSpPr>
            <a:spLocks noGrp="1"/>
          </p:cNvSpPr>
          <p:nvPr>
            <p:ph sz="quarter" idx="23"/>
          </p:nvPr>
        </p:nvSpPr>
        <p:spPr>
          <a:xfrm>
            <a:off x="4741416" y="2322786"/>
            <a:ext cx="3956050" cy="3830363"/>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4" name="Content Placeholder 20"/>
          <p:cNvSpPr>
            <a:spLocks noGrp="1"/>
          </p:cNvSpPr>
          <p:nvPr>
            <p:ph sz="quarter" idx="24"/>
          </p:nvPr>
        </p:nvSpPr>
        <p:spPr>
          <a:xfrm>
            <a:off x="447674" y="1266825"/>
            <a:ext cx="8251825" cy="838200"/>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Master text styles</a:t>
            </a:r>
          </a:p>
          <a:p>
            <a:pPr lvl="1"/>
            <a:r>
              <a:rPr lang="en-US" smtClean="0"/>
              <a:t>Second level</a:t>
            </a:r>
          </a:p>
        </p:txBody>
      </p:sp>
      <p:grpSp>
        <p:nvGrpSpPr>
          <p:cNvPr id="19" name="Group 18"/>
          <p:cNvGrpSpPr/>
          <p:nvPr userDrawn="1"/>
        </p:nvGrpSpPr>
        <p:grpSpPr bwMode="gray">
          <a:xfrm>
            <a:off x="7975371" y="6325019"/>
            <a:ext cx="715649" cy="333534"/>
            <a:chOff x="7527713" y="5505450"/>
            <a:chExt cx="1163308" cy="542169"/>
          </a:xfrm>
        </p:grpSpPr>
        <p:sp>
          <p:nvSpPr>
            <p:cNvPr id="20"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363534"/>
                </a:solidFill>
              </a:endParaRPr>
            </a:p>
          </p:txBody>
        </p:sp>
        <p:sp>
          <p:nvSpPr>
            <p:cNvPr id="21"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363534"/>
                </a:solidFill>
              </a:endParaRPr>
            </a:p>
          </p:txBody>
        </p:sp>
        <p:sp>
          <p:nvSpPr>
            <p:cNvPr id="22"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dirty="0">
                <a:solidFill>
                  <a:srgbClr val="363534"/>
                </a:solidFill>
              </a:endParaRPr>
            </a:p>
          </p:txBody>
        </p:sp>
      </p:grpSp>
      <p:sp>
        <p:nvSpPr>
          <p:cNvPr id="3" name="TextBox 2" descr="CONFIDENTIAL_TAG_0xFFEE"/>
          <p:cNvSpPr txBox="1"/>
          <p:nvPr userDrawn="1"/>
        </p:nvSpPr>
        <p:spPr bwMode="auto">
          <a:xfrm>
            <a:off x="5915025" y="6515640"/>
            <a:ext cx="1684172" cy="169277"/>
          </a:xfrm>
          <a:prstGeom prst="rect">
            <a:avLst/>
          </a:prstGeom>
          <a:noFill/>
          <a:ln w="9525" algn="ctr">
            <a:noFill/>
            <a:miter lim="800000"/>
            <a:headEnd/>
            <a:tailEnd/>
          </a:ln>
          <a:effectLst>
            <a:glow>
              <a:srgbClr val="000000"/>
            </a:glow>
          </a:effectLst>
        </p:spPr>
        <p:txBody>
          <a:bodyPr vert="horz" wrap="square" lIns="0" tIns="0" rIns="0" bIns="0" rtlCol="0">
            <a:spAutoFit/>
          </a:bodyPr>
          <a:lstStyle/>
          <a:p>
            <a:pPr>
              <a:defRPr/>
            </a:pPr>
            <a:r>
              <a:rPr lang="fr-FR" sz="1100" dirty="0" smtClean="0">
                <a:solidFill>
                  <a:srgbClr val="666666"/>
                </a:solidFill>
                <a:cs typeface="Arial" pitchFamily="34" charset="0"/>
              </a:rPr>
              <a:t>Confidential</a:t>
            </a:r>
          </a:p>
        </p:txBody>
      </p:sp>
    </p:spTree>
    <p:extLst>
      <p:ext uri="{BB962C8B-B14F-4D97-AF65-F5344CB8AC3E}">
        <p14:creationId xmlns:p14="http://schemas.microsoft.com/office/powerpoint/2010/main" val="4245172133"/>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pic>
        <p:nvPicPr>
          <p:cNvPr id="12" name="Image 10" descr="footer-Beet.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5529263"/>
            <a:ext cx="9144000" cy="1328737"/>
          </a:xfrm>
          <a:prstGeom prst="rect">
            <a:avLst/>
          </a:prstGeom>
        </p:spPr>
      </p:pic>
      <p:sp>
        <p:nvSpPr>
          <p:cNvPr id="19" name="Content Placeholder 2"/>
          <p:cNvSpPr>
            <a:spLocks noGrp="1"/>
          </p:cNvSpPr>
          <p:nvPr>
            <p:ph idx="1" hasCustomPrompt="1"/>
          </p:nvPr>
        </p:nvSpPr>
        <p:spPr>
          <a:xfrm>
            <a:off x="447675" y="1266825"/>
            <a:ext cx="8239125" cy="330332"/>
          </a:xfrm>
          <a:prstGeom prst="rect">
            <a:avLst/>
          </a:prstGeom>
        </p:spPr>
        <p:txBody>
          <a:bodyPr lIns="0" tIns="0" rIns="0" bIns="0">
            <a:normAutofit/>
          </a:bodyPr>
          <a:lstStyle>
            <a:lvl1pPr marL="0" indent="0">
              <a:spcBef>
                <a:spcPts val="600"/>
              </a:spcBef>
              <a:buSzPct val="120000"/>
              <a:buFont typeface="Arial" pitchFamily="34" charset="0"/>
              <a:buNone/>
              <a:defRPr sz="1600" baseline="0">
                <a:solidFill>
                  <a:schemeClr val="tx1"/>
                </a:solidFill>
                <a:latin typeface="Arial" pitchFamily="34" charset="0"/>
              </a:defRPr>
            </a:lvl1pPr>
            <a:lvl2pPr marL="273050" indent="-265113">
              <a:spcBef>
                <a:spcPts val="600"/>
              </a:spcBef>
              <a:buClr>
                <a:schemeClr val="tx2"/>
              </a:buClr>
              <a:buSzPct val="120000"/>
              <a:buFont typeface="Verdana" pitchFamily="34" charset="0"/>
              <a:buChar char="•"/>
              <a:defRPr sz="1600">
                <a:solidFill>
                  <a:schemeClr val="tx1"/>
                </a:solidFill>
              </a:defRPr>
            </a:lvl2pPr>
            <a:lvl3pPr marL="631825" indent="-216000">
              <a:spcBef>
                <a:spcPts val="600"/>
              </a:spcBef>
              <a:buFont typeface="Verdana" pitchFamily="34" charset="0"/>
              <a:buChar char="−"/>
              <a:tabLst/>
              <a:defRPr sz="1600">
                <a:solidFill>
                  <a:schemeClr val="tx1"/>
                </a:solidFill>
              </a:defRPr>
            </a:lvl3pPr>
            <a:lvl4pPr marL="804863" indent="-216000">
              <a:spcBef>
                <a:spcPts val="600"/>
              </a:spcBef>
              <a:buFont typeface="Verdana" pitchFamily="34" charset="0"/>
              <a:buChar char="−"/>
              <a:defRPr sz="1400">
                <a:solidFill>
                  <a:schemeClr val="tx1"/>
                </a:solidFill>
              </a:defRPr>
            </a:lvl4pPr>
            <a:lvl5pPr marL="977900" indent="-216000">
              <a:spcBef>
                <a:spcPts val="600"/>
              </a:spcBef>
              <a:buFont typeface="Arial" pitchFamily="34" charset="0"/>
              <a:buChar char="-"/>
              <a:defRPr sz="1400">
                <a:solidFill>
                  <a:schemeClr val="tx1"/>
                </a:solidFill>
              </a:defRPr>
            </a:lvl5pPr>
            <a:lvl6pPr marL="871538" indent="-174625">
              <a:spcBef>
                <a:spcPts val="600"/>
              </a:spcBef>
              <a:defRPr sz="1400"/>
            </a:lvl6pPr>
            <a:lvl7pPr marL="1168400" indent="-216000">
              <a:spcBef>
                <a:spcPts val="600"/>
              </a:spcBef>
              <a:defRPr sz="1400">
                <a:solidFill>
                  <a:schemeClr val="tx1"/>
                </a:solidFill>
              </a:defRPr>
            </a:lvl7pPr>
          </a:lstStyle>
          <a:p>
            <a:pPr lvl="0"/>
            <a:r>
              <a:rPr lang="en-GB" noProof="0" smtClean="0"/>
              <a:t>Click to enter text</a:t>
            </a:r>
            <a:endParaRPr lang="en-GB" noProof="0" dirty="0" smtClean="0"/>
          </a:p>
        </p:txBody>
      </p:sp>
      <p:sp>
        <p:nvSpPr>
          <p:cNvPr id="21" name="Picture Placeholder 20"/>
          <p:cNvSpPr>
            <a:spLocks noGrp="1"/>
          </p:cNvSpPr>
          <p:nvPr>
            <p:ph type="pic" sz="quarter" idx="14"/>
          </p:nvPr>
        </p:nvSpPr>
        <p:spPr>
          <a:xfrm>
            <a:off x="447675" y="1744717"/>
            <a:ext cx="8251825" cy="4408433"/>
          </a:xfrm>
          <a:prstGeom prst="rect">
            <a:avLst/>
          </a:prstGeom>
        </p:spPr>
        <p:txBody>
          <a:bodyPr lIns="0" tIns="0" rIns="0" bIns="0">
            <a:normAutofit/>
          </a:bodyPr>
          <a:lstStyle>
            <a:lvl1pPr>
              <a:buNone/>
              <a:defRPr lang="en-GB" sz="1800" kern="1200" baseline="0" noProof="0" dirty="0" smtClean="0">
                <a:solidFill>
                  <a:schemeClr val="tx1"/>
                </a:solidFill>
                <a:latin typeface="Arial" pitchFamily="34" charset="0"/>
                <a:ea typeface="+mn-ea"/>
                <a:cs typeface="+mn-cs"/>
              </a:defRPr>
            </a:lvl1pPr>
          </a:lstStyle>
          <a:p>
            <a:r>
              <a:rPr lang="en-US" dirty="0" smtClean="0"/>
              <a:t>Click icon to add picture</a:t>
            </a:r>
            <a:endParaRPr lang="en-US" dirty="0"/>
          </a:p>
        </p:txBody>
      </p:sp>
      <p:sp>
        <p:nvSpPr>
          <p:cNvPr id="10"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US" noProof="0" smtClean="0"/>
              <a:t>Click to edit Master title style</a:t>
            </a:r>
            <a:endParaRPr lang="en-GB" noProof="0" dirty="0"/>
          </a:p>
        </p:txBody>
      </p:sp>
      <p:sp>
        <p:nvSpPr>
          <p:cNvPr id="15"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a:pPr/>
              <a:t>‹#›</a:t>
            </a:fld>
            <a:endParaRPr dirty="0"/>
          </a:p>
        </p:txBody>
      </p:sp>
      <p:grpSp>
        <p:nvGrpSpPr>
          <p:cNvPr id="14" name="Group 13"/>
          <p:cNvGrpSpPr/>
          <p:nvPr userDrawn="1"/>
        </p:nvGrpSpPr>
        <p:grpSpPr bwMode="gray">
          <a:xfrm>
            <a:off x="7975371" y="6325019"/>
            <a:ext cx="715649" cy="333534"/>
            <a:chOff x="7527713" y="5505450"/>
            <a:chExt cx="1163308" cy="542169"/>
          </a:xfrm>
        </p:grpSpPr>
        <p:sp>
          <p:nvSpPr>
            <p:cNvPr id="16"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363534"/>
                </a:solidFill>
              </a:endParaRPr>
            </a:p>
          </p:txBody>
        </p:sp>
        <p:sp>
          <p:nvSpPr>
            <p:cNvPr id="17"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363534"/>
                </a:solidFill>
              </a:endParaRPr>
            </a:p>
          </p:txBody>
        </p:sp>
        <p:sp>
          <p:nvSpPr>
            <p:cNvPr id="18"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dirty="0">
                <a:solidFill>
                  <a:srgbClr val="363534"/>
                </a:solidFill>
              </a:endParaRPr>
            </a:p>
          </p:txBody>
        </p:sp>
      </p:grpSp>
      <p:sp>
        <p:nvSpPr>
          <p:cNvPr id="3" name="TextBox 2" descr="CONFIDENTIAL_TAG_0xFFEE"/>
          <p:cNvSpPr txBox="1"/>
          <p:nvPr userDrawn="1"/>
        </p:nvSpPr>
        <p:spPr bwMode="auto">
          <a:xfrm>
            <a:off x="5915025" y="6515640"/>
            <a:ext cx="1684172" cy="169277"/>
          </a:xfrm>
          <a:prstGeom prst="rect">
            <a:avLst/>
          </a:prstGeom>
          <a:noFill/>
          <a:ln w="9525" algn="ctr">
            <a:noFill/>
            <a:miter lim="800000"/>
            <a:headEnd/>
            <a:tailEnd/>
          </a:ln>
          <a:effectLst>
            <a:glow>
              <a:srgbClr val="000000"/>
            </a:glow>
          </a:effectLst>
        </p:spPr>
        <p:txBody>
          <a:bodyPr vert="horz" wrap="square" lIns="0" tIns="0" rIns="0" bIns="0" rtlCol="0">
            <a:spAutoFit/>
          </a:bodyPr>
          <a:lstStyle/>
          <a:p>
            <a:pPr>
              <a:defRPr/>
            </a:pPr>
            <a:r>
              <a:rPr lang="fr-FR" sz="1100" dirty="0" smtClean="0">
                <a:solidFill>
                  <a:srgbClr val="666666"/>
                </a:solidFill>
                <a:cs typeface="Arial" pitchFamily="34" charset="0"/>
              </a:rPr>
              <a:t>Confidential</a:t>
            </a:r>
          </a:p>
        </p:txBody>
      </p:sp>
    </p:spTree>
    <p:extLst>
      <p:ext uri="{BB962C8B-B14F-4D97-AF65-F5344CB8AC3E}">
        <p14:creationId xmlns:p14="http://schemas.microsoft.com/office/powerpoint/2010/main" val="4379868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page for sales presentations">
    <p:spTree>
      <p:nvGrpSpPr>
        <p:cNvPr id="1" name=""/>
        <p:cNvGrpSpPr/>
        <p:nvPr/>
      </p:nvGrpSpPr>
      <p:grpSpPr>
        <a:xfrm>
          <a:off x="0" y="0"/>
          <a:ext cx="0" cy="0"/>
          <a:chOff x="0" y="0"/>
          <a:chExt cx="0" cy="0"/>
        </a:xfrm>
      </p:grpSpPr>
      <p:pic>
        <p:nvPicPr>
          <p:cNvPr id="48" name="Picture 8" descr="bg_connectors.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grpSp>
        <p:nvGrpSpPr>
          <p:cNvPr id="7" name="Group 6"/>
          <p:cNvGrpSpPr/>
          <p:nvPr userDrawn="1"/>
        </p:nvGrpSpPr>
        <p:grpSpPr bwMode="gray">
          <a:xfrm>
            <a:off x="6901056" y="5829386"/>
            <a:ext cx="1894407" cy="855073"/>
            <a:chOff x="1028700" y="1828800"/>
            <a:chExt cx="7083426" cy="3197226"/>
          </a:xfrm>
        </p:grpSpPr>
        <p:sp>
          <p:nvSpPr>
            <p:cNvPr id="9" name="Freeform 5"/>
            <p:cNvSpPr>
              <a:spLocks/>
            </p:cNvSpPr>
            <p:nvPr/>
          </p:nvSpPr>
          <p:spPr bwMode="gray">
            <a:xfrm>
              <a:off x="3371850" y="1828800"/>
              <a:ext cx="1697038" cy="2027238"/>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363534"/>
                </a:solidFill>
              </a:endParaRPr>
            </a:p>
          </p:txBody>
        </p:sp>
        <p:sp>
          <p:nvSpPr>
            <p:cNvPr id="10" name="Freeform 6"/>
            <p:cNvSpPr>
              <a:spLocks/>
            </p:cNvSpPr>
            <p:nvPr/>
          </p:nvSpPr>
          <p:spPr bwMode="gray">
            <a:xfrm>
              <a:off x="5222875" y="1828800"/>
              <a:ext cx="1758950" cy="2027238"/>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363534"/>
                </a:solidFill>
              </a:endParaRPr>
            </a:p>
          </p:txBody>
        </p:sp>
        <p:sp>
          <p:nvSpPr>
            <p:cNvPr id="11" name="Rectangle 7"/>
            <p:cNvSpPr>
              <a:spLocks noChangeArrowheads="1"/>
            </p:cNvSpPr>
            <p:nvPr/>
          </p:nvSpPr>
          <p:spPr bwMode="gray">
            <a:xfrm>
              <a:off x="7304088" y="1870075"/>
              <a:ext cx="417513" cy="1944688"/>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dirty="0">
                <a:solidFill>
                  <a:srgbClr val="363534"/>
                </a:solidFill>
              </a:endParaRPr>
            </a:p>
          </p:txBody>
        </p:sp>
        <p:sp>
          <p:nvSpPr>
            <p:cNvPr id="12" name="Freeform 8"/>
            <p:cNvSpPr>
              <a:spLocks/>
            </p:cNvSpPr>
            <p:nvPr/>
          </p:nvSpPr>
          <p:spPr bwMode="gray">
            <a:xfrm>
              <a:off x="1028700" y="4525963"/>
              <a:ext cx="269875" cy="390525"/>
            </a:xfrm>
            <a:custGeom>
              <a:avLst/>
              <a:gdLst/>
              <a:ahLst/>
              <a:cxnLst>
                <a:cxn ang="0">
                  <a:pos x="0" y="0"/>
                </a:cxn>
                <a:cxn ang="0">
                  <a:pos x="168" y="0"/>
                </a:cxn>
                <a:cxn ang="0">
                  <a:pos x="168" y="26"/>
                </a:cxn>
                <a:cxn ang="0">
                  <a:pos x="31" y="26"/>
                </a:cxn>
                <a:cxn ang="0">
                  <a:pos x="31" y="107"/>
                </a:cxn>
                <a:cxn ang="0">
                  <a:pos x="159" y="107"/>
                </a:cxn>
                <a:cxn ang="0">
                  <a:pos x="159" y="133"/>
                </a:cxn>
                <a:cxn ang="0">
                  <a:pos x="31" y="133"/>
                </a:cxn>
                <a:cxn ang="0">
                  <a:pos x="31" y="218"/>
                </a:cxn>
                <a:cxn ang="0">
                  <a:pos x="170" y="218"/>
                </a:cxn>
                <a:cxn ang="0">
                  <a:pos x="170" y="246"/>
                </a:cxn>
                <a:cxn ang="0">
                  <a:pos x="0" y="246"/>
                </a:cxn>
                <a:cxn ang="0">
                  <a:pos x="0" y="0"/>
                </a:cxn>
              </a:cxnLst>
              <a:rect l="0" t="0" r="r" b="b"/>
              <a:pathLst>
                <a:path w="170" h="246">
                  <a:moveTo>
                    <a:pt x="0" y="0"/>
                  </a:moveTo>
                  <a:lnTo>
                    <a:pt x="168" y="0"/>
                  </a:lnTo>
                  <a:lnTo>
                    <a:pt x="168" y="26"/>
                  </a:lnTo>
                  <a:lnTo>
                    <a:pt x="31" y="26"/>
                  </a:lnTo>
                  <a:lnTo>
                    <a:pt x="31" y="107"/>
                  </a:lnTo>
                  <a:lnTo>
                    <a:pt x="159" y="107"/>
                  </a:lnTo>
                  <a:lnTo>
                    <a:pt x="159" y="133"/>
                  </a:lnTo>
                  <a:lnTo>
                    <a:pt x="31" y="133"/>
                  </a:lnTo>
                  <a:lnTo>
                    <a:pt x="31" y="218"/>
                  </a:lnTo>
                  <a:lnTo>
                    <a:pt x="170" y="218"/>
                  </a:lnTo>
                  <a:lnTo>
                    <a:pt x="170" y="246"/>
                  </a:lnTo>
                  <a:lnTo>
                    <a:pt x="0" y="246"/>
                  </a:lnTo>
                  <a:lnTo>
                    <a:pt x="0" y="0"/>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363534"/>
                </a:solidFill>
              </a:endParaRPr>
            </a:p>
          </p:txBody>
        </p:sp>
        <p:sp>
          <p:nvSpPr>
            <p:cNvPr id="13" name="Freeform 9"/>
            <p:cNvSpPr>
              <a:spLocks/>
            </p:cNvSpPr>
            <p:nvPr/>
          </p:nvSpPr>
          <p:spPr bwMode="gray">
            <a:xfrm>
              <a:off x="1322388" y="4635500"/>
              <a:ext cx="269875" cy="280988"/>
            </a:xfrm>
            <a:custGeom>
              <a:avLst/>
              <a:gdLst/>
              <a:ahLst/>
              <a:cxnLst>
                <a:cxn ang="0">
                  <a:pos x="66" y="83"/>
                </a:cxn>
                <a:cxn ang="0">
                  <a:pos x="4" y="0"/>
                </a:cxn>
                <a:cxn ang="0">
                  <a:pos x="42" y="0"/>
                </a:cxn>
                <a:cxn ang="0">
                  <a:pos x="85" y="61"/>
                </a:cxn>
                <a:cxn ang="0">
                  <a:pos x="127" y="0"/>
                </a:cxn>
                <a:cxn ang="0">
                  <a:pos x="163" y="0"/>
                </a:cxn>
                <a:cxn ang="0">
                  <a:pos x="101" y="80"/>
                </a:cxn>
                <a:cxn ang="0">
                  <a:pos x="170" y="177"/>
                </a:cxn>
                <a:cxn ang="0">
                  <a:pos x="134" y="177"/>
                </a:cxn>
                <a:cxn ang="0">
                  <a:pos x="85" y="104"/>
                </a:cxn>
                <a:cxn ang="0">
                  <a:pos x="35" y="177"/>
                </a:cxn>
                <a:cxn ang="0">
                  <a:pos x="0" y="177"/>
                </a:cxn>
                <a:cxn ang="0">
                  <a:pos x="66" y="83"/>
                </a:cxn>
              </a:cxnLst>
              <a:rect l="0" t="0" r="r" b="b"/>
              <a:pathLst>
                <a:path w="170" h="177">
                  <a:moveTo>
                    <a:pt x="66" y="83"/>
                  </a:moveTo>
                  <a:lnTo>
                    <a:pt x="4" y="0"/>
                  </a:lnTo>
                  <a:lnTo>
                    <a:pt x="42" y="0"/>
                  </a:lnTo>
                  <a:lnTo>
                    <a:pt x="85" y="61"/>
                  </a:lnTo>
                  <a:lnTo>
                    <a:pt x="127" y="0"/>
                  </a:lnTo>
                  <a:lnTo>
                    <a:pt x="163" y="0"/>
                  </a:lnTo>
                  <a:lnTo>
                    <a:pt x="101" y="80"/>
                  </a:lnTo>
                  <a:lnTo>
                    <a:pt x="170" y="177"/>
                  </a:lnTo>
                  <a:lnTo>
                    <a:pt x="134" y="177"/>
                  </a:lnTo>
                  <a:lnTo>
                    <a:pt x="85" y="104"/>
                  </a:lnTo>
                  <a:lnTo>
                    <a:pt x="35" y="177"/>
                  </a:lnTo>
                  <a:lnTo>
                    <a:pt x="0" y="177"/>
                  </a:lnTo>
                  <a:lnTo>
                    <a:pt x="66" y="8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363534"/>
                </a:solidFill>
              </a:endParaRPr>
            </a:p>
          </p:txBody>
        </p:sp>
        <p:sp>
          <p:nvSpPr>
            <p:cNvPr id="14" name="Freeform 10"/>
            <p:cNvSpPr>
              <a:spLocks noEditPoints="1"/>
            </p:cNvSpPr>
            <p:nvPr/>
          </p:nvSpPr>
          <p:spPr bwMode="gray">
            <a:xfrm>
              <a:off x="1633538" y="4627563"/>
              <a:ext cx="266700" cy="398463"/>
            </a:xfrm>
            <a:custGeom>
              <a:avLst/>
              <a:gdLst/>
              <a:ahLst/>
              <a:cxnLst>
                <a:cxn ang="0">
                  <a:pos x="0" y="2"/>
                </a:cxn>
                <a:cxn ang="0">
                  <a:pos x="12" y="2"/>
                </a:cxn>
                <a:cxn ang="0">
                  <a:pos x="12" y="12"/>
                </a:cxn>
                <a:cxn ang="0">
                  <a:pos x="13" y="12"/>
                </a:cxn>
                <a:cxn ang="0">
                  <a:pos x="22" y="3"/>
                </a:cxn>
                <a:cxn ang="0">
                  <a:pos x="36" y="0"/>
                </a:cxn>
                <a:cxn ang="0">
                  <a:pos x="52" y="3"/>
                </a:cxn>
                <a:cxn ang="0">
                  <a:pos x="62" y="12"/>
                </a:cxn>
                <a:cxn ang="0">
                  <a:pos x="69" y="24"/>
                </a:cxn>
                <a:cxn ang="0">
                  <a:pos x="71" y="39"/>
                </a:cxn>
                <a:cxn ang="0">
                  <a:pos x="69" y="55"/>
                </a:cxn>
                <a:cxn ang="0">
                  <a:pos x="63" y="67"/>
                </a:cxn>
                <a:cxn ang="0">
                  <a:pos x="52" y="75"/>
                </a:cxn>
                <a:cxn ang="0">
                  <a:pos x="37" y="78"/>
                </a:cxn>
                <a:cxn ang="0">
                  <a:pos x="31" y="78"/>
                </a:cxn>
                <a:cxn ang="0">
                  <a:pos x="24" y="76"/>
                </a:cxn>
                <a:cxn ang="0">
                  <a:pos x="18" y="72"/>
                </a:cxn>
                <a:cxn ang="0">
                  <a:pos x="13" y="67"/>
                </a:cxn>
                <a:cxn ang="0">
                  <a:pos x="12" y="67"/>
                </a:cxn>
                <a:cxn ang="0">
                  <a:pos x="12" y="106"/>
                </a:cxn>
                <a:cxn ang="0">
                  <a:pos x="0" y="106"/>
                </a:cxn>
                <a:cxn ang="0">
                  <a:pos x="0" y="2"/>
                </a:cxn>
                <a:cxn ang="0">
                  <a:pos x="57" y="28"/>
                </a:cxn>
                <a:cxn ang="0">
                  <a:pos x="52" y="19"/>
                </a:cxn>
                <a:cxn ang="0">
                  <a:pos x="45" y="13"/>
                </a:cxn>
                <a:cxn ang="0">
                  <a:pos x="35" y="11"/>
                </a:cxn>
                <a:cxn ang="0">
                  <a:pos x="24" y="13"/>
                </a:cxn>
                <a:cxn ang="0">
                  <a:pos x="17" y="20"/>
                </a:cxn>
                <a:cxn ang="0">
                  <a:pos x="13" y="29"/>
                </a:cxn>
                <a:cxn ang="0">
                  <a:pos x="12" y="39"/>
                </a:cxn>
                <a:cxn ang="0">
                  <a:pos x="13" y="50"/>
                </a:cxn>
                <a:cxn ang="0">
                  <a:pos x="17" y="59"/>
                </a:cxn>
                <a:cxn ang="0">
                  <a:pos x="25" y="65"/>
                </a:cxn>
                <a:cxn ang="0">
                  <a:pos x="35" y="68"/>
                </a:cxn>
                <a:cxn ang="0">
                  <a:pos x="46" y="65"/>
                </a:cxn>
                <a:cxn ang="0">
                  <a:pos x="53" y="59"/>
                </a:cxn>
                <a:cxn ang="0">
                  <a:pos x="57" y="49"/>
                </a:cxn>
                <a:cxn ang="0">
                  <a:pos x="58" y="39"/>
                </a:cxn>
                <a:cxn ang="0">
                  <a:pos x="57" y="28"/>
                </a:cxn>
              </a:cxnLst>
              <a:rect l="0" t="0" r="r" b="b"/>
              <a:pathLst>
                <a:path w="71" h="106">
                  <a:moveTo>
                    <a:pt x="0" y="2"/>
                  </a:moveTo>
                  <a:cubicBezTo>
                    <a:pt x="12" y="2"/>
                    <a:pt x="12" y="2"/>
                    <a:pt x="12" y="2"/>
                  </a:cubicBezTo>
                  <a:cubicBezTo>
                    <a:pt x="12" y="12"/>
                    <a:pt x="12" y="12"/>
                    <a:pt x="12" y="12"/>
                  </a:cubicBezTo>
                  <a:cubicBezTo>
                    <a:pt x="13" y="12"/>
                    <a:pt x="13" y="12"/>
                    <a:pt x="13" y="12"/>
                  </a:cubicBezTo>
                  <a:cubicBezTo>
                    <a:pt x="15" y="8"/>
                    <a:pt x="18" y="5"/>
                    <a:pt x="22" y="3"/>
                  </a:cubicBezTo>
                  <a:cubicBezTo>
                    <a:pt x="26" y="1"/>
                    <a:pt x="31" y="0"/>
                    <a:pt x="36" y="0"/>
                  </a:cubicBezTo>
                  <a:cubicBezTo>
                    <a:pt x="42" y="0"/>
                    <a:pt x="47" y="1"/>
                    <a:pt x="52" y="3"/>
                  </a:cubicBezTo>
                  <a:cubicBezTo>
                    <a:pt x="56" y="5"/>
                    <a:pt x="60" y="8"/>
                    <a:pt x="62" y="12"/>
                  </a:cubicBezTo>
                  <a:cubicBezTo>
                    <a:pt x="65" y="15"/>
                    <a:pt x="67" y="20"/>
                    <a:pt x="69" y="24"/>
                  </a:cubicBezTo>
                  <a:cubicBezTo>
                    <a:pt x="70" y="29"/>
                    <a:pt x="71" y="34"/>
                    <a:pt x="71" y="39"/>
                  </a:cubicBezTo>
                  <a:cubicBezTo>
                    <a:pt x="71" y="45"/>
                    <a:pt x="70" y="50"/>
                    <a:pt x="69" y="55"/>
                  </a:cubicBezTo>
                  <a:cubicBezTo>
                    <a:pt x="68" y="59"/>
                    <a:pt x="65" y="63"/>
                    <a:pt x="63" y="67"/>
                  </a:cubicBezTo>
                  <a:cubicBezTo>
                    <a:pt x="60" y="70"/>
                    <a:pt x="56" y="73"/>
                    <a:pt x="52" y="75"/>
                  </a:cubicBezTo>
                  <a:cubicBezTo>
                    <a:pt x="48" y="77"/>
                    <a:pt x="42" y="78"/>
                    <a:pt x="37" y="78"/>
                  </a:cubicBezTo>
                  <a:cubicBezTo>
                    <a:pt x="35" y="78"/>
                    <a:pt x="33" y="78"/>
                    <a:pt x="31" y="78"/>
                  </a:cubicBezTo>
                  <a:cubicBezTo>
                    <a:pt x="28" y="78"/>
                    <a:pt x="26" y="77"/>
                    <a:pt x="24" y="76"/>
                  </a:cubicBezTo>
                  <a:cubicBezTo>
                    <a:pt x="22" y="75"/>
                    <a:pt x="20" y="74"/>
                    <a:pt x="18" y="72"/>
                  </a:cubicBezTo>
                  <a:cubicBezTo>
                    <a:pt x="16" y="71"/>
                    <a:pt x="14" y="69"/>
                    <a:pt x="13" y="67"/>
                  </a:cubicBezTo>
                  <a:cubicBezTo>
                    <a:pt x="12" y="67"/>
                    <a:pt x="12" y="67"/>
                    <a:pt x="12" y="67"/>
                  </a:cubicBezTo>
                  <a:cubicBezTo>
                    <a:pt x="12" y="106"/>
                    <a:pt x="12" y="106"/>
                    <a:pt x="12" y="106"/>
                  </a:cubicBezTo>
                  <a:cubicBezTo>
                    <a:pt x="0" y="106"/>
                    <a:pt x="0" y="106"/>
                    <a:pt x="0" y="106"/>
                  </a:cubicBezTo>
                  <a:lnTo>
                    <a:pt x="0" y="2"/>
                  </a:lnTo>
                  <a:close/>
                  <a:moveTo>
                    <a:pt x="57" y="28"/>
                  </a:moveTo>
                  <a:cubicBezTo>
                    <a:pt x="56" y="25"/>
                    <a:pt x="54" y="22"/>
                    <a:pt x="52" y="19"/>
                  </a:cubicBezTo>
                  <a:cubicBezTo>
                    <a:pt x="51" y="17"/>
                    <a:pt x="48" y="15"/>
                    <a:pt x="45" y="13"/>
                  </a:cubicBezTo>
                  <a:cubicBezTo>
                    <a:pt x="42" y="12"/>
                    <a:pt x="39" y="11"/>
                    <a:pt x="35" y="11"/>
                  </a:cubicBezTo>
                  <a:cubicBezTo>
                    <a:pt x="31" y="11"/>
                    <a:pt x="27" y="12"/>
                    <a:pt x="24" y="13"/>
                  </a:cubicBezTo>
                  <a:cubicBezTo>
                    <a:pt x="21" y="15"/>
                    <a:pt x="19" y="17"/>
                    <a:pt x="17" y="20"/>
                  </a:cubicBezTo>
                  <a:cubicBezTo>
                    <a:pt x="15" y="22"/>
                    <a:pt x="14" y="25"/>
                    <a:pt x="13" y="29"/>
                  </a:cubicBezTo>
                  <a:cubicBezTo>
                    <a:pt x="12" y="32"/>
                    <a:pt x="12" y="36"/>
                    <a:pt x="12" y="39"/>
                  </a:cubicBezTo>
                  <a:cubicBezTo>
                    <a:pt x="12" y="43"/>
                    <a:pt x="12" y="46"/>
                    <a:pt x="13" y="50"/>
                  </a:cubicBezTo>
                  <a:cubicBezTo>
                    <a:pt x="14" y="53"/>
                    <a:pt x="15" y="56"/>
                    <a:pt x="17" y="59"/>
                  </a:cubicBezTo>
                  <a:cubicBezTo>
                    <a:pt x="19" y="61"/>
                    <a:pt x="22" y="64"/>
                    <a:pt x="25" y="65"/>
                  </a:cubicBezTo>
                  <a:cubicBezTo>
                    <a:pt x="28" y="67"/>
                    <a:pt x="31" y="68"/>
                    <a:pt x="35" y="68"/>
                  </a:cubicBezTo>
                  <a:cubicBezTo>
                    <a:pt x="40" y="68"/>
                    <a:pt x="43" y="67"/>
                    <a:pt x="46" y="65"/>
                  </a:cubicBezTo>
                  <a:cubicBezTo>
                    <a:pt x="49" y="63"/>
                    <a:pt x="51" y="61"/>
                    <a:pt x="53" y="59"/>
                  </a:cubicBezTo>
                  <a:cubicBezTo>
                    <a:pt x="55" y="56"/>
                    <a:pt x="56" y="53"/>
                    <a:pt x="57" y="49"/>
                  </a:cubicBezTo>
                  <a:cubicBezTo>
                    <a:pt x="58" y="46"/>
                    <a:pt x="58" y="42"/>
                    <a:pt x="58" y="39"/>
                  </a:cubicBezTo>
                  <a:cubicBezTo>
                    <a:pt x="58" y="35"/>
                    <a:pt x="58" y="32"/>
                    <a:pt x="57" y="28"/>
                  </a:cubicBez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363534"/>
                </a:solidFill>
              </a:endParaRPr>
            </a:p>
          </p:txBody>
        </p:sp>
        <p:sp>
          <p:nvSpPr>
            <p:cNvPr id="15" name="Freeform 11"/>
            <p:cNvSpPr>
              <a:spLocks noEditPoints="1"/>
            </p:cNvSpPr>
            <p:nvPr/>
          </p:nvSpPr>
          <p:spPr bwMode="gray">
            <a:xfrm>
              <a:off x="1938338"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5"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3"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363534"/>
                </a:solidFill>
              </a:endParaRPr>
            </a:p>
          </p:txBody>
        </p:sp>
        <p:sp>
          <p:nvSpPr>
            <p:cNvPr id="16" name="Freeform 12"/>
            <p:cNvSpPr>
              <a:spLocks/>
            </p:cNvSpPr>
            <p:nvPr/>
          </p:nvSpPr>
          <p:spPr bwMode="gray">
            <a:xfrm>
              <a:off x="2241550" y="4627563"/>
              <a:ext cx="150813" cy="288925"/>
            </a:xfrm>
            <a:custGeom>
              <a:avLst/>
              <a:gdLst/>
              <a:ahLst/>
              <a:cxnLst>
                <a:cxn ang="0">
                  <a:pos x="0" y="2"/>
                </a:cxn>
                <a:cxn ang="0">
                  <a:pos x="12" y="2"/>
                </a:cxn>
                <a:cxn ang="0">
                  <a:pos x="12" y="17"/>
                </a:cxn>
                <a:cxn ang="0">
                  <a:pos x="12" y="17"/>
                </a:cxn>
                <a:cxn ang="0">
                  <a:pos x="23" y="4"/>
                </a:cxn>
                <a:cxn ang="0">
                  <a:pos x="40" y="0"/>
                </a:cxn>
                <a:cxn ang="0">
                  <a:pos x="40" y="13"/>
                </a:cxn>
                <a:cxn ang="0">
                  <a:pos x="27" y="15"/>
                </a:cxn>
                <a:cxn ang="0">
                  <a:pos x="18" y="21"/>
                </a:cxn>
                <a:cxn ang="0">
                  <a:pos x="14" y="31"/>
                </a:cxn>
                <a:cxn ang="0">
                  <a:pos x="12" y="43"/>
                </a:cxn>
                <a:cxn ang="0">
                  <a:pos x="12" y="77"/>
                </a:cxn>
                <a:cxn ang="0">
                  <a:pos x="0" y="77"/>
                </a:cxn>
                <a:cxn ang="0">
                  <a:pos x="0" y="2"/>
                </a:cxn>
              </a:cxnLst>
              <a:rect l="0" t="0" r="r" b="b"/>
              <a:pathLst>
                <a:path w="40" h="77">
                  <a:moveTo>
                    <a:pt x="0" y="2"/>
                  </a:moveTo>
                  <a:cubicBezTo>
                    <a:pt x="12" y="2"/>
                    <a:pt x="12" y="2"/>
                    <a:pt x="12" y="2"/>
                  </a:cubicBezTo>
                  <a:cubicBezTo>
                    <a:pt x="12" y="17"/>
                    <a:pt x="12" y="17"/>
                    <a:pt x="12" y="17"/>
                  </a:cubicBezTo>
                  <a:cubicBezTo>
                    <a:pt x="12" y="17"/>
                    <a:pt x="12" y="17"/>
                    <a:pt x="12" y="17"/>
                  </a:cubicBezTo>
                  <a:cubicBezTo>
                    <a:pt x="15" y="11"/>
                    <a:pt x="19" y="7"/>
                    <a:pt x="23" y="4"/>
                  </a:cubicBezTo>
                  <a:cubicBezTo>
                    <a:pt x="27" y="1"/>
                    <a:pt x="33" y="0"/>
                    <a:pt x="40" y="0"/>
                  </a:cubicBezTo>
                  <a:cubicBezTo>
                    <a:pt x="40" y="13"/>
                    <a:pt x="40" y="13"/>
                    <a:pt x="40" y="13"/>
                  </a:cubicBezTo>
                  <a:cubicBezTo>
                    <a:pt x="35" y="13"/>
                    <a:pt x="30" y="14"/>
                    <a:pt x="27" y="15"/>
                  </a:cubicBezTo>
                  <a:cubicBezTo>
                    <a:pt x="23" y="16"/>
                    <a:pt x="21" y="18"/>
                    <a:pt x="18" y="21"/>
                  </a:cubicBezTo>
                  <a:cubicBezTo>
                    <a:pt x="16" y="24"/>
                    <a:pt x="15" y="27"/>
                    <a:pt x="14" y="31"/>
                  </a:cubicBezTo>
                  <a:cubicBezTo>
                    <a:pt x="13" y="34"/>
                    <a:pt x="12" y="39"/>
                    <a:pt x="12" y="43"/>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363534"/>
                </a:solidFill>
              </a:endParaRPr>
            </a:p>
          </p:txBody>
        </p:sp>
        <p:sp>
          <p:nvSpPr>
            <p:cNvPr id="17" name="Freeform 13"/>
            <p:cNvSpPr>
              <a:spLocks noEditPoints="1"/>
            </p:cNvSpPr>
            <p:nvPr/>
          </p:nvSpPr>
          <p:spPr bwMode="gray">
            <a:xfrm>
              <a:off x="2425700" y="4525963"/>
              <a:ext cx="44450" cy="390525"/>
            </a:xfrm>
            <a:custGeom>
              <a:avLst/>
              <a:gdLst/>
              <a:ahLst/>
              <a:cxnLst>
                <a:cxn ang="0">
                  <a:pos x="28" y="35"/>
                </a:cxn>
                <a:cxn ang="0">
                  <a:pos x="0" y="35"/>
                </a:cxn>
                <a:cxn ang="0">
                  <a:pos x="0" y="0"/>
                </a:cxn>
                <a:cxn ang="0">
                  <a:pos x="28" y="0"/>
                </a:cxn>
                <a:cxn ang="0">
                  <a:pos x="28" y="35"/>
                </a:cxn>
                <a:cxn ang="0">
                  <a:pos x="0" y="69"/>
                </a:cxn>
                <a:cxn ang="0">
                  <a:pos x="28" y="69"/>
                </a:cxn>
                <a:cxn ang="0">
                  <a:pos x="28" y="246"/>
                </a:cxn>
                <a:cxn ang="0">
                  <a:pos x="0" y="246"/>
                </a:cxn>
                <a:cxn ang="0">
                  <a:pos x="0" y="69"/>
                </a:cxn>
              </a:cxnLst>
              <a:rect l="0" t="0" r="r" b="b"/>
              <a:pathLst>
                <a:path w="28" h="246">
                  <a:moveTo>
                    <a:pt x="28" y="35"/>
                  </a:moveTo>
                  <a:lnTo>
                    <a:pt x="0" y="35"/>
                  </a:lnTo>
                  <a:lnTo>
                    <a:pt x="0" y="0"/>
                  </a:lnTo>
                  <a:lnTo>
                    <a:pt x="28" y="0"/>
                  </a:lnTo>
                  <a:lnTo>
                    <a:pt x="28" y="35"/>
                  </a:lnTo>
                  <a:close/>
                  <a:moveTo>
                    <a:pt x="0" y="69"/>
                  </a:moveTo>
                  <a:lnTo>
                    <a:pt x="28" y="69"/>
                  </a:lnTo>
                  <a:lnTo>
                    <a:pt x="28" y="246"/>
                  </a:lnTo>
                  <a:lnTo>
                    <a:pt x="0" y="246"/>
                  </a:lnTo>
                  <a:lnTo>
                    <a:pt x="0" y="6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363534"/>
                </a:solidFill>
              </a:endParaRPr>
            </a:p>
          </p:txBody>
        </p:sp>
        <p:sp>
          <p:nvSpPr>
            <p:cNvPr id="18" name="Freeform 14"/>
            <p:cNvSpPr>
              <a:spLocks noEditPoints="1"/>
            </p:cNvSpPr>
            <p:nvPr/>
          </p:nvSpPr>
          <p:spPr bwMode="gray">
            <a:xfrm>
              <a:off x="2527300"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4"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363534"/>
                </a:solidFill>
              </a:endParaRPr>
            </a:p>
          </p:txBody>
        </p:sp>
        <p:sp>
          <p:nvSpPr>
            <p:cNvPr id="19" name="Freeform 15"/>
            <p:cNvSpPr>
              <a:spLocks/>
            </p:cNvSpPr>
            <p:nvPr/>
          </p:nvSpPr>
          <p:spPr bwMode="gray">
            <a:xfrm>
              <a:off x="2832100" y="4627563"/>
              <a:ext cx="236538" cy="288925"/>
            </a:xfrm>
            <a:custGeom>
              <a:avLst/>
              <a:gdLst/>
              <a:ahLst/>
              <a:cxnLst>
                <a:cxn ang="0">
                  <a:pos x="0" y="2"/>
                </a:cxn>
                <a:cxn ang="0">
                  <a:pos x="12" y="2"/>
                </a:cxn>
                <a:cxn ang="0">
                  <a:pos x="12" y="14"/>
                </a:cxn>
                <a:cxn ang="0">
                  <a:pos x="12" y="14"/>
                </a:cxn>
                <a:cxn ang="0">
                  <a:pos x="22" y="3"/>
                </a:cxn>
                <a:cxn ang="0">
                  <a:pos x="37" y="0"/>
                </a:cxn>
                <a:cxn ang="0">
                  <a:pos x="49" y="2"/>
                </a:cxn>
                <a:cxn ang="0">
                  <a:pos x="57" y="8"/>
                </a:cxn>
                <a:cxn ang="0">
                  <a:pos x="61" y="16"/>
                </a:cxn>
                <a:cxn ang="0">
                  <a:pos x="63" y="27"/>
                </a:cxn>
                <a:cxn ang="0">
                  <a:pos x="63" y="77"/>
                </a:cxn>
                <a:cxn ang="0">
                  <a:pos x="50" y="77"/>
                </a:cxn>
                <a:cxn ang="0">
                  <a:pos x="50" y="26"/>
                </a:cxn>
                <a:cxn ang="0">
                  <a:pos x="46" y="15"/>
                </a:cxn>
                <a:cxn ang="0">
                  <a:pos x="35" y="11"/>
                </a:cxn>
                <a:cxn ang="0">
                  <a:pos x="25" y="13"/>
                </a:cxn>
                <a:cxn ang="0">
                  <a:pos x="18" y="17"/>
                </a:cxn>
                <a:cxn ang="0">
                  <a:pos x="14" y="25"/>
                </a:cxn>
                <a:cxn ang="0">
                  <a:pos x="13" y="34"/>
                </a:cxn>
                <a:cxn ang="0">
                  <a:pos x="13" y="77"/>
                </a:cxn>
                <a:cxn ang="0">
                  <a:pos x="0" y="77"/>
                </a:cxn>
                <a:cxn ang="0">
                  <a:pos x="0" y="2"/>
                </a:cxn>
              </a:cxnLst>
              <a:rect l="0" t="0" r="r" b="b"/>
              <a:pathLst>
                <a:path w="63" h="77">
                  <a:moveTo>
                    <a:pt x="0" y="2"/>
                  </a:moveTo>
                  <a:cubicBezTo>
                    <a:pt x="12" y="2"/>
                    <a:pt x="12" y="2"/>
                    <a:pt x="12" y="2"/>
                  </a:cubicBezTo>
                  <a:cubicBezTo>
                    <a:pt x="12" y="14"/>
                    <a:pt x="12" y="14"/>
                    <a:pt x="12" y="14"/>
                  </a:cubicBezTo>
                  <a:cubicBezTo>
                    <a:pt x="12" y="14"/>
                    <a:pt x="12" y="14"/>
                    <a:pt x="12" y="14"/>
                  </a:cubicBezTo>
                  <a:cubicBezTo>
                    <a:pt x="15" y="9"/>
                    <a:pt x="18" y="5"/>
                    <a:pt x="22" y="3"/>
                  </a:cubicBezTo>
                  <a:cubicBezTo>
                    <a:pt x="27" y="1"/>
                    <a:pt x="31" y="0"/>
                    <a:pt x="37" y="0"/>
                  </a:cubicBezTo>
                  <a:cubicBezTo>
                    <a:pt x="42" y="0"/>
                    <a:pt x="46" y="1"/>
                    <a:pt x="49" y="2"/>
                  </a:cubicBezTo>
                  <a:cubicBezTo>
                    <a:pt x="52" y="3"/>
                    <a:pt x="55" y="5"/>
                    <a:pt x="57" y="8"/>
                  </a:cubicBezTo>
                  <a:cubicBezTo>
                    <a:pt x="59" y="10"/>
                    <a:pt x="61" y="13"/>
                    <a:pt x="61" y="16"/>
                  </a:cubicBezTo>
                  <a:cubicBezTo>
                    <a:pt x="62" y="20"/>
                    <a:pt x="63" y="23"/>
                    <a:pt x="63" y="27"/>
                  </a:cubicBezTo>
                  <a:cubicBezTo>
                    <a:pt x="63" y="77"/>
                    <a:pt x="63" y="77"/>
                    <a:pt x="63" y="77"/>
                  </a:cubicBezTo>
                  <a:cubicBezTo>
                    <a:pt x="50" y="77"/>
                    <a:pt x="50" y="77"/>
                    <a:pt x="50" y="77"/>
                  </a:cubicBezTo>
                  <a:cubicBezTo>
                    <a:pt x="50" y="26"/>
                    <a:pt x="50" y="26"/>
                    <a:pt x="50" y="26"/>
                  </a:cubicBezTo>
                  <a:cubicBezTo>
                    <a:pt x="50" y="21"/>
                    <a:pt x="49" y="18"/>
                    <a:pt x="46" y="15"/>
                  </a:cubicBezTo>
                  <a:cubicBezTo>
                    <a:pt x="43" y="12"/>
                    <a:pt x="40" y="11"/>
                    <a:pt x="35" y="11"/>
                  </a:cubicBezTo>
                  <a:cubicBezTo>
                    <a:pt x="31" y="11"/>
                    <a:pt x="28" y="11"/>
                    <a:pt x="25" y="13"/>
                  </a:cubicBezTo>
                  <a:cubicBezTo>
                    <a:pt x="22" y="14"/>
                    <a:pt x="20" y="15"/>
                    <a:pt x="18" y="17"/>
                  </a:cubicBezTo>
                  <a:cubicBezTo>
                    <a:pt x="16" y="20"/>
                    <a:pt x="15" y="22"/>
                    <a:pt x="14" y="25"/>
                  </a:cubicBezTo>
                  <a:cubicBezTo>
                    <a:pt x="13" y="28"/>
                    <a:pt x="13" y="31"/>
                    <a:pt x="13" y="34"/>
                  </a:cubicBezTo>
                  <a:cubicBezTo>
                    <a:pt x="13" y="77"/>
                    <a:pt x="13" y="77"/>
                    <a:pt x="13"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363534"/>
                </a:solidFill>
              </a:endParaRPr>
            </a:p>
          </p:txBody>
        </p:sp>
        <p:sp>
          <p:nvSpPr>
            <p:cNvPr id="20" name="Freeform 16"/>
            <p:cNvSpPr>
              <a:spLocks/>
            </p:cNvSpPr>
            <p:nvPr/>
          </p:nvSpPr>
          <p:spPr bwMode="gray">
            <a:xfrm>
              <a:off x="3121025" y="4627563"/>
              <a:ext cx="255588" cy="293688"/>
            </a:xfrm>
            <a:custGeom>
              <a:avLst/>
              <a:gdLst/>
              <a:ahLst/>
              <a:cxnLst>
                <a:cxn ang="0">
                  <a:pos x="55" y="26"/>
                </a:cxn>
                <a:cxn ang="0">
                  <a:pos x="48" y="15"/>
                </a:cxn>
                <a:cxn ang="0">
                  <a:pos x="36" y="11"/>
                </a:cxn>
                <a:cxn ang="0">
                  <a:pos x="25" y="13"/>
                </a:cxn>
                <a:cxn ang="0">
                  <a:pos x="18" y="20"/>
                </a:cxn>
                <a:cxn ang="0">
                  <a:pos x="14" y="29"/>
                </a:cxn>
                <a:cxn ang="0">
                  <a:pos x="13" y="40"/>
                </a:cxn>
                <a:cxn ang="0">
                  <a:pos x="14" y="50"/>
                </a:cxn>
                <a:cxn ang="0">
                  <a:pos x="18" y="59"/>
                </a:cxn>
                <a:cxn ang="0">
                  <a:pos x="24" y="65"/>
                </a:cxn>
                <a:cxn ang="0">
                  <a:pos x="35" y="68"/>
                </a:cxn>
                <a:cxn ang="0">
                  <a:pos x="49" y="63"/>
                </a:cxn>
                <a:cxn ang="0">
                  <a:pos x="55" y="49"/>
                </a:cxn>
                <a:cxn ang="0">
                  <a:pos x="68" y="49"/>
                </a:cxn>
                <a:cxn ang="0">
                  <a:pos x="57" y="71"/>
                </a:cxn>
                <a:cxn ang="0">
                  <a:pos x="35" y="78"/>
                </a:cxn>
                <a:cxn ang="0">
                  <a:pos x="20" y="76"/>
                </a:cxn>
                <a:cxn ang="0">
                  <a:pos x="8" y="68"/>
                </a:cxn>
                <a:cxn ang="0">
                  <a:pos x="2" y="56"/>
                </a:cxn>
                <a:cxn ang="0">
                  <a:pos x="0" y="40"/>
                </a:cxn>
                <a:cxn ang="0">
                  <a:pos x="2" y="24"/>
                </a:cxn>
                <a:cxn ang="0">
                  <a:pos x="8" y="12"/>
                </a:cxn>
                <a:cxn ang="0">
                  <a:pos x="19" y="3"/>
                </a:cxn>
                <a:cxn ang="0">
                  <a:pos x="35" y="0"/>
                </a:cxn>
                <a:cxn ang="0">
                  <a:pos x="47" y="1"/>
                </a:cxn>
                <a:cxn ang="0">
                  <a:pos x="57" y="6"/>
                </a:cxn>
                <a:cxn ang="0">
                  <a:pos x="64" y="14"/>
                </a:cxn>
                <a:cxn ang="0">
                  <a:pos x="68" y="26"/>
                </a:cxn>
                <a:cxn ang="0">
                  <a:pos x="55" y="26"/>
                </a:cxn>
              </a:cxnLst>
              <a:rect l="0" t="0" r="r" b="b"/>
              <a:pathLst>
                <a:path w="68" h="78">
                  <a:moveTo>
                    <a:pt x="55" y="26"/>
                  </a:moveTo>
                  <a:cubicBezTo>
                    <a:pt x="54" y="21"/>
                    <a:pt x="52" y="17"/>
                    <a:pt x="48" y="15"/>
                  </a:cubicBezTo>
                  <a:cubicBezTo>
                    <a:pt x="45" y="12"/>
                    <a:pt x="41" y="11"/>
                    <a:pt x="36" y="11"/>
                  </a:cubicBezTo>
                  <a:cubicBezTo>
                    <a:pt x="32" y="11"/>
                    <a:pt x="28" y="12"/>
                    <a:pt x="25" y="13"/>
                  </a:cubicBezTo>
                  <a:cubicBezTo>
                    <a:pt x="22" y="15"/>
                    <a:pt x="19"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19" y="62"/>
                    <a:pt x="22" y="64"/>
                    <a:pt x="24" y="65"/>
                  </a:cubicBezTo>
                  <a:cubicBezTo>
                    <a:pt x="27" y="67"/>
                    <a:pt x="31" y="68"/>
                    <a:pt x="35" y="68"/>
                  </a:cubicBezTo>
                  <a:cubicBezTo>
                    <a:pt x="41" y="68"/>
                    <a:pt x="45" y="66"/>
                    <a:pt x="49" y="63"/>
                  </a:cubicBezTo>
                  <a:cubicBezTo>
                    <a:pt x="52" y="59"/>
                    <a:pt x="54" y="55"/>
                    <a:pt x="55" y="49"/>
                  </a:cubicBezTo>
                  <a:cubicBezTo>
                    <a:pt x="68" y="49"/>
                    <a:pt x="68" y="49"/>
                    <a:pt x="68" y="49"/>
                  </a:cubicBezTo>
                  <a:cubicBezTo>
                    <a:pt x="66" y="58"/>
                    <a:pt x="63" y="66"/>
                    <a:pt x="57" y="71"/>
                  </a:cubicBezTo>
                  <a:cubicBezTo>
                    <a:pt x="52" y="76"/>
                    <a:pt x="44" y="78"/>
                    <a:pt x="35" y="78"/>
                  </a:cubicBezTo>
                  <a:cubicBezTo>
                    <a:pt x="29" y="78"/>
                    <a:pt x="24" y="78"/>
                    <a:pt x="20" y="76"/>
                  </a:cubicBezTo>
                  <a:cubicBezTo>
                    <a:pt x="15" y="74"/>
                    <a:pt x="11" y="71"/>
                    <a:pt x="8" y="68"/>
                  </a:cubicBezTo>
                  <a:cubicBezTo>
                    <a:pt x="6" y="64"/>
                    <a:pt x="3" y="60"/>
                    <a:pt x="2" y="56"/>
                  </a:cubicBezTo>
                  <a:cubicBezTo>
                    <a:pt x="0" y="51"/>
                    <a:pt x="0" y="46"/>
                    <a:pt x="0" y="40"/>
                  </a:cubicBezTo>
                  <a:cubicBezTo>
                    <a:pt x="0" y="35"/>
                    <a:pt x="0" y="29"/>
                    <a:pt x="2" y="24"/>
                  </a:cubicBezTo>
                  <a:cubicBezTo>
                    <a:pt x="3" y="19"/>
                    <a:pt x="5" y="15"/>
                    <a:pt x="8" y="12"/>
                  </a:cubicBezTo>
                  <a:cubicBezTo>
                    <a:pt x="11" y="8"/>
                    <a:pt x="15" y="5"/>
                    <a:pt x="19" y="3"/>
                  </a:cubicBezTo>
                  <a:cubicBezTo>
                    <a:pt x="24" y="1"/>
                    <a:pt x="29" y="0"/>
                    <a:pt x="35" y="0"/>
                  </a:cubicBezTo>
                  <a:cubicBezTo>
                    <a:pt x="39" y="0"/>
                    <a:pt x="43" y="0"/>
                    <a:pt x="47" y="1"/>
                  </a:cubicBezTo>
                  <a:cubicBezTo>
                    <a:pt x="51" y="2"/>
                    <a:pt x="54" y="4"/>
                    <a:pt x="57" y="6"/>
                  </a:cubicBezTo>
                  <a:cubicBezTo>
                    <a:pt x="60" y="8"/>
                    <a:pt x="62" y="11"/>
                    <a:pt x="64" y="14"/>
                  </a:cubicBezTo>
                  <a:cubicBezTo>
                    <a:pt x="66" y="17"/>
                    <a:pt x="67" y="21"/>
                    <a:pt x="68" y="26"/>
                  </a:cubicBezTo>
                  <a:lnTo>
                    <a:pt x="55" y="26"/>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363534"/>
                </a:solidFill>
              </a:endParaRPr>
            </a:p>
          </p:txBody>
        </p:sp>
        <p:sp>
          <p:nvSpPr>
            <p:cNvPr id="21" name="Freeform 17"/>
            <p:cNvSpPr>
              <a:spLocks noEditPoints="1"/>
            </p:cNvSpPr>
            <p:nvPr/>
          </p:nvSpPr>
          <p:spPr bwMode="gray">
            <a:xfrm>
              <a:off x="3409950" y="4627563"/>
              <a:ext cx="261938" cy="293688"/>
            </a:xfrm>
            <a:custGeom>
              <a:avLst/>
              <a:gdLst/>
              <a:ahLst/>
              <a:cxnLst>
                <a:cxn ang="0">
                  <a:pos x="68" y="53"/>
                </a:cxn>
                <a:cxn ang="0">
                  <a:pos x="57" y="72"/>
                </a:cxn>
                <a:cxn ang="0">
                  <a:pos x="36" y="78"/>
                </a:cxn>
                <a:cxn ang="0">
                  <a:pos x="20" y="76"/>
                </a:cxn>
                <a:cxn ang="0">
                  <a:pos x="9" y="67"/>
                </a:cxn>
                <a:cxn ang="0">
                  <a:pos x="3"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0" y="76"/>
                  </a:cubicBezTo>
                  <a:cubicBezTo>
                    <a:pt x="16" y="74"/>
                    <a:pt x="12" y="71"/>
                    <a:pt x="9" y="67"/>
                  </a:cubicBezTo>
                  <a:cubicBezTo>
                    <a:pt x="6" y="64"/>
                    <a:pt x="4" y="60"/>
                    <a:pt x="3"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8" y="1"/>
                    <a:pt x="52" y="4"/>
                  </a:cubicBezTo>
                  <a:cubicBezTo>
                    <a:pt x="56" y="7"/>
                    <a:pt x="60" y="10"/>
                    <a:pt x="63" y="15"/>
                  </a:cubicBezTo>
                  <a:cubicBezTo>
                    <a:pt x="65" y="19"/>
                    <a:pt x="67" y="23"/>
                    <a:pt x="68" y="28"/>
                  </a:cubicBezTo>
                  <a:cubicBezTo>
                    <a:pt x="69" y="34"/>
                    <a:pt x="70" y="38"/>
                    <a:pt x="69" y="43"/>
                  </a:cubicBezTo>
                  <a:cubicBezTo>
                    <a:pt x="13" y="43"/>
                    <a:pt x="13" y="43"/>
                    <a:pt x="13" y="43"/>
                  </a:cubicBezTo>
                  <a:cubicBezTo>
                    <a:pt x="13" y="46"/>
                    <a:pt x="13" y="49"/>
                    <a:pt x="14" y="52"/>
                  </a:cubicBezTo>
                  <a:cubicBezTo>
                    <a:pt x="15" y="55"/>
                    <a:pt x="17"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9"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363534"/>
                </a:solidFill>
              </a:endParaRPr>
            </a:p>
          </p:txBody>
        </p:sp>
        <p:sp>
          <p:nvSpPr>
            <p:cNvPr id="22" name="Freeform 18"/>
            <p:cNvSpPr>
              <a:spLocks/>
            </p:cNvSpPr>
            <p:nvPr/>
          </p:nvSpPr>
          <p:spPr bwMode="gray">
            <a:xfrm>
              <a:off x="3833813" y="4548188"/>
              <a:ext cx="150813" cy="368300"/>
            </a:xfrm>
            <a:custGeom>
              <a:avLst/>
              <a:gdLst/>
              <a:ahLst/>
              <a:cxnLst>
                <a:cxn ang="0">
                  <a:pos x="25" y="23"/>
                </a:cxn>
                <a:cxn ang="0">
                  <a:pos x="40" y="23"/>
                </a:cxn>
                <a:cxn ang="0">
                  <a:pos x="40" y="34"/>
                </a:cxn>
                <a:cxn ang="0">
                  <a:pos x="25" y="34"/>
                </a:cxn>
                <a:cxn ang="0">
                  <a:pos x="25" y="80"/>
                </a:cxn>
                <a:cxn ang="0">
                  <a:pos x="26" y="84"/>
                </a:cxn>
                <a:cxn ang="0">
                  <a:pos x="27" y="86"/>
                </a:cxn>
                <a:cxn ang="0">
                  <a:pos x="30" y="87"/>
                </a:cxn>
                <a:cxn ang="0">
                  <a:pos x="35" y="87"/>
                </a:cxn>
                <a:cxn ang="0">
                  <a:pos x="40" y="87"/>
                </a:cxn>
                <a:cxn ang="0">
                  <a:pos x="40" y="98"/>
                </a:cxn>
                <a:cxn ang="0">
                  <a:pos x="31" y="98"/>
                </a:cxn>
                <a:cxn ang="0">
                  <a:pos x="23"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6" y="83"/>
                    <a:pt x="26" y="84"/>
                  </a:cubicBezTo>
                  <a:cubicBezTo>
                    <a:pt x="26" y="85"/>
                    <a:pt x="27" y="85"/>
                    <a:pt x="27" y="86"/>
                  </a:cubicBezTo>
                  <a:cubicBezTo>
                    <a:pt x="28" y="86"/>
                    <a:pt x="29" y="86"/>
                    <a:pt x="30" y="87"/>
                  </a:cubicBezTo>
                  <a:cubicBezTo>
                    <a:pt x="31" y="87"/>
                    <a:pt x="33" y="87"/>
                    <a:pt x="35" y="87"/>
                  </a:cubicBezTo>
                  <a:cubicBezTo>
                    <a:pt x="40" y="87"/>
                    <a:pt x="40" y="87"/>
                    <a:pt x="40" y="87"/>
                  </a:cubicBezTo>
                  <a:cubicBezTo>
                    <a:pt x="40" y="98"/>
                    <a:pt x="40" y="98"/>
                    <a:pt x="40" y="98"/>
                  </a:cubicBezTo>
                  <a:cubicBezTo>
                    <a:pt x="31" y="98"/>
                    <a:pt x="31" y="98"/>
                    <a:pt x="31" y="98"/>
                  </a:cubicBezTo>
                  <a:cubicBezTo>
                    <a:pt x="28" y="98"/>
                    <a:pt x="25" y="98"/>
                    <a:pt x="23" y="97"/>
                  </a:cubicBezTo>
                  <a:cubicBezTo>
                    <a:pt x="21" y="97"/>
                    <a:pt x="19" y="96"/>
                    <a:pt x="17" y="95"/>
                  </a:cubicBezTo>
                  <a:cubicBezTo>
                    <a:pt x="16" y="94"/>
                    <a:pt x="15"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363534"/>
                </a:solidFill>
              </a:endParaRPr>
            </a:p>
          </p:txBody>
        </p:sp>
        <p:sp>
          <p:nvSpPr>
            <p:cNvPr id="23" name="Freeform 19"/>
            <p:cNvSpPr>
              <a:spLocks/>
            </p:cNvSpPr>
            <p:nvPr/>
          </p:nvSpPr>
          <p:spPr bwMode="gray">
            <a:xfrm>
              <a:off x="4037013" y="4525963"/>
              <a:ext cx="233363" cy="390525"/>
            </a:xfrm>
            <a:custGeom>
              <a:avLst/>
              <a:gdLst/>
              <a:ahLst/>
              <a:cxnLst>
                <a:cxn ang="0">
                  <a:pos x="0" y="0"/>
                </a:cxn>
                <a:cxn ang="0">
                  <a:pos x="12" y="0"/>
                </a:cxn>
                <a:cxn ang="0">
                  <a:pos x="12" y="40"/>
                </a:cxn>
                <a:cxn ang="0">
                  <a:pos x="12" y="40"/>
                </a:cxn>
                <a:cxn ang="0">
                  <a:pos x="16" y="34"/>
                </a:cxn>
                <a:cxn ang="0">
                  <a:pos x="22" y="30"/>
                </a:cxn>
                <a:cxn ang="0">
                  <a:pos x="29" y="28"/>
                </a:cxn>
                <a:cxn ang="0">
                  <a:pos x="36" y="27"/>
                </a:cxn>
                <a:cxn ang="0">
                  <a:pos x="48" y="29"/>
                </a:cxn>
                <a:cxn ang="0">
                  <a:pos x="56" y="35"/>
                </a:cxn>
                <a:cxn ang="0">
                  <a:pos x="60" y="43"/>
                </a:cxn>
                <a:cxn ang="0">
                  <a:pos x="62" y="54"/>
                </a:cxn>
                <a:cxn ang="0">
                  <a:pos x="62" y="104"/>
                </a:cxn>
                <a:cxn ang="0">
                  <a:pos x="49" y="104"/>
                </a:cxn>
                <a:cxn ang="0">
                  <a:pos x="49" y="53"/>
                </a:cxn>
                <a:cxn ang="0">
                  <a:pos x="45" y="42"/>
                </a:cxn>
                <a:cxn ang="0">
                  <a:pos x="34" y="38"/>
                </a:cxn>
                <a:cxn ang="0">
                  <a:pos x="24" y="40"/>
                </a:cxn>
                <a:cxn ang="0">
                  <a:pos x="17" y="44"/>
                </a:cxn>
                <a:cxn ang="0">
                  <a:pos x="13" y="52"/>
                </a:cxn>
                <a:cxn ang="0">
                  <a:pos x="12" y="61"/>
                </a:cxn>
                <a:cxn ang="0">
                  <a:pos x="12" y="104"/>
                </a:cxn>
                <a:cxn ang="0">
                  <a:pos x="0" y="104"/>
                </a:cxn>
                <a:cxn ang="0">
                  <a:pos x="0" y="0"/>
                </a:cxn>
              </a:cxnLst>
              <a:rect l="0" t="0" r="r" b="b"/>
              <a:pathLst>
                <a:path w="62" h="104">
                  <a:moveTo>
                    <a:pt x="0" y="0"/>
                  </a:moveTo>
                  <a:cubicBezTo>
                    <a:pt x="12" y="0"/>
                    <a:pt x="12" y="0"/>
                    <a:pt x="12" y="0"/>
                  </a:cubicBezTo>
                  <a:cubicBezTo>
                    <a:pt x="12" y="40"/>
                    <a:pt x="12" y="40"/>
                    <a:pt x="12" y="40"/>
                  </a:cubicBezTo>
                  <a:cubicBezTo>
                    <a:pt x="12" y="40"/>
                    <a:pt x="12" y="40"/>
                    <a:pt x="12" y="40"/>
                  </a:cubicBezTo>
                  <a:cubicBezTo>
                    <a:pt x="13" y="37"/>
                    <a:pt x="15" y="35"/>
                    <a:pt x="16" y="34"/>
                  </a:cubicBezTo>
                  <a:cubicBezTo>
                    <a:pt x="18" y="32"/>
                    <a:pt x="20" y="31"/>
                    <a:pt x="22" y="30"/>
                  </a:cubicBezTo>
                  <a:cubicBezTo>
                    <a:pt x="24" y="29"/>
                    <a:pt x="27" y="28"/>
                    <a:pt x="29" y="28"/>
                  </a:cubicBezTo>
                  <a:cubicBezTo>
                    <a:pt x="31" y="27"/>
                    <a:pt x="34" y="27"/>
                    <a:pt x="36" y="27"/>
                  </a:cubicBezTo>
                  <a:cubicBezTo>
                    <a:pt x="41" y="27"/>
                    <a:pt x="45" y="28"/>
                    <a:pt x="48" y="29"/>
                  </a:cubicBezTo>
                  <a:cubicBezTo>
                    <a:pt x="52" y="30"/>
                    <a:pt x="54" y="32"/>
                    <a:pt x="56" y="35"/>
                  </a:cubicBezTo>
                  <a:cubicBezTo>
                    <a:pt x="58" y="37"/>
                    <a:pt x="60" y="40"/>
                    <a:pt x="60" y="43"/>
                  </a:cubicBezTo>
                  <a:cubicBezTo>
                    <a:pt x="61" y="47"/>
                    <a:pt x="62" y="50"/>
                    <a:pt x="62" y="54"/>
                  </a:cubicBezTo>
                  <a:cubicBezTo>
                    <a:pt x="62" y="104"/>
                    <a:pt x="62" y="104"/>
                    <a:pt x="62" y="104"/>
                  </a:cubicBezTo>
                  <a:cubicBezTo>
                    <a:pt x="49" y="104"/>
                    <a:pt x="49" y="104"/>
                    <a:pt x="49" y="104"/>
                  </a:cubicBezTo>
                  <a:cubicBezTo>
                    <a:pt x="49" y="53"/>
                    <a:pt x="49" y="53"/>
                    <a:pt x="49" y="53"/>
                  </a:cubicBezTo>
                  <a:cubicBezTo>
                    <a:pt x="49" y="48"/>
                    <a:pt x="48" y="45"/>
                    <a:pt x="45" y="42"/>
                  </a:cubicBezTo>
                  <a:cubicBezTo>
                    <a:pt x="43" y="39"/>
                    <a:pt x="39" y="38"/>
                    <a:pt x="34" y="38"/>
                  </a:cubicBezTo>
                  <a:cubicBezTo>
                    <a:pt x="30" y="38"/>
                    <a:pt x="27" y="38"/>
                    <a:pt x="24" y="40"/>
                  </a:cubicBezTo>
                  <a:cubicBezTo>
                    <a:pt x="22" y="41"/>
                    <a:pt x="19" y="42"/>
                    <a:pt x="17" y="44"/>
                  </a:cubicBezTo>
                  <a:cubicBezTo>
                    <a:pt x="16" y="47"/>
                    <a:pt x="14" y="49"/>
                    <a:pt x="13" y="52"/>
                  </a:cubicBezTo>
                  <a:cubicBezTo>
                    <a:pt x="12" y="55"/>
                    <a:pt x="12" y="58"/>
                    <a:pt x="12" y="61"/>
                  </a:cubicBezTo>
                  <a:cubicBezTo>
                    <a:pt x="12" y="104"/>
                    <a:pt x="12" y="104"/>
                    <a:pt x="12" y="104"/>
                  </a:cubicBezTo>
                  <a:cubicBezTo>
                    <a:pt x="0" y="104"/>
                    <a:pt x="0" y="104"/>
                    <a:pt x="0" y="104"/>
                  </a:cubicBezTo>
                  <a:lnTo>
                    <a:pt x="0" y="0"/>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363534"/>
                </a:solidFill>
              </a:endParaRPr>
            </a:p>
          </p:txBody>
        </p:sp>
        <p:sp>
          <p:nvSpPr>
            <p:cNvPr id="24" name="Freeform 20"/>
            <p:cNvSpPr>
              <a:spLocks noEditPoints="1"/>
            </p:cNvSpPr>
            <p:nvPr/>
          </p:nvSpPr>
          <p:spPr bwMode="gray">
            <a:xfrm>
              <a:off x="4322763"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2"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49"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1" y="76"/>
                    <a:pt x="44" y="78"/>
                    <a:pt x="36" y="78"/>
                  </a:cubicBezTo>
                  <a:cubicBezTo>
                    <a:pt x="30" y="78"/>
                    <a:pt x="24" y="77"/>
                    <a:pt x="20" y="76"/>
                  </a:cubicBezTo>
                  <a:cubicBezTo>
                    <a:pt x="16" y="74"/>
                    <a:pt x="12" y="71"/>
                    <a:pt x="9" y="67"/>
                  </a:cubicBezTo>
                  <a:cubicBezTo>
                    <a:pt x="6" y="64"/>
                    <a:pt x="4" y="60"/>
                    <a:pt x="2" y="55"/>
                  </a:cubicBezTo>
                  <a:cubicBezTo>
                    <a:pt x="1" y="50"/>
                    <a:pt x="0" y="45"/>
                    <a:pt x="0" y="39"/>
                  </a:cubicBezTo>
                  <a:cubicBezTo>
                    <a:pt x="0" y="33"/>
                    <a:pt x="1" y="28"/>
                    <a:pt x="2" y="23"/>
                  </a:cubicBezTo>
                  <a:cubicBezTo>
                    <a:pt x="4" y="19"/>
                    <a:pt x="6"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2" y="62"/>
                    <a:pt x="55" y="58"/>
                    <a:pt x="56" y="53"/>
                  </a:cubicBezTo>
                  <a:lnTo>
                    <a:pt x="68" y="53"/>
                  </a:lnTo>
                  <a:close/>
                  <a:moveTo>
                    <a:pt x="56" y="32"/>
                  </a:moveTo>
                  <a:cubicBezTo>
                    <a:pt x="56" y="29"/>
                    <a:pt x="55" y="26"/>
                    <a:pt x="54" y="24"/>
                  </a:cubicBezTo>
                  <a:cubicBezTo>
                    <a:pt x="53" y="21"/>
                    <a:pt x="51" y="19"/>
                    <a:pt x="49" y="17"/>
                  </a:cubicBezTo>
                  <a:cubicBezTo>
                    <a:pt x="48" y="15"/>
                    <a:pt x="45"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363534"/>
                </a:solidFill>
              </a:endParaRPr>
            </a:p>
          </p:txBody>
        </p:sp>
        <p:sp>
          <p:nvSpPr>
            <p:cNvPr id="25" name="Freeform 21"/>
            <p:cNvSpPr>
              <a:spLocks/>
            </p:cNvSpPr>
            <p:nvPr/>
          </p:nvSpPr>
          <p:spPr bwMode="gray">
            <a:xfrm>
              <a:off x="4762500" y="4627563"/>
              <a:ext cx="254000" cy="293688"/>
            </a:xfrm>
            <a:custGeom>
              <a:avLst/>
              <a:gdLst/>
              <a:ahLst/>
              <a:cxnLst>
                <a:cxn ang="0">
                  <a:pos x="55" y="26"/>
                </a:cxn>
                <a:cxn ang="0">
                  <a:pos x="49" y="15"/>
                </a:cxn>
                <a:cxn ang="0">
                  <a:pos x="36" y="11"/>
                </a:cxn>
                <a:cxn ang="0">
                  <a:pos x="25" y="13"/>
                </a:cxn>
                <a:cxn ang="0">
                  <a:pos x="18" y="20"/>
                </a:cxn>
                <a:cxn ang="0">
                  <a:pos x="14" y="29"/>
                </a:cxn>
                <a:cxn ang="0">
                  <a:pos x="13" y="40"/>
                </a:cxn>
                <a:cxn ang="0">
                  <a:pos x="14" y="50"/>
                </a:cxn>
                <a:cxn ang="0">
                  <a:pos x="18" y="59"/>
                </a:cxn>
                <a:cxn ang="0">
                  <a:pos x="25" y="65"/>
                </a:cxn>
                <a:cxn ang="0">
                  <a:pos x="35" y="68"/>
                </a:cxn>
                <a:cxn ang="0">
                  <a:pos x="49" y="63"/>
                </a:cxn>
                <a:cxn ang="0">
                  <a:pos x="56" y="49"/>
                </a:cxn>
                <a:cxn ang="0">
                  <a:pos x="68" y="49"/>
                </a:cxn>
                <a:cxn ang="0">
                  <a:pos x="58" y="71"/>
                </a:cxn>
                <a:cxn ang="0">
                  <a:pos x="35" y="78"/>
                </a:cxn>
                <a:cxn ang="0">
                  <a:pos x="20" y="76"/>
                </a:cxn>
                <a:cxn ang="0">
                  <a:pos x="9" y="68"/>
                </a:cxn>
                <a:cxn ang="0">
                  <a:pos x="2" y="56"/>
                </a:cxn>
                <a:cxn ang="0">
                  <a:pos x="0" y="40"/>
                </a:cxn>
                <a:cxn ang="0">
                  <a:pos x="2" y="24"/>
                </a:cxn>
                <a:cxn ang="0">
                  <a:pos x="9" y="12"/>
                </a:cxn>
                <a:cxn ang="0">
                  <a:pos x="20" y="3"/>
                </a:cxn>
                <a:cxn ang="0">
                  <a:pos x="36" y="0"/>
                </a:cxn>
                <a:cxn ang="0">
                  <a:pos x="48" y="1"/>
                </a:cxn>
                <a:cxn ang="0">
                  <a:pos x="58" y="6"/>
                </a:cxn>
                <a:cxn ang="0">
                  <a:pos x="65" y="14"/>
                </a:cxn>
                <a:cxn ang="0">
                  <a:pos x="68" y="26"/>
                </a:cxn>
                <a:cxn ang="0">
                  <a:pos x="55" y="26"/>
                </a:cxn>
              </a:cxnLst>
              <a:rect l="0" t="0" r="r" b="b"/>
              <a:pathLst>
                <a:path w="68" h="78">
                  <a:moveTo>
                    <a:pt x="55" y="26"/>
                  </a:moveTo>
                  <a:cubicBezTo>
                    <a:pt x="54" y="21"/>
                    <a:pt x="52" y="17"/>
                    <a:pt x="49" y="15"/>
                  </a:cubicBezTo>
                  <a:cubicBezTo>
                    <a:pt x="46" y="12"/>
                    <a:pt x="42" y="11"/>
                    <a:pt x="36" y="11"/>
                  </a:cubicBezTo>
                  <a:cubicBezTo>
                    <a:pt x="32" y="11"/>
                    <a:pt x="28" y="12"/>
                    <a:pt x="25" y="13"/>
                  </a:cubicBezTo>
                  <a:cubicBezTo>
                    <a:pt x="22" y="15"/>
                    <a:pt x="20"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20" y="62"/>
                    <a:pt x="22" y="64"/>
                    <a:pt x="25" y="65"/>
                  </a:cubicBezTo>
                  <a:cubicBezTo>
                    <a:pt x="28" y="67"/>
                    <a:pt x="31" y="68"/>
                    <a:pt x="35" y="68"/>
                  </a:cubicBezTo>
                  <a:cubicBezTo>
                    <a:pt x="41" y="68"/>
                    <a:pt x="46" y="66"/>
                    <a:pt x="49" y="63"/>
                  </a:cubicBezTo>
                  <a:cubicBezTo>
                    <a:pt x="53" y="59"/>
                    <a:pt x="55" y="55"/>
                    <a:pt x="56" y="49"/>
                  </a:cubicBezTo>
                  <a:cubicBezTo>
                    <a:pt x="68" y="49"/>
                    <a:pt x="68" y="49"/>
                    <a:pt x="68" y="49"/>
                  </a:cubicBezTo>
                  <a:cubicBezTo>
                    <a:pt x="67" y="58"/>
                    <a:pt x="63" y="66"/>
                    <a:pt x="58" y="71"/>
                  </a:cubicBezTo>
                  <a:cubicBezTo>
                    <a:pt x="52" y="76"/>
                    <a:pt x="45" y="78"/>
                    <a:pt x="35" y="78"/>
                  </a:cubicBezTo>
                  <a:cubicBezTo>
                    <a:pt x="29" y="78"/>
                    <a:pt x="24" y="78"/>
                    <a:pt x="20" y="76"/>
                  </a:cubicBezTo>
                  <a:cubicBezTo>
                    <a:pt x="16" y="74"/>
                    <a:pt x="12" y="71"/>
                    <a:pt x="9" y="68"/>
                  </a:cubicBezTo>
                  <a:cubicBezTo>
                    <a:pt x="6" y="64"/>
                    <a:pt x="4" y="60"/>
                    <a:pt x="2" y="56"/>
                  </a:cubicBezTo>
                  <a:cubicBezTo>
                    <a:pt x="1" y="51"/>
                    <a:pt x="0" y="46"/>
                    <a:pt x="0" y="40"/>
                  </a:cubicBezTo>
                  <a:cubicBezTo>
                    <a:pt x="0" y="35"/>
                    <a:pt x="1" y="29"/>
                    <a:pt x="2" y="24"/>
                  </a:cubicBezTo>
                  <a:cubicBezTo>
                    <a:pt x="4" y="19"/>
                    <a:pt x="6" y="15"/>
                    <a:pt x="9" y="12"/>
                  </a:cubicBezTo>
                  <a:cubicBezTo>
                    <a:pt x="12" y="8"/>
                    <a:pt x="15" y="5"/>
                    <a:pt x="20" y="3"/>
                  </a:cubicBezTo>
                  <a:cubicBezTo>
                    <a:pt x="24" y="1"/>
                    <a:pt x="30" y="0"/>
                    <a:pt x="36" y="0"/>
                  </a:cubicBezTo>
                  <a:cubicBezTo>
                    <a:pt x="40" y="0"/>
                    <a:pt x="44" y="0"/>
                    <a:pt x="48" y="1"/>
                  </a:cubicBezTo>
                  <a:cubicBezTo>
                    <a:pt x="51" y="2"/>
                    <a:pt x="55" y="4"/>
                    <a:pt x="58" y="6"/>
                  </a:cubicBezTo>
                  <a:cubicBezTo>
                    <a:pt x="60" y="8"/>
                    <a:pt x="63" y="11"/>
                    <a:pt x="65" y="14"/>
                  </a:cubicBezTo>
                  <a:cubicBezTo>
                    <a:pt x="66" y="17"/>
                    <a:pt x="68" y="21"/>
                    <a:pt x="68" y="26"/>
                  </a:cubicBezTo>
                  <a:lnTo>
                    <a:pt x="55" y="26"/>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363534"/>
                </a:solidFill>
              </a:endParaRPr>
            </a:p>
          </p:txBody>
        </p:sp>
        <p:sp>
          <p:nvSpPr>
            <p:cNvPr id="26" name="Freeform 22"/>
            <p:cNvSpPr>
              <a:spLocks noEditPoints="1"/>
            </p:cNvSpPr>
            <p:nvPr/>
          </p:nvSpPr>
          <p:spPr bwMode="gray">
            <a:xfrm>
              <a:off x="5051425" y="4627563"/>
              <a:ext cx="273050" cy="293688"/>
            </a:xfrm>
            <a:custGeom>
              <a:avLst/>
              <a:gdLst/>
              <a:ahLst/>
              <a:cxnLst>
                <a:cxn ang="0">
                  <a:pos x="3" y="24"/>
                </a:cxn>
                <a:cxn ang="0">
                  <a:pos x="10" y="11"/>
                </a:cxn>
                <a:cxn ang="0">
                  <a:pos x="21" y="3"/>
                </a:cxn>
                <a:cxn ang="0">
                  <a:pos x="37" y="0"/>
                </a:cxn>
                <a:cxn ang="0">
                  <a:pos x="53" y="3"/>
                </a:cxn>
                <a:cxn ang="0">
                  <a:pos x="64" y="11"/>
                </a:cxn>
                <a:cxn ang="0">
                  <a:pos x="71" y="24"/>
                </a:cxn>
                <a:cxn ang="0">
                  <a:pos x="73" y="39"/>
                </a:cxn>
                <a:cxn ang="0">
                  <a:pos x="71" y="55"/>
                </a:cxn>
                <a:cxn ang="0">
                  <a:pos x="64" y="67"/>
                </a:cxn>
                <a:cxn ang="0">
                  <a:pos x="53" y="75"/>
                </a:cxn>
                <a:cxn ang="0">
                  <a:pos x="37" y="78"/>
                </a:cxn>
                <a:cxn ang="0">
                  <a:pos x="21" y="75"/>
                </a:cxn>
                <a:cxn ang="0">
                  <a:pos x="10" y="67"/>
                </a:cxn>
                <a:cxn ang="0">
                  <a:pos x="3" y="55"/>
                </a:cxn>
                <a:cxn ang="0">
                  <a:pos x="0" y="39"/>
                </a:cxn>
                <a:cxn ang="0">
                  <a:pos x="3" y="24"/>
                </a:cxn>
                <a:cxn ang="0">
                  <a:pos x="15" y="51"/>
                </a:cxn>
                <a:cxn ang="0">
                  <a:pos x="20" y="60"/>
                </a:cxn>
                <a:cxn ang="0">
                  <a:pos x="28" y="66"/>
                </a:cxn>
                <a:cxn ang="0">
                  <a:pos x="37" y="68"/>
                </a:cxn>
                <a:cxn ang="0">
                  <a:pos x="46" y="66"/>
                </a:cxn>
                <a:cxn ang="0">
                  <a:pos x="53" y="60"/>
                </a:cxn>
                <a:cxn ang="0">
                  <a:pos x="58" y="51"/>
                </a:cxn>
                <a:cxn ang="0">
                  <a:pos x="60" y="39"/>
                </a:cxn>
                <a:cxn ang="0">
                  <a:pos x="58" y="27"/>
                </a:cxn>
                <a:cxn ang="0">
                  <a:pos x="53" y="18"/>
                </a:cxn>
                <a:cxn ang="0">
                  <a:pos x="46" y="13"/>
                </a:cxn>
                <a:cxn ang="0">
                  <a:pos x="37" y="11"/>
                </a:cxn>
                <a:cxn ang="0">
                  <a:pos x="28" y="13"/>
                </a:cxn>
                <a:cxn ang="0">
                  <a:pos x="20" y="18"/>
                </a:cxn>
                <a:cxn ang="0">
                  <a:pos x="15" y="27"/>
                </a:cxn>
                <a:cxn ang="0">
                  <a:pos x="13" y="39"/>
                </a:cxn>
                <a:cxn ang="0">
                  <a:pos x="15" y="51"/>
                </a:cxn>
              </a:cxnLst>
              <a:rect l="0" t="0" r="r" b="b"/>
              <a:pathLst>
                <a:path w="73" h="78">
                  <a:moveTo>
                    <a:pt x="3" y="24"/>
                  </a:moveTo>
                  <a:cubicBezTo>
                    <a:pt x="4" y="19"/>
                    <a:pt x="7" y="15"/>
                    <a:pt x="10" y="11"/>
                  </a:cubicBezTo>
                  <a:cubicBezTo>
                    <a:pt x="13" y="8"/>
                    <a:pt x="17" y="5"/>
                    <a:pt x="21" y="3"/>
                  </a:cubicBezTo>
                  <a:cubicBezTo>
                    <a:pt x="26" y="1"/>
                    <a:pt x="31" y="0"/>
                    <a:pt x="37" y="0"/>
                  </a:cubicBezTo>
                  <a:cubicBezTo>
                    <a:pt x="43" y="0"/>
                    <a:pt x="48" y="1"/>
                    <a:pt x="53" y="3"/>
                  </a:cubicBezTo>
                  <a:cubicBezTo>
                    <a:pt x="57" y="5"/>
                    <a:pt x="61" y="8"/>
                    <a:pt x="64" y="11"/>
                  </a:cubicBezTo>
                  <a:cubicBezTo>
                    <a:pt x="67" y="15"/>
                    <a:pt x="69" y="19"/>
                    <a:pt x="71" y="24"/>
                  </a:cubicBezTo>
                  <a:cubicBezTo>
                    <a:pt x="73" y="29"/>
                    <a:pt x="73" y="34"/>
                    <a:pt x="73" y="39"/>
                  </a:cubicBezTo>
                  <a:cubicBezTo>
                    <a:pt x="73" y="45"/>
                    <a:pt x="73" y="50"/>
                    <a:pt x="71" y="55"/>
                  </a:cubicBezTo>
                  <a:cubicBezTo>
                    <a:pt x="69" y="59"/>
                    <a:pt x="67" y="64"/>
                    <a:pt x="64" y="67"/>
                  </a:cubicBezTo>
                  <a:cubicBezTo>
                    <a:pt x="61" y="71"/>
                    <a:pt x="57" y="73"/>
                    <a:pt x="53" y="75"/>
                  </a:cubicBezTo>
                  <a:cubicBezTo>
                    <a:pt x="48" y="77"/>
                    <a:pt x="43" y="78"/>
                    <a:pt x="37" y="78"/>
                  </a:cubicBezTo>
                  <a:cubicBezTo>
                    <a:pt x="31" y="78"/>
                    <a:pt x="26" y="77"/>
                    <a:pt x="21" y="75"/>
                  </a:cubicBezTo>
                  <a:cubicBezTo>
                    <a:pt x="17" y="73"/>
                    <a:pt x="13" y="71"/>
                    <a:pt x="10" y="67"/>
                  </a:cubicBezTo>
                  <a:cubicBezTo>
                    <a:pt x="7" y="64"/>
                    <a:pt x="4" y="59"/>
                    <a:pt x="3" y="55"/>
                  </a:cubicBezTo>
                  <a:cubicBezTo>
                    <a:pt x="1" y="50"/>
                    <a:pt x="0" y="45"/>
                    <a:pt x="0" y="39"/>
                  </a:cubicBezTo>
                  <a:cubicBezTo>
                    <a:pt x="0" y="34"/>
                    <a:pt x="1" y="29"/>
                    <a:pt x="3" y="24"/>
                  </a:cubicBezTo>
                  <a:close/>
                  <a:moveTo>
                    <a:pt x="15" y="51"/>
                  </a:moveTo>
                  <a:cubicBezTo>
                    <a:pt x="16" y="55"/>
                    <a:pt x="18" y="58"/>
                    <a:pt x="20" y="60"/>
                  </a:cubicBezTo>
                  <a:cubicBezTo>
                    <a:pt x="22" y="63"/>
                    <a:pt x="25" y="64"/>
                    <a:pt x="28" y="66"/>
                  </a:cubicBezTo>
                  <a:cubicBezTo>
                    <a:pt x="31" y="67"/>
                    <a:pt x="34" y="68"/>
                    <a:pt x="37" y="68"/>
                  </a:cubicBezTo>
                  <a:cubicBezTo>
                    <a:pt x="40" y="68"/>
                    <a:pt x="43" y="67"/>
                    <a:pt x="46" y="66"/>
                  </a:cubicBezTo>
                  <a:cubicBezTo>
                    <a:pt x="49" y="64"/>
                    <a:pt x="51" y="63"/>
                    <a:pt x="53" y="60"/>
                  </a:cubicBezTo>
                  <a:cubicBezTo>
                    <a:pt x="56" y="58"/>
                    <a:pt x="57" y="55"/>
                    <a:pt x="58" y="51"/>
                  </a:cubicBezTo>
                  <a:cubicBezTo>
                    <a:pt x="60" y="48"/>
                    <a:pt x="60" y="44"/>
                    <a:pt x="60" y="39"/>
                  </a:cubicBezTo>
                  <a:cubicBezTo>
                    <a:pt x="60" y="35"/>
                    <a:pt x="60" y="31"/>
                    <a:pt x="58" y="27"/>
                  </a:cubicBezTo>
                  <a:cubicBezTo>
                    <a:pt x="57" y="24"/>
                    <a:pt x="56" y="21"/>
                    <a:pt x="53" y="18"/>
                  </a:cubicBezTo>
                  <a:cubicBezTo>
                    <a:pt x="51" y="16"/>
                    <a:pt x="49" y="14"/>
                    <a:pt x="46" y="13"/>
                  </a:cubicBezTo>
                  <a:cubicBezTo>
                    <a:pt x="43" y="11"/>
                    <a:pt x="40" y="11"/>
                    <a:pt x="37" y="11"/>
                  </a:cubicBezTo>
                  <a:cubicBezTo>
                    <a:pt x="34" y="11"/>
                    <a:pt x="31" y="11"/>
                    <a:pt x="28" y="13"/>
                  </a:cubicBezTo>
                  <a:cubicBezTo>
                    <a:pt x="25" y="14"/>
                    <a:pt x="22" y="16"/>
                    <a:pt x="20" y="18"/>
                  </a:cubicBezTo>
                  <a:cubicBezTo>
                    <a:pt x="18" y="21"/>
                    <a:pt x="16" y="24"/>
                    <a:pt x="15" y="27"/>
                  </a:cubicBezTo>
                  <a:cubicBezTo>
                    <a:pt x="14" y="31"/>
                    <a:pt x="13" y="35"/>
                    <a:pt x="13" y="39"/>
                  </a:cubicBezTo>
                  <a:cubicBezTo>
                    <a:pt x="13" y="44"/>
                    <a:pt x="14" y="48"/>
                    <a:pt x="15" y="51"/>
                  </a:cubicBez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363534"/>
                </a:solidFill>
              </a:endParaRPr>
            </a:p>
          </p:txBody>
        </p:sp>
        <p:sp>
          <p:nvSpPr>
            <p:cNvPr id="27" name="Freeform 23"/>
            <p:cNvSpPr>
              <a:spLocks/>
            </p:cNvSpPr>
            <p:nvPr/>
          </p:nvSpPr>
          <p:spPr bwMode="gray">
            <a:xfrm>
              <a:off x="5376863" y="4627563"/>
              <a:ext cx="398463"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1" y="0"/>
                </a:cxn>
                <a:cxn ang="0">
                  <a:pos x="91" y="1"/>
                </a:cxn>
                <a:cxn ang="0">
                  <a:pos x="99" y="5"/>
                </a:cxn>
                <a:cxn ang="0">
                  <a:pos x="104" y="12"/>
                </a:cxn>
                <a:cxn ang="0">
                  <a:pos x="106" y="22"/>
                </a:cxn>
                <a:cxn ang="0">
                  <a:pos x="106" y="77"/>
                </a:cxn>
                <a:cxn ang="0">
                  <a:pos x="93" y="77"/>
                </a:cxn>
                <a:cxn ang="0">
                  <a:pos x="93" y="27"/>
                </a:cxn>
                <a:cxn ang="0">
                  <a:pos x="93" y="21"/>
                </a:cxn>
                <a:cxn ang="0">
                  <a:pos x="91" y="16"/>
                </a:cxn>
                <a:cxn ang="0">
                  <a:pos x="86" y="12"/>
                </a:cxn>
                <a:cxn ang="0">
                  <a:pos x="79" y="11"/>
                </a:cxn>
                <a:cxn ang="0">
                  <a:pos x="64" y="16"/>
                </a:cxn>
                <a:cxn ang="0">
                  <a:pos x="59" y="30"/>
                </a:cxn>
                <a:cxn ang="0">
                  <a:pos x="59" y="77"/>
                </a:cxn>
                <a:cxn ang="0">
                  <a:pos x="47" y="77"/>
                </a:cxn>
                <a:cxn ang="0">
                  <a:pos x="47" y="27"/>
                </a:cxn>
                <a:cxn ang="0">
                  <a:pos x="46" y="21"/>
                </a:cxn>
                <a:cxn ang="0">
                  <a:pos x="44" y="15"/>
                </a:cxn>
                <a:cxn ang="0">
                  <a:pos x="40" y="12"/>
                </a:cxn>
                <a:cxn ang="0">
                  <a:pos x="33" y="11"/>
                </a:cxn>
                <a:cxn ang="0">
                  <a:pos x="23" y="13"/>
                </a:cxn>
                <a:cxn ang="0">
                  <a:pos x="17" y="18"/>
                </a:cxn>
                <a:cxn ang="0">
                  <a:pos x="14" y="25"/>
                </a:cxn>
                <a:cxn ang="0">
                  <a:pos x="13" y="30"/>
                </a:cxn>
                <a:cxn ang="0">
                  <a:pos x="13" y="77"/>
                </a:cxn>
                <a:cxn ang="0">
                  <a:pos x="0" y="77"/>
                </a:cxn>
                <a:cxn ang="0">
                  <a:pos x="0" y="2"/>
                </a:cxn>
              </a:cxnLst>
              <a:rect l="0" t="0" r="r" b="b"/>
              <a:pathLst>
                <a:path w="106" h="77">
                  <a:moveTo>
                    <a:pt x="0" y="2"/>
                  </a:moveTo>
                  <a:cubicBezTo>
                    <a:pt x="12" y="2"/>
                    <a:pt x="12" y="2"/>
                    <a:pt x="12" y="2"/>
                  </a:cubicBezTo>
                  <a:cubicBezTo>
                    <a:pt x="12" y="13"/>
                    <a:pt x="12" y="13"/>
                    <a:pt x="12" y="13"/>
                  </a:cubicBezTo>
                  <a:cubicBezTo>
                    <a:pt x="12" y="13"/>
                    <a:pt x="12" y="13"/>
                    <a:pt x="12" y="13"/>
                  </a:cubicBezTo>
                  <a:cubicBezTo>
                    <a:pt x="18" y="4"/>
                    <a:pt x="26" y="0"/>
                    <a:pt x="36" y="0"/>
                  </a:cubicBezTo>
                  <a:cubicBezTo>
                    <a:pt x="41" y="0"/>
                    <a:pt x="45" y="1"/>
                    <a:pt x="49" y="3"/>
                  </a:cubicBezTo>
                  <a:cubicBezTo>
                    <a:pt x="53" y="5"/>
                    <a:pt x="56" y="8"/>
                    <a:pt x="57" y="13"/>
                  </a:cubicBezTo>
                  <a:cubicBezTo>
                    <a:pt x="60" y="9"/>
                    <a:pt x="63" y="5"/>
                    <a:pt x="67" y="3"/>
                  </a:cubicBezTo>
                  <a:cubicBezTo>
                    <a:pt x="71" y="1"/>
                    <a:pt x="76" y="0"/>
                    <a:pt x="81" y="0"/>
                  </a:cubicBezTo>
                  <a:cubicBezTo>
                    <a:pt x="84" y="0"/>
                    <a:pt x="88" y="0"/>
                    <a:pt x="91" y="1"/>
                  </a:cubicBezTo>
                  <a:cubicBezTo>
                    <a:pt x="94" y="2"/>
                    <a:pt x="97" y="3"/>
                    <a:pt x="99" y="5"/>
                  </a:cubicBezTo>
                  <a:cubicBezTo>
                    <a:pt x="101" y="7"/>
                    <a:pt x="103" y="9"/>
                    <a:pt x="104" y="12"/>
                  </a:cubicBezTo>
                  <a:cubicBezTo>
                    <a:pt x="105" y="14"/>
                    <a:pt x="106" y="18"/>
                    <a:pt x="106" y="22"/>
                  </a:cubicBezTo>
                  <a:cubicBezTo>
                    <a:pt x="106" y="77"/>
                    <a:pt x="106" y="77"/>
                    <a:pt x="106" y="77"/>
                  </a:cubicBezTo>
                  <a:cubicBezTo>
                    <a:pt x="93" y="77"/>
                    <a:pt x="93" y="77"/>
                    <a:pt x="93" y="77"/>
                  </a:cubicBezTo>
                  <a:cubicBezTo>
                    <a:pt x="93" y="27"/>
                    <a:pt x="93" y="27"/>
                    <a:pt x="93" y="27"/>
                  </a:cubicBezTo>
                  <a:cubicBezTo>
                    <a:pt x="93" y="25"/>
                    <a:pt x="93" y="23"/>
                    <a:pt x="93" y="21"/>
                  </a:cubicBezTo>
                  <a:cubicBezTo>
                    <a:pt x="92" y="19"/>
                    <a:pt x="92" y="17"/>
                    <a:pt x="91" y="16"/>
                  </a:cubicBezTo>
                  <a:cubicBezTo>
                    <a:pt x="89" y="14"/>
                    <a:pt x="88" y="13"/>
                    <a:pt x="86" y="12"/>
                  </a:cubicBezTo>
                  <a:cubicBezTo>
                    <a:pt x="84" y="11"/>
                    <a:pt x="82" y="11"/>
                    <a:pt x="79" y="11"/>
                  </a:cubicBezTo>
                  <a:cubicBezTo>
                    <a:pt x="73" y="11"/>
                    <a:pt x="68" y="13"/>
                    <a:pt x="64" y="16"/>
                  </a:cubicBezTo>
                  <a:cubicBezTo>
                    <a:pt x="61" y="19"/>
                    <a:pt x="59" y="24"/>
                    <a:pt x="59" y="30"/>
                  </a:cubicBezTo>
                  <a:cubicBezTo>
                    <a:pt x="59" y="77"/>
                    <a:pt x="59" y="77"/>
                    <a:pt x="59" y="77"/>
                  </a:cubicBezTo>
                  <a:cubicBezTo>
                    <a:pt x="47" y="77"/>
                    <a:pt x="47" y="77"/>
                    <a:pt x="47" y="77"/>
                  </a:cubicBezTo>
                  <a:cubicBezTo>
                    <a:pt x="47" y="27"/>
                    <a:pt x="47" y="27"/>
                    <a:pt x="47" y="27"/>
                  </a:cubicBezTo>
                  <a:cubicBezTo>
                    <a:pt x="47" y="25"/>
                    <a:pt x="47" y="23"/>
                    <a:pt x="46" y="21"/>
                  </a:cubicBezTo>
                  <a:cubicBezTo>
                    <a:pt x="46" y="19"/>
                    <a:pt x="45" y="17"/>
                    <a:pt x="44" y="15"/>
                  </a:cubicBezTo>
                  <a:cubicBezTo>
                    <a:pt x="43" y="14"/>
                    <a:pt x="41" y="13"/>
                    <a:pt x="40" y="12"/>
                  </a:cubicBezTo>
                  <a:cubicBezTo>
                    <a:pt x="38" y="11"/>
                    <a:pt x="35" y="11"/>
                    <a:pt x="33" y="11"/>
                  </a:cubicBezTo>
                  <a:cubicBezTo>
                    <a:pt x="29" y="11"/>
                    <a:pt x="26" y="11"/>
                    <a:pt x="23" y="13"/>
                  </a:cubicBezTo>
                  <a:cubicBezTo>
                    <a:pt x="21" y="14"/>
                    <a:pt x="19" y="16"/>
                    <a:pt x="17" y="18"/>
                  </a:cubicBezTo>
                  <a:cubicBezTo>
                    <a:pt x="16" y="20"/>
                    <a:pt x="14" y="22"/>
                    <a:pt x="14" y="25"/>
                  </a:cubicBezTo>
                  <a:cubicBezTo>
                    <a:pt x="13" y="27"/>
                    <a:pt x="13" y="28"/>
                    <a:pt x="13" y="30"/>
                  </a:cubicBezTo>
                  <a:cubicBezTo>
                    <a:pt x="13" y="77"/>
                    <a:pt x="13" y="77"/>
                    <a:pt x="13"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363534"/>
                </a:solidFill>
              </a:endParaRPr>
            </a:p>
          </p:txBody>
        </p:sp>
        <p:sp>
          <p:nvSpPr>
            <p:cNvPr id="28" name="Freeform 24"/>
            <p:cNvSpPr>
              <a:spLocks/>
            </p:cNvSpPr>
            <p:nvPr/>
          </p:nvSpPr>
          <p:spPr bwMode="gray">
            <a:xfrm>
              <a:off x="5843588" y="4627563"/>
              <a:ext cx="393700" cy="288925"/>
            </a:xfrm>
            <a:custGeom>
              <a:avLst/>
              <a:gdLst/>
              <a:ahLst/>
              <a:cxnLst>
                <a:cxn ang="0">
                  <a:pos x="0" y="2"/>
                </a:cxn>
                <a:cxn ang="0">
                  <a:pos x="11" y="2"/>
                </a:cxn>
                <a:cxn ang="0">
                  <a:pos x="11" y="13"/>
                </a:cxn>
                <a:cxn ang="0">
                  <a:pos x="12" y="13"/>
                </a:cxn>
                <a:cxn ang="0">
                  <a:pos x="36" y="0"/>
                </a:cxn>
                <a:cxn ang="0">
                  <a:pos x="48" y="3"/>
                </a:cxn>
                <a:cxn ang="0">
                  <a:pos x="56" y="13"/>
                </a:cxn>
                <a:cxn ang="0">
                  <a:pos x="66"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5" y="12"/>
                </a:cxn>
                <a:cxn ang="0">
                  <a:pos x="78" y="11"/>
                </a:cxn>
                <a:cxn ang="0">
                  <a:pos x="64" y="16"/>
                </a:cxn>
                <a:cxn ang="0">
                  <a:pos x="59" y="30"/>
                </a:cxn>
                <a:cxn ang="0">
                  <a:pos x="59" y="77"/>
                </a:cxn>
                <a:cxn ang="0">
                  <a:pos x="46" y="77"/>
                </a:cxn>
                <a:cxn ang="0">
                  <a:pos x="46" y="27"/>
                </a:cxn>
                <a:cxn ang="0">
                  <a:pos x="45"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1" y="2"/>
                    <a:pt x="11" y="2"/>
                    <a:pt x="11" y="2"/>
                  </a:cubicBezTo>
                  <a:cubicBezTo>
                    <a:pt x="11" y="13"/>
                    <a:pt x="11" y="13"/>
                    <a:pt x="11" y="13"/>
                  </a:cubicBezTo>
                  <a:cubicBezTo>
                    <a:pt x="12" y="13"/>
                    <a:pt x="12" y="13"/>
                    <a:pt x="12" y="13"/>
                  </a:cubicBezTo>
                  <a:cubicBezTo>
                    <a:pt x="17" y="4"/>
                    <a:pt x="25" y="0"/>
                    <a:pt x="36" y="0"/>
                  </a:cubicBezTo>
                  <a:cubicBezTo>
                    <a:pt x="40" y="0"/>
                    <a:pt x="45" y="1"/>
                    <a:pt x="48" y="3"/>
                  </a:cubicBezTo>
                  <a:cubicBezTo>
                    <a:pt x="52" y="5"/>
                    <a:pt x="55" y="8"/>
                    <a:pt x="56" y="13"/>
                  </a:cubicBezTo>
                  <a:cubicBezTo>
                    <a:pt x="59" y="9"/>
                    <a:pt x="62" y="5"/>
                    <a:pt x="66" y="3"/>
                  </a:cubicBezTo>
                  <a:cubicBezTo>
                    <a:pt x="71" y="1"/>
                    <a:pt x="75" y="0"/>
                    <a:pt x="80" y="0"/>
                  </a:cubicBezTo>
                  <a:cubicBezTo>
                    <a:pt x="84" y="0"/>
                    <a:pt x="87" y="0"/>
                    <a:pt x="90" y="1"/>
                  </a:cubicBezTo>
                  <a:cubicBezTo>
                    <a:pt x="93" y="2"/>
                    <a:pt x="96" y="3"/>
                    <a:pt x="98" y="5"/>
                  </a:cubicBezTo>
                  <a:cubicBezTo>
                    <a:pt x="100" y="7"/>
                    <a:pt x="102" y="9"/>
                    <a:pt x="103" y="12"/>
                  </a:cubicBezTo>
                  <a:cubicBezTo>
                    <a:pt x="104" y="14"/>
                    <a:pt x="105" y="18"/>
                    <a:pt x="105" y="22"/>
                  </a:cubicBezTo>
                  <a:cubicBezTo>
                    <a:pt x="105" y="77"/>
                    <a:pt x="105" y="77"/>
                    <a:pt x="105" y="77"/>
                  </a:cubicBezTo>
                  <a:cubicBezTo>
                    <a:pt x="93" y="77"/>
                    <a:pt x="93" y="77"/>
                    <a:pt x="93" y="77"/>
                  </a:cubicBezTo>
                  <a:cubicBezTo>
                    <a:pt x="93" y="27"/>
                    <a:pt x="93" y="27"/>
                    <a:pt x="93" y="27"/>
                  </a:cubicBezTo>
                  <a:cubicBezTo>
                    <a:pt x="93" y="25"/>
                    <a:pt x="92" y="23"/>
                    <a:pt x="92" y="21"/>
                  </a:cubicBezTo>
                  <a:cubicBezTo>
                    <a:pt x="92" y="19"/>
                    <a:pt x="91" y="17"/>
                    <a:pt x="90" y="16"/>
                  </a:cubicBezTo>
                  <a:cubicBezTo>
                    <a:pt x="89" y="14"/>
                    <a:pt x="87" y="13"/>
                    <a:pt x="85" y="12"/>
                  </a:cubicBezTo>
                  <a:cubicBezTo>
                    <a:pt x="84" y="11"/>
                    <a:pt x="81" y="11"/>
                    <a:pt x="78" y="11"/>
                  </a:cubicBezTo>
                  <a:cubicBezTo>
                    <a:pt x="72" y="11"/>
                    <a:pt x="67" y="13"/>
                    <a:pt x="64" y="16"/>
                  </a:cubicBezTo>
                  <a:cubicBezTo>
                    <a:pt x="60" y="19"/>
                    <a:pt x="59" y="24"/>
                    <a:pt x="59" y="30"/>
                  </a:cubicBezTo>
                  <a:cubicBezTo>
                    <a:pt x="59" y="77"/>
                    <a:pt x="59" y="77"/>
                    <a:pt x="59" y="77"/>
                  </a:cubicBezTo>
                  <a:cubicBezTo>
                    <a:pt x="46" y="77"/>
                    <a:pt x="46" y="77"/>
                    <a:pt x="46" y="77"/>
                  </a:cubicBezTo>
                  <a:cubicBezTo>
                    <a:pt x="46" y="27"/>
                    <a:pt x="46" y="27"/>
                    <a:pt x="46" y="27"/>
                  </a:cubicBezTo>
                  <a:cubicBezTo>
                    <a:pt x="46" y="25"/>
                    <a:pt x="46" y="23"/>
                    <a:pt x="45" y="21"/>
                  </a:cubicBezTo>
                  <a:cubicBezTo>
                    <a:pt x="45" y="19"/>
                    <a:pt x="44" y="17"/>
                    <a:pt x="43" y="15"/>
                  </a:cubicBezTo>
                  <a:cubicBezTo>
                    <a:pt x="42" y="14"/>
                    <a:pt x="41" y="13"/>
                    <a:pt x="39" y="12"/>
                  </a:cubicBezTo>
                  <a:cubicBezTo>
                    <a:pt x="37" y="11"/>
                    <a:pt x="35" y="11"/>
                    <a:pt x="32" y="11"/>
                  </a:cubicBezTo>
                  <a:cubicBezTo>
                    <a:pt x="28" y="11"/>
                    <a:pt x="25" y="11"/>
                    <a:pt x="23" y="13"/>
                  </a:cubicBezTo>
                  <a:cubicBezTo>
                    <a:pt x="20" y="14"/>
                    <a:pt x="18" y="16"/>
                    <a:pt x="17" y="18"/>
                  </a:cubicBezTo>
                  <a:cubicBezTo>
                    <a:pt x="15" y="20"/>
                    <a:pt x="14" y="22"/>
                    <a:pt x="13" y="25"/>
                  </a:cubicBezTo>
                  <a:cubicBezTo>
                    <a:pt x="12" y="27"/>
                    <a:pt x="12" y="28"/>
                    <a:pt x="12" y="30"/>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363534"/>
                </a:solidFill>
              </a:endParaRPr>
            </a:p>
          </p:txBody>
        </p:sp>
        <p:sp>
          <p:nvSpPr>
            <p:cNvPr id="29" name="Freeform 25"/>
            <p:cNvSpPr>
              <a:spLocks noEditPoints="1"/>
            </p:cNvSpPr>
            <p:nvPr/>
          </p:nvSpPr>
          <p:spPr bwMode="gray">
            <a:xfrm>
              <a:off x="6308725" y="4525963"/>
              <a:ext cx="46038" cy="390525"/>
            </a:xfrm>
            <a:custGeom>
              <a:avLst/>
              <a:gdLst/>
              <a:ahLst/>
              <a:cxnLst>
                <a:cxn ang="0">
                  <a:pos x="29" y="35"/>
                </a:cxn>
                <a:cxn ang="0">
                  <a:pos x="0" y="35"/>
                </a:cxn>
                <a:cxn ang="0">
                  <a:pos x="0" y="0"/>
                </a:cxn>
                <a:cxn ang="0">
                  <a:pos x="29" y="0"/>
                </a:cxn>
                <a:cxn ang="0">
                  <a:pos x="29" y="35"/>
                </a:cxn>
                <a:cxn ang="0">
                  <a:pos x="0" y="69"/>
                </a:cxn>
                <a:cxn ang="0">
                  <a:pos x="29" y="69"/>
                </a:cxn>
                <a:cxn ang="0">
                  <a:pos x="29" y="246"/>
                </a:cxn>
                <a:cxn ang="0">
                  <a:pos x="0" y="246"/>
                </a:cxn>
                <a:cxn ang="0">
                  <a:pos x="0" y="69"/>
                </a:cxn>
              </a:cxnLst>
              <a:rect l="0" t="0" r="r" b="b"/>
              <a:pathLst>
                <a:path w="29" h="246">
                  <a:moveTo>
                    <a:pt x="29" y="35"/>
                  </a:moveTo>
                  <a:lnTo>
                    <a:pt x="0" y="35"/>
                  </a:lnTo>
                  <a:lnTo>
                    <a:pt x="0" y="0"/>
                  </a:lnTo>
                  <a:lnTo>
                    <a:pt x="29" y="0"/>
                  </a:lnTo>
                  <a:lnTo>
                    <a:pt x="29" y="35"/>
                  </a:lnTo>
                  <a:close/>
                  <a:moveTo>
                    <a:pt x="0" y="69"/>
                  </a:moveTo>
                  <a:lnTo>
                    <a:pt x="29" y="69"/>
                  </a:lnTo>
                  <a:lnTo>
                    <a:pt x="29" y="246"/>
                  </a:lnTo>
                  <a:lnTo>
                    <a:pt x="0" y="246"/>
                  </a:lnTo>
                  <a:lnTo>
                    <a:pt x="0" y="6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363534"/>
                </a:solidFill>
              </a:endParaRPr>
            </a:p>
          </p:txBody>
        </p:sp>
        <p:sp>
          <p:nvSpPr>
            <p:cNvPr id="30" name="Freeform 26"/>
            <p:cNvSpPr>
              <a:spLocks/>
            </p:cNvSpPr>
            <p:nvPr/>
          </p:nvSpPr>
          <p:spPr bwMode="gray">
            <a:xfrm>
              <a:off x="6396038"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29" y="87"/>
                </a:cxn>
                <a:cxn ang="0">
                  <a:pos x="34" y="87"/>
                </a:cxn>
                <a:cxn ang="0">
                  <a:pos x="40" y="87"/>
                </a:cxn>
                <a:cxn ang="0">
                  <a:pos x="40" y="98"/>
                </a:cxn>
                <a:cxn ang="0">
                  <a:pos x="30" y="98"/>
                </a:cxn>
                <a:cxn ang="0">
                  <a:pos x="22" y="97"/>
                </a:cxn>
                <a:cxn ang="0">
                  <a:pos x="17" y="95"/>
                </a:cxn>
                <a:cxn ang="0">
                  <a:pos x="14" y="90"/>
                </a:cxn>
                <a:cxn ang="0">
                  <a:pos x="12" y="81"/>
                </a:cxn>
                <a:cxn ang="0">
                  <a:pos x="12" y="34"/>
                </a:cxn>
                <a:cxn ang="0">
                  <a:pos x="0" y="34"/>
                </a:cxn>
                <a:cxn ang="0">
                  <a:pos x="0" y="23"/>
                </a:cxn>
                <a:cxn ang="0">
                  <a:pos x="12" y="23"/>
                </a:cxn>
                <a:cxn ang="0">
                  <a:pos x="12"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5" y="85"/>
                    <a:pt x="26" y="85"/>
                    <a:pt x="27" y="86"/>
                  </a:cubicBezTo>
                  <a:cubicBezTo>
                    <a:pt x="27" y="86"/>
                    <a:pt x="28" y="86"/>
                    <a:pt x="29" y="87"/>
                  </a:cubicBezTo>
                  <a:cubicBezTo>
                    <a:pt x="31" y="87"/>
                    <a:pt x="32" y="87"/>
                    <a:pt x="34" y="87"/>
                  </a:cubicBezTo>
                  <a:cubicBezTo>
                    <a:pt x="40" y="87"/>
                    <a:pt x="40" y="87"/>
                    <a:pt x="40" y="87"/>
                  </a:cubicBezTo>
                  <a:cubicBezTo>
                    <a:pt x="40" y="98"/>
                    <a:pt x="40" y="98"/>
                    <a:pt x="40" y="98"/>
                  </a:cubicBezTo>
                  <a:cubicBezTo>
                    <a:pt x="30" y="98"/>
                    <a:pt x="30" y="98"/>
                    <a:pt x="30" y="98"/>
                  </a:cubicBezTo>
                  <a:cubicBezTo>
                    <a:pt x="27" y="98"/>
                    <a:pt x="24" y="98"/>
                    <a:pt x="22" y="97"/>
                  </a:cubicBezTo>
                  <a:cubicBezTo>
                    <a:pt x="20" y="97"/>
                    <a:pt x="18" y="96"/>
                    <a:pt x="17" y="95"/>
                  </a:cubicBezTo>
                  <a:cubicBezTo>
                    <a:pt x="15" y="94"/>
                    <a:pt x="14" y="92"/>
                    <a:pt x="14" y="90"/>
                  </a:cubicBezTo>
                  <a:cubicBezTo>
                    <a:pt x="13" y="88"/>
                    <a:pt x="12" y="85"/>
                    <a:pt x="12" y="81"/>
                  </a:cubicBezTo>
                  <a:cubicBezTo>
                    <a:pt x="12" y="34"/>
                    <a:pt x="12" y="34"/>
                    <a:pt x="12" y="34"/>
                  </a:cubicBezTo>
                  <a:cubicBezTo>
                    <a:pt x="0" y="34"/>
                    <a:pt x="0" y="34"/>
                    <a:pt x="0" y="34"/>
                  </a:cubicBezTo>
                  <a:cubicBezTo>
                    <a:pt x="0" y="23"/>
                    <a:pt x="0" y="23"/>
                    <a:pt x="0" y="23"/>
                  </a:cubicBezTo>
                  <a:cubicBezTo>
                    <a:pt x="12" y="23"/>
                    <a:pt x="12" y="23"/>
                    <a:pt x="12" y="23"/>
                  </a:cubicBezTo>
                  <a:cubicBezTo>
                    <a:pt x="12" y="0"/>
                    <a:pt x="12" y="0"/>
                    <a:pt x="12"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363534"/>
                </a:solidFill>
              </a:endParaRPr>
            </a:p>
          </p:txBody>
        </p:sp>
        <p:sp>
          <p:nvSpPr>
            <p:cNvPr id="31" name="Freeform 27"/>
            <p:cNvSpPr>
              <a:spLocks/>
            </p:cNvSpPr>
            <p:nvPr/>
          </p:nvSpPr>
          <p:spPr bwMode="gray">
            <a:xfrm>
              <a:off x="6594475" y="4627563"/>
              <a:ext cx="393700"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6" y="12"/>
                </a:cxn>
                <a:cxn ang="0">
                  <a:pos x="78" y="11"/>
                </a:cxn>
                <a:cxn ang="0">
                  <a:pos x="64" y="16"/>
                </a:cxn>
                <a:cxn ang="0">
                  <a:pos x="59" y="30"/>
                </a:cxn>
                <a:cxn ang="0">
                  <a:pos x="59" y="77"/>
                </a:cxn>
                <a:cxn ang="0">
                  <a:pos x="46" y="77"/>
                </a:cxn>
                <a:cxn ang="0">
                  <a:pos x="46" y="27"/>
                </a:cxn>
                <a:cxn ang="0">
                  <a:pos x="46"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2" y="2"/>
                    <a:pt x="12" y="2"/>
                    <a:pt x="12" y="2"/>
                  </a:cubicBezTo>
                  <a:cubicBezTo>
                    <a:pt x="12" y="13"/>
                    <a:pt x="12" y="13"/>
                    <a:pt x="12" y="13"/>
                  </a:cubicBezTo>
                  <a:cubicBezTo>
                    <a:pt x="12" y="13"/>
                    <a:pt x="12" y="13"/>
                    <a:pt x="12" y="13"/>
                  </a:cubicBezTo>
                  <a:cubicBezTo>
                    <a:pt x="17" y="4"/>
                    <a:pt x="26" y="0"/>
                    <a:pt x="36" y="0"/>
                  </a:cubicBezTo>
                  <a:cubicBezTo>
                    <a:pt x="41" y="0"/>
                    <a:pt x="45" y="1"/>
                    <a:pt x="49" y="3"/>
                  </a:cubicBezTo>
                  <a:cubicBezTo>
                    <a:pt x="52" y="5"/>
                    <a:pt x="55" y="8"/>
                    <a:pt x="57" y="13"/>
                  </a:cubicBezTo>
                  <a:cubicBezTo>
                    <a:pt x="59" y="9"/>
                    <a:pt x="63" y="5"/>
                    <a:pt x="67" y="3"/>
                  </a:cubicBezTo>
                  <a:cubicBezTo>
                    <a:pt x="71" y="1"/>
                    <a:pt x="75" y="0"/>
                    <a:pt x="80" y="0"/>
                  </a:cubicBezTo>
                  <a:cubicBezTo>
                    <a:pt x="84" y="0"/>
                    <a:pt x="87" y="0"/>
                    <a:pt x="90" y="1"/>
                  </a:cubicBezTo>
                  <a:cubicBezTo>
                    <a:pt x="94" y="2"/>
                    <a:pt x="96" y="3"/>
                    <a:pt x="98" y="5"/>
                  </a:cubicBezTo>
                  <a:cubicBezTo>
                    <a:pt x="101" y="7"/>
                    <a:pt x="102" y="9"/>
                    <a:pt x="103" y="12"/>
                  </a:cubicBezTo>
                  <a:cubicBezTo>
                    <a:pt x="105" y="14"/>
                    <a:pt x="105" y="18"/>
                    <a:pt x="105" y="22"/>
                  </a:cubicBezTo>
                  <a:cubicBezTo>
                    <a:pt x="105" y="77"/>
                    <a:pt x="105" y="77"/>
                    <a:pt x="105" y="77"/>
                  </a:cubicBezTo>
                  <a:cubicBezTo>
                    <a:pt x="93" y="77"/>
                    <a:pt x="93" y="77"/>
                    <a:pt x="93" y="77"/>
                  </a:cubicBezTo>
                  <a:cubicBezTo>
                    <a:pt x="93" y="27"/>
                    <a:pt x="93" y="27"/>
                    <a:pt x="93" y="27"/>
                  </a:cubicBezTo>
                  <a:cubicBezTo>
                    <a:pt x="93" y="25"/>
                    <a:pt x="93" y="23"/>
                    <a:pt x="92" y="21"/>
                  </a:cubicBezTo>
                  <a:cubicBezTo>
                    <a:pt x="92" y="19"/>
                    <a:pt x="91" y="17"/>
                    <a:pt x="90" y="16"/>
                  </a:cubicBezTo>
                  <a:cubicBezTo>
                    <a:pt x="89" y="14"/>
                    <a:pt x="88" y="13"/>
                    <a:pt x="86" y="12"/>
                  </a:cubicBezTo>
                  <a:cubicBezTo>
                    <a:pt x="84" y="11"/>
                    <a:pt x="81" y="11"/>
                    <a:pt x="78" y="11"/>
                  </a:cubicBezTo>
                  <a:cubicBezTo>
                    <a:pt x="72" y="11"/>
                    <a:pt x="68" y="13"/>
                    <a:pt x="64" y="16"/>
                  </a:cubicBezTo>
                  <a:cubicBezTo>
                    <a:pt x="61" y="19"/>
                    <a:pt x="59" y="24"/>
                    <a:pt x="59" y="30"/>
                  </a:cubicBezTo>
                  <a:cubicBezTo>
                    <a:pt x="59" y="77"/>
                    <a:pt x="59" y="77"/>
                    <a:pt x="59" y="77"/>
                  </a:cubicBezTo>
                  <a:cubicBezTo>
                    <a:pt x="46" y="77"/>
                    <a:pt x="46" y="77"/>
                    <a:pt x="46" y="77"/>
                  </a:cubicBezTo>
                  <a:cubicBezTo>
                    <a:pt x="46" y="27"/>
                    <a:pt x="46" y="27"/>
                    <a:pt x="46" y="27"/>
                  </a:cubicBezTo>
                  <a:cubicBezTo>
                    <a:pt x="46" y="25"/>
                    <a:pt x="46" y="23"/>
                    <a:pt x="46" y="21"/>
                  </a:cubicBezTo>
                  <a:cubicBezTo>
                    <a:pt x="45" y="19"/>
                    <a:pt x="45" y="17"/>
                    <a:pt x="43" y="15"/>
                  </a:cubicBezTo>
                  <a:cubicBezTo>
                    <a:pt x="42" y="14"/>
                    <a:pt x="41" y="13"/>
                    <a:pt x="39" y="12"/>
                  </a:cubicBezTo>
                  <a:cubicBezTo>
                    <a:pt x="37" y="11"/>
                    <a:pt x="35" y="11"/>
                    <a:pt x="32" y="11"/>
                  </a:cubicBezTo>
                  <a:cubicBezTo>
                    <a:pt x="29" y="11"/>
                    <a:pt x="26" y="11"/>
                    <a:pt x="23" y="13"/>
                  </a:cubicBezTo>
                  <a:cubicBezTo>
                    <a:pt x="20" y="14"/>
                    <a:pt x="18" y="16"/>
                    <a:pt x="17" y="18"/>
                  </a:cubicBezTo>
                  <a:cubicBezTo>
                    <a:pt x="15" y="20"/>
                    <a:pt x="14" y="22"/>
                    <a:pt x="13" y="25"/>
                  </a:cubicBezTo>
                  <a:cubicBezTo>
                    <a:pt x="13" y="27"/>
                    <a:pt x="12" y="28"/>
                    <a:pt x="12" y="30"/>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363534"/>
                </a:solidFill>
              </a:endParaRPr>
            </a:p>
          </p:txBody>
        </p:sp>
        <p:sp>
          <p:nvSpPr>
            <p:cNvPr id="32" name="Freeform 28"/>
            <p:cNvSpPr>
              <a:spLocks noEditPoints="1"/>
            </p:cNvSpPr>
            <p:nvPr/>
          </p:nvSpPr>
          <p:spPr bwMode="gray">
            <a:xfrm>
              <a:off x="7040563" y="4627563"/>
              <a:ext cx="263525" cy="293688"/>
            </a:xfrm>
            <a:custGeom>
              <a:avLst/>
              <a:gdLst/>
              <a:ahLst/>
              <a:cxnLst>
                <a:cxn ang="0">
                  <a:pos x="68" y="53"/>
                </a:cxn>
                <a:cxn ang="0">
                  <a:pos x="57" y="72"/>
                </a:cxn>
                <a:cxn ang="0">
                  <a:pos x="36" y="78"/>
                </a:cxn>
                <a:cxn ang="0">
                  <a:pos x="21" y="76"/>
                </a:cxn>
                <a:cxn ang="0">
                  <a:pos x="9" y="67"/>
                </a:cxn>
                <a:cxn ang="0">
                  <a:pos x="3" y="55"/>
                </a:cxn>
                <a:cxn ang="0">
                  <a:pos x="0" y="39"/>
                </a:cxn>
                <a:cxn ang="0">
                  <a:pos x="3" y="23"/>
                </a:cxn>
                <a:cxn ang="0">
                  <a:pos x="10" y="11"/>
                </a:cxn>
                <a:cxn ang="0">
                  <a:pos x="21" y="3"/>
                </a:cxn>
                <a:cxn ang="0">
                  <a:pos x="36" y="0"/>
                </a:cxn>
                <a:cxn ang="0">
                  <a:pos x="52" y="4"/>
                </a:cxn>
                <a:cxn ang="0">
                  <a:pos x="63" y="15"/>
                </a:cxn>
                <a:cxn ang="0">
                  <a:pos x="68" y="28"/>
                </a:cxn>
                <a:cxn ang="0">
                  <a:pos x="70" y="43"/>
                </a:cxn>
                <a:cxn ang="0">
                  <a:pos x="13" y="43"/>
                </a:cxn>
                <a:cxn ang="0">
                  <a:pos x="14" y="52"/>
                </a:cxn>
                <a:cxn ang="0">
                  <a:pos x="19" y="60"/>
                </a:cxn>
                <a:cxn ang="0">
                  <a:pos x="26" y="66"/>
                </a:cxn>
                <a:cxn ang="0">
                  <a:pos x="37" y="68"/>
                </a:cxn>
                <a:cxn ang="0">
                  <a:pos x="49" y="64"/>
                </a:cxn>
                <a:cxn ang="0">
                  <a:pos x="56" y="53"/>
                </a:cxn>
                <a:cxn ang="0">
                  <a:pos x="68" y="53"/>
                </a:cxn>
                <a:cxn ang="0">
                  <a:pos x="56" y="32"/>
                </a:cxn>
                <a:cxn ang="0">
                  <a:pos x="54" y="24"/>
                </a:cxn>
                <a:cxn ang="0">
                  <a:pos x="50" y="17"/>
                </a:cxn>
                <a:cxn ang="0">
                  <a:pos x="43" y="12"/>
                </a:cxn>
                <a:cxn ang="0">
                  <a:pos x="35" y="11"/>
                </a:cxn>
                <a:cxn ang="0">
                  <a:pos x="26" y="12"/>
                </a:cxn>
                <a:cxn ang="0">
                  <a:pos x="20"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1" y="76"/>
                  </a:cubicBezTo>
                  <a:cubicBezTo>
                    <a:pt x="16" y="74"/>
                    <a:pt x="12" y="71"/>
                    <a:pt x="9" y="67"/>
                  </a:cubicBezTo>
                  <a:cubicBezTo>
                    <a:pt x="6" y="64"/>
                    <a:pt x="4" y="60"/>
                    <a:pt x="3" y="55"/>
                  </a:cubicBezTo>
                  <a:cubicBezTo>
                    <a:pt x="1" y="50"/>
                    <a:pt x="0" y="45"/>
                    <a:pt x="0" y="39"/>
                  </a:cubicBezTo>
                  <a:cubicBezTo>
                    <a:pt x="0" y="33"/>
                    <a:pt x="1" y="28"/>
                    <a:pt x="3" y="23"/>
                  </a:cubicBezTo>
                  <a:cubicBezTo>
                    <a:pt x="5" y="19"/>
                    <a:pt x="7" y="14"/>
                    <a:pt x="10" y="11"/>
                  </a:cubicBezTo>
                  <a:cubicBezTo>
                    <a:pt x="13" y="7"/>
                    <a:pt x="17" y="5"/>
                    <a:pt x="21" y="3"/>
                  </a:cubicBezTo>
                  <a:cubicBezTo>
                    <a:pt x="26" y="1"/>
                    <a:pt x="30" y="0"/>
                    <a:pt x="36" y="0"/>
                  </a:cubicBezTo>
                  <a:cubicBezTo>
                    <a:pt x="42" y="0"/>
                    <a:pt x="48" y="1"/>
                    <a:pt x="52" y="4"/>
                  </a:cubicBezTo>
                  <a:cubicBezTo>
                    <a:pt x="57" y="7"/>
                    <a:pt x="60" y="10"/>
                    <a:pt x="63" y="15"/>
                  </a:cubicBezTo>
                  <a:cubicBezTo>
                    <a:pt x="65" y="19"/>
                    <a:pt x="67" y="23"/>
                    <a:pt x="68" y="28"/>
                  </a:cubicBezTo>
                  <a:cubicBezTo>
                    <a:pt x="69" y="34"/>
                    <a:pt x="70" y="38"/>
                    <a:pt x="70" y="43"/>
                  </a:cubicBezTo>
                  <a:cubicBezTo>
                    <a:pt x="13" y="43"/>
                    <a:pt x="13" y="43"/>
                    <a:pt x="13" y="43"/>
                  </a:cubicBezTo>
                  <a:cubicBezTo>
                    <a:pt x="13" y="46"/>
                    <a:pt x="14" y="49"/>
                    <a:pt x="14" y="52"/>
                  </a:cubicBezTo>
                  <a:cubicBezTo>
                    <a:pt x="15" y="55"/>
                    <a:pt x="17" y="58"/>
                    <a:pt x="19" y="60"/>
                  </a:cubicBezTo>
                  <a:cubicBezTo>
                    <a:pt x="21" y="62"/>
                    <a:pt x="23" y="64"/>
                    <a:pt x="26" y="66"/>
                  </a:cubicBezTo>
                  <a:cubicBezTo>
                    <a:pt x="29" y="67"/>
                    <a:pt x="33" y="68"/>
                    <a:pt x="37" y="68"/>
                  </a:cubicBezTo>
                  <a:cubicBezTo>
                    <a:pt x="42" y="68"/>
                    <a:pt x="46" y="66"/>
                    <a:pt x="49" y="64"/>
                  </a:cubicBezTo>
                  <a:cubicBezTo>
                    <a:pt x="53" y="62"/>
                    <a:pt x="55" y="58"/>
                    <a:pt x="56" y="53"/>
                  </a:cubicBezTo>
                  <a:lnTo>
                    <a:pt x="68" y="53"/>
                  </a:lnTo>
                  <a:close/>
                  <a:moveTo>
                    <a:pt x="56" y="32"/>
                  </a:moveTo>
                  <a:cubicBezTo>
                    <a:pt x="56" y="29"/>
                    <a:pt x="56" y="26"/>
                    <a:pt x="54" y="24"/>
                  </a:cubicBezTo>
                  <a:cubicBezTo>
                    <a:pt x="53" y="21"/>
                    <a:pt x="52" y="19"/>
                    <a:pt x="50" y="17"/>
                  </a:cubicBezTo>
                  <a:cubicBezTo>
                    <a:pt x="48" y="15"/>
                    <a:pt x="46" y="14"/>
                    <a:pt x="43" y="12"/>
                  </a:cubicBezTo>
                  <a:cubicBezTo>
                    <a:pt x="41" y="11"/>
                    <a:pt x="38" y="11"/>
                    <a:pt x="35" y="11"/>
                  </a:cubicBezTo>
                  <a:cubicBezTo>
                    <a:pt x="32" y="11"/>
                    <a:pt x="29" y="11"/>
                    <a:pt x="26" y="12"/>
                  </a:cubicBezTo>
                  <a:cubicBezTo>
                    <a:pt x="24" y="14"/>
                    <a:pt x="21" y="15"/>
                    <a:pt x="20" y="17"/>
                  </a:cubicBezTo>
                  <a:cubicBezTo>
                    <a:pt x="18"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363534"/>
                </a:solidFill>
              </a:endParaRPr>
            </a:p>
          </p:txBody>
        </p:sp>
        <p:sp>
          <p:nvSpPr>
            <p:cNvPr id="33" name="Freeform 29"/>
            <p:cNvSpPr>
              <a:spLocks/>
            </p:cNvSpPr>
            <p:nvPr/>
          </p:nvSpPr>
          <p:spPr bwMode="gray">
            <a:xfrm>
              <a:off x="7348538" y="4627563"/>
              <a:ext cx="233363" cy="288925"/>
            </a:xfrm>
            <a:custGeom>
              <a:avLst/>
              <a:gdLst/>
              <a:ahLst/>
              <a:cxnLst>
                <a:cxn ang="0">
                  <a:pos x="0" y="2"/>
                </a:cxn>
                <a:cxn ang="0">
                  <a:pos x="11" y="2"/>
                </a:cxn>
                <a:cxn ang="0">
                  <a:pos x="11" y="14"/>
                </a:cxn>
                <a:cxn ang="0">
                  <a:pos x="12" y="14"/>
                </a:cxn>
                <a:cxn ang="0">
                  <a:pos x="22" y="3"/>
                </a:cxn>
                <a:cxn ang="0">
                  <a:pos x="36" y="0"/>
                </a:cxn>
                <a:cxn ang="0">
                  <a:pos x="48" y="2"/>
                </a:cxn>
                <a:cxn ang="0">
                  <a:pos x="56" y="8"/>
                </a:cxn>
                <a:cxn ang="0">
                  <a:pos x="61" y="16"/>
                </a:cxn>
                <a:cxn ang="0">
                  <a:pos x="62" y="27"/>
                </a:cxn>
                <a:cxn ang="0">
                  <a:pos x="62" y="77"/>
                </a:cxn>
                <a:cxn ang="0">
                  <a:pos x="50" y="77"/>
                </a:cxn>
                <a:cxn ang="0">
                  <a:pos x="50" y="26"/>
                </a:cxn>
                <a:cxn ang="0">
                  <a:pos x="45" y="15"/>
                </a:cxn>
                <a:cxn ang="0">
                  <a:pos x="34" y="11"/>
                </a:cxn>
                <a:cxn ang="0">
                  <a:pos x="24" y="13"/>
                </a:cxn>
                <a:cxn ang="0">
                  <a:pos x="18" y="17"/>
                </a:cxn>
                <a:cxn ang="0">
                  <a:pos x="13" y="25"/>
                </a:cxn>
                <a:cxn ang="0">
                  <a:pos x="12" y="34"/>
                </a:cxn>
                <a:cxn ang="0">
                  <a:pos x="12" y="77"/>
                </a:cxn>
                <a:cxn ang="0">
                  <a:pos x="0" y="77"/>
                </a:cxn>
                <a:cxn ang="0">
                  <a:pos x="0" y="2"/>
                </a:cxn>
              </a:cxnLst>
              <a:rect l="0" t="0" r="r" b="b"/>
              <a:pathLst>
                <a:path w="62" h="77">
                  <a:moveTo>
                    <a:pt x="0" y="2"/>
                  </a:moveTo>
                  <a:cubicBezTo>
                    <a:pt x="11" y="2"/>
                    <a:pt x="11" y="2"/>
                    <a:pt x="11" y="2"/>
                  </a:cubicBezTo>
                  <a:cubicBezTo>
                    <a:pt x="11" y="14"/>
                    <a:pt x="11" y="14"/>
                    <a:pt x="11" y="14"/>
                  </a:cubicBezTo>
                  <a:cubicBezTo>
                    <a:pt x="12" y="14"/>
                    <a:pt x="12" y="14"/>
                    <a:pt x="12" y="14"/>
                  </a:cubicBezTo>
                  <a:cubicBezTo>
                    <a:pt x="14" y="9"/>
                    <a:pt x="18" y="5"/>
                    <a:pt x="22" y="3"/>
                  </a:cubicBezTo>
                  <a:cubicBezTo>
                    <a:pt x="26" y="1"/>
                    <a:pt x="31" y="0"/>
                    <a:pt x="36" y="0"/>
                  </a:cubicBezTo>
                  <a:cubicBezTo>
                    <a:pt x="41" y="0"/>
                    <a:pt x="45" y="1"/>
                    <a:pt x="48" y="2"/>
                  </a:cubicBezTo>
                  <a:cubicBezTo>
                    <a:pt x="52" y="3"/>
                    <a:pt x="54" y="5"/>
                    <a:pt x="56" y="8"/>
                  </a:cubicBezTo>
                  <a:cubicBezTo>
                    <a:pt x="58" y="10"/>
                    <a:pt x="60" y="13"/>
                    <a:pt x="61" y="16"/>
                  </a:cubicBezTo>
                  <a:cubicBezTo>
                    <a:pt x="61" y="20"/>
                    <a:pt x="62" y="23"/>
                    <a:pt x="62" y="27"/>
                  </a:cubicBezTo>
                  <a:cubicBezTo>
                    <a:pt x="62" y="77"/>
                    <a:pt x="62" y="77"/>
                    <a:pt x="62" y="77"/>
                  </a:cubicBezTo>
                  <a:cubicBezTo>
                    <a:pt x="50" y="77"/>
                    <a:pt x="50" y="77"/>
                    <a:pt x="50" y="77"/>
                  </a:cubicBezTo>
                  <a:cubicBezTo>
                    <a:pt x="50" y="26"/>
                    <a:pt x="50" y="26"/>
                    <a:pt x="50" y="26"/>
                  </a:cubicBezTo>
                  <a:cubicBezTo>
                    <a:pt x="50" y="21"/>
                    <a:pt x="48" y="18"/>
                    <a:pt x="45" y="15"/>
                  </a:cubicBezTo>
                  <a:cubicBezTo>
                    <a:pt x="43" y="12"/>
                    <a:pt x="39" y="11"/>
                    <a:pt x="34" y="11"/>
                  </a:cubicBezTo>
                  <a:cubicBezTo>
                    <a:pt x="31" y="11"/>
                    <a:pt x="27" y="11"/>
                    <a:pt x="24" y="13"/>
                  </a:cubicBezTo>
                  <a:cubicBezTo>
                    <a:pt x="22" y="14"/>
                    <a:pt x="19" y="15"/>
                    <a:pt x="18" y="17"/>
                  </a:cubicBezTo>
                  <a:cubicBezTo>
                    <a:pt x="16" y="20"/>
                    <a:pt x="14" y="22"/>
                    <a:pt x="13" y="25"/>
                  </a:cubicBezTo>
                  <a:cubicBezTo>
                    <a:pt x="13" y="28"/>
                    <a:pt x="12" y="31"/>
                    <a:pt x="12" y="34"/>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363534"/>
                </a:solidFill>
              </a:endParaRPr>
            </a:p>
          </p:txBody>
        </p:sp>
        <p:sp>
          <p:nvSpPr>
            <p:cNvPr id="34" name="Freeform 30"/>
            <p:cNvSpPr>
              <a:spLocks/>
            </p:cNvSpPr>
            <p:nvPr/>
          </p:nvSpPr>
          <p:spPr bwMode="gray">
            <a:xfrm>
              <a:off x="7620000"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30" y="87"/>
                </a:cxn>
                <a:cxn ang="0">
                  <a:pos x="34" y="87"/>
                </a:cxn>
                <a:cxn ang="0">
                  <a:pos x="40" y="87"/>
                </a:cxn>
                <a:cxn ang="0">
                  <a:pos x="40" y="98"/>
                </a:cxn>
                <a:cxn ang="0">
                  <a:pos x="31" y="98"/>
                </a:cxn>
                <a:cxn ang="0">
                  <a:pos x="22"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6" y="85"/>
                    <a:pt x="26" y="85"/>
                    <a:pt x="27" y="86"/>
                  </a:cubicBezTo>
                  <a:cubicBezTo>
                    <a:pt x="27" y="86"/>
                    <a:pt x="28" y="86"/>
                    <a:pt x="30" y="87"/>
                  </a:cubicBezTo>
                  <a:cubicBezTo>
                    <a:pt x="31" y="87"/>
                    <a:pt x="32" y="87"/>
                    <a:pt x="34" y="87"/>
                  </a:cubicBezTo>
                  <a:cubicBezTo>
                    <a:pt x="40" y="87"/>
                    <a:pt x="40" y="87"/>
                    <a:pt x="40" y="87"/>
                  </a:cubicBezTo>
                  <a:cubicBezTo>
                    <a:pt x="40" y="98"/>
                    <a:pt x="40" y="98"/>
                    <a:pt x="40" y="98"/>
                  </a:cubicBezTo>
                  <a:cubicBezTo>
                    <a:pt x="31" y="98"/>
                    <a:pt x="31" y="98"/>
                    <a:pt x="31" y="98"/>
                  </a:cubicBezTo>
                  <a:cubicBezTo>
                    <a:pt x="27" y="98"/>
                    <a:pt x="25" y="98"/>
                    <a:pt x="22" y="97"/>
                  </a:cubicBezTo>
                  <a:cubicBezTo>
                    <a:pt x="20" y="97"/>
                    <a:pt x="18" y="96"/>
                    <a:pt x="17" y="95"/>
                  </a:cubicBezTo>
                  <a:cubicBezTo>
                    <a:pt x="15" y="94"/>
                    <a:pt x="14"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363534"/>
                </a:solidFill>
              </a:endParaRPr>
            </a:p>
          </p:txBody>
        </p:sp>
        <p:sp>
          <p:nvSpPr>
            <p:cNvPr id="35" name="Freeform 31"/>
            <p:cNvSpPr>
              <a:spLocks noEditPoints="1"/>
            </p:cNvSpPr>
            <p:nvPr/>
          </p:nvSpPr>
          <p:spPr bwMode="gray">
            <a:xfrm>
              <a:off x="7796213" y="4484688"/>
              <a:ext cx="315913" cy="315913"/>
            </a:xfrm>
            <a:custGeom>
              <a:avLst/>
              <a:gdLst/>
              <a:ahLst/>
              <a:cxnLst>
                <a:cxn ang="0">
                  <a:pos x="3" y="25"/>
                </a:cxn>
                <a:cxn ang="0">
                  <a:pos x="12" y="12"/>
                </a:cxn>
                <a:cxn ang="0">
                  <a:pos x="26" y="3"/>
                </a:cxn>
                <a:cxn ang="0">
                  <a:pos x="42" y="0"/>
                </a:cxn>
                <a:cxn ang="0">
                  <a:pos x="58" y="3"/>
                </a:cxn>
                <a:cxn ang="0">
                  <a:pos x="72" y="12"/>
                </a:cxn>
                <a:cxn ang="0">
                  <a:pos x="81" y="25"/>
                </a:cxn>
                <a:cxn ang="0">
                  <a:pos x="84" y="42"/>
                </a:cxn>
                <a:cxn ang="0">
                  <a:pos x="81" y="59"/>
                </a:cxn>
                <a:cxn ang="0">
                  <a:pos x="72" y="72"/>
                </a:cxn>
                <a:cxn ang="0">
                  <a:pos x="58" y="81"/>
                </a:cxn>
                <a:cxn ang="0">
                  <a:pos x="42" y="84"/>
                </a:cxn>
                <a:cxn ang="0">
                  <a:pos x="26" y="81"/>
                </a:cxn>
                <a:cxn ang="0">
                  <a:pos x="12" y="72"/>
                </a:cxn>
                <a:cxn ang="0">
                  <a:pos x="3" y="59"/>
                </a:cxn>
                <a:cxn ang="0">
                  <a:pos x="0" y="42"/>
                </a:cxn>
                <a:cxn ang="0">
                  <a:pos x="3" y="25"/>
                </a:cxn>
                <a:cxn ang="0">
                  <a:pos x="10" y="56"/>
                </a:cxn>
                <a:cxn ang="0">
                  <a:pos x="17" y="68"/>
                </a:cxn>
                <a:cxn ang="0">
                  <a:pos x="28" y="75"/>
                </a:cxn>
                <a:cxn ang="0">
                  <a:pos x="42" y="78"/>
                </a:cxn>
                <a:cxn ang="0">
                  <a:pos x="56" y="75"/>
                </a:cxn>
                <a:cxn ang="0">
                  <a:pos x="67" y="68"/>
                </a:cxn>
                <a:cxn ang="0">
                  <a:pos x="74" y="56"/>
                </a:cxn>
                <a:cxn ang="0">
                  <a:pos x="77" y="42"/>
                </a:cxn>
                <a:cxn ang="0">
                  <a:pos x="74" y="28"/>
                </a:cxn>
                <a:cxn ang="0">
                  <a:pos x="67" y="16"/>
                </a:cxn>
                <a:cxn ang="0">
                  <a:pos x="56" y="9"/>
                </a:cxn>
                <a:cxn ang="0">
                  <a:pos x="42" y="6"/>
                </a:cxn>
                <a:cxn ang="0">
                  <a:pos x="28" y="9"/>
                </a:cxn>
                <a:cxn ang="0">
                  <a:pos x="17" y="16"/>
                </a:cxn>
                <a:cxn ang="0">
                  <a:pos x="10" y="28"/>
                </a:cxn>
                <a:cxn ang="0">
                  <a:pos x="7" y="42"/>
                </a:cxn>
                <a:cxn ang="0">
                  <a:pos x="10" y="56"/>
                </a:cxn>
                <a:cxn ang="0">
                  <a:pos x="26" y="17"/>
                </a:cxn>
                <a:cxn ang="0">
                  <a:pos x="45" y="17"/>
                </a:cxn>
                <a:cxn ang="0">
                  <a:pos x="58" y="21"/>
                </a:cxn>
                <a:cxn ang="0">
                  <a:pos x="62" y="32"/>
                </a:cxn>
                <a:cxn ang="0">
                  <a:pos x="58" y="41"/>
                </a:cxn>
                <a:cxn ang="0">
                  <a:pos x="49" y="45"/>
                </a:cxn>
                <a:cxn ang="0">
                  <a:pos x="63" y="67"/>
                </a:cxn>
                <a:cxn ang="0">
                  <a:pos x="55" y="67"/>
                </a:cxn>
                <a:cxn ang="0">
                  <a:pos x="41" y="46"/>
                </a:cxn>
                <a:cxn ang="0">
                  <a:pos x="33" y="46"/>
                </a:cxn>
                <a:cxn ang="0">
                  <a:pos x="33" y="67"/>
                </a:cxn>
                <a:cxn ang="0">
                  <a:pos x="26" y="67"/>
                </a:cxn>
                <a:cxn ang="0">
                  <a:pos x="26" y="17"/>
                </a:cxn>
                <a:cxn ang="0">
                  <a:pos x="33" y="39"/>
                </a:cxn>
                <a:cxn ang="0">
                  <a:pos x="41" y="39"/>
                </a:cxn>
                <a:cxn ang="0">
                  <a:pos x="46" y="39"/>
                </a:cxn>
                <a:cxn ang="0">
                  <a:pos x="50" y="38"/>
                </a:cxn>
                <a:cxn ang="0">
                  <a:pos x="53" y="36"/>
                </a:cxn>
                <a:cxn ang="0">
                  <a:pos x="54" y="31"/>
                </a:cxn>
                <a:cxn ang="0">
                  <a:pos x="53" y="27"/>
                </a:cxn>
                <a:cxn ang="0">
                  <a:pos x="51" y="25"/>
                </a:cxn>
                <a:cxn ang="0">
                  <a:pos x="47" y="24"/>
                </a:cxn>
                <a:cxn ang="0">
                  <a:pos x="43" y="24"/>
                </a:cxn>
                <a:cxn ang="0">
                  <a:pos x="33" y="24"/>
                </a:cxn>
                <a:cxn ang="0">
                  <a:pos x="33" y="39"/>
                </a:cxn>
              </a:cxnLst>
              <a:rect l="0" t="0" r="r" b="b"/>
              <a:pathLst>
                <a:path w="84" h="84">
                  <a:moveTo>
                    <a:pt x="3" y="25"/>
                  </a:moveTo>
                  <a:cubicBezTo>
                    <a:pt x="5" y="20"/>
                    <a:pt x="8" y="16"/>
                    <a:pt x="12" y="12"/>
                  </a:cubicBezTo>
                  <a:cubicBezTo>
                    <a:pt x="16" y="8"/>
                    <a:pt x="21" y="5"/>
                    <a:pt x="26" y="3"/>
                  </a:cubicBezTo>
                  <a:cubicBezTo>
                    <a:pt x="31" y="1"/>
                    <a:pt x="36" y="0"/>
                    <a:pt x="42" y="0"/>
                  </a:cubicBezTo>
                  <a:cubicBezTo>
                    <a:pt x="48" y="0"/>
                    <a:pt x="53" y="1"/>
                    <a:pt x="58" y="3"/>
                  </a:cubicBezTo>
                  <a:cubicBezTo>
                    <a:pt x="64" y="5"/>
                    <a:pt x="68" y="8"/>
                    <a:pt x="72" y="12"/>
                  </a:cubicBezTo>
                  <a:cubicBezTo>
                    <a:pt x="76" y="16"/>
                    <a:pt x="79" y="20"/>
                    <a:pt x="81" y="25"/>
                  </a:cubicBezTo>
                  <a:cubicBezTo>
                    <a:pt x="83" y="30"/>
                    <a:pt x="84" y="36"/>
                    <a:pt x="84" y="42"/>
                  </a:cubicBezTo>
                  <a:cubicBezTo>
                    <a:pt x="84" y="48"/>
                    <a:pt x="83" y="54"/>
                    <a:pt x="81" y="59"/>
                  </a:cubicBezTo>
                  <a:cubicBezTo>
                    <a:pt x="79" y="64"/>
                    <a:pt x="76" y="68"/>
                    <a:pt x="72" y="72"/>
                  </a:cubicBezTo>
                  <a:cubicBezTo>
                    <a:pt x="68" y="76"/>
                    <a:pt x="64" y="79"/>
                    <a:pt x="58" y="81"/>
                  </a:cubicBezTo>
                  <a:cubicBezTo>
                    <a:pt x="53" y="83"/>
                    <a:pt x="48" y="84"/>
                    <a:pt x="42" y="84"/>
                  </a:cubicBezTo>
                  <a:cubicBezTo>
                    <a:pt x="36" y="84"/>
                    <a:pt x="31" y="83"/>
                    <a:pt x="26" y="81"/>
                  </a:cubicBezTo>
                  <a:cubicBezTo>
                    <a:pt x="21" y="79"/>
                    <a:pt x="16" y="76"/>
                    <a:pt x="12" y="72"/>
                  </a:cubicBezTo>
                  <a:cubicBezTo>
                    <a:pt x="8" y="68"/>
                    <a:pt x="5" y="64"/>
                    <a:pt x="3" y="59"/>
                  </a:cubicBezTo>
                  <a:cubicBezTo>
                    <a:pt x="1" y="54"/>
                    <a:pt x="0" y="48"/>
                    <a:pt x="0" y="42"/>
                  </a:cubicBezTo>
                  <a:cubicBezTo>
                    <a:pt x="0" y="36"/>
                    <a:pt x="1" y="30"/>
                    <a:pt x="3" y="25"/>
                  </a:cubicBezTo>
                  <a:close/>
                  <a:moveTo>
                    <a:pt x="10" y="56"/>
                  </a:moveTo>
                  <a:cubicBezTo>
                    <a:pt x="12" y="61"/>
                    <a:pt x="14" y="65"/>
                    <a:pt x="17" y="68"/>
                  </a:cubicBezTo>
                  <a:cubicBezTo>
                    <a:pt x="20" y="71"/>
                    <a:pt x="24" y="74"/>
                    <a:pt x="28" y="75"/>
                  </a:cubicBezTo>
                  <a:cubicBezTo>
                    <a:pt x="33" y="77"/>
                    <a:pt x="37" y="78"/>
                    <a:pt x="42" y="78"/>
                  </a:cubicBezTo>
                  <a:cubicBezTo>
                    <a:pt x="47" y="78"/>
                    <a:pt x="52" y="77"/>
                    <a:pt x="56" y="75"/>
                  </a:cubicBezTo>
                  <a:cubicBezTo>
                    <a:pt x="60" y="74"/>
                    <a:pt x="64" y="71"/>
                    <a:pt x="67" y="68"/>
                  </a:cubicBezTo>
                  <a:cubicBezTo>
                    <a:pt x="70" y="65"/>
                    <a:pt x="72" y="61"/>
                    <a:pt x="74" y="56"/>
                  </a:cubicBezTo>
                  <a:cubicBezTo>
                    <a:pt x="76" y="52"/>
                    <a:pt x="77" y="47"/>
                    <a:pt x="77" y="42"/>
                  </a:cubicBezTo>
                  <a:cubicBezTo>
                    <a:pt x="77" y="37"/>
                    <a:pt x="76" y="32"/>
                    <a:pt x="74" y="28"/>
                  </a:cubicBezTo>
                  <a:cubicBezTo>
                    <a:pt x="72" y="23"/>
                    <a:pt x="70" y="20"/>
                    <a:pt x="67" y="16"/>
                  </a:cubicBezTo>
                  <a:cubicBezTo>
                    <a:pt x="64" y="13"/>
                    <a:pt x="60" y="11"/>
                    <a:pt x="56" y="9"/>
                  </a:cubicBezTo>
                  <a:cubicBezTo>
                    <a:pt x="52" y="7"/>
                    <a:pt x="47" y="6"/>
                    <a:pt x="42" y="6"/>
                  </a:cubicBezTo>
                  <a:cubicBezTo>
                    <a:pt x="37" y="6"/>
                    <a:pt x="33" y="7"/>
                    <a:pt x="28" y="9"/>
                  </a:cubicBezTo>
                  <a:cubicBezTo>
                    <a:pt x="24" y="11"/>
                    <a:pt x="20" y="13"/>
                    <a:pt x="17" y="16"/>
                  </a:cubicBezTo>
                  <a:cubicBezTo>
                    <a:pt x="14" y="20"/>
                    <a:pt x="12" y="23"/>
                    <a:pt x="10" y="28"/>
                  </a:cubicBezTo>
                  <a:cubicBezTo>
                    <a:pt x="8" y="32"/>
                    <a:pt x="7" y="37"/>
                    <a:pt x="7" y="42"/>
                  </a:cubicBezTo>
                  <a:cubicBezTo>
                    <a:pt x="7" y="47"/>
                    <a:pt x="8" y="52"/>
                    <a:pt x="10" y="56"/>
                  </a:cubicBezTo>
                  <a:close/>
                  <a:moveTo>
                    <a:pt x="26" y="17"/>
                  </a:moveTo>
                  <a:cubicBezTo>
                    <a:pt x="45" y="17"/>
                    <a:pt x="45" y="17"/>
                    <a:pt x="45" y="17"/>
                  </a:cubicBezTo>
                  <a:cubicBezTo>
                    <a:pt x="51" y="17"/>
                    <a:pt x="55" y="19"/>
                    <a:pt x="58" y="21"/>
                  </a:cubicBezTo>
                  <a:cubicBezTo>
                    <a:pt x="61" y="23"/>
                    <a:pt x="62" y="27"/>
                    <a:pt x="62" y="32"/>
                  </a:cubicBezTo>
                  <a:cubicBezTo>
                    <a:pt x="62" y="36"/>
                    <a:pt x="61" y="39"/>
                    <a:pt x="58" y="41"/>
                  </a:cubicBezTo>
                  <a:cubicBezTo>
                    <a:pt x="56" y="43"/>
                    <a:pt x="53" y="45"/>
                    <a:pt x="49" y="45"/>
                  </a:cubicBezTo>
                  <a:cubicBezTo>
                    <a:pt x="63" y="67"/>
                    <a:pt x="63" y="67"/>
                    <a:pt x="63" y="67"/>
                  </a:cubicBezTo>
                  <a:cubicBezTo>
                    <a:pt x="55" y="67"/>
                    <a:pt x="55" y="67"/>
                    <a:pt x="55" y="67"/>
                  </a:cubicBezTo>
                  <a:cubicBezTo>
                    <a:pt x="41" y="46"/>
                    <a:pt x="41" y="46"/>
                    <a:pt x="41" y="46"/>
                  </a:cubicBezTo>
                  <a:cubicBezTo>
                    <a:pt x="33" y="46"/>
                    <a:pt x="33" y="46"/>
                    <a:pt x="33" y="46"/>
                  </a:cubicBezTo>
                  <a:cubicBezTo>
                    <a:pt x="33" y="67"/>
                    <a:pt x="33" y="67"/>
                    <a:pt x="33" y="67"/>
                  </a:cubicBezTo>
                  <a:cubicBezTo>
                    <a:pt x="26" y="67"/>
                    <a:pt x="26" y="67"/>
                    <a:pt x="26" y="67"/>
                  </a:cubicBezTo>
                  <a:lnTo>
                    <a:pt x="26" y="17"/>
                  </a:lnTo>
                  <a:close/>
                  <a:moveTo>
                    <a:pt x="33" y="39"/>
                  </a:moveTo>
                  <a:cubicBezTo>
                    <a:pt x="41" y="39"/>
                    <a:pt x="41" y="39"/>
                    <a:pt x="41" y="39"/>
                  </a:cubicBezTo>
                  <a:cubicBezTo>
                    <a:pt x="43" y="39"/>
                    <a:pt x="45" y="39"/>
                    <a:pt x="46" y="39"/>
                  </a:cubicBezTo>
                  <a:cubicBezTo>
                    <a:pt x="48" y="39"/>
                    <a:pt x="49" y="39"/>
                    <a:pt x="50" y="38"/>
                  </a:cubicBezTo>
                  <a:cubicBezTo>
                    <a:pt x="52" y="38"/>
                    <a:pt x="53" y="37"/>
                    <a:pt x="53" y="36"/>
                  </a:cubicBezTo>
                  <a:cubicBezTo>
                    <a:pt x="54" y="35"/>
                    <a:pt x="54" y="33"/>
                    <a:pt x="54" y="31"/>
                  </a:cubicBezTo>
                  <a:cubicBezTo>
                    <a:pt x="54" y="30"/>
                    <a:pt x="54" y="28"/>
                    <a:pt x="53" y="27"/>
                  </a:cubicBezTo>
                  <a:cubicBezTo>
                    <a:pt x="53" y="26"/>
                    <a:pt x="52" y="26"/>
                    <a:pt x="51" y="25"/>
                  </a:cubicBezTo>
                  <a:cubicBezTo>
                    <a:pt x="50" y="24"/>
                    <a:pt x="49" y="24"/>
                    <a:pt x="47" y="24"/>
                  </a:cubicBezTo>
                  <a:cubicBezTo>
                    <a:pt x="46" y="24"/>
                    <a:pt x="45" y="24"/>
                    <a:pt x="43" y="24"/>
                  </a:cubicBezTo>
                  <a:cubicBezTo>
                    <a:pt x="33" y="24"/>
                    <a:pt x="33" y="24"/>
                    <a:pt x="33" y="24"/>
                  </a:cubicBezTo>
                  <a:lnTo>
                    <a:pt x="33" y="3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363534"/>
                </a:solidFill>
              </a:endParaRPr>
            </a:p>
          </p:txBody>
        </p:sp>
      </p:grpSp>
      <p:sp>
        <p:nvSpPr>
          <p:cNvPr id="2" name="Title 1"/>
          <p:cNvSpPr>
            <a:spLocks noGrp="1"/>
          </p:cNvSpPr>
          <p:nvPr>
            <p:ph type="ctrTitle" hasCustomPrompt="1"/>
          </p:nvPr>
        </p:nvSpPr>
        <p:spPr>
          <a:xfrm>
            <a:off x="458087" y="1228993"/>
            <a:ext cx="6252276" cy="461665"/>
          </a:xfrm>
        </p:spPr>
        <p:txBody>
          <a:bodyPr wrap="square" lIns="0" tIns="0" rIns="0" bIns="0">
            <a:normAutofit/>
          </a:bodyPr>
          <a:lstStyle>
            <a:lvl1pPr algn="l">
              <a:defRPr sz="3000" baseline="0">
                <a:solidFill>
                  <a:schemeClr val="tx2"/>
                </a:solidFill>
              </a:defRPr>
            </a:lvl1pPr>
          </a:lstStyle>
          <a:p>
            <a:r>
              <a:rPr lang="en-GB" noProof="0" smtClean="0"/>
              <a:t>Thank you</a:t>
            </a:r>
            <a:endParaRPr lang="en-GB" noProof="0" dirty="0"/>
          </a:p>
        </p:txBody>
      </p:sp>
      <p:sp>
        <p:nvSpPr>
          <p:cNvPr id="5" name="Subtitle 2"/>
          <p:cNvSpPr>
            <a:spLocks noGrp="1"/>
          </p:cNvSpPr>
          <p:nvPr>
            <p:ph type="subTitle" idx="1"/>
          </p:nvPr>
        </p:nvSpPr>
        <p:spPr>
          <a:xfrm>
            <a:off x="447675" y="2063327"/>
            <a:ext cx="6262688" cy="702365"/>
          </a:xfrm>
          <a:prstGeom prst="rect">
            <a:avLst/>
          </a:prstGeom>
        </p:spPr>
        <p:txBody>
          <a:bodyPr lIns="0" tIns="0" rIns="0" bIns="0" anchor="t" anchorCtr="0">
            <a:normAutofit/>
          </a:bodyPr>
          <a:lstStyle>
            <a:lvl1pPr marL="0" indent="0" algn="l">
              <a:buNone/>
              <a:defRPr sz="1600">
                <a:solidFill>
                  <a:schemeClr val="tx1"/>
                </a:solidFill>
                <a:latin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smtClean="0"/>
              <a:t>Click to edit Master subtitle style</a:t>
            </a:r>
            <a:endParaRPr lang="en-GB" noProof="0" dirty="0"/>
          </a:p>
        </p:txBody>
      </p:sp>
    </p:spTree>
    <p:extLst>
      <p:ext uri="{BB962C8B-B14F-4D97-AF65-F5344CB8AC3E}">
        <p14:creationId xmlns:p14="http://schemas.microsoft.com/office/powerpoint/2010/main" val="23144660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pic>
        <p:nvPicPr>
          <p:cNvPr id="9" name="Image 10" descr="footer-Beet.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5529263"/>
            <a:ext cx="9144000" cy="1328737"/>
          </a:xfrm>
          <a:prstGeom prst="rect">
            <a:avLst/>
          </a:prstGeom>
        </p:spPr>
      </p:pic>
      <p:sp>
        <p:nvSpPr>
          <p:cNvPr id="6"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a:pPr/>
              <a:t>‹#›</a:t>
            </a:fld>
            <a:endParaRPr dirty="0"/>
          </a:p>
        </p:txBody>
      </p:sp>
      <p:grpSp>
        <p:nvGrpSpPr>
          <p:cNvPr id="11" name="Group 10"/>
          <p:cNvGrpSpPr/>
          <p:nvPr userDrawn="1"/>
        </p:nvGrpSpPr>
        <p:grpSpPr bwMode="gray">
          <a:xfrm>
            <a:off x="7975371" y="6325019"/>
            <a:ext cx="715649" cy="333534"/>
            <a:chOff x="7527713" y="5505450"/>
            <a:chExt cx="1163308" cy="542169"/>
          </a:xfrm>
        </p:grpSpPr>
        <p:sp>
          <p:nvSpPr>
            <p:cNvPr id="12"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363534"/>
                </a:solidFill>
              </a:endParaRPr>
            </a:p>
          </p:txBody>
        </p:sp>
        <p:sp>
          <p:nvSpPr>
            <p:cNvPr id="13"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363534"/>
                </a:solidFill>
              </a:endParaRPr>
            </a:p>
          </p:txBody>
        </p:sp>
        <p:sp>
          <p:nvSpPr>
            <p:cNvPr id="14"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dirty="0">
                <a:solidFill>
                  <a:srgbClr val="363534"/>
                </a:solidFill>
              </a:endParaRPr>
            </a:p>
          </p:txBody>
        </p:sp>
      </p:grpSp>
      <p:sp>
        <p:nvSpPr>
          <p:cNvPr id="3" name="TextBox 2" descr="CONFIDENTIAL_TAG_0xFFEE"/>
          <p:cNvSpPr txBox="1"/>
          <p:nvPr userDrawn="1"/>
        </p:nvSpPr>
        <p:spPr bwMode="auto">
          <a:xfrm>
            <a:off x="5915025" y="6515640"/>
            <a:ext cx="1684172" cy="169277"/>
          </a:xfrm>
          <a:prstGeom prst="rect">
            <a:avLst/>
          </a:prstGeom>
          <a:noFill/>
          <a:ln w="9525" algn="ctr">
            <a:noFill/>
            <a:miter lim="800000"/>
            <a:headEnd/>
            <a:tailEnd/>
          </a:ln>
          <a:effectLst>
            <a:glow>
              <a:srgbClr val="000000"/>
            </a:glow>
          </a:effectLst>
        </p:spPr>
        <p:txBody>
          <a:bodyPr vert="horz" wrap="square" lIns="0" tIns="0" rIns="0" bIns="0" rtlCol="0">
            <a:spAutoFit/>
          </a:bodyPr>
          <a:lstStyle/>
          <a:p>
            <a:pPr>
              <a:defRPr/>
            </a:pPr>
            <a:r>
              <a:rPr lang="fr-FR" sz="1100" dirty="0" smtClean="0">
                <a:solidFill>
                  <a:srgbClr val="666666"/>
                </a:solidFill>
                <a:cs typeface="Arial" pitchFamily="34" charset="0"/>
              </a:rPr>
              <a:t>Confidential</a:t>
            </a:r>
          </a:p>
        </p:txBody>
      </p:sp>
    </p:spTree>
    <p:extLst>
      <p:ext uri="{BB962C8B-B14F-4D97-AF65-F5344CB8AC3E}">
        <p14:creationId xmlns:p14="http://schemas.microsoft.com/office/powerpoint/2010/main" val="54312937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2" name="Title 1"/>
          <p:cNvSpPr>
            <a:spLocks noGrp="1"/>
          </p:cNvSpPr>
          <p:nvPr>
            <p:ph type="ctrTitle"/>
          </p:nvPr>
        </p:nvSpPr>
        <p:spPr>
          <a:xfrm>
            <a:off x="447674" y="253048"/>
            <a:ext cx="8251825" cy="605254"/>
          </a:xfrm>
        </p:spPr>
        <p:txBody>
          <a:bodyPr wrap="square" lIns="0" tIns="0" rIns="0" bIns="0">
            <a:noAutofit/>
          </a:bodyPr>
          <a:lstStyle>
            <a:lvl1pPr algn="l">
              <a:defRPr sz="3900" baseline="0">
                <a:solidFill>
                  <a:schemeClr val="tx2"/>
                </a:solidFill>
              </a:defRPr>
            </a:lvl1pPr>
          </a:lstStyle>
          <a:p>
            <a:r>
              <a:rPr lang="en-GB" noProof="0" smtClean="0"/>
              <a:t>Click to edit Master title style</a:t>
            </a:r>
            <a:endParaRPr lang="en-GB" noProof="0" dirty="0"/>
          </a:p>
        </p:txBody>
      </p:sp>
      <p:sp>
        <p:nvSpPr>
          <p:cNvPr id="13" name="Subtitle 2"/>
          <p:cNvSpPr>
            <a:spLocks noGrp="1"/>
          </p:cNvSpPr>
          <p:nvPr>
            <p:ph type="subTitle" idx="1"/>
          </p:nvPr>
        </p:nvSpPr>
        <p:spPr>
          <a:xfrm>
            <a:off x="447675" y="855981"/>
            <a:ext cx="8251825" cy="629920"/>
          </a:xfrm>
          <a:prstGeom prst="rect">
            <a:avLst/>
          </a:prstGeom>
        </p:spPr>
        <p:txBody>
          <a:bodyPr lIns="0" tIns="0" rIns="0" bIns="0" anchor="t" anchorCtr="0">
            <a:noAutofit/>
          </a:bodyPr>
          <a:lstStyle>
            <a:lvl1pPr marL="0" indent="0" algn="l">
              <a:buNone/>
              <a:defRPr sz="3900">
                <a:solidFill>
                  <a:schemeClr val="tx1"/>
                </a:solidFill>
                <a:latin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smtClean="0"/>
              <a:t>Click to edit Master subtitle style</a:t>
            </a:r>
            <a:endParaRPr lang="en-GB" noProof="0" dirty="0"/>
          </a:p>
        </p:txBody>
      </p:sp>
      <p:sp>
        <p:nvSpPr>
          <p:cNvPr id="42" name="Rectangle 41"/>
          <p:cNvSpPr/>
          <p:nvPr userDrawn="1"/>
        </p:nvSpPr>
        <p:spPr bwMode="gray">
          <a:xfrm>
            <a:off x="0" y="2281238"/>
            <a:ext cx="9144000" cy="2300287"/>
          </a:xfrm>
          <a:prstGeom prst="rect">
            <a:avLst/>
          </a:prstGeom>
          <a:solidFill>
            <a:schemeClr val="tx2"/>
          </a:solidFill>
          <a:ln w="9525" algn="ctr">
            <a:noFill/>
            <a:miter lim="800000"/>
            <a:headEnd/>
            <a:tailEnd/>
          </a:ln>
          <a:effectLst/>
        </p:spPr>
        <p:txBody>
          <a:bodyPr lIns="63500" tIns="0" rIns="64800" bIns="0" rtlCol="0" anchor="ctr"/>
          <a:lstStyle/>
          <a:p>
            <a:pPr algn="ctr">
              <a:spcBef>
                <a:spcPct val="0"/>
              </a:spcBef>
              <a:buSzPct val="90000"/>
            </a:pPr>
            <a:endParaRPr lang="en-GB" sz="1600" b="1" dirty="0">
              <a:solidFill>
                <a:srgbClr val="FFFFFF"/>
              </a:solidFill>
              <a:cs typeface="Arial" pitchFamily="34" charset="0"/>
            </a:endParaRPr>
          </a:p>
        </p:txBody>
      </p:sp>
      <p:pic>
        <p:nvPicPr>
          <p:cNvPr id="39" name="Picture 38" descr="digital.jpg"/>
          <p:cNvPicPr>
            <a:picLocks noChangeAspect="1"/>
          </p:cNvPicPr>
          <p:nvPr userDrawn="1"/>
        </p:nvPicPr>
        <p:blipFill>
          <a:blip r:embed="rId2" cstate="print"/>
          <a:stretch>
            <a:fillRect/>
          </a:stretch>
        </p:blipFill>
        <p:spPr>
          <a:xfrm>
            <a:off x="0" y="2276475"/>
            <a:ext cx="9144000" cy="2305050"/>
          </a:xfrm>
          <a:prstGeom prst="rect">
            <a:avLst/>
          </a:prstGeom>
        </p:spPr>
      </p:pic>
      <p:sp>
        <p:nvSpPr>
          <p:cNvPr id="15" name="TextBox 14"/>
          <p:cNvSpPr txBox="1"/>
          <p:nvPr userDrawn="1"/>
        </p:nvSpPr>
        <p:spPr bwMode="auto">
          <a:xfrm>
            <a:off x="5638800" y="6482080"/>
            <a:ext cx="923330" cy="276999"/>
          </a:xfrm>
          <a:prstGeom prst="rect">
            <a:avLst/>
          </a:prstGeom>
          <a:noFill/>
          <a:ln w="9525" algn="ctr">
            <a:noFill/>
            <a:miter lim="800000"/>
            <a:headEnd/>
            <a:tailEnd/>
          </a:ln>
          <a:effectLst/>
        </p:spPr>
        <p:txBody>
          <a:bodyPr wrap="none" lIns="0" tIns="0" rIns="0" bIns="0" rtlCol="0">
            <a:spAutoFit/>
          </a:bodyPr>
          <a:lstStyle/>
          <a:p>
            <a:r>
              <a:rPr lang="en-GB" dirty="0" smtClean="0">
                <a:solidFill>
                  <a:srgbClr val="363534"/>
                </a:solidFill>
                <a:cs typeface="Arial" pitchFamily="34" charset="0"/>
              </a:rPr>
              <a:t>	</a:t>
            </a:r>
          </a:p>
        </p:txBody>
      </p:sp>
      <p:sp>
        <p:nvSpPr>
          <p:cNvPr id="16" name="Rectangle 15"/>
          <p:cNvSpPr/>
          <p:nvPr userDrawn="1"/>
        </p:nvSpPr>
        <p:spPr bwMode="gray">
          <a:xfrm>
            <a:off x="1" y="6221095"/>
            <a:ext cx="9144000" cy="639755"/>
          </a:xfrm>
          <a:prstGeom prst="rect">
            <a:avLst/>
          </a:prstGeom>
          <a:gradFill>
            <a:gsLst>
              <a:gs pos="18000">
                <a:schemeClr val="tx2"/>
              </a:gs>
              <a:gs pos="50000">
                <a:schemeClr val="accent1"/>
              </a:gs>
            </a:gsLst>
            <a:lin ang="0" scaled="0"/>
          </a:gradFill>
          <a:ln w="9525" algn="ctr">
            <a:noFill/>
            <a:miter lim="800000"/>
            <a:headEnd/>
            <a:tailEnd/>
          </a:ln>
          <a:effectLst/>
        </p:spPr>
        <p:txBody>
          <a:bodyPr lIns="63500" tIns="0" rIns="64800" bIns="0" rtlCol="0" anchor="ctr"/>
          <a:lstStyle/>
          <a:p>
            <a:pPr algn="ctr">
              <a:spcBef>
                <a:spcPct val="0"/>
              </a:spcBef>
              <a:buSzPct val="90000"/>
            </a:pPr>
            <a:endParaRPr lang="en-GB" sz="1600" b="1" dirty="0">
              <a:solidFill>
                <a:srgbClr val="FFFFFF"/>
              </a:solidFill>
              <a:cs typeface="Arial" pitchFamily="34" charset="0"/>
            </a:endParaRPr>
          </a:p>
        </p:txBody>
      </p:sp>
      <p:pic>
        <p:nvPicPr>
          <p:cNvPr id="17" name="Picture 3" descr="C:\CGI Templates\CGI_templates\CGI_2013_logo\CGI whiteRA.png"/>
          <p:cNvPicPr>
            <a:picLocks noChangeAspect="1" noChangeArrowheads="1"/>
          </p:cNvPicPr>
          <p:nvPr userDrawn="1"/>
        </p:nvPicPr>
        <p:blipFill>
          <a:blip r:embed="rId3" cstate="print"/>
          <a:srcRect l="31623" b="31930"/>
          <a:stretch>
            <a:fillRect/>
          </a:stretch>
        </p:blipFill>
        <p:spPr bwMode="auto">
          <a:xfrm>
            <a:off x="7744708" y="6330280"/>
            <a:ext cx="1053643" cy="470534"/>
          </a:xfrm>
          <a:prstGeom prst="rect">
            <a:avLst/>
          </a:prstGeom>
          <a:noFill/>
        </p:spPr>
      </p:pic>
      <p:sp>
        <p:nvSpPr>
          <p:cNvPr id="18" name="Slide Number Placeholder 5"/>
          <p:cNvSpPr>
            <a:spLocks noGrp="1"/>
          </p:cNvSpPr>
          <p:nvPr>
            <p:ph type="sldNum" sz="quarter" idx="12"/>
          </p:nvPr>
        </p:nvSpPr>
        <p:spPr>
          <a:xfrm>
            <a:off x="4182771" y="6526280"/>
            <a:ext cx="778457" cy="241200"/>
          </a:xfrm>
          <a:prstGeom prst="rect">
            <a:avLst/>
          </a:prstGeom>
        </p:spPr>
        <p:txBody>
          <a:bodyPr wrap="none" lIns="0" tIns="0" rIns="0" bIns="0" anchor="t" anchorCtr="0">
            <a:noAutofit/>
          </a:bodyPr>
          <a:lstStyle>
            <a:lvl1pPr algn="ctr">
              <a:defRPr lang="en-GB" sz="1100" kern="1200" noProof="0" dirty="0" smtClean="0">
                <a:solidFill>
                  <a:schemeClr val="bg2"/>
                </a:solidFill>
                <a:latin typeface="Arial" pitchFamily="34" charset="0"/>
                <a:ea typeface="+mn-ea"/>
                <a:cs typeface="Arial" pitchFamily="34" charset="0"/>
              </a:defRPr>
            </a:lvl1pPr>
          </a:lstStyle>
          <a:p>
            <a:fld id="{525A3C56-E491-49B2-93F3-63532DF516BC}" type="slidenum">
              <a:rPr lang="en-US">
                <a:solidFill>
                  <a:srgbClr val="FFFFFF"/>
                </a:solidFill>
              </a:rPr>
              <a:pPr/>
              <a:t>‹#›</a:t>
            </a:fld>
            <a:endParaRPr lang="en-US" dirty="0">
              <a:solidFill>
                <a:srgbClr val="FFFFFF"/>
              </a:solidFill>
            </a:endParaRPr>
          </a:p>
        </p:txBody>
      </p:sp>
    </p:spTree>
    <p:extLst>
      <p:ext uri="{BB962C8B-B14F-4D97-AF65-F5344CB8AC3E}">
        <p14:creationId xmlns:p14="http://schemas.microsoft.com/office/powerpoint/2010/main" val="38323492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B8AEBBE-F8B2-42CF-9895-E86A608384EB}" type="datetime1">
              <a:rPr lang="en-US" smtClean="0"/>
              <a:pPr/>
              <a:t>7/4/2018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1FAA6B6-10E5-4810-BC9F-DA72D8452E73}" type="datetime1">
              <a:rPr lang="en-US" smtClean="0"/>
              <a:pPr/>
              <a:t>7/4/2018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D18D072-EF12-4AA2-BD71-ABC68B06D0E2}" type="datetime1">
              <a:rPr lang="en-US" smtClean="0"/>
              <a:pPr/>
              <a:t>7/4/2018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8CDBF60-6CC3-4B74-A60D-3486985E4346}" type="datetime1">
              <a:rPr lang="en-US" smtClean="0"/>
              <a:pPr/>
              <a:t>7/4/2018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5A3C56-E491-49B2-93F3-63532DF516BC}" type="slidenum">
              <a:rPr lang="en-US" smtClean="0"/>
              <a:pPr/>
              <a:t>‹#›</a:t>
            </a:fld>
            <a:endParaRPr lang="en-US" dirty="0"/>
          </a:p>
        </p:txBody>
      </p:sp>
      <p:pic>
        <p:nvPicPr>
          <p:cNvPr id="6" name="Image 10" descr="footer-Beet.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5529263"/>
            <a:ext cx="9144000" cy="1328737"/>
          </a:xfrm>
          <a:prstGeom prst="rect">
            <a:avLst/>
          </a:prstGeom>
        </p:spPr>
      </p:pic>
      <p:grpSp>
        <p:nvGrpSpPr>
          <p:cNvPr id="7" name="Group 6"/>
          <p:cNvGrpSpPr/>
          <p:nvPr userDrawn="1"/>
        </p:nvGrpSpPr>
        <p:grpSpPr bwMode="gray">
          <a:xfrm>
            <a:off x="7975371" y="6325019"/>
            <a:ext cx="715649" cy="333534"/>
            <a:chOff x="7527713" y="5505450"/>
            <a:chExt cx="1163308" cy="542169"/>
          </a:xfrm>
        </p:grpSpPr>
        <p:sp>
          <p:nvSpPr>
            <p:cNvPr id="8"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363534"/>
                </a:solidFill>
              </a:endParaRPr>
            </a:p>
          </p:txBody>
        </p:sp>
        <p:sp>
          <p:nvSpPr>
            <p:cNvPr id="9"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363534"/>
                </a:solidFill>
              </a:endParaRPr>
            </a:p>
          </p:txBody>
        </p:sp>
        <p:sp>
          <p:nvSpPr>
            <p:cNvPr id="10"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dirty="0">
                <a:solidFill>
                  <a:srgbClr val="363534"/>
                </a:solidFill>
              </a:endParaRPr>
            </a:p>
          </p:txBody>
        </p:sp>
      </p:grpSp>
      <p:sp>
        <p:nvSpPr>
          <p:cNvPr id="11" name="TextBox 10" descr="CONFIDENTIAL_TAG_0xFFEE"/>
          <p:cNvSpPr txBox="1"/>
          <p:nvPr userDrawn="1"/>
        </p:nvSpPr>
        <p:spPr bwMode="auto">
          <a:xfrm>
            <a:off x="5915025" y="6515640"/>
            <a:ext cx="1684172" cy="169277"/>
          </a:xfrm>
          <a:prstGeom prst="rect">
            <a:avLst/>
          </a:prstGeom>
          <a:noFill/>
          <a:ln w="9525" algn="ctr">
            <a:noFill/>
            <a:miter lim="800000"/>
            <a:headEnd/>
            <a:tailEnd/>
          </a:ln>
          <a:effectLst>
            <a:glow>
              <a:srgbClr val="000000"/>
            </a:glow>
          </a:effectLst>
        </p:spPr>
        <p:txBody>
          <a:bodyPr vert="horz" wrap="square" lIns="0" tIns="0" rIns="0" bIns="0" rtlCol="0">
            <a:spAutoFit/>
          </a:bodyPr>
          <a:lstStyle/>
          <a:p>
            <a:pPr>
              <a:defRPr/>
            </a:pPr>
            <a:r>
              <a:rPr lang="fr-FR" sz="1100" dirty="0" smtClean="0">
                <a:solidFill>
                  <a:srgbClr val="666666"/>
                </a:solidFill>
                <a:cs typeface="Arial" pitchFamily="34" charset="0"/>
              </a:rPr>
              <a:t>Confidential</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714818-984F-4759-BF72-A33BDC1963BD}" type="datetime1">
              <a:rPr lang="en-US" smtClean="0"/>
              <a:pPr/>
              <a:t>7/4/2018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EA7E191-5F94-4FC1-B823-BD7CABF7FA06}" type="datetime1">
              <a:rPr lang="en-US" smtClean="0"/>
              <a:pPr/>
              <a:t>7/4/2018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8856D55-EFBE-4F9B-8A5F-09D42CA22A9B}" type="datetime1">
              <a:rPr lang="en-US" smtClean="0"/>
              <a:pPr/>
              <a:t>7/4/2018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525A3C56-E491-49B2-93F3-63532DF516BC}" type="slidenum">
              <a:rPr lang="en-US" smtClean="0"/>
              <a:pPr/>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pic>
        <p:nvPicPr>
          <p:cNvPr id="13" name="Image 10" descr="footer-Beet.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5529263"/>
            <a:ext cx="9144000" cy="1328737"/>
          </a:xfrm>
          <a:prstGeom prst="rect">
            <a:avLst/>
          </a:prstGeom>
        </p:spPr>
      </p:pic>
      <p:grpSp>
        <p:nvGrpSpPr>
          <p:cNvPr id="14" name="Group 13"/>
          <p:cNvGrpSpPr/>
          <p:nvPr userDrawn="1"/>
        </p:nvGrpSpPr>
        <p:grpSpPr bwMode="gray">
          <a:xfrm>
            <a:off x="7975371" y="6325019"/>
            <a:ext cx="715649" cy="333534"/>
            <a:chOff x="7527713" y="5505450"/>
            <a:chExt cx="1163308" cy="542169"/>
          </a:xfrm>
        </p:grpSpPr>
        <p:sp>
          <p:nvSpPr>
            <p:cNvPr id="15"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363534"/>
                </a:solidFill>
              </a:endParaRPr>
            </a:p>
          </p:txBody>
        </p:sp>
        <p:sp>
          <p:nvSpPr>
            <p:cNvPr id="16"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GB" dirty="0">
                <a:solidFill>
                  <a:srgbClr val="363534"/>
                </a:solidFill>
              </a:endParaRPr>
            </a:p>
          </p:txBody>
        </p:sp>
        <p:sp>
          <p:nvSpPr>
            <p:cNvPr id="17"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GB" dirty="0">
                <a:solidFill>
                  <a:srgbClr val="363534"/>
                </a:solidFill>
              </a:endParaRPr>
            </a:p>
          </p:txBody>
        </p:sp>
      </p:grpSp>
      <p:sp>
        <p:nvSpPr>
          <p:cNvPr id="18" name="TextBox 17" descr="CONFIDENTIAL_TAG_0xFFEE"/>
          <p:cNvSpPr txBox="1"/>
          <p:nvPr userDrawn="1"/>
        </p:nvSpPr>
        <p:spPr bwMode="auto">
          <a:xfrm>
            <a:off x="5915025" y="6515640"/>
            <a:ext cx="1684172" cy="169277"/>
          </a:xfrm>
          <a:prstGeom prst="rect">
            <a:avLst/>
          </a:prstGeom>
          <a:noFill/>
          <a:ln w="9525" algn="ctr">
            <a:noFill/>
            <a:miter lim="800000"/>
            <a:headEnd/>
            <a:tailEnd/>
          </a:ln>
          <a:effectLst>
            <a:glow>
              <a:srgbClr val="000000"/>
            </a:glow>
          </a:effectLst>
        </p:spPr>
        <p:txBody>
          <a:bodyPr vert="horz" wrap="square" lIns="0" tIns="0" rIns="0" bIns="0" rtlCol="0">
            <a:spAutoFit/>
          </a:bodyPr>
          <a:lstStyle/>
          <a:p>
            <a:pPr>
              <a:defRPr/>
            </a:pPr>
            <a:r>
              <a:rPr lang="fr-FR" sz="1100" dirty="0" smtClean="0">
                <a:solidFill>
                  <a:srgbClr val="666666"/>
                </a:solidFill>
                <a:cs typeface="Arial" pitchFamily="34" charset="0"/>
              </a:rPr>
              <a:t>Confidential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D1D110F-3F4E-48D9-B8AA-5D0E825AFDBA}" type="datetime1">
              <a:rPr lang="en-US" smtClean="0"/>
              <a:pPr/>
              <a:t>7/4/2018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87D7A59-36E2-48B9-B146-C1E59501F63F}"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 id="2147483787" r:id="rId12"/>
    <p:sldLayoutId id="2147483788" r:id="rId13"/>
    <p:sldLayoutId id="2147483716" r:id="rId14"/>
    <p:sldLayoutId id="2147483717" r:id="rId15"/>
    <p:sldLayoutId id="2147483718" r:id="rId16"/>
    <p:sldLayoutId id="2147483719" r:id="rId17"/>
    <p:sldLayoutId id="2147483720" r:id="rId18"/>
    <p:sldLayoutId id="2147483721" r:id="rId19"/>
    <p:sldLayoutId id="2147483722" r:id="rId20"/>
    <p:sldLayoutId id="2147483723" r:id="rId21"/>
    <p:sldLayoutId id="2147483724" r:id="rId22"/>
    <p:sldLayoutId id="2147483725" r:id="rId23"/>
    <p:sldLayoutId id="2147483726" r:id="rId24"/>
    <p:sldLayoutId id="2147483727" r:id="rId25"/>
    <p:sldLayoutId id="2147483729" r:id="rId26"/>
    <p:sldLayoutId id="2147483730" r:id="rId27"/>
    <p:sldLayoutId id="2147483731" r:id="rId28"/>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hyperlink" Target="file:///C:\Nagendra\RetailBanking\Common%20Phrases%20&amp;%20Terms.docx" TargetMode="External"/><Relationship Id="rId2" Type="http://schemas.openxmlformats.org/officeDocument/2006/relationships/hyperlink" Target="Common%20Phrases%20&amp;%20Terms.docx" TargetMode="Externa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image" Target="../media/image13.png"/><Relationship Id="rId1" Type="http://schemas.openxmlformats.org/officeDocument/2006/relationships/slideLayout" Target="../slideLayouts/slideLayout12.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slide" Target="slide43.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slide" Target="slide43.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113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1938700"/>
      </p:ext>
    </p:extLst>
  </p:cSld>
  <p:clrMapOvr>
    <a:masterClrMapping/>
  </p:clrMapOvr>
  <p:transition spd="slow">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25A3C56-E491-49B2-93F3-63532DF516BC}" type="slidenum">
              <a:rPr lang="en-US" sz="1050" smtClean="0"/>
              <a:pPr/>
              <a:t>10</a:t>
            </a:fld>
            <a:endParaRPr lang="en-US" sz="1050" dirty="0"/>
          </a:p>
        </p:txBody>
      </p:sp>
      <p:sp>
        <p:nvSpPr>
          <p:cNvPr id="5" name="Rectangle 4"/>
          <p:cNvSpPr/>
          <p:nvPr/>
        </p:nvSpPr>
        <p:spPr>
          <a:xfrm>
            <a:off x="378802" y="1108647"/>
            <a:ext cx="8360250" cy="5016758"/>
          </a:xfrm>
          <a:prstGeom prst="rect">
            <a:avLst/>
          </a:prstGeom>
          <a:solidFill>
            <a:schemeClr val="accent2">
              <a:lumMod val="20000"/>
              <a:lumOff val="80000"/>
            </a:schemeClr>
          </a:solidFill>
        </p:spPr>
        <p:txBody>
          <a:bodyPr wrap="square">
            <a:spAutoFit/>
          </a:bodyPr>
          <a:lstStyle/>
          <a:p>
            <a:r>
              <a:rPr lang="en-US" sz="1600" b="1" dirty="0">
                <a:latin typeface="Calibri" pitchFamily="34" charset="0"/>
              </a:rPr>
              <a:t>Financial </a:t>
            </a:r>
            <a:r>
              <a:rPr lang="en-US" sz="1600" b="1" dirty="0" smtClean="0">
                <a:latin typeface="Calibri" pitchFamily="34" charset="0"/>
              </a:rPr>
              <a:t>Instruments:  </a:t>
            </a:r>
            <a:r>
              <a:rPr lang="en-US" sz="1600" dirty="0" smtClean="0">
                <a:latin typeface="Calibri" pitchFamily="34" charset="0"/>
              </a:rPr>
              <a:t>Most common financial instruments are</a:t>
            </a:r>
          </a:p>
          <a:p>
            <a:pPr marL="285750" indent="-285750">
              <a:buFont typeface="Arial" pitchFamily="34" charset="0"/>
              <a:buChar char="•"/>
            </a:pPr>
            <a:r>
              <a:rPr lang="en-US" sz="1600" dirty="0" smtClean="0">
                <a:latin typeface="Calibri" pitchFamily="34" charset="0"/>
              </a:rPr>
              <a:t> </a:t>
            </a:r>
            <a:r>
              <a:rPr lang="en-US" sz="1600" dirty="0" err="1" smtClean="0">
                <a:latin typeface="Calibri" pitchFamily="34" charset="0"/>
              </a:rPr>
              <a:t>Cheques</a:t>
            </a:r>
            <a:endParaRPr lang="en-US" sz="1600" dirty="0" smtClean="0">
              <a:latin typeface="Calibri" pitchFamily="34" charset="0"/>
            </a:endParaRPr>
          </a:p>
          <a:p>
            <a:pPr marL="285750" indent="-285750">
              <a:buFont typeface="Arial" pitchFamily="34" charset="0"/>
              <a:buChar char="•"/>
            </a:pPr>
            <a:r>
              <a:rPr lang="en-US" sz="1600" dirty="0" smtClean="0">
                <a:latin typeface="Calibri" pitchFamily="34" charset="0"/>
              </a:rPr>
              <a:t> Demand Drafts</a:t>
            </a:r>
          </a:p>
          <a:p>
            <a:pPr marL="285750" indent="-285750">
              <a:buFont typeface="Arial" pitchFamily="34" charset="0"/>
              <a:buChar char="•"/>
            </a:pPr>
            <a:r>
              <a:rPr lang="en-US" sz="1600" dirty="0" smtClean="0">
                <a:latin typeface="Calibri" pitchFamily="34" charset="0"/>
              </a:rPr>
              <a:t> Shares</a:t>
            </a:r>
          </a:p>
          <a:p>
            <a:pPr marL="285750" indent="-285750">
              <a:buFont typeface="Arial" pitchFamily="34" charset="0"/>
              <a:buChar char="•"/>
            </a:pPr>
            <a:r>
              <a:rPr lang="en-US" sz="1600" dirty="0" smtClean="0">
                <a:latin typeface="Calibri" pitchFamily="34" charset="0"/>
              </a:rPr>
              <a:t> Trade Bills</a:t>
            </a:r>
          </a:p>
          <a:p>
            <a:pPr marL="285750" indent="-285750">
              <a:buFont typeface="Arial" pitchFamily="34" charset="0"/>
              <a:buChar char="•"/>
            </a:pPr>
            <a:r>
              <a:rPr lang="en-US" sz="1600" dirty="0" smtClean="0">
                <a:latin typeface="Calibri" pitchFamily="34" charset="0"/>
              </a:rPr>
              <a:t> Debentures</a:t>
            </a:r>
          </a:p>
          <a:p>
            <a:pPr marL="285750" indent="-285750">
              <a:buFont typeface="Arial" pitchFamily="34" charset="0"/>
              <a:buChar char="•"/>
            </a:pPr>
            <a:r>
              <a:rPr lang="en-US" sz="1600" dirty="0" smtClean="0">
                <a:latin typeface="Calibri" pitchFamily="34" charset="0"/>
              </a:rPr>
              <a:t> Bonds &amp; </a:t>
            </a:r>
            <a:r>
              <a:rPr lang="en-US" sz="1600" dirty="0">
                <a:latin typeface="Calibri" pitchFamily="34" charset="0"/>
              </a:rPr>
              <a:t>Fixed Deposit Receipts</a:t>
            </a:r>
            <a:r>
              <a:rPr lang="en-US" sz="1600" dirty="0"/>
              <a:t> </a:t>
            </a:r>
          </a:p>
          <a:p>
            <a:pPr marL="285750" indent="-285750">
              <a:buFont typeface="Arial" pitchFamily="34" charset="0"/>
              <a:buChar char="•"/>
            </a:pPr>
            <a:r>
              <a:rPr lang="en-US" sz="1600" dirty="0" smtClean="0">
                <a:latin typeface="Calibri" pitchFamily="34" charset="0"/>
              </a:rPr>
              <a:t> Government Securities</a:t>
            </a:r>
          </a:p>
          <a:p>
            <a:pPr marL="285750" indent="-285750">
              <a:buFont typeface="Arial" pitchFamily="34" charset="0"/>
              <a:buChar char="•"/>
            </a:pPr>
            <a:r>
              <a:rPr lang="en-US" sz="1600" dirty="0" smtClean="0">
                <a:latin typeface="Calibri" pitchFamily="34" charset="0"/>
              </a:rPr>
              <a:t> Treasury Bills and Commercial Papers</a:t>
            </a:r>
          </a:p>
          <a:p>
            <a:pPr marL="285750" indent="-285750">
              <a:buFont typeface="Arial" pitchFamily="34" charset="0"/>
              <a:buChar char="•"/>
            </a:pPr>
            <a:r>
              <a:rPr lang="en-US" sz="1600" dirty="0" smtClean="0">
                <a:latin typeface="Calibri" pitchFamily="34" charset="0"/>
              </a:rPr>
              <a:t> National Saving Certificates</a:t>
            </a:r>
          </a:p>
          <a:p>
            <a:r>
              <a:rPr lang="en-US" sz="1600" dirty="0" smtClean="0">
                <a:latin typeface="Calibri" pitchFamily="34" charset="0"/>
              </a:rPr>
              <a:t> </a:t>
            </a:r>
            <a:endParaRPr lang="en-US" sz="1600" dirty="0">
              <a:latin typeface="Calibri" pitchFamily="34" charset="0"/>
            </a:endParaRPr>
          </a:p>
          <a:p>
            <a:r>
              <a:rPr lang="en-US" sz="1600" b="1" dirty="0">
                <a:latin typeface="Calibri" pitchFamily="34" charset="0"/>
              </a:rPr>
              <a:t>Financial </a:t>
            </a:r>
            <a:r>
              <a:rPr lang="en-US" sz="1600" b="1" dirty="0" smtClean="0">
                <a:latin typeface="Calibri" pitchFamily="34" charset="0"/>
              </a:rPr>
              <a:t>Markets:</a:t>
            </a:r>
          </a:p>
          <a:p>
            <a:r>
              <a:rPr lang="en-US" sz="1600" dirty="0" smtClean="0">
                <a:latin typeface="Calibri" pitchFamily="34" charset="0"/>
              </a:rPr>
              <a:t>The </a:t>
            </a:r>
            <a:r>
              <a:rPr lang="en-US" sz="1600" dirty="0">
                <a:latin typeface="Calibri" pitchFamily="34" charset="0"/>
              </a:rPr>
              <a:t>financial markets can be divided into different subtypes:</a:t>
            </a:r>
          </a:p>
          <a:p>
            <a:pPr marL="285750" indent="-285750">
              <a:buFont typeface="Arial" pitchFamily="34" charset="0"/>
              <a:buChar char="•"/>
            </a:pPr>
            <a:r>
              <a:rPr lang="en-US" sz="1600" dirty="0">
                <a:latin typeface="Calibri" pitchFamily="34" charset="0"/>
              </a:rPr>
              <a:t> </a:t>
            </a:r>
            <a:r>
              <a:rPr lang="en-US" sz="1600" dirty="0" smtClean="0">
                <a:latin typeface="Calibri" pitchFamily="34" charset="0"/>
              </a:rPr>
              <a:t>Capital </a:t>
            </a:r>
            <a:r>
              <a:rPr lang="en-US" sz="1600" dirty="0">
                <a:latin typeface="Calibri" pitchFamily="34" charset="0"/>
              </a:rPr>
              <a:t>markets which consist of: </a:t>
            </a:r>
          </a:p>
          <a:p>
            <a:r>
              <a:rPr lang="en-US" sz="1600" dirty="0">
                <a:latin typeface="Calibri" pitchFamily="34" charset="0"/>
              </a:rPr>
              <a:t> </a:t>
            </a:r>
            <a:r>
              <a:rPr lang="en-US" sz="1600" dirty="0" smtClean="0">
                <a:latin typeface="Calibri" pitchFamily="34" charset="0"/>
              </a:rPr>
              <a:t>         o</a:t>
            </a:r>
            <a:r>
              <a:rPr lang="en-US" sz="1600" dirty="0">
                <a:latin typeface="Calibri" pitchFamily="34" charset="0"/>
              </a:rPr>
              <a:t>  Bond markets</a:t>
            </a:r>
          </a:p>
          <a:p>
            <a:pPr lvl="1"/>
            <a:r>
              <a:rPr lang="en-US" sz="1600" dirty="0">
                <a:latin typeface="Calibri" pitchFamily="34" charset="0"/>
              </a:rPr>
              <a:t>o  Stock market</a:t>
            </a:r>
          </a:p>
          <a:p>
            <a:pPr marL="285750" indent="-285750">
              <a:buFont typeface="Arial" pitchFamily="34" charset="0"/>
              <a:buChar char="•"/>
            </a:pPr>
            <a:r>
              <a:rPr lang="en-US" sz="1600" dirty="0">
                <a:latin typeface="Calibri" pitchFamily="34" charset="0"/>
              </a:rPr>
              <a:t> </a:t>
            </a:r>
            <a:r>
              <a:rPr lang="en-US" sz="1600" dirty="0" smtClean="0">
                <a:latin typeface="Calibri" pitchFamily="34" charset="0"/>
              </a:rPr>
              <a:t>Commodity markets &amp; Money </a:t>
            </a:r>
            <a:r>
              <a:rPr lang="en-US" sz="1600" dirty="0">
                <a:latin typeface="Calibri" pitchFamily="34" charset="0"/>
              </a:rPr>
              <a:t>markets</a:t>
            </a:r>
          </a:p>
          <a:p>
            <a:pPr marL="285750" indent="-285750">
              <a:buFont typeface="Arial" pitchFamily="34" charset="0"/>
              <a:buChar char="•"/>
            </a:pPr>
            <a:r>
              <a:rPr lang="en-US" sz="1600" dirty="0">
                <a:latin typeface="Calibri" pitchFamily="34" charset="0"/>
              </a:rPr>
              <a:t> </a:t>
            </a:r>
            <a:r>
              <a:rPr lang="en-US" sz="1600" dirty="0" smtClean="0">
                <a:latin typeface="Calibri" pitchFamily="34" charset="0"/>
              </a:rPr>
              <a:t>Derivatives </a:t>
            </a:r>
            <a:r>
              <a:rPr lang="en-US" sz="1600" dirty="0">
                <a:latin typeface="Calibri" pitchFamily="34" charset="0"/>
              </a:rPr>
              <a:t>markets </a:t>
            </a:r>
            <a:r>
              <a:rPr lang="en-US" sz="1600" dirty="0" smtClean="0">
                <a:latin typeface="Calibri" pitchFamily="34" charset="0"/>
              </a:rPr>
              <a:t>&amp;  Futures </a:t>
            </a:r>
            <a:r>
              <a:rPr lang="en-US" sz="1600" dirty="0">
                <a:latin typeface="Calibri" pitchFamily="34" charset="0"/>
              </a:rPr>
              <a:t>markets </a:t>
            </a:r>
          </a:p>
          <a:p>
            <a:pPr marL="285750" indent="-285750">
              <a:buFont typeface="Arial" pitchFamily="34" charset="0"/>
              <a:buChar char="•"/>
            </a:pPr>
            <a:r>
              <a:rPr lang="en-US" sz="1600" dirty="0">
                <a:latin typeface="Calibri" pitchFamily="34" charset="0"/>
              </a:rPr>
              <a:t> </a:t>
            </a:r>
            <a:r>
              <a:rPr lang="en-US" sz="1600" dirty="0" smtClean="0">
                <a:latin typeface="Calibri" pitchFamily="34" charset="0"/>
              </a:rPr>
              <a:t>Foreign </a:t>
            </a:r>
            <a:r>
              <a:rPr lang="en-US" sz="1600" dirty="0">
                <a:latin typeface="Calibri" pitchFamily="34" charset="0"/>
              </a:rPr>
              <a:t>Exchange markets </a:t>
            </a:r>
          </a:p>
          <a:p>
            <a:pPr marL="285750" indent="-285750">
              <a:buFont typeface="Arial" pitchFamily="34" charset="0"/>
              <a:buChar char="•"/>
            </a:pPr>
            <a:r>
              <a:rPr lang="en-US" sz="1600" dirty="0">
                <a:latin typeface="Calibri" pitchFamily="34" charset="0"/>
              </a:rPr>
              <a:t> </a:t>
            </a:r>
            <a:r>
              <a:rPr lang="en-US" sz="1600" dirty="0" smtClean="0">
                <a:latin typeface="Calibri" pitchFamily="34" charset="0"/>
              </a:rPr>
              <a:t>Insurance </a:t>
            </a:r>
            <a:r>
              <a:rPr lang="en-US" sz="1600" dirty="0">
                <a:latin typeface="Calibri" pitchFamily="34" charset="0"/>
              </a:rPr>
              <a:t>markets </a:t>
            </a:r>
          </a:p>
        </p:txBody>
      </p:sp>
      <p:sp>
        <p:nvSpPr>
          <p:cNvPr id="6" name="Title 1"/>
          <p:cNvSpPr txBox="1">
            <a:spLocks/>
          </p:cNvSpPr>
          <p:nvPr/>
        </p:nvSpPr>
        <p:spPr>
          <a:xfrm>
            <a:off x="378801" y="162557"/>
            <a:ext cx="8360250" cy="843283"/>
          </a:xfrm>
          <a:prstGeom prst="rect">
            <a:avLst/>
          </a:prstGeom>
          <a:solidFill>
            <a:schemeClr val="accent2">
              <a:lumMod val="20000"/>
              <a:lumOff val="80000"/>
            </a:schemeClr>
          </a:solidFill>
        </p:spPr>
        <p:txBody>
          <a:bodyPr vert="horz" lIns="0" tIns="0" rIns="0" bIns="0" rtlCol="0" anchor="ctr" anchorCtr="0">
            <a:normAutofit/>
          </a:bodyPr>
          <a:lstStyle>
            <a:lvl1pPr algn="l" defTabSz="914400" rtl="0" eaLnBrk="1" latinLnBrk="0" hangingPunct="1">
              <a:spcBef>
                <a:spcPct val="0"/>
              </a:spcBef>
              <a:buNone/>
              <a:defRPr sz="3000" kern="1200">
                <a:solidFill>
                  <a:schemeClr val="tx2"/>
                </a:solidFill>
                <a:latin typeface="Arial" pitchFamily="34" charset="0"/>
                <a:ea typeface="+mj-ea"/>
                <a:cs typeface="+mj-cs"/>
              </a:defRPr>
            </a:lvl1pPr>
          </a:lstStyle>
          <a:p>
            <a:pPr algn="ctr"/>
            <a:r>
              <a:rPr lang="en-US" sz="2400" b="1" dirty="0" smtClean="0">
                <a:solidFill>
                  <a:schemeClr val="accent1">
                    <a:lumMod val="75000"/>
                  </a:schemeClr>
                </a:solidFill>
                <a:latin typeface="Calibri" pitchFamily="34" charset="0"/>
              </a:rPr>
              <a:t>Financial System</a:t>
            </a:r>
            <a:endParaRPr lang="en-GB" sz="2400" b="1" dirty="0">
              <a:solidFill>
                <a:schemeClr val="accent1">
                  <a:lumMod val="75000"/>
                </a:schemeClr>
              </a:solidFill>
              <a:latin typeface="Calibri" panose="020F0502020204030204" pitchFamily="34" charset="0"/>
            </a:endParaRPr>
          </a:p>
        </p:txBody>
      </p:sp>
    </p:spTree>
    <p:extLst>
      <p:ext uri="{BB962C8B-B14F-4D97-AF65-F5344CB8AC3E}">
        <p14:creationId xmlns:p14="http://schemas.microsoft.com/office/powerpoint/2010/main" val="2929187922"/>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533400" y="731513"/>
            <a:ext cx="7851648" cy="574773"/>
          </a:xfrm>
        </p:spPr>
        <p:txBody>
          <a:bodyPr>
            <a:normAutofit/>
          </a:bodyPr>
          <a:lstStyle/>
          <a:p>
            <a:pPr algn="ctr"/>
            <a:r>
              <a:rPr lang="en-GB" sz="3600" dirty="0" smtClean="0">
                <a:latin typeface="Calibri" panose="020F0502020204030204" pitchFamily="34" charset="0"/>
              </a:rPr>
              <a:t>Quiz</a:t>
            </a:r>
            <a:endParaRPr lang="en-US" sz="3200" dirty="0"/>
          </a:p>
        </p:txBody>
      </p:sp>
      <p:sp>
        <p:nvSpPr>
          <p:cNvPr id="4" name="Title 2"/>
          <p:cNvSpPr txBox="1">
            <a:spLocks/>
          </p:cNvSpPr>
          <p:nvPr/>
        </p:nvSpPr>
        <p:spPr>
          <a:xfrm>
            <a:off x="685800" y="1732998"/>
            <a:ext cx="7851648" cy="4393481"/>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eaLnBrk="1" latinLnBrk="0" hangingPunct="1">
              <a:spcBef>
                <a:spcPct val="0"/>
              </a:spcBef>
              <a:buNone/>
              <a:defRPr kumimoji="0" sz="5600" b="1" kern="1200">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pPr algn="ctr"/>
            <a:endParaRPr lang="en-US" sz="2400" b="0" dirty="0" smtClean="0">
              <a:solidFill>
                <a:schemeClr val="tx1"/>
              </a:solidFill>
              <a:latin typeface="Calibri" pitchFamily="34" charset="0"/>
            </a:endParaRPr>
          </a:p>
          <a:p>
            <a:pPr algn="ctr"/>
            <a:endParaRPr lang="en-US" sz="2400" b="0" dirty="0">
              <a:solidFill>
                <a:schemeClr val="tx1"/>
              </a:solidFill>
              <a:latin typeface="Calibri" pitchFamily="34" charset="0"/>
            </a:endParaRPr>
          </a:p>
          <a:p>
            <a:pPr algn="ctr"/>
            <a:r>
              <a:rPr lang="en-US" sz="2400" b="0" dirty="0" smtClean="0">
                <a:solidFill>
                  <a:schemeClr val="tx1"/>
                </a:solidFill>
                <a:effectLst/>
                <a:latin typeface="Calibri" pitchFamily="34" charset="0"/>
              </a:rPr>
              <a:t>Identify Regulator Agency</a:t>
            </a:r>
            <a:endParaRPr lang="en-US" sz="1400" b="0" dirty="0">
              <a:solidFill>
                <a:schemeClr val="tx1"/>
              </a:solidFill>
              <a:effectLst/>
              <a:latin typeface="Calibri" pitchFamily="34" charset="0"/>
            </a:endParaRPr>
          </a:p>
          <a:p>
            <a:pPr marL="285750" indent="-285750" algn="l">
              <a:buFont typeface="Arial" pitchFamily="34" charset="0"/>
              <a:buChar char="•"/>
            </a:pPr>
            <a:endParaRPr lang="en-US" sz="1400" b="0" dirty="0" smtClean="0">
              <a:solidFill>
                <a:schemeClr val="tx1"/>
              </a:solidFill>
              <a:effectLst/>
            </a:endParaRPr>
          </a:p>
          <a:p>
            <a:pPr marL="285750" indent="-285750" algn="l">
              <a:buFont typeface="Arial" pitchFamily="34" charset="0"/>
              <a:buChar char="•"/>
            </a:pPr>
            <a:endParaRPr lang="en-US" sz="1400" b="0" dirty="0" smtClean="0">
              <a:solidFill>
                <a:schemeClr val="tx1"/>
              </a:solidFill>
              <a:effectLst/>
            </a:endParaRPr>
          </a:p>
          <a:p>
            <a:pPr marL="285750" lvl="1" indent="-285750">
              <a:spcBef>
                <a:spcPct val="0"/>
              </a:spcBef>
              <a:buFont typeface="Arial" pitchFamily="34" charset="0"/>
              <a:buChar char="•"/>
            </a:pPr>
            <a:r>
              <a:rPr lang="en-US" sz="1900" dirty="0" smtClean="0">
                <a:latin typeface="Calibri" pitchFamily="34" charset="0"/>
              </a:rPr>
              <a:t>Industrial </a:t>
            </a:r>
            <a:r>
              <a:rPr lang="en-US" sz="1900" dirty="0">
                <a:latin typeface="Calibri" pitchFamily="34" charset="0"/>
              </a:rPr>
              <a:t>Investment Bank of India </a:t>
            </a:r>
          </a:p>
          <a:p>
            <a:pPr marL="285750" lvl="2" indent="-285750">
              <a:spcBef>
                <a:spcPct val="0"/>
              </a:spcBef>
              <a:buFont typeface="Arial" pitchFamily="34" charset="0"/>
              <a:buChar char="•"/>
            </a:pPr>
            <a:r>
              <a:rPr lang="en-US" sz="1900" dirty="0" smtClean="0">
                <a:latin typeface="Calibri" pitchFamily="34" charset="0"/>
              </a:rPr>
              <a:t>World Bank</a:t>
            </a:r>
          </a:p>
          <a:p>
            <a:pPr marL="285750" lvl="2" indent="-285750">
              <a:spcBef>
                <a:spcPct val="0"/>
              </a:spcBef>
              <a:buFont typeface="Arial" pitchFamily="34" charset="0"/>
              <a:buChar char="•"/>
            </a:pPr>
            <a:r>
              <a:rPr lang="en-US" sz="2000" dirty="0">
                <a:latin typeface="Calibri" pitchFamily="34" charset="0"/>
              </a:rPr>
              <a:t>International Monetary Fund (</a:t>
            </a:r>
            <a:r>
              <a:rPr lang="en-US" sz="2000" dirty="0" smtClean="0">
                <a:latin typeface="Calibri" pitchFamily="34" charset="0"/>
              </a:rPr>
              <a:t>IMF) </a:t>
            </a:r>
          </a:p>
          <a:p>
            <a:pPr marL="285750" lvl="2" indent="-285750">
              <a:spcBef>
                <a:spcPct val="0"/>
              </a:spcBef>
              <a:buFont typeface="Arial" pitchFamily="34" charset="0"/>
              <a:buChar char="•"/>
            </a:pPr>
            <a:r>
              <a:rPr lang="en-US" sz="1900" dirty="0" smtClean="0">
                <a:latin typeface="Calibri" pitchFamily="34" charset="0"/>
              </a:rPr>
              <a:t>FSA</a:t>
            </a:r>
          </a:p>
          <a:p>
            <a:pPr marL="285750" indent="-285750" algn="l">
              <a:buFont typeface="Arial" pitchFamily="34" charset="0"/>
              <a:buChar char="•"/>
            </a:pPr>
            <a:endParaRPr lang="en-US" sz="1400" b="0" dirty="0" smtClean="0">
              <a:solidFill>
                <a:schemeClr val="tx1"/>
              </a:solidFill>
            </a:endParaRPr>
          </a:p>
          <a:p>
            <a:pPr marL="285750" indent="-285750" algn="l">
              <a:buFont typeface="Arial" pitchFamily="34" charset="0"/>
              <a:buChar char="•"/>
            </a:pPr>
            <a:endParaRPr lang="en-US" sz="1400" b="0" dirty="0">
              <a:solidFill>
                <a:schemeClr val="tx1"/>
              </a:solidFill>
            </a:endParaRPr>
          </a:p>
          <a:p>
            <a:pPr marL="285750" indent="-285750" algn="l">
              <a:buFont typeface="Arial" pitchFamily="34" charset="0"/>
              <a:buChar char="•"/>
            </a:pPr>
            <a:endParaRPr lang="en-US" sz="1400" b="0" dirty="0" smtClean="0">
              <a:solidFill>
                <a:schemeClr val="tx1"/>
              </a:solidFill>
            </a:endParaRPr>
          </a:p>
          <a:p>
            <a:pPr marL="285750" indent="-285750" algn="l">
              <a:buFont typeface="Arial" pitchFamily="34" charset="0"/>
              <a:buChar char="•"/>
            </a:pPr>
            <a:endParaRPr lang="en-US" sz="1400" b="0" dirty="0">
              <a:solidFill>
                <a:schemeClr val="tx1"/>
              </a:solidFill>
            </a:endParaRPr>
          </a:p>
          <a:p>
            <a:pPr marL="285750" indent="-285750" algn="l">
              <a:buFont typeface="Arial" pitchFamily="34" charset="0"/>
              <a:buChar char="•"/>
            </a:pPr>
            <a:endParaRPr lang="en-US" sz="1400" b="0" dirty="0" smtClean="0">
              <a:solidFill>
                <a:schemeClr val="tx1"/>
              </a:solidFill>
            </a:endParaRPr>
          </a:p>
          <a:p>
            <a:pPr marL="285750" indent="-285750" algn="l">
              <a:buFont typeface="Arial" pitchFamily="34" charset="0"/>
              <a:buChar char="•"/>
            </a:pPr>
            <a:endParaRPr lang="en-US" sz="1400" b="0" dirty="0">
              <a:solidFill>
                <a:schemeClr val="tx1"/>
              </a:solidFill>
            </a:endParaRPr>
          </a:p>
          <a:p>
            <a:pPr marL="285750" indent="-285750" algn="l">
              <a:buFont typeface="Arial" pitchFamily="34" charset="0"/>
              <a:buChar char="•"/>
            </a:pPr>
            <a:endParaRPr lang="en-US" sz="3200" b="0" dirty="0">
              <a:solidFill>
                <a:schemeClr val="tx1"/>
              </a:solidFill>
            </a:endParaRPr>
          </a:p>
        </p:txBody>
      </p:sp>
    </p:spTree>
    <p:extLst>
      <p:ext uri="{BB962C8B-B14F-4D97-AF65-F5344CB8AC3E}">
        <p14:creationId xmlns:p14="http://schemas.microsoft.com/office/powerpoint/2010/main" val="3918921586"/>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533400" y="731513"/>
            <a:ext cx="7851648" cy="574773"/>
          </a:xfrm>
        </p:spPr>
        <p:txBody>
          <a:bodyPr>
            <a:normAutofit/>
          </a:bodyPr>
          <a:lstStyle/>
          <a:p>
            <a:pPr algn="ctr"/>
            <a:r>
              <a:rPr lang="en-GB" sz="3600" dirty="0" smtClean="0">
                <a:latin typeface="Calibri" panose="020F0502020204030204" pitchFamily="34" charset="0"/>
              </a:rPr>
              <a:t>Quiz</a:t>
            </a:r>
            <a:endParaRPr lang="en-US" sz="3200" dirty="0"/>
          </a:p>
        </p:txBody>
      </p:sp>
      <p:sp>
        <p:nvSpPr>
          <p:cNvPr id="4" name="Title 2"/>
          <p:cNvSpPr txBox="1">
            <a:spLocks/>
          </p:cNvSpPr>
          <p:nvPr/>
        </p:nvSpPr>
        <p:spPr>
          <a:xfrm>
            <a:off x="685800" y="1725785"/>
            <a:ext cx="7851648" cy="4015258"/>
          </a:xfrm>
          <a:prstGeom prst="rect">
            <a:avLst/>
          </a:prstGeom>
          <a:ln>
            <a:noFill/>
          </a:ln>
        </p:spPr>
        <p:txBody>
          <a:bodyPr vert="horz" lIns="0" tIns="0" rIns="18288" bIns="0" anchor="b">
            <a:normAutofit fontScale="92500" lnSpcReduction="10000"/>
            <a:scene3d>
              <a:camera prst="orthographicFront"/>
              <a:lightRig rig="freezing" dir="t">
                <a:rot lat="0" lon="0" rev="5640000"/>
              </a:lightRig>
            </a:scene3d>
            <a:sp3d prstMaterial="flat">
              <a:bevelT w="38100" h="38100"/>
              <a:contourClr>
                <a:schemeClr val="tx2"/>
              </a:contourClr>
            </a:sp3d>
          </a:bodyPr>
          <a:lstStyle>
            <a:lvl1pPr algn="r" rtl="0" eaLnBrk="1" latinLnBrk="0" hangingPunct="1">
              <a:spcBef>
                <a:spcPct val="0"/>
              </a:spcBef>
              <a:buNone/>
              <a:defRPr kumimoji="0" sz="5600" b="1" kern="1200">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pPr algn="ctr"/>
            <a:endParaRPr lang="en-US" sz="2400" b="0" dirty="0" smtClean="0">
              <a:solidFill>
                <a:schemeClr val="tx1"/>
              </a:solidFill>
              <a:latin typeface="Calibri" pitchFamily="34" charset="0"/>
            </a:endParaRPr>
          </a:p>
          <a:p>
            <a:pPr algn="ctr"/>
            <a:endParaRPr lang="en-US" sz="2400" b="0" dirty="0">
              <a:solidFill>
                <a:schemeClr val="tx1"/>
              </a:solidFill>
              <a:latin typeface="Calibri" pitchFamily="34" charset="0"/>
            </a:endParaRPr>
          </a:p>
          <a:p>
            <a:pPr algn="ctr"/>
            <a:endParaRPr lang="en-US" sz="2400" b="0" dirty="0" smtClean="0">
              <a:solidFill>
                <a:schemeClr val="tx1"/>
              </a:solidFill>
              <a:latin typeface="Calibri" pitchFamily="34" charset="0"/>
            </a:endParaRPr>
          </a:p>
          <a:p>
            <a:pPr algn="ctr"/>
            <a:endParaRPr lang="en-US" sz="2400" b="0" dirty="0">
              <a:solidFill>
                <a:schemeClr val="tx1"/>
              </a:solidFill>
              <a:latin typeface="Calibri" pitchFamily="34" charset="0"/>
            </a:endParaRPr>
          </a:p>
          <a:p>
            <a:pPr algn="ctr"/>
            <a:endParaRPr lang="en-US" sz="2400" b="0" dirty="0" smtClean="0">
              <a:solidFill>
                <a:schemeClr val="tx1"/>
              </a:solidFill>
              <a:latin typeface="Calibri" pitchFamily="34" charset="0"/>
            </a:endParaRPr>
          </a:p>
          <a:p>
            <a:pPr algn="ctr"/>
            <a:endParaRPr lang="en-US" sz="2400" b="0" dirty="0">
              <a:solidFill>
                <a:schemeClr val="tx1"/>
              </a:solidFill>
              <a:latin typeface="Calibri" pitchFamily="34" charset="0"/>
            </a:endParaRPr>
          </a:p>
          <a:p>
            <a:pPr algn="ctr"/>
            <a:endParaRPr lang="en-US" sz="2400" b="0" dirty="0" smtClean="0">
              <a:solidFill>
                <a:schemeClr val="tx1"/>
              </a:solidFill>
              <a:effectLst/>
              <a:latin typeface="Calibri" pitchFamily="34" charset="0"/>
            </a:endParaRPr>
          </a:p>
          <a:p>
            <a:pPr algn="ctr"/>
            <a:r>
              <a:rPr lang="en-US" sz="2400" b="0" dirty="0" smtClean="0">
                <a:solidFill>
                  <a:schemeClr val="tx1"/>
                </a:solidFill>
                <a:effectLst/>
                <a:latin typeface="Calibri" pitchFamily="34" charset="0"/>
              </a:rPr>
              <a:t>Classify below institutions  </a:t>
            </a:r>
            <a:endParaRPr lang="en-US" sz="2400" b="0" dirty="0">
              <a:solidFill>
                <a:schemeClr val="tx1"/>
              </a:solidFill>
              <a:effectLst/>
              <a:latin typeface="Calibri" pitchFamily="34" charset="0"/>
            </a:endParaRPr>
          </a:p>
          <a:p>
            <a:pPr marL="285750" indent="-285750" algn="l">
              <a:buFont typeface="Arial" pitchFamily="34" charset="0"/>
              <a:buChar char="•"/>
            </a:pPr>
            <a:endParaRPr lang="en-US" sz="1400" b="0" dirty="0">
              <a:solidFill>
                <a:schemeClr val="tx1"/>
              </a:solidFill>
              <a:effectLst/>
              <a:latin typeface="Calibri" pitchFamily="34" charset="0"/>
            </a:endParaRPr>
          </a:p>
          <a:p>
            <a:pPr marL="285750" lvl="1" indent="-285750">
              <a:spcBef>
                <a:spcPct val="0"/>
              </a:spcBef>
              <a:buFont typeface="Arial" pitchFamily="34" charset="0"/>
              <a:buChar char="•"/>
            </a:pPr>
            <a:endParaRPr lang="en-US" sz="1900" dirty="0" smtClean="0">
              <a:latin typeface="Calibri" pitchFamily="34" charset="0"/>
            </a:endParaRPr>
          </a:p>
          <a:p>
            <a:pPr marL="285750" lvl="1" indent="-285750">
              <a:spcBef>
                <a:spcPct val="0"/>
              </a:spcBef>
              <a:buFont typeface="Arial" pitchFamily="34" charset="0"/>
              <a:buChar char="•"/>
            </a:pPr>
            <a:r>
              <a:rPr lang="en-US" sz="2000" dirty="0">
                <a:latin typeface="Calibri" pitchFamily="34" charset="0"/>
              </a:rPr>
              <a:t>Investment Companies </a:t>
            </a:r>
          </a:p>
          <a:p>
            <a:pPr marL="285750" lvl="1" indent="-285750">
              <a:spcBef>
                <a:spcPct val="0"/>
              </a:spcBef>
              <a:buFont typeface="Arial" pitchFamily="34" charset="0"/>
              <a:buChar char="•"/>
            </a:pPr>
            <a:r>
              <a:rPr lang="en-US" sz="1900" dirty="0" smtClean="0">
                <a:latin typeface="Calibri" pitchFamily="34" charset="0"/>
              </a:rPr>
              <a:t>State Bank of India</a:t>
            </a:r>
          </a:p>
          <a:p>
            <a:pPr marL="285750" lvl="1" indent="-285750">
              <a:spcBef>
                <a:spcPct val="0"/>
              </a:spcBef>
              <a:buFont typeface="Arial" pitchFamily="34" charset="0"/>
              <a:buChar char="•"/>
            </a:pPr>
            <a:r>
              <a:rPr lang="en-US" sz="2000" dirty="0" smtClean="0">
                <a:latin typeface="Calibri" pitchFamily="34" charset="0"/>
              </a:rPr>
              <a:t>Industrial </a:t>
            </a:r>
            <a:r>
              <a:rPr lang="en-US" sz="2000" dirty="0">
                <a:latin typeface="Calibri" pitchFamily="34" charset="0"/>
              </a:rPr>
              <a:t>Development Bank of India (IDBI)</a:t>
            </a:r>
          </a:p>
          <a:p>
            <a:pPr marL="285750" lvl="2" indent="-285750">
              <a:spcBef>
                <a:spcPct val="0"/>
              </a:spcBef>
              <a:buFont typeface="Arial" pitchFamily="34" charset="0"/>
              <a:buChar char="•"/>
            </a:pPr>
            <a:r>
              <a:rPr lang="en-US" sz="2000" dirty="0">
                <a:latin typeface="Calibri" pitchFamily="34" charset="0"/>
              </a:rPr>
              <a:t>National Stock Exchange (NSE)</a:t>
            </a:r>
          </a:p>
          <a:p>
            <a:pPr marL="285750" lvl="2" indent="-285750">
              <a:spcBef>
                <a:spcPct val="0"/>
              </a:spcBef>
              <a:buFont typeface="Arial" pitchFamily="34" charset="0"/>
              <a:buChar char="•"/>
            </a:pPr>
            <a:endParaRPr lang="en-US" sz="1900" dirty="0">
              <a:latin typeface="Calibri" pitchFamily="34" charset="0"/>
            </a:endParaRPr>
          </a:p>
          <a:p>
            <a:pPr marL="285750" indent="-285750" algn="l">
              <a:buFont typeface="Arial" pitchFamily="34" charset="0"/>
              <a:buChar char="•"/>
            </a:pPr>
            <a:endParaRPr lang="en-US" sz="1400" b="0" dirty="0" smtClean="0">
              <a:solidFill>
                <a:schemeClr val="tx1"/>
              </a:solidFill>
              <a:latin typeface="Calibri" pitchFamily="34" charset="0"/>
            </a:endParaRPr>
          </a:p>
          <a:p>
            <a:pPr marL="285750" indent="-285750" algn="l">
              <a:buFont typeface="Arial" pitchFamily="34" charset="0"/>
              <a:buChar char="•"/>
            </a:pPr>
            <a:endParaRPr lang="en-US" sz="1400" b="0" dirty="0">
              <a:solidFill>
                <a:schemeClr val="tx1"/>
              </a:solidFill>
              <a:latin typeface="Calibri" pitchFamily="34" charset="0"/>
            </a:endParaRPr>
          </a:p>
          <a:p>
            <a:pPr marL="285750" indent="-285750" algn="l">
              <a:buFont typeface="Arial" pitchFamily="34" charset="0"/>
              <a:buChar char="•"/>
            </a:pPr>
            <a:endParaRPr lang="en-US" sz="1400" b="0" dirty="0" smtClean="0">
              <a:solidFill>
                <a:schemeClr val="tx1"/>
              </a:solidFill>
              <a:latin typeface="Calibri" pitchFamily="34" charset="0"/>
            </a:endParaRPr>
          </a:p>
          <a:p>
            <a:pPr marL="285750" indent="-285750" algn="l">
              <a:buFont typeface="Arial" pitchFamily="34" charset="0"/>
              <a:buChar char="•"/>
            </a:pPr>
            <a:endParaRPr lang="en-US" sz="1400" b="0" dirty="0">
              <a:solidFill>
                <a:schemeClr val="tx1"/>
              </a:solidFill>
              <a:latin typeface="Calibri" pitchFamily="34" charset="0"/>
            </a:endParaRPr>
          </a:p>
          <a:p>
            <a:pPr marL="285750" indent="-285750" algn="l">
              <a:buFont typeface="Arial" pitchFamily="34" charset="0"/>
              <a:buChar char="•"/>
            </a:pPr>
            <a:endParaRPr lang="en-US" sz="1400" b="0" dirty="0" smtClean="0">
              <a:solidFill>
                <a:schemeClr val="tx1"/>
              </a:solidFill>
              <a:latin typeface="Calibri" pitchFamily="34" charset="0"/>
            </a:endParaRPr>
          </a:p>
          <a:p>
            <a:pPr marL="285750" indent="-285750" algn="l">
              <a:buFont typeface="Arial" pitchFamily="34" charset="0"/>
              <a:buChar char="•"/>
            </a:pPr>
            <a:endParaRPr lang="en-US" sz="1400" b="0" dirty="0">
              <a:solidFill>
                <a:schemeClr val="tx1"/>
              </a:solidFill>
              <a:latin typeface="Calibri" pitchFamily="34" charset="0"/>
            </a:endParaRPr>
          </a:p>
          <a:p>
            <a:pPr marL="285750" indent="-285750" algn="l">
              <a:buFont typeface="Arial" pitchFamily="34" charset="0"/>
              <a:buChar char="•"/>
            </a:pPr>
            <a:endParaRPr lang="en-US" sz="3200" b="0" dirty="0">
              <a:solidFill>
                <a:schemeClr val="tx1"/>
              </a:solidFill>
              <a:latin typeface="Calibri" pitchFamily="34" charset="0"/>
            </a:endParaRPr>
          </a:p>
        </p:txBody>
      </p:sp>
    </p:spTree>
    <p:extLst>
      <p:ext uri="{BB962C8B-B14F-4D97-AF65-F5344CB8AC3E}">
        <p14:creationId xmlns:p14="http://schemas.microsoft.com/office/powerpoint/2010/main" val="3974638852"/>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533400" y="731513"/>
            <a:ext cx="7851648" cy="574773"/>
          </a:xfrm>
        </p:spPr>
        <p:txBody>
          <a:bodyPr>
            <a:normAutofit/>
          </a:bodyPr>
          <a:lstStyle/>
          <a:p>
            <a:pPr algn="ctr"/>
            <a:r>
              <a:rPr lang="en-GB" sz="3600" dirty="0" smtClean="0">
                <a:latin typeface="Calibri" panose="020F0502020204030204" pitchFamily="34" charset="0"/>
              </a:rPr>
              <a:t>Quiz</a:t>
            </a:r>
            <a:endParaRPr lang="en-US" sz="3200" dirty="0"/>
          </a:p>
        </p:txBody>
      </p:sp>
      <p:sp>
        <p:nvSpPr>
          <p:cNvPr id="4" name="Title 2"/>
          <p:cNvSpPr txBox="1">
            <a:spLocks/>
          </p:cNvSpPr>
          <p:nvPr/>
        </p:nvSpPr>
        <p:spPr>
          <a:xfrm>
            <a:off x="685800" y="1737360"/>
            <a:ext cx="7851648" cy="4015258"/>
          </a:xfrm>
          <a:prstGeom prst="rect">
            <a:avLst/>
          </a:prstGeom>
          <a:ln>
            <a:noFill/>
          </a:ln>
        </p:spPr>
        <p:txBody>
          <a:bodyPr vert="horz" lIns="0" tIns="0" rIns="18288" bIns="0" anchor="b">
            <a:normAutofit fontScale="85000" lnSpcReduction="20000"/>
            <a:scene3d>
              <a:camera prst="orthographicFront"/>
              <a:lightRig rig="freezing" dir="t">
                <a:rot lat="0" lon="0" rev="5640000"/>
              </a:lightRig>
            </a:scene3d>
            <a:sp3d prstMaterial="flat">
              <a:bevelT w="38100" h="38100"/>
              <a:contourClr>
                <a:schemeClr val="tx2"/>
              </a:contourClr>
            </a:sp3d>
          </a:bodyPr>
          <a:lstStyle>
            <a:lvl1pPr algn="r" rtl="0" eaLnBrk="1" latinLnBrk="0" hangingPunct="1">
              <a:spcBef>
                <a:spcPct val="0"/>
              </a:spcBef>
              <a:buNone/>
              <a:defRPr kumimoji="0" sz="5600" b="1" kern="1200">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pPr algn="ctr"/>
            <a:endParaRPr lang="en-US" sz="2400" b="0" dirty="0" smtClean="0">
              <a:solidFill>
                <a:schemeClr val="tx1"/>
              </a:solidFill>
              <a:latin typeface="Calibri" pitchFamily="34" charset="0"/>
            </a:endParaRPr>
          </a:p>
          <a:p>
            <a:pPr algn="ctr"/>
            <a:endParaRPr lang="en-US" sz="2400" b="0" dirty="0">
              <a:solidFill>
                <a:schemeClr val="tx1"/>
              </a:solidFill>
              <a:latin typeface="Calibri" pitchFamily="34" charset="0"/>
            </a:endParaRPr>
          </a:p>
          <a:p>
            <a:pPr algn="ctr"/>
            <a:endParaRPr lang="en-US" sz="2400" b="0" dirty="0" smtClean="0">
              <a:solidFill>
                <a:schemeClr val="tx1"/>
              </a:solidFill>
              <a:latin typeface="Calibri" pitchFamily="34" charset="0"/>
            </a:endParaRPr>
          </a:p>
          <a:p>
            <a:pPr algn="ctr"/>
            <a:endParaRPr lang="en-US" sz="2400" b="0" dirty="0">
              <a:solidFill>
                <a:schemeClr val="tx1"/>
              </a:solidFill>
              <a:latin typeface="Calibri" pitchFamily="34" charset="0"/>
            </a:endParaRPr>
          </a:p>
          <a:p>
            <a:pPr algn="ctr"/>
            <a:endParaRPr lang="en-US" sz="2400" b="0" dirty="0" smtClean="0">
              <a:solidFill>
                <a:schemeClr val="tx1"/>
              </a:solidFill>
              <a:latin typeface="Calibri" pitchFamily="34" charset="0"/>
            </a:endParaRPr>
          </a:p>
          <a:p>
            <a:pPr algn="ctr"/>
            <a:endParaRPr lang="en-US" sz="2400" b="0" dirty="0">
              <a:solidFill>
                <a:schemeClr val="tx1"/>
              </a:solidFill>
              <a:latin typeface="Calibri" pitchFamily="34" charset="0"/>
            </a:endParaRPr>
          </a:p>
          <a:p>
            <a:pPr algn="ctr"/>
            <a:endParaRPr lang="en-US" sz="2400" b="0" dirty="0" smtClean="0">
              <a:solidFill>
                <a:schemeClr val="tx1"/>
              </a:solidFill>
              <a:latin typeface="Calibri" pitchFamily="34" charset="0"/>
            </a:endParaRPr>
          </a:p>
          <a:p>
            <a:pPr algn="just"/>
            <a:r>
              <a:rPr lang="en-US" sz="2400" b="0" dirty="0" smtClean="0">
                <a:solidFill>
                  <a:schemeClr val="tx1"/>
                </a:solidFill>
                <a:effectLst/>
                <a:latin typeface="Calibri" pitchFamily="34" charset="0"/>
              </a:rPr>
              <a:t>Q1 </a:t>
            </a:r>
            <a:r>
              <a:rPr lang="en-US" sz="2400" b="0" dirty="0">
                <a:solidFill>
                  <a:schemeClr val="tx1"/>
                </a:solidFill>
                <a:effectLst/>
                <a:latin typeface="Calibri" pitchFamily="34" charset="0"/>
              </a:rPr>
              <a:t>Answer</a:t>
            </a:r>
            <a:endParaRPr lang="en-US" sz="2400" b="0" dirty="0" smtClean="0">
              <a:solidFill>
                <a:schemeClr val="tx1"/>
              </a:solidFill>
              <a:effectLst/>
              <a:latin typeface="Calibri" pitchFamily="34" charset="0"/>
            </a:endParaRPr>
          </a:p>
          <a:p>
            <a:pPr marL="285750" lvl="2" indent="-285750">
              <a:spcBef>
                <a:spcPct val="0"/>
              </a:spcBef>
              <a:buFont typeface="Arial" pitchFamily="34" charset="0"/>
              <a:buChar char="•"/>
            </a:pPr>
            <a:r>
              <a:rPr lang="en-US" sz="1900" dirty="0" smtClean="0">
                <a:latin typeface="Calibri" pitchFamily="34" charset="0"/>
              </a:rPr>
              <a:t>FSA</a:t>
            </a:r>
          </a:p>
          <a:p>
            <a:pPr algn="l"/>
            <a:endParaRPr lang="en-US" sz="2400" b="0" dirty="0" smtClean="0">
              <a:solidFill>
                <a:schemeClr val="tx1"/>
              </a:solidFill>
              <a:effectLst/>
              <a:latin typeface="Calibri" pitchFamily="34" charset="0"/>
            </a:endParaRPr>
          </a:p>
          <a:p>
            <a:pPr algn="l"/>
            <a:r>
              <a:rPr lang="en-US" sz="2400" b="0" dirty="0" smtClean="0">
                <a:solidFill>
                  <a:schemeClr val="tx1"/>
                </a:solidFill>
                <a:effectLst/>
                <a:latin typeface="Calibri" pitchFamily="34" charset="0"/>
              </a:rPr>
              <a:t>Q2 Answer</a:t>
            </a:r>
            <a:endParaRPr lang="en-US" sz="2400" b="0" dirty="0">
              <a:solidFill>
                <a:schemeClr val="tx1"/>
              </a:solidFill>
              <a:effectLst/>
              <a:latin typeface="Calibri" pitchFamily="34" charset="0"/>
            </a:endParaRPr>
          </a:p>
          <a:p>
            <a:pPr marL="285750" indent="-285750" algn="l">
              <a:buFont typeface="Arial" pitchFamily="34" charset="0"/>
              <a:buChar char="•"/>
            </a:pPr>
            <a:endParaRPr lang="en-US" sz="1400" b="0" dirty="0">
              <a:solidFill>
                <a:schemeClr val="tx1"/>
              </a:solidFill>
              <a:effectLst/>
              <a:latin typeface="Calibri" pitchFamily="34" charset="0"/>
            </a:endParaRPr>
          </a:p>
          <a:p>
            <a:pPr marL="285750" lvl="1" indent="-285750">
              <a:spcBef>
                <a:spcPct val="0"/>
              </a:spcBef>
              <a:buFont typeface="Arial" pitchFamily="34" charset="0"/>
              <a:buChar char="•"/>
            </a:pPr>
            <a:r>
              <a:rPr lang="en-US" sz="2000" dirty="0" smtClean="0">
                <a:latin typeface="Calibri" pitchFamily="34" charset="0"/>
              </a:rPr>
              <a:t>Investment </a:t>
            </a:r>
            <a:r>
              <a:rPr lang="en-US" sz="2000" dirty="0">
                <a:latin typeface="Calibri" pitchFamily="34" charset="0"/>
              </a:rPr>
              <a:t>Companies </a:t>
            </a:r>
            <a:r>
              <a:rPr lang="en-US" sz="2000" dirty="0" smtClean="0">
                <a:latin typeface="Calibri" pitchFamily="34" charset="0"/>
              </a:rPr>
              <a:t> - </a:t>
            </a:r>
            <a:r>
              <a:rPr lang="en-US" sz="2000" b="1" dirty="0">
                <a:latin typeface="Calibri" pitchFamily="34" charset="0"/>
              </a:rPr>
              <a:t>Intermediaries</a:t>
            </a:r>
            <a:endParaRPr lang="en-US" sz="2000" dirty="0">
              <a:latin typeface="Calibri" pitchFamily="34" charset="0"/>
            </a:endParaRPr>
          </a:p>
          <a:p>
            <a:pPr marL="285750" lvl="1" indent="-285750">
              <a:spcBef>
                <a:spcPct val="0"/>
              </a:spcBef>
              <a:buFont typeface="Arial" pitchFamily="34" charset="0"/>
              <a:buChar char="•"/>
            </a:pPr>
            <a:r>
              <a:rPr lang="en-US" sz="1900" dirty="0" smtClean="0">
                <a:latin typeface="Calibri" pitchFamily="34" charset="0"/>
              </a:rPr>
              <a:t>State Bank of India - </a:t>
            </a:r>
            <a:r>
              <a:rPr lang="en-US" sz="2000" b="1" dirty="0">
                <a:latin typeface="Calibri" pitchFamily="34" charset="0"/>
              </a:rPr>
              <a:t>Intermediaries</a:t>
            </a:r>
            <a:endParaRPr lang="en-US" sz="1900" dirty="0" smtClean="0">
              <a:latin typeface="Calibri" pitchFamily="34" charset="0"/>
            </a:endParaRPr>
          </a:p>
          <a:p>
            <a:pPr marL="285750" lvl="1" indent="-285750">
              <a:spcBef>
                <a:spcPct val="0"/>
              </a:spcBef>
              <a:buFont typeface="Arial" pitchFamily="34" charset="0"/>
              <a:buChar char="•"/>
            </a:pPr>
            <a:r>
              <a:rPr lang="en-US" sz="2000" dirty="0" smtClean="0">
                <a:latin typeface="Calibri" pitchFamily="34" charset="0"/>
              </a:rPr>
              <a:t>Industrial </a:t>
            </a:r>
            <a:r>
              <a:rPr lang="en-US" sz="2000" dirty="0">
                <a:latin typeface="Calibri" pitchFamily="34" charset="0"/>
              </a:rPr>
              <a:t>Development Bank of India (IDBI</a:t>
            </a:r>
            <a:r>
              <a:rPr lang="en-US" sz="2000" dirty="0" smtClean="0">
                <a:latin typeface="Calibri" pitchFamily="34" charset="0"/>
              </a:rPr>
              <a:t>) – </a:t>
            </a:r>
            <a:r>
              <a:rPr lang="en-US" sz="2000" b="1" dirty="0" smtClean="0">
                <a:latin typeface="Calibri" pitchFamily="34" charset="0"/>
              </a:rPr>
              <a:t>Non</a:t>
            </a:r>
            <a:r>
              <a:rPr lang="en-US" sz="2000" dirty="0" smtClean="0">
                <a:latin typeface="Calibri" pitchFamily="34" charset="0"/>
              </a:rPr>
              <a:t> </a:t>
            </a:r>
            <a:r>
              <a:rPr lang="en-US" sz="2000" b="1" dirty="0">
                <a:latin typeface="Calibri" pitchFamily="34" charset="0"/>
              </a:rPr>
              <a:t>Intermediaries</a:t>
            </a:r>
            <a:endParaRPr lang="en-US" sz="2000" dirty="0">
              <a:latin typeface="Calibri" pitchFamily="34" charset="0"/>
            </a:endParaRPr>
          </a:p>
          <a:p>
            <a:pPr marL="285750" lvl="2" indent="-285750">
              <a:spcBef>
                <a:spcPct val="0"/>
              </a:spcBef>
              <a:buFont typeface="Arial" pitchFamily="34" charset="0"/>
              <a:buChar char="•"/>
            </a:pPr>
            <a:r>
              <a:rPr lang="en-US" sz="2000" dirty="0">
                <a:latin typeface="Calibri" pitchFamily="34" charset="0"/>
              </a:rPr>
              <a:t>National Stock Exchange (NSE</a:t>
            </a:r>
            <a:r>
              <a:rPr lang="en-US" sz="2000" dirty="0" smtClean="0">
                <a:latin typeface="Calibri" pitchFamily="34" charset="0"/>
              </a:rPr>
              <a:t>) – </a:t>
            </a:r>
            <a:r>
              <a:rPr lang="en-US" sz="2000" b="1" dirty="0" smtClean="0">
                <a:latin typeface="Calibri" pitchFamily="34" charset="0"/>
              </a:rPr>
              <a:t>Regulatory  Agency </a:t>
            </a:r>
            <a:endParaRPr lang="en-US" sz="2000" b="1" dirty="0">
              <a:latin typeface="Calibri" pitchFamily="34" charset="0"/>
            </a:endParaRPr>
          </a:p>
          <a:p>
            <a:pPr marL="285750" lvl="2" indent="-285750">
              <a:spcBef>
                <a:spcPct val="0"/>
              </a:spcBef>
              <a:buFont typeface="Arial" pitchFamily="34" charset="0"/>
              <a:buChar char="•"/>
            </a:pPr>
            <a:endParaRPr lang="en-US" sz="1900" dirty="0">
              <a:latin typeface="Calibri" pitchFamily="34" charset="0"/>
            </a:endParaRPr>
          </a:p>
          <a:p>
            <a:pPr marL="285750" indent="-285750" algn="l">
              <a:buFont typeface="Arial" pitchFamily="34" charset="0"/>
              <a:buChar char="•"/>
            </a:pPr>
            <a:endParaRPr lang="en-US" sz="1400" b="0" dirty="0" smtClean="0">
              <a:solidFill>
                <a:schemeClr val="tx1"/>
              </a:solidFill>
              <a:latin typeface="Calibri" pitchFamily="34" charset="0"/>
            </a:endParaRPr>
          </a:p>
          <a:p>
            <a:pPr marL="285750" indent="-285750" algn="l">
              <a:buFont typeface="Arial" pitchFamily="34" charset="0"/>
              <a:buChar char="•"/>
            </a:pPr>
            <a:endParaRPr lang="en-US" sz="1400" b="0" dirty="0">
              <a:solidFill>
                <a:schemeClr val="tx1"/>
              </a:solidFill>
              <a:latin typeface="Calibri" pitchFamily="34" charset="0"/>
            </a:endParaRPr>
          </a:p>
          <a:p>
            <a:pPr marL="285750" indent="-285750" algn="l">
              <a:buFont typeface="Arial" pitchFamily="34" charset="0"/>
              <a:buChar char="•"/>
            </a:pPr>
            <a:endParaRPr lang="en-US" sz="1400" b="0" dirty="0" smtClean="0">
              <a:solidFill>
                <a:schemeClr val="tx1"/>
              </a:solidFill>
              <a:latin typeface="Calibri" pitchFamily="34" charset="0"/>
            </a:endParaRPr>
          </a:p>
          <a:p>
            <a:pPr marL="285750" indent="-285750" algn="l">
              <a:buFont typeface="Arial" pitchFamily="34" charset="0"/>
              <a:buChar char="•"/>
            </a:pPr>
            <a:endParaRPr lang="en-US" sz="1400" b="0" dirty="0">
              <a:solidFill>
                <a:schemeClr val="tx1"/>
              </a:solidFill>
              <a:latin typeface="Calibri" pitchFamily="34" charset="0"/>
            </a:endParaRPr>
          </a:p>
          <a:p>
            <a:pPr marL="285750" indent="-285750" algn="l">
              <a:buFont typeface="Arial" pitchFamily="34" charset="0"/>
              <a:buChar char="•"/>
            </a:pPr>
            <a:endParaRPr lang="en-US" sz="1400" b="0" dirty="0" smtClean="0">
              <a:solidFill>
                <a:schemeClr val="tx1"/>
              </a:solidFill>
              <a:latin typeface="Calibri" pitchFamily="34" charset="0"/>
            </a:endParaRPr>
          </a:p>
          <a:p>
            <a:pPr marL="285750" indent="-285750" algn="l">
              <a:buFont typeface="Arial" pitchFamily="34" charset="0"/>
              <a:buChar char="•"/>
            </a:pPr>
            <a:endParaRPr lang="en-US" sz="1400" b="0" dirty="0">
              <a:solidFill>
                <a:schemeClr val="tx1"/>
              </a:solidFill>
              <a:latin typeface="Calibri" pitchFamily="34" charset="0"/>
            </a:endParaRPr>
          </a:p>
          <a:p>
            <a:pPr marL="285750" indent="-285750" algn="l">
              <a:buFont typeface="Arial" pitchFamily="34" charset="0"/>
              <a:buChar char="•"/>
            </a:pPr>
            <a:endParaRPr lang="en-US" sz="3200" b="0" dirty="0">
              <a:solidFill>
                <a:schemeClr val="tx1"/>
              </a:solidFill>
              <a:latin typeface="Calibri" pitchFamily="34" charset="0"/>
            </a:endParaRPr>
          </a:p>
        </p:txBody>
      </p:sp>
    </p:spTree>
    <p:extLst>
      <p:ext uri="{BB962C8B-B14F-4D97-AF65-F5344CB8AC3E}">
        <p14:creationId xmlns:p14="http://schemas.microsoft.com/office/powerpoint/2010/main" val="3952738089"/>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533400" y="1554482"/>
            <a:ext cx="7851648" cy="1828800"/>
          </a:xfrm>
        </p:spPr>
        <p:txBody>
          <a:bodyPr>
            <a:normAutofit/>
          </a:bodyPr>
          <a:lstStyle/>
          <a:p>
            <a:pPr algn="ctr"/>
            <a:r>
              <a:rPr lang="en-GB" sz="3600" dirty="0">
                <a:latin typeface="Calibri" panose="020F0502020204030204" pitchFamily="34" charset="0"/>
              </a:rPr>
              <a:t>Bank &amp; Banking Services</a:t>
            </a:r>
            <a:endParaRPr lang="en-US" sz="3200" dirty="0"/>
          </a:p>
        </p:txBody>
      </p:sp>
    </p:spTree>
    <p:extLst>
      <p:ext uri="{BB962C8B-B14F-4D97-AF65-F5344CB8AC3E}">
        <p14:creationId xmlns:p14="http://schemas.microsoft.com/office/powerpoint/2010/main" val="551038840"/>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8802" y="182882"/>
            <a:ext cx="8360250" cy="705392"/>
          </a:xfrm>
          <a:solidFill>
            <a:schemeClr val="accent2">
              <a:lumMod val="20000"/>
              <a:lumOff val="80000"/>
            </a:schemeClr>
          </a:solidFill>
        </p:spPr>
        <p:txBody>
          <a:bodyPr>
            <a:normAutofit/>
          </a:bodyPr>
          <a:lstStyle/>
          <a:p>
            <a:pPr algn="ctr"/>
            <a:r>
              <a:rPr lang="en-GB" sz="2400" b="1" dirty="0" smtClean="0">
                <a:solidFill>
                  <a:schemeClr val="accent1">
                    <a:lumMod val="75000"/>
                  </a:schemeClr>
                </a:solidFill>
                <a:latin typeface="Calibri" panose="020F0502020204030204" pitchFamily="34" charset="0"/>
              </a:rPr>
              <a:t>Bank &amp; Banking Services</a:t>
            </a:r>
            <a:endParaRPr lang="en-GB" sz="2400" b="1" dirty="0">
              <a:latin typeface="Calibri" panose="020F0502020204030204" pitchFamily="34" charset="0"/>
            </a:endParaRPr>
          </a:p>
        </p:txBody>
      </p:sp>
      <p:sp>
        <p:nvSpPr>
          <p:cNvPr id="3" name="Slide Number Placeholder 2"/>
          <p:cNvSpPr>
            <a:spLocks noGrp="1"/>
          </p:cNvSpPr>
          <p:nvPr>
            <p:ph type="sldNum" sz="quarter" idx="12"/>
          </p:nvPr>
        </p:nvSpPr>
        <p:spPr/>
        <p:txBody>
          <a:bodyPr/>
          <a:lstStyle/>
          <a:p>
            <a:fld id="{525A3C56-E491-49B2-93F3-63532DF516BC}" type="slidenum">
              <a:rPr lang="en-US" sz="1050" smtClean="0"/>
              <a:pPr/>
              <a:t>15</a:t>
            </a:fld>
            <a:endParaRPr lang="en-US" sz="1050" dirty="0"/>
          </a:p>
        </p:txBody>
      </p:sp>
      <p:sp>
        <p:nvSpPr>
          <p:cNvPr id="5" name="Rectangle 4"/>
          <p:cNvSpPr/>
          <p:nvPr/>
        </p:nvSpPr>
        <p:spPr>
          <a:xfrm>
            <a:off x="378802" y="1030269"/>
            <a:ext cx="8360250" cy="5262979"/>
          </a:xfrm>
          <a:prstGeom prst="rect">
            <a:avLst/>
          </a:prstGeom>
          <a:solidFill>
            <a:schemeClr val="accent2">
              <a:lumMod val="20000"/>
              <a:lumOff val="80000"/>
            </a:schemeClr>
          </a:solidFill>
        </p:spPr>
        <p:txBody>
          <a:bodyPr wrap="square">
            <a:spAutoFit/>
          </a:bodyPr>
          <a:lstStyle/>
          <a:p>
            <a:r>
              <a:rPr lang="en-US" sz="1600" b="1" dirty="0" smtClean="0">
                <a:latin typeface="Calibri" pitchFamily="34" charset="0"/>
              </a:rPr>
              <a:t>Bank:</a:t>
            </a:r>
          </a:p>
          <a:p>
            <a:r>
              <a:rPr lang="en-US" sz="1600" dirty="0" smtClean="0">
                <a:latin typeface="Calibri" pitchFamily="34" charset="0"/>
              </a:rPr>
              <a:t>The </a:t>
            </a:r>
            <a:r>
              <a:rPr lang="en-US" sz="1600" dirty="0">
                <a:latin typeface="Calibri" pitchFamily="34" charset="0"/>
              </a:rPr>
              <a:t>term bank is generally understood as an institution that holds a banking license granted by the Bank regulatory authority and is provided rights to conduct the most fundamental banking services. All Banks come under the Intermediaries categories functioning as a bridge between the savers and the users.</a:t>
            </a:r>
          </a:p>
          <a:p>
            <a:r>
              <a:rPr lang="en-US" sz="1600" b="1" dirty="0">
                <a:latin typeface="Calibri" pitchFamily="34" charset="0"/>
              </a:rPr>
              <a:t> </a:t>
            </a:r>
            <a:endParaRPr lang="en-US" sz="1600" b="1" dirty="0" smtClean="0">
              <a:latin typeface="Calibri" pitchFamily="34" charset="0"/>
            </a:endParaRPr>
          </a:p>
          <a:p>
            <a:r>
              <a:rPr lang="en-US" sz="1600" dirty="0" smtClean="0">
                <a:latin typeface="Calibri" pitchFamily="34" charset="0"/>
              </a:rPr>
              <a:t>A </a:t>
            </a:r>
            <a:r>
              <a:rPr lang="en-US" sz="1600" dirty="0">
                <a:latin typeface="Calibri" pitchFamily="34" charset="0"/>
              </a:rPr>
              <a:t>Bank is a commercial institution licensed as a receiver of deposits. It is a financial institution that accepts deposits and channels the money into lending activities. It provides banking services for profit. The essential function of a bank is to provide services related to the storing of deposits and extending of credit. A bank generates profits from transaction fees on financial services and on the interest it charges for lending. </a:t>
            </a:r>
          </a:p>
          <a:p>
            <a:endParaRPr lang="en-US" sz="1600" dirty="0" smtClean="0">
              <a:latin typeface="Calibri" pitchFamily="34" charset="0"/>
            </a:endParaRPr>
          </a:p>
          <a:p>
            <a:r>
              <a:rPr lang="en-US" sz="1600" b="1" dirty="0">
                <a:latin typeface="Calibri" pitchFamily="34" charset="0"/>
              </a:rPr>
              <a:t>Banking </a:t>
            </a:r>
            <a:r>
              <a:rPr lang="en-US" sz="1600" b="1" dirty="0" smtClean="0">
                <a:latin typeface="Calibri" pitchFamily="34" charset="0"/>
              </a:rPr>
              <a:t>Services:</a:t>
            </a:r>
          </a:p>
          <a:p>
            <a:r>
              <a:rPr lang="en-US" sz="1600" dirty="0" smtClean="0">
                <a:latin typeface="Calibri" pitchFamily="34" charset="0"/>
              </a:rPr>
              <a:t>Nature </a:t>
            </a:r>
            <a:r>
              <a:rPr lang="en-US" sz="1600" dirty="0">
                <a:latin typeface="Calibri" pitchFamily="34" charset="0"/>
              </a:rPr>
              <a:t>of services offered by a bank depends upon the type of the bank and the country, the primary services provided </a:t>
            </a:r>
            <a:r>
              <a:rPr lang="en-US" sz="1600" dirty="0" smtClean="0">
                <a:latin typeface="Calibri" pitchFamily="34" charset="0"/>
              </a:rPr>
              <a:t>include</a:t>
            </a:r>
          </a:p>
          <a:p>
            <a:pPr marL="285750" indent="-285750">
              <a:buFont typeface="Arial" pitchFamily="34" charset="0"/>
              <a:buChar char="•"/>
            </a:pPr>
            <a:r>
              <a:rPr lang="en-US" sz="1600" dirty="0" smtClean="0">
                <a:latin typeface="Calibri" pitchFamily="34" charset="0"/>
              </a:rPr>
              <a:t>Taking </a:t>
            </a:r>
            <a:r>
              <a:rPr lang="en-US" sz="1600" dirty="0">
                <a:latin typeface="Calibri" pitchFamily="34" charset="0"/>
              </a:rPr>
              <a:t>deposits from the general public and issuing checking and savings accounts, keeping money safe while also  allowing withdrawals when needed </a:t>
            </a:r>
            <a:endParaRPr lang="en-US" sz="1600" dirty="0" smtClean="0">
              <a:latin typeface="Calibri" pitchFamily="34" charset="0"/>
            </a:endParaRPr>
          </a:p>
          <a:p>
            <a:pPr marL="285750" indent="-285750">
              <a:buFont typeface="Arial" pitchFamily="34" charset="0"/>
              <a:buChar char="•"/>
            </a:pPr>
            <a:r>
              <a:rPr lang="en-US" sz="1600" dirty="0" smtClean="0">
                <a:latin typeface="Calibri" pitchFamily="34" charset="0"/>
              </a:rPr>
              <a:t>Providing </a:t>
            </a:r>
            <a:r>
              <a:rPr lang="en-US" sz="1600" dirty="0">
                <a:latin typeface="Calibri" pitchFamily="34" charset="0"/>
              </a:rPr>
              <a:t>loans to individuals, businesses &amp; Corporate </a:t>
            </a:r>
          </a:p>
          <a:p>
            <a:pPr marL="285750" indent="-285750">
              <a:buFont typeface="Arial" pitchFamily="34" charset="0"/>
              <a:buChar char="•"/>
            </a:pPr>
            <a:r>
              <a:rPr lang="en-US" sz="1600" dirty="0" smtClean="0">
                <a:latin typeface="Calibri" pitchFamily="34" charset="0"/>
              </a:rPr>
              <a:t>Enchasing </a:t>
            </a:r>
            <a:r>
              <a:rPr lang="en-US" sz="1600" dirty="0" err="1">
                <a:latin typeface="Calibri" pitchFamily="34" charset="0"/>
              </a:rPr>
              <a:t>cheques</a:t>
            </a:r>
            <a:r>
              <a:rPr lang="en-US" sz="1600" dirty="0">
                <a:latin typeface="Calibri" pitchFamily="34" charset="0"/>
              </a:rPr>
              <a:t> </a:t>
            </a:r>
            <a:endParaRPr lang="en-US" sz="1600" dirty="0" smtClean="0">
              <a:latin typeface="Calibri" pitchFamily="34" charset="0"/>
            </a:endParaRPr>
          </a:p>
          <a:p>
            <a:pPr marL="285750" indent="-285750">
              <a:buFont typeface="Arial" pitchFamily="34" charset="0"/>
              <a:buChar char="•"/>
            </a:pPr>
            <a:r>
              <a:rPr lang="en-US" sz="1600" dirty="0">
                <a:latin typeface="Calibri" pitchFamily="34" charset="0"/>
              </a:rPr>
              <a:t>Issuing credit cards, ATM, and debit cards </a:t>
            </a:r>
            <a:endParaRPr lang="en-US" sz="1600" dirty="0" smtClean="0">
              <a:latin typeface="Calibri" pitchFamily="34" charset="0"/>
            </a:endParaRPr>
          </a:p>
          <a:p>
            <a:pPr marL="285750" indent="-285750">
              <a:buFont typeface="Arial" pitchFamily="34" charset="0"/>
              <a:buChar char="•"/>
            </a:pPr>
            <a:r>
              <a:rPr lang="en-US" sz="1600" dirty="0">
                <a:latin typeface="Calibri" pitchFamily="34" charset="0"/>
              </a:rPr>
              <a:t>Storing valuables, particularly in a safe deposit box </a:t>
            </a:r>
          </a:p>
        </p:txBody>
      </p:sp>
    </p:spTree>
    <p:extLst>
      <p:ext uri="{BB962C8B-B14F-4D97-AF65-F5344CB8AC3E}">
        <p14:creationId xmlns:p14="http://schemas.microsoft.com/office/powerpoint/2010/main" val="2318097956"/>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533400" y="731513"/>
            <a:ext cx="7851648" cy="574773"/>
          </a:xfrm>
        </p:spPr>
        <p:txBody>
          <a:bodyPr>
            <a:normAutofit/>
          </a:bodyPr>
          <a:lstStyle/>
          <a:p>
            <a:pPr algn="ctr"/>
            <a:r>
              <a:rPr lang="en-GB" sz="3600" dirty="0" smtClean="0">
                <a:latin typeface="Calibri" panose="020F0502020204030204" pitchFamily="34" charset="0"/>
              </a:rPr>
              <a:t>Quiz</a:t>
            </a:r>
            <a:endParaRPr lang="en-US" sz="3200" dirty="0"/>
          </a:p>
        </p:txBody>
      </p:sp>
      <p:sp>
        <p:nvSpPr>
          <p:cNvPr id="4" name="Title 2"/>
          <p:cNvSpPr txBox="1">
            <a:spLocks/>
          </p:cNvSpPr>
          <p:nvPr/>
        </p:nvSpPr>
        <p:spPr>
          <a:xfrm>
            <a:off x="685800" y="1725785"/>
            <a:ext cx="7851648" cy="4015258"/>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eaLnBrk="1" latinLnBrk="0" hangingPunct="1">
              <a:spcBef>
                <a:spcPct val="0"/>
              </a:spcBef>
              <a:buNone/>
              <a:defRPr kumimoji="0" sz="5600" b="1" kern="1200">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pPr algn="ctr"/>
            <a:endParaRPr lang="en-US" sz="2400" b="0" dirty="0" smtClean="0">
              <a:solidFill>
                <a:schemeClr val="tx1"/>
              </a:solidFill>
              <a:latin typeface="Calibri" pitchFamily="34" charset="0"/>
            </a:endParaRPr>
          </a:p>
          <a:p>
            <a:pPr algn="ctr"/>
            <a:endParaRPr lang="en-US" sz="2400" b="0" dirty="0">
              <a:solidFill>
                <a:schemeClr val="tx1"/>
              </a:solidFill>
              <a:latin typeface="Calibri" pitchFamily="34" charset="0"/>
            </a:endParaRPr>
          </a:p>
          <a:p>
            <a:pPr algn="ctr"/>
            <a:endParaRPr lang="en-US" sz="2400" b="0" dirty="0" smtClean="0">
              <a:solidFill>
                <a:schemeClr val="tx1"/>
              </a:solidFill>
              <a:latin typeface="Calibri" pitchFamily="34" charset="0"/>
            </a:endParaRPr>
          </a:p>
          <a:p>
            <a:pPr algn="ctr"/>
            <a:endParaRPr lang="en-US" sz="2400" b="0" dirty="0">
              <a:solidFill>
                <a:schemeClr val="tx1"/>
              </a:solidFill>
              <a:latin typeface="Calibri" pitchFamily="34" charset="0"/>
            </a:endParaRPr>
          </a:p>
          <a:p>
            <a:pPr algn="ctr"/>
            <a:endParaRPr lang="en-US" sz="2400" b="0" dirty="0" smtClean="0">
              <a:solidFill>
                <a:schemeClr val="tx1"/>
              </a:solidFill>
              <a:latin typeface="Calibri" pitchFamily="34" charset="0"/>
            </a:endParaRPr>
          </a:p>
          <a:p>
            <a:pPr algn="ctr"/>
            <a:endParaRPr lang="en-US" sz="2400" b="0" dirty="0">
              <a:solidFill>
                <a:schemeClr val="tx1"/>
              </a:solidFill>
              <a:latin typeface="Calibri" pitchFamily="34" charset="0"/>
            </a:endParaRPr>
          </a:p>
          <a:p>
            <a:pPr algn="ctr"/>
            <a:endParaRPr lang="en-US" sz="2400" b="0" dirty="0" smtClean="0">
              <a:solidFill>
                <a:schemeClr val="tx1"/>
              </a:solidFill>
              <a:latin typeface="Calibri" pitchFamily="34" charset="0"/>
            </a:endParaRPr>
          </a:p>
          <a:p>
            <a:pPr algn="ctr"/>
            <a:r>
              <a:rPr lang="en-US" sz="2400" b="0" dirty="0" smtClean="0">
                <a:solidFill>
                  <a:schemeClr val="tx1"/>
                </a:solidFill>
                <a:effectLst/>
                <a:latin typeface="Calibri" pitchFamily="34" charset="0"/>
              </a:rPr>
              <a:t>Banks </a:t>
            </a:r>
            <a:r>
              <a:rPr lang="en-US" sz="2400" b="0" dirty="0">
                <a:solidFill>
                  <a:schemeClr val="tx1"/>
                </a:solidFill>
                <a:effectLst/>
                <a:latin typeface="Calibri" pitchFamily="34" charset="0"/>
              </a:rPr>
              <a:t>are commercial </a:t>
            </a:r>
            <a:r>
              <a:rPr lang="en-US" sz="2400" b="0" dirty="0" smtClean="0">
                <a:solidFill>
                  <a:schemeClr val="tx1"/>
                </a:solidFill>
                <a:effectLst/>
                <a:latin typeface="Calibri" pitchFamily="34" charset="0"/>
              </a:rPr>
              <a:t>institutions which can frame their own rules and can run independently – Yes / No?  </a:t>
            </a:r>
            <a:endParaRPr lang="en-US" sz="2400" b="0" dirty="0">
              <a:solidFill>
                <a:schemeClr val="tx1"/>
              </a:solidFill>
              <a:effectLst/>
              <a:latin typeface="Calibri" pitchFamily="34" charset="0"/>
            </a:endParaRPr>
          </a:p>
          <a:p>
            <a:pPr marL="285750" indent="-285750" algn="l">
              <a:buFont typeface="Arial" pitchFamily="34" charset="0"/>
              <a:buChar char="•"/>
            </a:pPr>
            <a:endParaRPr lang="en-US" sz="2400" b="0" dirty="0">
              <a:solidFill>
                <a:schemeClr val="tx1"/>
              </a:solidFill>
              <a:latin typeface="Calibri" pitchFamily="34" charset="0"/>
            </a:endParaRPr>
          </a:p>
          <a:p>
            <a:pPr marL="285750" lvl="1" indent="-285750">
              <a:spcBef>
                <a:spcPct val="0"/>
              </a:spcBef>
              <a:buFont typeface="Arial" pitchFamily="34" charset="0"/>
              <a:buChar char="•"/>
            </a:pPr>
            <a:endParaRPr lang="en-US" sz="1900" dirty="0" smtClean="0">
              <a:latin typeface="Calibri" pitchFamily="34" charset="0"/>
            </a:endParaRPr>
          </a:p>
          <a:p>
            <a:pPr marL="285750" lvl="2" indent="-285750">
              <a:spcBef>
                <a:spcPct val="0"/>
              </a:spcBef>
              <a:buFont typeface="Arial" pitchFamily="34" charset="0"/>
              <a:buChar char="•"/>
            </a:pPr>
            <a:endParaRPr lang="en-US" sz="1900" dirty="0">
              <a:latin typeface="Calibri" pitchFamily="34" charset="0"/>
            </a:endParaRPr>
          </a:p>
          <a:p>
            <a:pPr marL="285750" indent="-285750" algn="l">
              <a:buFont typeface="Arial" pitchFamily="34" charset="0"/>
              <a:buChar char="•"/>
            </a:pPr>
            <a:endParaRPr lang="en-US" sz="1400" b="0" dirty="0" smtClean="0">
              <a:solidFill>
                <a:schemeClr val="tx1"/>
              </a:solidFill>
              <a:latin typeface="Calibri" pitchFamily="34" charset="0"/>
            </a:endParaRPr>
          </a:p>
          <a:p>
            <a:pPr marL="285750" indent="-285750" algn="l">
              <a:buFont typeface="Arial" pitchFamily="34" charset="0"/>
              <a:buChar char="•"/>
            </a:pPr>
            <a:endParaRPr lang="en-US" sz="1400" b="0" dirty="0">
              <a:solidFill>
                <a:schemeClr val="tx1"/>
              </a:solidFill>
              <a:latin typeface="Calibri" pitchFamily="34" charset="0"/>
            </a:endParaRPr>
          </a:p>
          <a:p>
            <a:pPr marL="285750" indent="-285750" algn="l">
              <a:buFont typeface="Arial" pitchFamily="34" charset="0"/>
              <a:buChar char="•"/>
            </a:pPr>
            <a:endParaRPr lang="en-US" sz="1400" b="0" dirty="0" smtClean="0">
              <a:solidFill>
                <a:schemeClr val="tx1"/>
              </a:solidFill>
              <a:latin typeface="Calibri" pitchFamily="34" charset="0"/>
            </a:endParaRPr>
          </a:p>
          <a:p>
            <a:pPr marL="285750" indent="-285750" algn="l">
              <a:buFont typeface="Arial" pitchFamily="34" charset="0"/>
              <a:buChar char="•"/>
            </a:pPr>
            <a:endParaRPr lang="en-US" sz="1400" b="0" dirty="0">
              <a:solidFill>
                <a:schemeClr val="tx1"/>
              </a:solidFill>
              <a:latin typeface="Calibri" pitchFamily="34" charset="0"/>
            </a:endParaRPr>
          </a:p>
          <a:p>
            <a:pPr marL="285750" indent="-285750" algn="l">
              <a:buFont typeface="Arial" pitchFamily="34" charset="0"/>
              <a:buChar char="•"/>
            </a:pPr>
            <a:endParaRPr lang="en-US" sz="1400" b="0" dirty="0" smtClean="0">
              <a:solidFill>
                <a:schemeClr val="tx1"/>
              </a:solidFill>
              <a:latin typeface="Calibri" pitchFamily="34" charset="0"/>
            </a:endParaRPr>
          </a:p>
          <a:p>
            <a:pPr marL="285750" indent="-285750" algn="l">
              <a:buFont typeface="Arial" pitchFamily="34" charset="0"/>
              <a:buChar char="•"/>
            </a:pPr>
            <a:endParaRPr lang="en-US" sz="1400" b="0" dirty="0">
              <a:solidFill>
                <a:schemeClr val="tx1"/>
              </a:solidFill>
              <a:latin typeface="Calibri" pitchFamily="34" charset="0"/>
            </a:endParaRPr>
          </a:p>
          <a:p>
            <a:pPr marL="285750" indent="-285750" algn="l">
              <a:buFont typeface="Arial" pitchFamily="34" charset="0"/>
              <a:buChar char="•"/>
            </a:pPr>
            <a:endParaRPr lang="en-US" sz="3200" b="0" dirty="0">
              <a:solidFill>
                <a:schemeClr val="tx1"/>
              </a:solidFill>
              <a:latin typeface="Calibri" pitchFamily="34" charset="0"/>
            </a:endParaRPr>
          </a:p>
        </p:txBody>
      </p:sp>
    </p:spTree>
    <p:extLst>
      <p:ext uri="{BB962C8B-B14F-4D97-AF65-F5344CB8AC3E}">
        <p14:creationId xmlns:p14="http://schemas.microsoft.com/office/powerpoint/2010/main" val="3206772330"/>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533400" y="1554482"/>
            <a:ext cx="7851648" cy="1828800"/>
          </a:xfrm>
        </p:spPr>
        <p:txBody>
          <a:bodyPr>
            <a:normAutofit/>
          </a:bodyPr>
          <a:lstStyle/>
          <a:p>
            <a:pPr algn="ctr"/>
            <a:r>
              <a:rPr lang="en-GB" sz="3600" dirty="0" smtClean="0">
                <a:latin typeface="Calibri" panose="020F0502020204030204" pitchFamily="34" charset="0"/>
              </a:rPr>
              <a:t>Types of Banks</a:t>
            </a:r>
            <a:endParaRPr lang="en-US" sz="3200" dirty="0"/>
          </a:p>
        </p:txBody>
      </p:sp>
    </p:spTree>
    <p:extLst>
      <p:ext uri="{BB962C8B-B14F-4D97-AF65-F5344CB8AC3E}">
        <p14:creationId xmlns:p14="http://schemas.microsoft.com/office/powerpoint/2010/main" val="3777426649"/>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8802" y="182882"/>
            <a:ext cx="8360250" cy="705392"/>
          </a:xfrm>
          <a:solidFill>
            <a:schemeClr val="accent2">
              <a:lumMod val="20000"/>
              <a:lumOff val="80000"/>
            </a:schemeClr>
          </a:solidFill>
        </p:spPr>
        <p:txBody>
          <a:bodyPr>
            <a:normAutofit/>
          </a:bodyPr>
          <a:lstStyle/>
          <a:p>
            <a:pPr algn="ctr"/>
            <a:r>
              <a:rPr lang="en-GB" sz="2400" b="1" dirty="0">
                <a:solidFill>
                  <a:schemeClr val="accent1">
                    <a:lumMod val="75000"/>
                  </a:schemeClr>
                </a:solidFill>
                <a:latin typeface="Calibri" panose="020F0502020204030204" pitchFamily="34" charset="0"/>
              </a:rPr>
              <a:t>Types of Banks</a:t>
            </a:r>
            <a:endParaRPr lang="en-GB" sz="2400" b="1" dirty="0">
              <a:latin typeface="Calibri" panose="020F0502020204030204" pitchFamily="34" charset="0"/>
            </a:endParaRPr>
          </a:p>
        </p:txBody>
      </p:sp>
      <p:sp>
        <p:nvSpPr>
          <p:cNvPr id="3" name="Slide Number Placeholder 2"/>
          <p:cNvSpPr>
            <a:spLocks noGrp="1"/>
          </p:cNvSpPr>
          <p:nvPr>
            <p:ph type="sldNum" sz="quarter" idx="12"/>
          </p:nvPr>
        </p:nvSpPr>
        <p:spPr/>
        <p:txBody>
          <a:bodyPr/>
          <a:lstStyle/>
          <a:p>
            <a:fld id="{525A3C56-E491-49B2-93F3-63532DF516BC}" type="slidenum">
              <a:rPr lang="en-US" sz="1050" smtClean="0"/>
              <a:pPr/>
              <a:t>18</a:t>
            </a:fld>
            <a:endParaRPr lang="en-US" sz="1050" dirty="0"/>
          </a:p>
        </p:txBody>
      </p:sp>
      <p:sp>
        <p:nvSpPr>
          <p:cNvPr id="5" name="Rectangle 4"/>
          <p:cNvSpPr/>
          <p:nvPr/>
        </p:nvSpPr>
        <p:spPr>
          <a:xfrm>
            <a:off x="378802" y="1028781"/>
            <a:ext cx="8360250" cy="5078313"/>
          </a:xfrm>
          <a:prstGeom prst="rect">
            <a:avLst/>
          </a:prstGeom>
          <a:solidFill>
            <a:schemeClr val="accent2">
              <a:lumMod val="20000"/>
              <a:lumOff val="80000"/>
            </a:schemeClr>
          </a:solidFill>
        </p:spPr>
        <p:txBody>
          <a:bodyPr wrap="square">
            <a:spAutoFit/>
          </a:bodyPr>
          <a:lstStyle/>
          <a:p>
            <a:pPr algn="ctr"/>
            <a:r>
              <a:rPr lang="en-US" sz="2000" b="1" u="sng" dirty="0" smtClean="0">
                <a:latin typeface="Calibri" pitchFamily="34" charset="0"/>
              </a:rPr>
              <a:t>Types </a:t>
            </a:r>
            <a:r>
              <a:rPr lang="en-US" sz="2000" b="1" u="sng" dirty="0">
                <a:latin typeface="Calibri" pitchFamily="34" charset="0"/>
              </a:rPr>
              <a:t>of Banks</a:t>
            </a:r>
          </a:p>
          <a:p>
            <a:endParaRPr lang="en-US" sz="1600" dirty="0">
              <a:latin typeface="Calibri" pitchFamily="34" charset="0"/>
            </a:endParaRPr>
          </a:p>
          <a:p>
            <a:r>
              <a:rPr lang="en-US" sz="1600" dirty="0">
                <a:latin typeface="Calibri" pitchFamily="34" charset="0"/>
              </a:rPr>
              <a:t>Banking activities can be characterized as </a:t>
            </a:r>
            <a:r>
              <a:rPr lang="en-US" sz="1600" dirty="0" smtClean="0">
                <a:latin typeface="Calibri" pitchFamily="34" charset="0"/>
              </a:rPr>
              <a:t>retail </a:t>
            </a:r>
            <a:r>
              <a:rPr lang="en-US" sz="1600" dirty="0">
                <a:latin typeface="Calibri" pitchFamily="34" charset="0"/>
              </a:rPr>
              <a:t>banking and </a:t>
            </a:r>
            <a:r>
              <a:rPr lang="en-US" sz="1600" dirty="0" smtClean="0">
                <a:latin typeface="Calibri" pitchFamily="34" charset="0"/>
              </a:rPr>
              <a:t>investment </a:t>
            </a:r>
            <a:r>
              <a:rPr lang="en-US" sz="1600" dirty="0">
                <a:latin typeface="Calibri" pitchFamily="34" charset="0"/>
              </a:rPr>
              <a:t>banking. Most banks are profit-making, private enterprises. Some are owned by government, or are non-profit making. In some jurisdictions retail and investment activities have been, separated by law</a:t>
            </a:r>
            <a:r>
              <a:rPr lang="en-US" sz="1600" dirty="0" smtClean="0">
                <a:latin typeface="Calibri" pitchFamily="34" charset="0"/>
              </a:rPr>
              <a:t>.</a:t>
            </a:r>
          </a:p>
          <a:p>
            <a:endParaRPr lang="en-US" sz="1600" dirty="0">
              <a:latin typeface="Calibri" pitchFamily="34" charset="0"/>
            </a:endParaRPr>
          </a:p>
          <a:p>
            <a:r>
              <a:rPr lang="en-US" sz="1600" b="1" dirty="0" smtClean="0">
                <a:latin typeface="Calibri" pitchFamily="34" charset="0"/>
              </a:rPr>
              <a:t> </a:t>
            </a:r>
          </a:p>
          <a:p>
            <a:endParaRPr lang="en-US" sz="1600" b="1" dirty="0">
              <a:latin typeface="Calibri" pitchFamily="34" charset="0"/>
            </a:endParaRPr>
          </a:p>
          <a:p>
            <a:endParaRPr lang="en-US" sz="1600" b="1" dirty="0" smtClean="0">
              <a:latin typeface="Calibri" pitchFamily="34" charset="0"/>
            </a:endParaRPr>
          </a:p>
          <a:p>
            <a:endParaRPr lang="en-US" sz="1600" b="1" dirty="0" smtClean="0">
              <a:latin typeface="Calibri" pitchFamily="34" charset="0"/>
            </a:endParaRPr>
          </a:p>
          <a:p>
            <a:endParaRPr lang="en-US" sz="1600" b="1" dirty="0">
              <a:latin typeface="Calibri" pitchFamily="34" charset="0"/>
            </a:endParaRPr>
          </a:p>
          <a:p>
            <a:endParaRPr lang="en-US" sz="1600" b="1" dirty="0" smtClean="0">
              <a:latin typeface="Calibri" pitchFamily="34" charset="0"/>
            </a:endParaRPr>
          </a:p>
          <a:p>
            <a:endParaRPr lang="en-US" sz="1600" b="1" dirty="0">
              <a:latin typeface="Calibri" pitchFamily="34" charset="0"/>
            </a:endParaRPr>
          </a:p>
          <a:p>
            <a:endParaRPr lang="en-US" sz="1600" b="1" dirty="0" smtClean="0">
              <a:latin typeface="Calibri" pitchFamily="34" charset="0"/>
            </a:endParaRPr>
          </a:p>
          <a:p>
            <a:endParaRPr lang="en-US" sz="1600" b="1" dirty="0">
              <a:latin typeface="Calibri" pitchFamily="34" charset="0"/>
            </a:endParaRPr>
          </a:p>
          <a:p>
            <a:endParaRPr lang="en-US" sz="1600" b="1" dirty="0">
              <a:latin typeface="Calibri" pitchFamily="34" charset="0"/>
            </a:endParaRPr>
          </a:p>
          <a:p>
            <a:endParaRPr lang="en-US" sz="1600" b="1" dirty="0" smtClean="0">
              <a:latin typeface="Calibri" pitchFamily="34" charset="0"/>
            </a:endParaRPr>
          </a:p>
          <a:p>
            <a:endParaRPr lang="en-US" sz="1600" b="1" dirty="0">
              <a:latin typeface="Calibri" pitchFamily="34" charset="0"/>
            </a:endParaRPr>
          </a:p>
          <a:p>
            <a:endParaRPr lang="en-US" sz="1600" b="1" dirty="0" smtClean="0">
              <a:latin typeface="Calibri" pitchFamily="34" charset="0"/>
            </a:endParaRPr>
          </a:p>
          <a:p>
            <a:endParaRPr lang="en-US" sz="1600" b="1" dirty="0">
              <a:latin typeface="Calibri" pitchFamily="34" charset="0"/>
            </a:endParaRPr>
          </a:p>
        </p:txBody>
      </p:sp>
      <p:graphicFrame>
        <p:nvGraphicFramePr>
          <p:cNvPr id="9" name="Diagram 8"/>
          <p:cNvGraphicFramePr/>
          <p:nvPr>
            <p:extLst>
              <p:ext uri="{D42A27DB-BD31-4B8C-83A1-F6EECF244321}">
                <p14:modId xmlns:p14="http://schemas.microsoft.com/office/powerpoint/2010/main" val="1427360310"/>
              </p:ext>
            </p:extLst>
          </p:nvPr>
        </p:nvGraphicFramePr>
        <p:xfrm>
          <a:off x="818604" y="2850984"/>
          <a:ext cx="7463247" cy="12017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72635296"/>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8802" y="182882"/>
            <a:ext cx="8360250" cy="705392"/>
          </a:xfrm>
          <a:solidFill>
            <a:schemeClr val="accent2">
              <a:lumMod val="20000"/>
              <a:lumOff val="80000"/>
            </a:schemeClr>
          </a:solidFill>
        </p:spPr>
        <p:txBody>
          <a:bodyPr>
            <a:normAutofit/>
          </a:bodyPr>
          <a:lstStyle/>
          <a:p>
            <a:pPr algn="ctr"/>
            <a:r>
              <a:rPr lang="en-GB" sz="2400" b="1" dirty="0" smtClean="0">
                <a:solidFill>
                  <a:schemeClr val="accent1">
                    <a:lumMod val="75000"/>
                  </a:schemeClr>
                </a:solidFill>
                <a:latin typeface="Calibri" panose="020F0502020204030204" pitchFamily="34" charset="0"/>
              </a:rPr>
              <a:t>Types of Banks</a:t>
            </a:r>
            <a:endParaRPr lang="en-GB" sz="2400" b="1" dirty="0">
              <a:latin typeface="Calibri" panose="020F0502020204030204" pitchFamily="34" charset="0"/>
            </a:endParaRPr>
          </a:p>
        </p:txBody>
      </p:sp>
      <p:sp>
        <p:nvSpPr>
          <p:cNvPr id="3" name="Slide Number Placeholder 2"/>
          <p:cNvSpPr>
            <a:spLocks noGrp="1"/>
          </p:cNvSpPr>
          <p:nvPr>
            <p:ph type="sldNum" sz="quarter" idx="12"/>
          </p:nvPr>
        </p:nvSpPr>
        <p:spPr/>
        <p:txBody>
          <a:bodyPr/>
          <a:lstStyle/>
          <a:p>
            <a:fld id="{525A3C56-E491-49B2-93F3-63532DF516BC}" type="slidenum">
              <a:rPr lang="en-US" sz="1050" smtClean="0"/>
              <a:pPr/>
              <a:t>19</a:t>
            </a:fld>
            <a:endParaRPr lang="en-US" sz="1050" dirty="0"/>
          </a:p>
        </p:txBody>
      </p:sp>
      <p:sp>
        <p:nvSpPr>
          <p:cNvPr id="5" name="Rectangle 4"/>
          <p:cNvSpPr/>
          <p:nvPr/>
        </p:nvSpPr>
        <p:spPr>
          <a:xfrm>
            <a:off x="378802" y="1030269"/>
            <a:ext cx="8360250" cy="4031873"/>
          </a:xfrm>
          <a:prstGeom prst="rect">
            <a:avLst/>
          </a:prstGeom>
          <a:solidFill>
            <a:schemeClr val="accent2">
              <a:lumMod val="20000"/>
              <a:lumOff val="80000"/>
            </a:schemeClr>
          </a:solidFill>
        </p:spPr>
        <p:txBody>
          <a:bodyPr wrap="square">
            <a:spAutoFit/>
          </a:bodyPr>
          <a:lstStyle/>
          <a:p>
            <a:r>
              <a:rPr lang="en-US" sz="1600" b="1" dirty="0" smtClean="0">
                <a:latin typeface="Calibri" pitchFamily="34" charset="0"/>
              </a:rPr>
              <a:t>Central Banks:</a:t>
            </a:r>
          </a:p>
          <a:p>
            <a:r>
              <a:rPr lang="en-US" sz="1600" dirty="0" smtClean="0">
                <a:latin typeface="Calibri" pitchFamily="34" charset="0"/>
              </a:rPr>
              <a:t>Central Bank of each country is the apex financial institution and performs the duties of Advisory as well as  Regulatory functions. They are responsible for the following broad functions:</a:t>
            </a:r>
          </a:p>
          <a:p>
            <a:endParaRPr lang="en-US" sz="1600" dirty="0">
              <a:latin typeface="Calibri" pitchFamily="34" charset="0"/>
            </a:endParaRPr>
          </a:p>
          <a:p>
            <a:pPr marL="285750" indent="-285750">
              <a:buFont typeface="Arial" pitchFamily="34" charset="0"/>
              <a:buChar char="•"/>
            </a:pPr>
            <a:r>
              <a:rPr lang="en-US" sz="1600" dirty="0" smtClean="0">
                <a:latin typeface="Calibri" pitchFamily="34" charset="0"/>
              </a:rPr>
              <a:t>Supervision of the banking system</a:t>
            </a:r>
          </a:p>
          <a:p>
            <a:pPr marL="285750" indent="-285750">
              <a:buFont typeface="Arial" pitchFamily="34" charset="0"/>
              <a:buChar char="•"/>
            </a:pPr>
            <a:r>
              <a:rPr lang="en-US" sz="1600" dirty="0" smtClean="0">
                <a:latin typeface="Calibri" pitchFamily="34" charset="0"/>
              </a:rPr>
              <a:t>Advising the government on monetary policy</a:t>
            </a:r>
          </a:p>
          <a:p>
            <a:pPr marL="285750" indent="-285750">
              <a:buFont typeface="Arial" pitchFamily="34" charset="0"/>
              <a:buChar char="•"/>
            </a:pPr>
            <a:r>
              <a:rPr lang="en-US" sz="1600" dirty="0" smtClean="0">
                <a:latin typeface="Calibri" pitchFamily="34" charset="0"/>
              </a:rPr>
              <a:t> Issue of bank notes and controlling currency reserves</a:t>
            </a:r>
          </a:p>
          <a:p>
            <a:pPr marL="285750" indent="-285750">
              <a:buFont typeface="Arial" pitchFamily="34" charset="0"/>
              <a:buChar char="•"/>
            </a:pPr>
            <a:r>
              <a:rPr lang="en-US" sz="1600" dirty="0" smtClean="0">
                <a:latin typeface="Calibri" pitchFamily="34" charset="0"/>
              </a:rPr>
              <a:t>Acting as banker to other banks</a:t>
            </a:r>
          </a:p>
          <a:p>
            <a:pPr marL="285750" indent="-285750">
              <a:buFont typeface="Arial" pitchFamily="34" charset="0"/>
              <a:buChar char="•"/>
            </a:pPr>
            <a:r>
              <a:rPr lang="en-US" sz="1600" dirty="0" smtClean="0">
                <a:latin typeface="Calibri" pitchFamily="34" charset="0"/>
              </a:rPr>
              <a:t>Acting as banker </a:t>
            </a:r>
            <a:r>
              <a:rPr lang="en-US" sz="1600" dirty="0">
                <a:latin typeface="Calibri" pitchFamily="34" charset="0"/>
              </a:rPr>
              <a:t>to government </a:t>
            </a:r>
            <a:endParaRPr lang="en-US" sz="1600" dirty="0" smtClean="0">
              <a:latin typeface="Calibri" pitchFamily="34" charset="0"/>
            </a:endParaRPr>
          </a:p>
          <a:p>
            <a:pPr marL="285750" indent="-285750">
              <a:buFont typeface="Arial" pitchFamily="34" charset="0"/>
              <a:buChar char="•"/>
            </a:pPr>
            <a:r>
              <a:rPr lang="en-US" sz="1600" dirty="0" smtClean="0">
                <a:latin typeface="Calibri" pitchFamily="34" charset="0"/>
              </a:rPr>
              <a:t>Raising money for the government</a:t>
            </a:r>
          </a:p>
          <a:p>
            <a:pPr marL="285750" indent="-285750">
              <a:buFont typeface="Arial" pitchFamily="34" charset="0"/>
              <a:buChar char="•"/>
            </a:pPr>
            <a:r>
              <a:rPr lang="en-US" sz="1600" dirty="0" smtClean="0">
                <a:latin typeface="Calibri" pitchFamily="34" charset="0"/>
              </a:rPr>
              <a:t>Liaising with international financial bodies and regulators</a:t>
            </a:r>
          </a:p>
          <a:p>
            <a:endParaRPr lang="en-US" sz="1600" dirty="0">
              <a:latin typeface="Calibri" pitchFamily="34" charset="0"/>
            </a:endParaRPr>
          </a:p>
          <a:p>
            <a:r>
              <a:rPr lang="en-US" sz="1600" dirty="0" smtClean="0">
                <a:latin typeface="Calibri" pitchFamily="34" charset="0"/>
              </a:rPr>
              <a:t>The reserve bank of India, The US Federal Reserve, The Bank of England, The Bank of Mexico, The bank of Japan, The Bank of Canada, The Reserve Bank of Australia are few examples of Central Banks.  </a:t>
            </a:r>
          </a:p>
          <a:p>
            <a:endParaRPr lang="en-US" sz="1600" b="1" dirty="0">
              <a:latin typeface="Calibri" pitchFamily="34" charset="0"/>
            </a:endParaRPr>
          </a:p>
        </p:txBody>
      </p:sp>
    </p:spTree>
    <p:extLst>
      <p:ext uri="{BB962C8B-B14F-4D97-AF65-F5344CB8AC3E}">
        <p14:creationId xmlns:p14="http://schemas.microsoft.com/office/powerpoint/2010/main" val="479571533"/>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533400" y="1397726"/>
            <a:ext cx="7851648" cy="1828800"/>
          </a:xfrm>
        </p:spPr>
        <p:txBody>
          <a:bodyPr>
            <a:normAutofit/>
          </a:bodyPr>
          <a:lstStyle/>
          <a:p>
            <a:pPr algn="ctr"/>
            <a:r>
              <a:rPr lang="en-US" sz="3600" dirty="0" smtClean="0">
                <a:latin typeface="Calibri" panose="020F0502020204030204" pitchFamily="34" charset="0"/>
              </a:rPr>
              <a:t>Financial</a:t>
            </a:r>
            <a:r>
              <a:rPr lang="en-US" sz="3200" dirty="0" smtClean="0">
                <a:latin typeface="Calibri" panose="020F0502020204030204" pitchFamily="34" charset="0"/>
              </a:rPr>
              <a:t> System</a:t>
            </a:r>
            <a:endParaRPr lang="en-US" sz="3200" dirty="0"/>
          </a:p>
        </p:txBody>
      </p:sp>
    </p:spTree>
    <p:extLst>
      <p:ext uri="{BB962C8B-B14F-4D97-AF65-F5344CB8AC3E}">
        <p14:creationId xmlns:p14="http://schemas.microsoft.com/office/powerpoint/2010/main" val="3269874124"/>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8802" y="182882"/>
            <a:ext cx="8360250" cy="705392"/>
          </a:xfrm>
          <a:solidFill>
            <a:schemeClr val="accent2">
              <a:lumMod val="20000"/>
              <a:lumOff val="80000"/>
            </a:schemeClr>
          </a:solidFill>
        </p:spPr>
        <p:txBody>
          <a:bodyPr>
            <a:normAutofit/>
          </a:bodyPr>
          <a:lstStyle/>
          <a:p>
            <a:pPr algn="ctr"/>
            <a:r>
              <a:rPr lang="en-GB" sz="2400" b="1" dirty="0" smtClean="0">
                <a:solidFill>
                  <a:schemeClr val="accent1">
                    <a:lumMod val="75000"/>
                  </a:schemeClr>
                </a:solidFill>
                <a:latin typeface="Calibri" panose="020F0502020204030204" pitchFamily="34" charset="0"/>
              </a:rPr>
              <a:t>Types of Banks</a:t>
            </a:r>
            <a:endParaRPr lang="en-GB" sz="2400" b="1" dirty="0">
              <a:latin typeface="Calibri" panose="020F0502020204030204" pitchFamily="34" charset="0"/>
            </a:endParaRPr>
          </a:p>
        </p:txBody>
      </p:sp>
      <p:sp>
        <p:nvSpPr>
          <p:cNvPr id="3" name="Slide Number Placeholder 2"/>
          <p:cNvSpPr>
            <a:spLocks noGrp="1"/>
          </p:cNvSpPr>
          <p:nvPr>
            <p:ph type="sldNum" sz="quarter" idx="12"/>
          </p:nvPr>
        </p:nvSpPr>
        <p:spPr/>
        <p:txBody>
          <a:bodyPr/>
          <a:lstStyle/>
          <a:p>
            <a:fld id="{525A3C56-E491-49B2-93F3-63532DF516BC}" type="slidenum">
              <a:rPr lang="en-US" sz="1050" smtClean="0"/>
              <a:pPr/>
              <a:t>20</a:t>
            </a:fld>
            <a:endParaRPr lang="en-US" sz="1050" dirty="0"/>
          </a:p>
        </p:txBody>
      </p:sp>
      <p:sp>
        <p:nvSpPr>
          <p:cNvPr id="5" name="Rectangle 4"/>
          <p:cNvSpPr/>
          <p:nvPr/>
        </p:nvSpPr>
        <p:spPr>
          <a:xfrm>
            <a:off x="378802" y="1017206"/>
            <a:ext cx="8360250" cy="4770537"/>
          </a:xfrm>
          <a:prstGeom prst="rect">
            <a:avLst/>
          </a:prstGeom>
          <a:solidFill>
            <a:schemeClr val="accent2">
              <a:lumMod val="20000"/>
              <a:lumOff val="80000"/>
            </a:schemeClr>
          </a:solidFill>
        </p:spPr>
        <p:txBody>
          <a:bodyPr wrap="square">
            <a:spAutoFit/>
          </a:bodyPr>
          <a:lstStyle/>
          <a:p>
            <a:r>
              <a:rPr lang="en-US" sz="1600" b="1" dirty="0" smtClean="0">
                <a:latin typeface="Calibri" pitchFamily="34" charset="0"/>
              </a:rPr>
              <a:t>Commercial / Retail Banks :</a:t>
            </a:r>
          </a:p>
          <a:p>
            <a:r>
              <a:rPr lang="en-US" sz="1600" dirty="0" smtClean="0">
                <a:latin typeface="Calibri" pitchFamily="34" charset="0"/>
              </a:rPr>
              <a:t>Commercial Banks are financial intermediaries whose prime function is to accept deposits from the public and provide short term loans to individuals and business. Consequently, the customer base of Commercial Banks is very large compared to other categories of the banks.</a:t>
            </a:r>
          </a:p>
          <a:p>
            <a:endParaRPr lang="en-US" sz="1600" dirty="0">
              <a:latin typeface="Calibri" pitchFamily="34" charset="0"/>
            </a:endParaRPr>
          </a:p>
          <a:p>
            <a:r>
              <a:rPr lang="en-US" sz="1600" dirty="0" smtClean="0">
                <a:latin typeface="Calibri" pitchFamily="34" charset="0"/>
              </a:rPr>
              <a:t>For accepting deposits, they device a number of deposit schemes (products) such as checking (current), Savings bank, Fixed Deposit and Certificates of Deposit Accounts.</a:t>
            </a:r>
          </a:p>
          <a:p>
            <a:endParaRPr lang="en-US" sz="1600" dirty="0">
              <a:latin typeface="Calibri" pitchFamily="34" charset="0"/>
            </a:endParaRPr>
          </a:p>
          <a:p>
            <a:r>
              <a:rPr lang="en-US" sz="1600" dirty="0" smtClean="0">
                <a:latin typeface="Calibri" pitchFamily="34" charset="0"/>
              </a:rPr>
              <a:t>Similarly for lending bank device products in the form of Business loans, Industry loans, Housing loans, Conveyance loans etc., </a:t>
            </a:r>
          </a:p>
          <a:p>
            <a:endParaRPr lang="en-US" sz="1600" dirty="0">
              <a:latin typeface="Calibri" pitchFamily="34" charset="0"/>
            </a:endParaRPr>
          </a:p>
          <a:p>
            <a:r>
              <a:rPr lang="en-US" sz="1600" dirty="0" smtClean="0">
                <a:latin typeface="Calibri" pitchFamily="34" charset="0"/>
              </a:rPr>
              <a:t>Since large proportion of a Commercial bank deposits is payable on demand, bank mostly offer short-term loans. Long-term are left to Development banks and Specialized Financial  Institutions (SFIs)</a:t>
            </a:r>
          </a:p>
          <a:p>
            <a:endParaRPr lang="en-US" sz="1600" dirty="0">
              <a:latin typeface="Calibri" pitchFamily="34" charset="0"/>
            </a:endParaRPr>
          </a:p>
          <a:p>
            <a:r>
              <a:rPr lang="en-US" sz="1600" dirty="0" smtClean="0">
                <a:latin typeface="Calibri" pitchFamily="34" charset="0"/>
              </a:rPr>
              <a:t>Banking activities are channelized through 2 broad streams:</a:t>
            </a:r>
          </a:p>
          <a:p>
            <a:pPr marL="285750" indent="-285750">
              <a:buFont typeface="Arial" pitchFamily="34" charset="0"/>
              <a:buChar char="•"/>
            </a:pPr>
            <a:r>
              <a:rPr lang="en-US" sz="1600" dirty="0" smtClean="0">
                <a:latin typeface="Calibri" pitchFamily="34" charset="0"/>
              </a:rPr>
              <a:t>Retail Banking caters to the needs of individuals and small business</a:t>
            </a:r>
          </a:p>
          <a:p>
            <a:pPr marL="285750" indent="-285750">
              <a:buFont typeface="Arial" pitchFamily="34" charset="0"/>
              <a:buChar char="•"/>
            </a:pPr>
            <a:r>
              <a:rPr lang="en-US" sz="1600" dirty="0" smtClean="0">
                <a:latin typeface="Calibri" pitchFamily="34" charset="0"/>
              </a:rPr>
              <a:t>Wholesale (Corporate) Banking targets large corporations  and companies</a:t>
            </a:r>
          </a:p>
          <a:p>
            <a:endParaRPr lang="en-US" sz="1600" b="1" dirty="0">
              <a:latin typeface="Calibri" pitchFamily="34" charset="0"/>
            </a:endParaRPr>
          </a:p>
        </p:txBody>
      </p:sp>
    </p:spTree>
    <p:extLst>
      <p:ext uri="{BB962C8B-B14F-4D97-AF65-F5344CB8AC3E}">
        <p14:creationId xmlns:p14="http://schemas.microsoft.com/office/powerpoint/2010/main" val="1611719544"/>
      </p:ext>
    </p:extLst>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8802" y="104503"/>
            <a:ext cx="8360250" cy="783771"/>
          </a:xfrm>
          <a:solidFill>
            <a:schemeClr val="accent2">
              <a:lumMod val="20000"/>
              <a:lumOff val="80000"/>
            </a:schemeClr>
          </a:solidFill>
        </p:spPr>
        <p:txBody>
          <a:bodyPr>
            <a:normAutofit/>
          </a:bodyPr>
          <a:lstStyle/>
          <a:p>
            <a:pPr algn="ctr"/>
            <a:r>
              <a:rPr lang="en-GB" sz="2400" b="1" dirty="0" smtClean="0">
                <a:solidFill>
                  <a:schemeClr val="accent1">
                    <a:lumMod val="75000"/>
                  </a:schemeClr>
                </a:solidFill>
                <a:latin typeface="Calibri" panose="020F0502020204030204" pitchFamily="34" charset="0"/>
              </a:rPr>
              <a:t>Types of Banks</a:t>
            </a:r>
            <a:endParaRPr lang="en-GB" sz="2400" b="1" dirty="0">
              <a:latin typeface="Calibri" panose="020F0502020204030204" pitchFamily="34" charset="0"/>
            </a:endParaRPr>
          </a:p>
        </p:txBody>
      </p:sp>
      <p:sp>
        <p:nvSpPr>
          <p:cNvPr id="3" name="Slide Number Placeholder 2"/>
          <p:cNvSpPr>
            <a:spLocks noGrp="1"/>
          </p:cNvSpPr>
          <p:nvPr>
            <p:ph type="sldNum" sz="quarter" idx="12"/>
          </p:nvPr>
        </p:nvSpPr>
        <p:spPr/>
        <p:txBody>
          <a:bodyPr/>
          <a:lstStyle/>
          <a:p>
            <a:fld id="{525A3C56-E491-49B2-93F3-63532DF516BC}" type="slidenum">
              <a:rPr lang="en-US" sz="1050" smtClean="0"/>
              <a:pPr/>
              <a:t>21</a:t>
            </a:fld>
            <a:endParaRPr lang="en-US" sz="1050" dirty="0"/>
          </a:p>
        </p:txBody>
      </p:sp>
      <p:sp>
        <p:nvSpPr>
          <p:cNvPr id="5" name="Rectangle 4"/>
          <p:cNvSpPr/>
          <p:nvPr/>
        </p:nvSpPr>
        <p:spPr>
          <a:xfrm>
            <a:off x="378802" y="1004143"/>
            <a:ext cx="8360250" cy="5262979"/>
          </a:xfrm>
          <a:prstGeom prst="rect">
            <a:avLst/>
          </a:prstGeom>
          <a:solidFill>
            <a:schemeClr val="accent2">
              <a:lumMod val="20000"/>
              <a:lumOff val="80000"/>
            </a:schemeClr>
          </a:solidFill>
        </p:spPr>
        <p:txBody>
          <a:bodyPr wrap="square">
            <a:spAutoFit/>
          </a:bodyPr>
          <a:lstStyle/>
          <a:p>
            <a:r>
              <a:rPr lang="en-US" sz="1600" b="1" dirty="0" smtClean="0">
                <a:latin typeface="Calibri" pitchFamily="34" charset="0"/>
              </a:rPr>
              <a:t>Investment and Merchant Banks:</a:t>
            </a:r>
          </a:p>
          <a:p>
            <a:endParaRPr lang="en-US" sz="1600" b="1" dirty="0">
              <a:latin typeface="Calibri" pitchFamily="34" charset="0"/>
            </a:endParaRPr>
          </a:p>
          <a:p>
            <a:endParaRPr lang="en-US" sz="1600" b="1" dirty="0" smtClean="0">
              <a:latin typeface="Calibri" pitchFamily="34" charset="0"/>
            </a:endParaRPr>
          </a:p>
          <a:p>
            <a:endParaRPr lang="en-US" sz="1600" b="1" dirty="0">
              <a:latin typeface="Calibri" pitchFamily="34" charset="0"/>
            </a:endParaRPr>
          </a:p>
          <a:p>
            <a:endParaRPr lang="en-US" sz="1600" b="1" dirty="0" smtClean="0">
              <a:latin typeface="Calibri" pitchFamily="34" charset="0"/>
            </a:endParaRPr>
          </a:p>
          <a:p>
            <a:endParaRPr lang="en-US" sz="1600" b="1" dirty="0">
              <a:latin typeface="Calibri" pitchFamily="34" charset="0"/>
            </a:endParaRPr>
          </a:p>
          <a:p>
            <a:endParaRPr lang="en-US" sz="1600" b="1" dirty="0" smtClean="0">
              <a:latin typeface="Calibri" pitchFamily="34" charset="0"/>
            </a:endParaRPr>
          </a:p>
          <a:p>
            <a:endParaRPr lang="en-US" sz="1600" b="1" dirty="0">
              <a:latin typeface="Calibri" pitchFamily="34" charset="0"/>
            </a:endParaRPr>
          </a:p>
          <a:p>
            <a:endParaRPr lang="en-US" sz="1600" b="1" dirty="0" smtClean="0">
              <a:latin typeface="Calibri" pitchFamily="34" charset="0"/>
            </a:endParaRPr>
          </a:p>
          <a:p>
            <a:endParaRPr lang="en-US" sz="1600" b="1" dirty="0">
              <a:latin typeface="Calibri" pitchFamily="34" charset="0"/>
            </a:endParaRPr>
          </a:p>
          <a:p>
            <a:endParaRPr lang="en-US" sz="1600" b="1" dirty="0" smtClean="0">
              <a:latin typeface="Calibri" pitchFamily="34" charset="0"/>
            </a:endParaRPr>
          </a:p>
          <a:p>
            <a:endParaRPr lang="en-US" sz="1600" b="1" dirty="0" smtClean="0">
              <a:latin typeface="Calibri" pitchFamily="34" charset="0"/>
            </a:endParaRPr>
          </a:p>
          <a:p>
            <a:r>
              <a:rPr lang="en-US" sz="1600" dirty="0" smtClean="0">
                <a:latin typeface="Calibri" pitchFamily="34" charset="0"/>
              </a:rPr>
              <a:t>These bank are more of consultants thank banks. Generally they do not offer specific personal or business banking services to the general public. Rather, they provide strategic advisory and consultancy services for mergers, acquisitions, financial restructurings and other types of financial transactions for companies. The associated financing  is raised from the Capital Markets through issue of Initial Public Offers (IPOs) and Follow-up Public Offers (FPOs).</a:t>
            </a:r>
            <a:endParaRPr lang="en-US" sz="1600" dirty="0">
              <a:latin typeface="Calibri" pitchFamily="34" charset="0"/>
            </a:endParaRPr>
          </a:p>
          <a:p>
            <a:endParaRPr lang="en-US" sz="1600" b="1" dirty="0" smtClean="0">
              <a:latin typeface="Calibri" pitchFamily="34" charset="0"/>
            </a:endParaRPr>
          </a:p>
          <a:p>
            <a:r>
              <a:rPr lang="en-US" sz="1600" dirty="0" smtClean="0">
                <a:latin typeface="Calibri" pitchFamily="34" charset="0"/>
              </a:rPr>
              <a:t>They are intermediaries in the sense that they channelize funds directly from the investors to large borrowers, eliminating the need for the bank finance.</a:t>
            </a:r>
            <a:endParaRPr lang="en-US" sz="1600" b="1" dirty="0" smtClean="0">
              <a:latin typeface="Calibri" pitchFamily="34" charset="0"/>
            </a:endParaRPr>
          </a:p>
          <a:p>
            <a:endParaRPr lang="en-US" sz="1600" b="1" dirty="0">
              <a:latin typeface="Calibri" pitchFamily="34" charset="0"/>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4932" y="1402487"/>
            <a:ext cx="5210175" cy="227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7065766"/>
      </p:ext>
    </p:extLst>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8802" y="143691"/>
            <a:ext cx="8360250" cy="731520"/>
          </a:xfrm>
          <a:solidFill>
            <a:schemeClr val="accent2">
              <a:lumMod val="20000"/>
              <a:lumOff val="80000"/>
            </a:schemeClr>
          </a:solidFill>
        </p:spPr>
        <p:txBody>
          <a:bodyPr>
            <a:normAutofit/>
          </a:bodyPr>
          <a:lstStyle/>
          <a:p>
            <a:pPr algn="ctr"/>
            <a:r>
              <a:rPr lang="en-GB" sz="2400" b="1" dirty="0" smtClean="0">
                <a:solidFill>
                  <a:schemeClr val="accent1">
                    <a:lumMod val="75000"/>
                  </a:schemeClr>
                </a:solidFill>
                <a:latin typeface="Calibri" panose="020F0502020204030204" pitchFamily="34" charset="0"/>
              </a:rPr>
              <a:t>Types of Banks</a:t>
            </a:r>
            <a:endParaRPr lang="en-GB" sz="2400" b="1" dirty="0">
              <a:latin typeface="Calibri" panose="020F0502020204030204" pitchFamily="34" charset="0"/>
            </a:endParaRPr>
          </a:p>
        </p:txBody>
      </p:sp>
      <p:sp>
        <p:nvSpPr>
          <p:cNvPr id="3" name="Slide Number Placeholder 2"/>
          <p:cNvSpPr>
            <a:spLocks noGrp="1"/>
          </p:cNvSpPr>
          <p:nvPr>
            <p:ph type="sldNum" sz="quarter" idx="12"/>
          </p:nvPr>
        </p:nvSpPr>
        <p:spPr/>
        <p:txBody>
          <a:bodyPr/>
          <a:lstStyle/>
          <a:p>
            <a:fld id="{525A3C56-E491-49B2-93F3-63532DF516BC}" type="slidenum">
              <a:rPr lang="en-US" sz="1050" smtClean="0"/>
              <a:pPr/>
              <a:t>22</a:t>
            </a:fld>
            <a:endParaRPr lang="en-US" sz="1050" dirty="0"/>
          </a:p>
        </p:txBody>
      </p:sp>
      <p:sp>
        <p:nvSpPr>
          <p:cNvPr id="5" name="Rectangle 4"/>
          <p:cNvSpPr/>
          <p:nvPr/>
        </p:nvSpPr>
        <p:spPr>
          <a:xfrm>
            <a:off x="378802" y="978017"/>
            <a:ext cx="8360250" cy="5262979"/>
          </a:xfrm>
          <a:prstGeom prst="rect">
            <a:avLst/>
          </a:prstGeom>
          <a:solidFill>
            <a:schemeClr val="accent2">
              <a:lumMod val="20000"/>
              <a:lumOff val="80000"/>
            </a:schemeClr>
          </a:solidFill>
        </p:spPr>
        <p:txBody>
          <a:bodyPr wrap="square">
            <a:spAutoFit/>
          </a:bodyPr>
          <a:lstStyle/>
          <a:p>
            <a:r>
              <a:rPr lang="en-US" sz="1600" b="1" dirty="0" smtClean="0">
                <a:latin typeface="Calibri" pitchFamily="34" charset="0"/>
              </a:rPr>
              <a:t>Investment and Merchant Banks:</a:t>
            </a:r>
          </a:p>
          <a:p>
            <a:r>
              <a:rPr lang="en-US" sz="1600" dirty="0" smtClean="0">
                <a:latin typeface="Calibri" pitchFamily="34" charset="0"/>
              </a:rPr>
              <a:t>The chief distinction between an Investment Bank and a Merchant Bank is that while  the latter sometimes invests its  own capital in a client company, while the Investment bank only trades the securities of that company in its capital raising role. Both merchant and investment banks provide fee based corporate advisory services including Underwritings of issues.</a:t>
            </a:r>
          </a:p>
          <a:p>
            <a:endParaRPr lang="en-US" sz="1600" dirty="0">
              <a:latin typeface="Calibri" pitchFamily="34" charset="0"/>
            </a:endParaRPr>
          </a:p>
          <a:p>
            <a:r>
              <a:rPr lang="en-US" sz="1600" dirty="0" smtClean="0">
                <a:latin typeface="Calibri" pitchFamily="34" charset="0"/>
              </a:rPr>
              <a:t>Barclays Capital, BNP Paribas, Credit Suisse, Goldman Sachs, JPMorgan Chase and Morgan Stanly are some of the examples in these categories.</a:t>
            </a:r>
          </a:p>
          <a:p>
            <a:endParaRPr lang="en-US" sz="1600" b="1" dirty="0" smtClean="0">
              <a:latin typeface="Calibri" pitchFamily="34" charset="0"/>
            </a:endParaRPr>
          </a:p>
          <a:p>
            <a:r>
              <a:rPr lang="en-US" sz="1600" b="1" dirty="0" smtClean="0">
                <a:latin typeface="Calibri" pitchFamily="34" charset="0"/>
              </a:rPr>
              <a:t>Development Banks:</a:t>
            </a:r>
          </a:p>
          <a:p>
            <a:r>
              <a:rPr lang="en-US" sz="1600" dirty="0" smtClean="0">
                <a:latin typeface="Calibri" pitchFamily="34" charset="0"/>
              </a:rPr>
              <a:t>These institutions are normally government sponsored and target very large developmental activities and remain focused on a particular geography or a sector.  </a:t>
            </a:r>
            <a:endParaRPr lang="en-US" sz="1600" dirty="0">
              <a:latin typeface="Calibri" pitchFamily="34" charset="0"/>
            </a:endParaRPr>
          </a:p>
          <a:p>
            <a:endParaRPr lang="en-US" sz="1600" dirty="0" smtClean="0">
              <a:latin typeface="Calibri" pitchFamily="34" charset="0"/>
            </a:endParaRPr>
          </a:p>
          <a:p>
            <a:r>
              <a:rPr lang="en-US" sz="1600" dirty="0" smtClean="0">
                <a:latin typeface="Calibri" pitchFamily="34" charset="0"/>
              </a:rPr>
              <a:t>Since their ultimate aim is overall development of </a:t>
            </a:r>
            <a:r>
              <a:rPr lang="en-US" sz="1600" dirty="0">
                <a:latin typeface="Calibri" pitchFamily="34" charset="0"/>
              </a:rPr>
              <a:t>that geography or a </a:t>
            </a:r>
            <a:r>
              <a:rPr lang="en-US" sz="1600" dirty="0" smtClean="0">
                <a:latin typeface="Calibri" pitchFamily="34" charset="0"/>
              </a:rPr>
              <a:t>sector, they provide technical consultancies apart from finances.</a:t>
            </a:r>
          </a:p>
          <a:p>
            <a:endParaRPr lang="en-US" sz="1600" dirty="0">
              <a:latin typeface="Calibri" pitchFamily="34" charset="0"/>
            </a:endParaRPr>
          </a:p>
          <a:p>
            <a:r>
              <a:rPr lang="en-US" sz="1600" dirty="0" smtClean="0">
                <a:latin typeface="Calibri" pitchFamily="34" charset="0"/>
              </a:rPr>
              <a:t>These banks operate broadly at 3 levels – National, International and Regional.</a:t>
            </a:r>
          </a:p>
          <a:p>
            <a:endParaRPr lang="en-US" sz="1600" b="1" dirty="0">
              <a:latin typeface="Calibri" pitchFamily="34" charset="0"/>
            </a:endParaRPr>
          </a:p>
          <a:p>
            <a:r>
              <a:rPr lang="en-US" sz="1600" dirty="0" smtClean="0">
                <a:latin typeface="Calibri" pitchFamily="34" charset="0"/>
              </a:rPr>
              <a:t>Development banks at International level – World Bank (IBRD, IDA, IFC, MIGA, ICSID etc.,)</a:t>
            </a:r>
          </a:p>
          <a:p>
            <a:r>
              <a:rPr lang="en-US" sz="1600" dirty="0" smtClean="0">
                <a:latin typeface="Calibri" pitchFamily="34" charset="0"/>
              </a:rPr>
              <a:t>Regional level – Asia Development Bank, African Development Bank etc.,</a:t>
            </a:r>
          </a:p>
          <a:p>
            <a:r>
              <a:rPr lang="en-US" sz="1600" dirty="0" smtClean="0">
                <a:latin typeface="Calibri" pitchFamily="34" charset="0"/>
              </a:rPr>
              <a:t>National level – NABARD, IDBI etc.,</a:t>
            </a:r>
            <a:endParaRPr lang="en-US" sz="1600" b="1" dirty="0">
              <a:latin typeface="Calibri" pitchFamily="34" charset="0"/>
            </a:endParaRPr>
          </a:p>
        </p:txBody>
      </p:sp>
    </p:spTree>
    <p:extLst>
      <p:ext uri="{BB962C8B-B14F-4D97-AF65-F5344CB8AC3E}">
        <p14:creationId xmlns:p14="http://schemas.microsoft.com/office/powerpoint/2010/main" val="492643571"/>
      </p:ext>
    </p:extLst>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8802" y="169819"/>
            <a:ext cx="8360250" cy="705392"/>
          </a:xfrm>
          <a:solidFill>
            <a:schemeClr val="accent2">
              <a:lumMod val="20000"/>
              <a:lumOff val="80000"/>
            </a:schemeClr>
          </a:solidFill>
        </p:spPr>
        <p:txBody>
          <a:bodyPr>
            <a:normAutofit/>
          </a:bodyPr>
          <a:lstStyle/>
          <a:p>
            <a:pPr algn="ctr"/>
            <a:r>
              <a:rPr lang="en-GB" sz="2400" b="1" dirty="0" smtClean="0">
                <a:solidFill>
                  <a:schemeClr val="accent1">
                    <a:lumMod val="75000"/>
                  </a:schemeClr>
                </a:solidFill>
                <a:latin typeface="Calibri" panose="020F0502020204030204" pitchFamily="34" charset="0"/>
              </a:rPr>
              <a:t>Types of Banks</a:t>
            </a:r>
            <a:endParaRPr lang="en-GB" sz="2400" b="1" dirty="0">
              <a:latin typeface="Calibri" panose="020F0502020204030204" pitchFamily="34" charset="0"/>
            </a:endParaRPr>
          </a:p>
        </p:txBody>
      </p:sp>
      <p:sp>
        <p:nvSpPr>
          <p:cNvPr id="3" name="Slide Number Placeholder 2"/>
          <p:cNvSpPr>
            <a:spLocks noGrp="1"/>
          </p:cNvSpPr>
          <p:nvPr>
            <p:ph type="sldNum" sz="quarter" idx="12"/>
          </p:nvPr>
        </p:nvSpPr>
        <p:spPr/>
        <p:txBody>
          <a:bodyPr/>
          <a:lstStyle/>
          <a:p>
            <a:fld id="{525A3C56-E491-49B2-93F3-63532DF516BC}" type="slidenum">
              <a:rPr lang="en-US" sz="1050" smtClean="0"/>
              <a:pPr/>
              <a:t>23</a:t>
            </a:fld>
            <a:endParaRPr lang="en-US" sz="1050" dirty="0"/>
          </a:p>
        </p:txBody>
      </p:sp>
      <p:sp>
        <p:nvSpPr>
          <p:cNvPr id="5" name="Rectangle 4"/>
          <p:cNvSpPr/>
          <p:nvPr/>
        </p:nvSpPr>
        <p:spPr>
          <a:xfrm>
            <a:off x="378802" y="978017"/>
            <a:ext cx="8360250" cy="5262979"/>
          </a:xfrm>
          <a:prstGeom prst="rect">
            <a:avLst/>
          </a:prstGeom>
          <a:solidFill>
            <a:schemeClr val="accent2">
              <a:lumMod val="20000"/>
              <a:lumOff val="80000"/>
            </a:schemeClr>
          </a:solidFill>
        </p:spPr>
        <p:txBody>
          <a:bodyPr wrap="square">
            <a:spAutoFit/>
          </a:bodyPr>
          <a:lstStyle/>
          <a:p>
            <a:r>
              <a:rPr lang="en-US" sz="1600" b="1" dirty="0" smtClean="0">
                <a:latin typeface="Calibri" pitchFamily="34" charset="0"/>
              </a:rPr>
              <a:t>Islamic Banks:</a:t>
            </a:r>
          </a:p>
          <a:p>
            <a:r>
              <a:rPr lang="en-US" sz="1600" dirty="0" smtClean="0">
                <a:latin typeface="Calibri" pitchFamily="34" charset="0"/>
              </a:rPr>
              <a:t>These </a:t>
            </a:r>
            <a:r>
              <a:rPr lang="en-US" sz="1600" dirty="0">
                <a:latin typeface="Calibri" pitchFamily="34" charset="0"/>
              </a:rPr>
              <a:t>banks undertake all the activities of commercial banking  but adhere to the concepts of Islamic </a:t>
            </a:r>
            <a:r>
              <a:rPr lang="en-US" sz="1600" dirty="0" smtClean="0">
                <a:latin typeface="Calibri" pitchFamily="34" charset="0"/>
              </a:rPr>
              <a:t>law. </a:t>
            </a:r>
          </a:p>
          <a:p>
            <a:endParaRPr lang="en-US" sz="1600" dirty="0" smtClean="0">
              <a:latin typeface="Calibri" pitchFamily="34" charset="0"/>
            </a:endParaRPr>
          </a:p>
          <a:p>
            <a:r>
              <a:rPr lang="en-US" sz="1600" dirty="0">
                <a:latin typeface="Calibri" pitchFamily="34" charset="0"/>
              </a:rPr>
              <a:t>Islamic banking revolves around well established concepts which are based on Islamic canons.  Since the concept of Interest </a:t>
            </a:r>
            <a:r>
              <a:rPr lang="en-US" sz="1600" dirty="0" smtClean="0">
                <a:latin typeface="Calibri" pitchFamily="34" charset="0"/>
              </a:rPr>
              <a:t>(Reba) is </a:t>
            </a:r>
            <a:r>
              <a:rPr lang="en-US" sz="1600" dirty="0">
                <a:latin typeface="Calibri" pitchFamily="34" charset="0"/>
              </a:rPr>
              <a:t>forbidden in Islam, all banking activities must avoid interest.  Instead of interest, the Bank earns profit (mark-up) and fees on financing facilities that it extends to the customers. Its deposit makers earn a share of the Bank’s profit as opposed to a predetermined interest. </a:t>
            </a:r>
            <a:endParaRPr lang="en-US" sz="1600" dirty="0" smtClean="0">
              <a:latin typeface="Calibri" pitchFamily="34" charset="0"/>
            </a:endParaRPr>
          </a:p>
          <a:p>
            <a:endParaRPr lang="en-US" sz="1600" dirty="0" smtClean="0">
              <a:latin typeface="Calibri" pitchFamily="34" charset="0"/>
            </a:endParaRPr>
          </a:p>
          <a:p>
            <a:r>
              <a:rPr lang="en-US" sz="1600" dirty="0" smtClean="0">
                <a:latin typeface="Calibri" pitchFamily="34" charset="0"/>
              </a:rPr>
              <a:t>Scholars trained in Islamic law( Islamic Jurisprudence) screen the suitability of investments on an ongoing basis and provide guidance to the banks management.</a:t>
            </a:r>
          </a:p>
          <a:p>
            <a:endParaRPr lang="en-US" sz="1600" dirty="0">
              <a:latin typeface="Calibri" pitchFamily="34" charset="0"/>
            </a:endParaRPr>
          </a:p>
          <a:p>
            <a:r>
              <a:rPr lang="en-US" sz="1600" dirty="0" smtClean="0">
                <a:latin typeface="Calibri" pitchFamily="34" charset="0"/>
              </a:rPr>
              <a:t>Examples:</a:t>
            </a:r>
          </a:p>
          <a:p>
            <a:pPr marL="285750" indent="-285750">
              <a:buFont typeface="Arial" pitchFamily="34" charset="0"/>
              <a:buChar char="•"/>
            </a:pPr>
            <a:r>
              <a:rPr lang="en-US" sz="1600" dirty="0" err="1" smtClean="0">
                <a:latin typeface="Calibri" pitchFamily="34" charset="0"/>
              </a:rPr>
              <a:t>Nasir</a:t>
            </a:r>
            <a:r>
              <a:rPr lang="en-US" sz="1600" dirty="0" smtClean="0">
                <a:latin typeface="Calibri" pitchFamily="34" charset="0"/>
              </a:rPr>
              <a:t> </a:t>
            </a:r>
            <a:r>
              <a:rPr lang="en-US" sz="1600" dirty="0">
                <a:latin typeface="Calibri" pitchFamily="34" charset="0"/>
              </a:rPr>
              <a:t>Social Bank in </a:t>
            </a:r>
            <a:r>
              <a:rPr lang="en-US" sz="1600" dirty="0" smtClean="0">
                <a:latin typeface="Calibri" pitchFamily="34" charset="0"/>
              </a:rPr>
              <a:t>Egypt</a:t>
            </a:r>
          </a:p>
          <a:p>
            <a:pPr marL="285750" indent="-285750">
              <a:buFont typeface="Arial" pitchFamily="34" charset="0"/>
              <a:buChar char="•"/>
            </a:pPr>
            <a:r>
              <a:rPr lang="en-US" sz="1600" dirty="0" smtClean="0">
                <a:latin typeface="Calibri" pitchFamily="34" charset="0"/>
              </a:rPr>
              <a:t>Dubai </a:t>
            </a:r>
            <a:r>
              <a:rPr lang="en-US" sz="1600" dirty="0">
                <a:latin typeface="Calibri" pitchFamily="34" charset="0"/>
              </a:rPr>
              <a:t>Islamic </a:t>
            </a:r>
            <a:r>
              <a:rPr lang="en-US" sz="1600" dirty="0" smtClean="0">
                <a:latin typeface="Calibri" pitchFamily="34" charset="0"/>
              </a:rPr>
              <a:t>Bank</a:t>
            </a:r>
          </a:p>
          <a:p>
            <a:pPr marL="285750" indent="-285750">
              <a:buFont typeface="Arial" pitchFamily="34" charset="0"/>
              <a:buChar char="•"/>
            </a:pPr>
            <a:r>
              <a:rPr lang="en-US" sz="1600" dirty="0" smtClean="0">
                <a:latin typeface="Calibri" pitchFamily="34" charset="0"/>
              </a:rPr>
              <a:t>Faisal </a:t>
            </a:r>
            <a:r>
              <a:rPr lang="en-US" sz="1600" dirty="0">
                <a:latin typeface="Calibri" pitchFamily="34" charset="0"/>
              </a:rPr>
              <a:t>Islamic Bank of </a:t>
            </a:r>
            <a:r>
              <a:rPr lang="en-US" sz="1600" dirty="0" smtClean="0">
                <a:latin typeface="Calibri" pitchFamily="34" charset="0"/>
              </a:rPr>
              <a:t>Sudan</a:t>
            </a:r>
          </a:p>
          <a:p>
            <a:pPr marL="285750" indent="-285750">
              <a:buFont typeface="Arial" pitchFamily="34" charset="0"/>
              <a:buChar char="•"/>
            </a:pPr>
            <a:r>
              <a:rPr lang="en-US" sz="1600" dirty="0" smtClean="0">
                <a:latin typeface="Calibri" pitchFamily="34" charset="0"/>
              </a:rPr>
              <a:t>Bahrain </a:t>
            </a:r>
            <a:r>
              <a:rPr lang="en-US" sz="1600" dirty="0">
                <a:latin typeface="Calibri" pitchFamily="34" charset="0"/>
              </a:rPr>
              <a:t>Islamic </a:t>
            </a:r>
            <a:r>
              <a:rPr lang="en-US" sz="1600" dirty="0" smtClean="0">
                <a:latin typeface="Calibri" pitchFamily="34" charset="0"/>
              </a:rPr>
              <a:t>Bank</a:t>
            </a:r>
          </a:p>
          <a:p>
            <a:pPr marL="285750" indent="-285750">
              <a:buFont typeface="Arial" pitchFamily="34" charset="0"/>
              <a:buChar char="•"/>
            </a:pPr>
            <a:r>
              <a:rPr lang="en-US" sz="1600" dirty="0" smtClean="0">
                <a:latin typeface="Calibri" pitchFamily="34" charset="0"/>
              </a:rPr>
              <a:t>SAMBA Bank</a:t>
            </a:r>
            <a:endParaRPr lang="en-US" sz="1600" dirty="0">
              <a:latin typeface="Calibri" pitchFamily="34" charset="0"/>
            </a:endParaRPr>
          </a:p>
          <a:p>
            <a:endParaRPr lang="en-US" sz="1600" dirty="0" smtClean="0">
              <a:latin typeface="Calibri" pitchFamily="34" charset="0"/>
            </a:endParaRPr>
          </a:p>
          <a:p>
            <a:endParaRPr lang="en-US" sz="1600" dirty="0">
              <a:latin typeface="Calibri" pitchFamily="34" charset="0"/>
            </a:endParaRPr>
          </a:p>
        </p:txBody>
      </p:sp>
    </p:spTree>
    <p:extLst>
      <p:ext uri="{BB962C8B-B14F-4D97-AF65-F5344CB8AC3E}">
        <p14:creationId xmlns:p14="http://schemas.microsoft.com/office/powerpoint/2010/main" val="2611016557"/>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533400" y="731513"/>
            <a:ext cx="7851648" cy="574773"/>
          </a:xfrm>
        </p:spPr>
        <p:txBody>
          <a:bodyPr>
            <a:normAutofit/>
          </a:bodyPr>
          <a:lstStyle/>
          <a:p>
            <a:pPr algn="ctr"/>
            <a:r>
              <a:rPr lang="en-GB" sz="3600" dirty="0" smtClean="0">
                <a:latin typeface="Calibri" panose="020F0502020204030204" pitchFamily="34" charset="0"/>
              </a:rPr>
              <a:t>Quiz</a:t>
            </a:r>
            <a:endParaRPr lang="en-US" sz="3200" dirty="0"/>
          </a:p>
        </p:txBody>
      </p:sp>
      <p:sp>
        <p:nvSpPr>
          <p:cNvPr id="4" name="Title 2"/>
          <p:cNvSpPr txBox="1">
            <a:spLocks/>
          </p:cNvSpPr>
          <p:nvPr/>
        </p:nvSpPr>
        <p:spPr>
          <a:xfrm>
            <a:off x="674225" y="1732998"/>
            <a:ext cx="7851648" cy="4393481"/>
          </a:xfrm>
          <a:prstGeom prst="rect">
            <a:avLst/>
          </a:prstGeom>
          <a:ln>
            <a:noFill/>
          </a:ln>
        </p:spPr>
        <p:txBody>
          <a:bodyPr vert="horz" lIns="0" tIns="0" rIns="18288" bIns="0" anchor="b">
            <a:normAutofit fontScale="92500" lnSpcReduction="10000"/>
            <a:scene3d>
              <a:camera prst="orthographicFront"/>
              <a:lightRig rig="freezing" dir="t">
                <a:rot lat="0" lon="0" rev="5640000"/>
              </a:lightRig>
            </a:scene3d>
            <a:sp3d prstMaterial="flat">
              <a:bevelT w="38100" h="38100"/>
              <a:contourClr>
                <a:schemeClr val="tx2"/>
              </a:contourClr>
            </a:sp3d>
          </a:bodyPr>
          <a:lstStyle>
            <a:lvl1pPr algn="r" rtl="0" eaLnBrk="1" latinLnBrk="0" hangingPunct="1">
              <a:spcBef>
                <a:spcPct val="0"/>
              </a:spcBef>
              <a:buNone/>
              <a:defRPr kumimoji="0" sz="5600" b="1" kern="1200">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pPr algn="ctr"/>
            <a:endParaRPr lang="en-US" sz="2400" b="0" dirty="0" smtClean="0">
              <a:solidFill>
                <a:schemeClr val="tx1"/>
              </a:solidFill>
              <a:latin typeface="Calibri" pitchFamily="34" charset="0"/>
            </a:endParaRPr>
          </a:p>
          <a:p>
            <a:pPr algn="ctr"/>
            <a:endParaRPr lang="en-US" sz="2400" b="0" dirty="0">
              <a:solidFill>
                <a:schemeClr val="tx1"/>
              </a:solidFill>
              <a:latin typeface="Calibri" pitchFamily="34" charset="0"/>
            </a:endParaRPr>
          </a:p>
          <a:p>
            <a:pPr algn="ctr"/>
            <a:endParaRPr lang="en-US" sz="2400" b="0" dirty="0" smtClean="0">
              <a:solidFill>
                <a:schemeClr val="tx1"/>
              </a:solidFill>
              <a:latin typeface="Calibri" pitchFamily="34" charset="0"/>
            </a:endParaRPr>
          </a:p>
          <a:p>
            <a:pPr algn="ctr"/>
            <a:endParaRPr lang="en-US" sz="2400" b="0" dirty="0" smtClean="0">
              <a:solidFill>
                <a:schemeClr val="tx1"/>
              </a:solidFill>
              <a:latin typeface="Calibri" pitchFamily="34" charset="0"/>
            </a:endParaRPr>
          </a:p>
          <a:p>
            <a:pPr algn="l"/>
            <a:r>
              <a:rPr lang="en-US" sz="2400" b="0" dirty="0" smtClean="0">
                <a:solidFill>
                  <a:schemeClr val="tx1"/>
                </a:solidFill>
                <a:effectLst/>
                <a:latin typeface="Calibri" pitchFamily="34" charset="0"/>
              </a:rPr>
              <a:t>Duties of Central Banks</a:t>
            </a:r>
            <a:endParaRPr lang="en-US" sz="1400" b="0" dirty="0">
              <a:solidFill>
                <a:schemeClr val="tx1"/>
              </a:solidFill>
              <a:effectLst/>
              <a:latin typeface="Calibri" pitchFamily="34" charset="0"/>
            </a:endParaRPr>
          </a:p>
          <a:p>
            <a:pPr marL="285750" indent="-285750" algn="l">
              <a:buFont typeface="Arial" pitchFamily="34" charset="0"/>
              <a:buChar char="•"/>
            </a:pPr>
            <a:endParaRPr lang="en-US" sz="1400" b="0" dirty="0" smtClean="0">
              <a:solidFill>
                <a:schemeClr val="tx1"/>
              </a:solidFill>
              <a:effectLst/>
            </a:endParaRPr>
          </a:p>
          <a:p>
            <a:pPr marL="285750" lvl="1" indent="-285750">
              <a:spcBef>
                <a:spcPct val="0"/>
              </a:spcBef>
              <a:buFont typeface="Arial" pitchFamily="34" charset="0"/>
              <a:buChar char="•"/>
            </a:pPr>
            <a:r>
              <a:rPr lang="en-US" sz="1900" dirty="0" smtClean="0">
                <a:latin typeface="Calibri" pitchFamily="34" charset="0"/>
              </a:rPr>
              <a:t>Issuing of Credit Cards</a:t>
            </a:r>
            <a:endParaRPr lang="en-US" sz="1900" dirty="0">
              <a:latin typeface="Calibri" pitchFamily="34" charset="0"/>
            </a:endParaRPr>
          </a:p>
          <a:p>
            <a:pPr marL="285750" lvl="2" indent="-285750">
              <a:spcBef>
                <a:spcPct val="0"/>
              </a:spcBef>
              <a:buFont typeface="Arial" pitchFamily="34" charset="0"/>
              <a:buChar char="•"/>
            </a:pPr>
            <a:r>
              <a:rPr lang="en-US" sz="1900" dirty="0" smtClean="0">
                <a:latin typeface="Calibri" pitchFamily="34" charset="0"/>
              </a:rPr>
              <a:t>Providing Personal Loans to customers</a:t>
            </a:r>
          </a:p>
          <a:p>
            <a:pPr marL="285750" lvl="2" indent="-285750">
              <a:spcBef>
                <a:spcPct val="0"/>
              </a:spcBef>
              <a:buFont typeface="Arial" pitchFamily="34" charset="0"/>
              <a:buChar char="•"/>
            </a:pPr>
            <a:r>
              <a:rPr lang="en-US" sz="2000" dirty="0" smtClean="0">
                <a:latin typeface="Calibri" pitchFamily="34" charset="0"/>
              </a:rPr>
              <a:t>Raising money for government</a:t>
            </a:r>
          </a:p>
          <a:p>
            <a:pPr marL="285750" lvl="2" indent="-285750">
              <a:spcBef>
                <a:spcPct val="0"/>
              </a:spcBef>
              <a:buFont typeface="Arial" pitchFamily="34" charset="0"/>
              <a:buChar char="•"/>
            </a:pPr>
            <a:r>
              <a:rPr lang="en-US" sz="1900" dirty="0" smtClean="0">
                <a:latin typeface="Calibri" pitchFamily="34" charset="0"/>
              </a:rPr>
              <a:t>Processing of </a:t>
            </a:r>
            <a:r>
              <a:rPr lang="en-US" sz="1900" dirty="0" err="1" smtClean="0">
                <a:latin typeface="Calibri" pitchFamily="34" charset="0"/>
              </a:rPr>
              <a:t>cheques</a:t>
            </a:r>
            <a:r>
              <a:rPr lang="en-US" sz="1900" dirty="0" smtClean="0">
                <a:latin typeface="Calibri" pitchFamily="34" charset="0"/>
              </a:rPr>
              <a:t> </a:t>
            </a:r>
          </a:p>
          <a:p>
            <a:pPr algn="ctr"/>
            <a:endParaRPr lang="en-US" sz="1400" b="0" dirty="0">
              <a:solidFill>
                <a:schemeClr val="tx1"/>
              </a:solidFill>
              <a:effectLst/>
            </a:endParaRPr>
          </a:p>
          <a:p>
            <a:pPr algn="l"/>
            <a:r>
              <a:rPr lang="en-US" sz="2400" b="0" dirty="0" smtClean="0">
                <a:solidFill>
                  <a:schemeClr val="tx1"/>
                </a:solidFill>
                <a:effectLst/>
                <a:latin typeface="Calibri" pitchFamily="34" charset="0"/>
              </a:rPr>
              <a:t>Islamic banks takes Reba – Yes / No?</a:t>
            </a:r>
            <a:endParaRPr lang="en-US" sz="1400" b="0" dirty="0">
              <a:solidFill>
                <a:schemeClr val="tx1"/>
              </a:solidFill>
              <a:effectLst/>
              <a:latin typeface="Calibri" pitchFamily="34" charset="0"/>
            </a:endParaRPr>
          </a:p>
          <a:p>
            <a:pPr marL="285750" indent="-285750" algn="l">
              <a:buFont typeface="Arial" pitchFamily="34" charset="0"/>
              <a:buChar char="•"/>
            </a:pPr>
            <a:endParaRPr lang="en-US" sz="1400" b="0" dirty="0" smtClean="0">
              <a:solidFill>
                <a:schemeClr val="tx1"/>
              </a:solidFill>
              <a:effectLst/>
            </a:endParaRPr>
          </a:p>
          <a:p>
            <a:pPr marL="285750" indent="-285750" algn="l">
              <a:buFont typeface="Arial" pitchFamily="34" charset="0"/>
              <a:buChar char="•"/>
            </a:pPr>
            <a:endParaRPr lang="en-US" sz="1400" b="0" dirty="0" smtClean="0">
              <a:solidFill>
                <a:schemeClr val="tx1"/>
              </a:solidFill>
              <a:effectLst/>
            </a:endParaRPr>
          </a:p>
          <a:p>
            <a:pPr algn="l"/>
            <a:r>
              <a:rPr lang="en-US" sz="1400" b="0" dirty="0" smtClean="0">
                <a:solidFill>
                  <a:schemeClr val="tx1"/>
                </a:solidFill>
                <a:effectLst/>
                <a:latin typeface="Calibri" pitchFamily="34" charset="0"/>
              </a:rPr>
              <a:t> </a:t>
            </a:r>
            <a:r>
              <a:rPr lang="en-US" sz="2400" b="0" dirty="0" smtClean="0">
                <a:solidFill>
                  <a:schemeClr val="tx1"/>
                </a:solidFill>
                <a:effectLst/>
                <a:latin typeface="Calibri" pitchFamily="34" charset="0"/>
              </a:rPr>
              <a:t>Investment and Merchant Banks provides services like underwriting of issues  – </a:t>
            </a:r>
            <a:r>
              <a:rPr lang="en-US" sz="2400" b="0" dirty="0">
                <a:solidFill>
                  <a:schemeClr val="tx1"/>
                </a:solidFill>
                <a:effectLst/>
                <a:latin typeface="Calibri" pitchFamily="34" charset="0"/>
              </a:rPr>
              <a:t>Yes / No?</a:t>
            </a:r>
          </a:p>
          <a:p>
            <a:pPr marL="285750" indent="-285750" algn="l">
              <a:buFont typeface="Arial" pitchFamily="34" charset="0"/>
              <a:buChar char="•"/>
            </a:pPr>
            <a:endParaRPr lang="en-US" sz="1400" b="0" dirty="0">
              <a:solidFill>
                <a:schemeClr val="tx1"/>
              </a:solidFill>
            </a:endParaRPr>
          </a:p>
          <a:p>
            <a:pPr marL="285750" indent="-285750" algn="l">
              <a:buFont typeface="Arial" pitchFamily="34" charset="0"/>
              <a:buChar char="•"/>
            </a:pPr>
            <a:endParaRPr lang="en-US" sz="1400" b="0" dirty="0" smtClean="0">
              <a:solidFill>
                <a:schemeClr val="tx1"/>
              </a:solidFill>
            </a:endParaRPr>
          </a:p>
          <a:p>
            <a:pPr marL="285750" indent="-285750" algn="l">
              <a:buFont typeface="Arial" pitchFamily="34" charset="0"/>
              <a:buChar char="•"/>
            </a:pPr>
            <a:endParaRPr lang="en-US" sz="1400" b="0" dirty="0">
              <a:solidFill>
                <a:schemeClr val="tx1"/>
              </a:solidFill>
            </a:endParaRPr>
          </a:p>
          <a:p>
            <a:pPr marL="285750" indent="-285750" algn="l">
              <a:buFont typeface="Arial" pitchFamily="34" charset="0"/>
              <a:buChar char="•"/>
            </a:pPr>
            <a:endParaRPr lang="en-US" sz="1400" b="0" dirty="0" smtClean="0">
              <a:solidFill>
                <a:schemeClr val="tx1"/>
              </a:solidFill>
            </a:endParaRPr>
          </a:p>
          <a:p>
            <a:pPr marL="285750" indent="-285750" algn="l">
              <a:buFont typeface="Arial" pitchFamily="34" charset="0"/>
              <a:buChar char="•"/>
            </a:pPr>
            <a:endParaRPr lang="en-US" sz="1400" b="0" dirty="0">
              <a:solidFill>
                <a:schemeClr val="tx1"/>
              </a:solidFill>
            </a:endParaRPr>
          </a:p>
          <a:p>
            <a:pPr marL="285750" indent="-285750" algn="l">
              <a:buFont typeface="Arial" pitchFamily="34" charset="0"/>
              <a:buChar char="•"/>
            </a:pPr>
            <a:endParaRPr lang="en-US" sz="3200" b="0" dirty="0">
              <a:solidFill>
                <a:schemeClr val="tx1"/>
              </a:solidFill>
            </a:endParaRPr>
          </a:p>
        </p:txBody>
      </p:sp>
    </p:spTree>
    <p:extLst>
      <p:ext uri="{BB962C8B-B14F-4D97-AF65-F5344CB8AC3E}">
        <p14:creationId xmlns:p14="http://schemas.microsoft.com/office/powerpoint/2010/main" val="362904511"/>
      </p:ext>
    </p:extLst>
  </p:cSld>
  <p:clrMapOvr>
    <a:masterClrMapping/>
  </p:clrMapOvr>
  <p:transition spd="slow">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533400" y="731513"/>
            <a:ext cx="7851648" cy="574773"/>
          </a:xfrm>
        </p:spPr>
        <p:txBody>
          <a:bodyPr>
            <a:normAutofit/>
          </a:bodyPr>
          <a:lstStyle/>
          <a:p>
            <a:pPr algn="ctr"/>
            <a:r>
              <a:rPr lang="en-GB" sz="3600" dirty="0" smtClean="0">
                <a:latin typeface="Calibri" panose="020F0502020204030204" pitchFamily="34" charset="0"/>
              </a:rPr>
              <a:t>Quiz</a:t>
            </a:r>
            <a:endParaRPr lang="en-US" sz="3200" dirty="0"/>
          </a:p>
        </p:txBody>
      </p:sp>
      <p:sp>
        <p:nvSpPr>
          <p:cNvPr id="4" name="Title 2"/>
          <p:cNvSpPr txBox="1">
            <a:spLocks/>
          </p:cNvSpPr>
          <p:nvPr/>
        </p:nvSpPr>
        <p:spPr>
          <a:xfrm>
            <a:off x="685800" y="1732998"/>
            <a:ext cx="7851648" cy="4393481"/>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eaLnBrk="1" latinLnBrk="0" hangingPunct="1">
              <a:spcBef>
                <a:spcPct val="0"/>
              </a:spcBef>
              <a:buNone/>
              <a:defRPr kumimoji="0" sz="5600" b="1" kern="1200">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pPr algn="l"/>
            <a:r>
              <a:rPr lang="en-US" sz="2400" b="0" dirty="0" smtClean="0">
                <a:solidFill>
                  <a:schemeClr val="tx1"/>
                </a:solidFill>
                <a:effectLst/>
                <a:latin typeface="Calibri" pitchFamily="34" charset="0"/>
              </a:rPr>
              <a:t>Q1 Answer</a:t>
            </a:r>
            <a:endParaRPr lang="en-US" sz="1400" b="0" dirty="0">
              <a:solidFill>
                <a:schemeClr val="tx1"/>
              </a:solidFill>
              <a:effectLst/>
              <a:latin typeface="Calibri" pitchFamily="34" charset="0"/>
            </a:endParaRPr>
          </a:p>
          <a:p>
            <a:pPr marL="285750" lvl="2" indent="-285750">
              <a:spcBef>
                <a:spcPct val="0"/>
              </a:spcBef>
              <a:buFont typeface="Arial" pitchFamily="34" charset="0"/>
              <a:buChar char="•"/>
            </a:pPr>
            <a:r>
              <a:rPr lang="en-US" sz="2000" dirty="0" smtClean="0">
                <a:latin typeface="Calibri" pitchFamily="34" charset="0"/>
              </a:rPr>
              <a:t>Raising </a:t>
            </a:r>
            <a:r>
              <a:rPr lang="en-US" sz="2000" dirty="0">
                <a:latin typeface="Calibri" pitchFamily="34" charset="0"/>
              </a:rPr>
              <a:t>money for government</a:t>
            </a:r>
          </a:p>
          <a:p>
            <a:pPr algn="l"/>
            <a:endParaRPr lang="en-US" sz="2400" b="0" dirty="0" smtClean="0">
              <a:solidFill>
                <a:schemeClr val="tx1"/>
              </a:solidFill>
              <a:effectLst/>
              <a:latin typeface="Calibri" pitchFamily="34" charset="0"/>
            </a:endParaRPr>
          </a:p>
          <a:p>
            <a:pPr algn="l"/>
            <a:r>
              <a:rPr lang="en-US" sz="2400" b="0" dirty="0" smtClean="0">
                <a:solidFill>
                  <a:schemeClr val="tx1"/>
                </a:solidFill>
                <a:effectLst/>
                <a:latin typeface="Calibri" pitchFamily="34" charset="0"/>
              </a:rPr>
              <a:t>Q2 </a:t>
            </a:r>
            <a:r>
              <a:rPr lang="en-US" sz="2400" b="0" dirty="0">
                <a:solidFill>
                  <a:schemeClr val="tx1"/>
                </a:solidFill>
                <a:effectLst/>
                <a:latin typeface="Calibri" pitchFamily="34" charset="0"/>
              </a:rPr>
              <a:t>Answer</a:t>
            </a:r>
            <a:endParaRPr lang="en-US" sz="1400" b="0" dirty="0">
              <a:solidFill>
                <a:schemeClr val="tx1"/>
              </a:solidFill>
              <a:effectLst/>
              <a:latin typeface="Calibri" pitchFamily="34" charset="0"/>
            </a:endParaRPr>
          </a:p>
          <a:p>
            <a:pPr marL="285750" lvl="2" indent="-285750">
              <a:spcBef>
                <a:spcPct val="0"/>
              </a:spcBef>
              <a:buFont typeface="Arial" pitchFamily="34" charset="0"/>
              <a:buChar char="•"/>
            </a:pPr>
            <a:r>
              <a:rPr lang="en-US" sz="2000" dirty="0" smtClean="0">
                <a:latin typeface="Calibri" pitchFamily="34" charset="0"/>
              </a:rPr>
              <a:t>No</a:t>
            </a:r>
          </a:p>
          <a:p>
            <a:pPr marL="285750" lvl="2" indent="-285750">
              <a:spcBef>
                <a:spcPct val="0"/>
              </a:spcBef>
              <a:buFont typeface="Arial" pitchFamily="34" charset="0"/>
              <a:buChar char="•"/>
            </a:pPr>
            <a:endParaRPr lang="en-US" sz="2000" dirty="0">
              <a:latin typeface="Calibri" pitchFamily="34" charset="0"/>
            </a:endParaRPr>
          </a:p>
          <a:p>
            <a:pPr algn="l"/>
            <a:r>
              <a:rPr lang="en-US" sz="2400" b="0" dirty="0" smtClean="0">
                <a:solidFill>
                  <a:schemeClr val="tx1"/>
                </a:solidFill>
                <a:effectLst/>
                <a:latin typeface="Calibri" pitchFamily="34" charset="0"/>
              </a:rPr>
              <a:t>Q3 </a:t>
            </a:r>
            <a:r>
              <a:rPr lang="en-US" sz="2400" b="0" dirty="0">
                <a:solidFill>
                  <a:schemeClr val="tx1"/>
                </a:solidFill>
                <a:effectLst/>
                <a:latin typeface="Calibri" pitchFamily="34" charset="0"/>
              </a:rPr>
              <a:t>Answer</a:t>
            </a:r>
            <a:endParaRPr lang="en-US" sz="1400" b="0" dirty="0">
              <a:solidFill>
                <a:schemeClr val="tx1"/>
              </a:solidFill>
              <a:effectLst/>
              <a:latin typeface="Calibri" pitchFamily="34" charset="0"/>
            </a:endParaRPr>
          </a:p>
          <a:p>
            <a:pPr marL="285750" lvl="2" indent="-285750">
              <a:spcBef>
                <a:spcPct val="0"/>
              </a:spcBef>
              <a:buFont typeface="Arial" pitchFamily="34" charset="0"/>
              <a:buChar char="•"/>
            </a:pPr>
            <a:r>
              <a:rPr lang="en-US" sz="2000" dirty="0" smtClean="0">
                <a:latin typeface="Calibri" pitchFamily="34" charset="0"/>
              </a:rPr>
              <a:t>Yes</a:t>
            </a:r>
            <a:endParaRPr lang="en-US" sz="2000" dirty="0">
              <a:latin typeface="Calibri" pitchFamily="34" charset="0"/>
            </a:endParaRPr>
          </a:p>
          <a:p>
            <a:pPr marL="285750" indent="-285750" algn="l">
              <a:buFont typeface="Arial" pitchFamily="34" charset="0"/>
              <a:buChar char="•"/>
            </a:pPr>
            <a:endParaRPr lang="en-US" sz="1400" b="0" dirty="0">
              <a:solidFill>
                <a:schemeClr val="tx1"/>
              </a:solidFill>
            </a:endParaRPr>
          </a:p>
          <a:p>
            <a:pPr marL="285750" indent="-285750" algn="l">
              <a:buFont typeface="Arial" pitchFamily="34" charset="0"/>
              <a:buChar char="•"/>
            </a:pPr>
            <a:endParaRPr lang="en-US" sz="1400" b="0" dirty="0" smtClean="0">
              <a:solidFill>
                <a:schemeClr val="tx1"/>
              </a:solidFill>
            </a:endParaRPr>
          </a:p>
          <a:p>
            <a:pPr marL="285750" indent="-285750" algn="l">
              <a:buFont typeface="Arial" pitchFamily="34" charset="0"/>
              <a:buChar char="•"/>
            </a:pPr>
            <a:endParaRPr lang="en-US" sz="1400" b="0" dirty="0">
              <a:solidFill>
                <a:schemeClr val="tx1"/>
              </a:solidFill>
            </a:endParaRPr>
          </a:p>
          <a:p>
            <a:pPr marL="285750" indent="-285750" algn="l">
              <a:buFont typeface="Arial" pitchFamily="34" charset="0"/>
              <a:buChar char="•"/>
            </a:pPr>
            <a:endParaRPr lang="en-US" sz="1400" b="0" dirty="0" smtClean="0">
              <a:solidFill>
                <a:schemeClr val="tx1"/>
              </a:solidFill>
            </a:endParaRPr>
          </a:p>
          <a:p>
            <a:pPr marL="285750" indent="-285750" algn="l">
              <a:buFont typeface="Arial" pitchFamily="34" charset="0"/>
              <a:buChar char="•"/>
            </a:pPr>
            <a:endParaRPr lang="en-US" sz="1400" b="0" dirty="0">
              <a:solidFill>
                <a:schemeClr val="tx1"/>
              </a:solidFill>
            </a:endParaRPr>
          </a:p>
          <a:p>
            <a:pPr marL="285750" indent="-285750" algn="l">
              <a:buFont typeface="Arial" pitchFamily="34" charset="0"/>
              <a:buChar char="•"/>
            </a:pPr>
            <a:endParaRPr lang="en-US" sz="3200" b="0" dirty="0">
              <a:solidFill>
                <a:schemeClr val="tx1"/>
              </a:solidFill>
            </a:endParaRPr>
          </a:p>
        </p:txBody>
      </p:sp>
    </p:spTree>
    <p:extLst>
      <p:ext uri="{BB962C8B-B14F-4D97-AF65-F5344CB8AC3E}">
        <p14:creationId xmlns:p14="http://schemas.microsoft.com/office/powerpoint/2010/main" val="908235872"/>
      </p:ext>
    </p:extLst>
  </p:cSld>
  <p:clrMapOvr>
    <a:masterClrMapping/>
  </p:clrMapOvr>
  <p:transition spd="slow">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533400" y="1554482"/>
            <a:ext cx="7851648" cy="1828800"/>
          </a:xfrm>
        </p:spPr>
        <p:txBody>
          <a:bodyPr>
            <a:normAutofit/>
          </a:bodyPr>
          <a:lstStyle/>
          <a:p>
            <a:pPr algn="ctr"/>
            <a:r>
              <a:rPr lang="en-GB" sz="3600" dirty="0" smtClean="0">
                <a:latin typeface="Calibri" panose="020F0502020204030204" pitchFamily="34" charset="0"/>
              </a:rPr>
              <a:t>Banking System – India, US &amp; UK</a:t>
            </a:r>
            <a:endParaRPr lang="en-US" sz="3200" dirty="0"/>
          </a:p>
        </p:txBody>
      </p:sp>
    </p:spTree>
    <p:extLst>
      <p:ext uri="{BB962C8B-B14F-4D97-AF65-F5344CB8AC3E}">
        <p14:creationId xmlns:p14="http://schemas.microsoft.com/office/powerpoint/2010/main" val="1271526488"/>
      </p:ext>
    </p:extLst>
  </p:cSld>
  <p:clrMapOvr>
    <a:masterClrMapping/>
  </p:clrMapOvr>
  <p:transition spd="slow">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885" y="143693"/>
            <a:ext cx="8347166" cy="718456"/>
          </a:xfrm>
          <a:solidFill>
            <a:schemeClr val="accent2">
              <a:lumMod val="20000"/>
              <a:lumOff val="80000"/>
            </a:schemeClr>
          </a:solidFill>
        </p:spPr>
        <p:txBody>
          <a:bodyPr>
            <a:normAutofit/>
          </a:bodyPr>
          <a:lstStyle/>
          <a:p>
            <a:pPr algn="ctr"/>
            <a:r>
              <a:rPr lang="en-GB" sz="2400" b="1" dirty="0" smtClean="0">
                <a:solidFill>
                  <a:schemeClr val="accent1">
                    <a:lumMod val="75000"/>
                  </a:schemeClr>
                </a:solidFill>
                <a:latin typeface="Calibri" panose="020F0502020204030204" pitchFamily="34" charset="0"/>
              </a:rPr>
              <a:t>Banking System </a:t>
            </a:r>
            <a:endParaRPr lang="en-GB" sz="2400" b="1" dirty="0">
              <a:latin typeface="Calibri" panose="020F0502020204030204" pitchFamily="34" charset="0"/>
            </a:endParaRPr>
          </a:p>
        </p:txBody>
      </p:sp>
      <p:sp>
        <p:nvSpPr>
          <p:cNvPr id="3" name="Slide Number Placeholder 2"/>
          <p:cNvSpPr>
            <a:spLocks noGrp="1"/>
          </p:cNvSpPr>
          <p:nvPr>
            <p:ph type="sldNum" sz="quarter" idx="12"/>
          </p:nvPr>
        </p:nvSpPr>
        <p:spPr/>
        <p:txBody>
          <a:bodyPr/>
          <a:lstStyle/>
          <a:p>
            <a:fld id="{525A3C56-E491-49B2-93F3-63532DF516BC}" type="slidenum">
              <a:rPr lang="en-US" sz="1050" smtClean="0"/>
              <a:pPr/>
              <a:t>27</a:t>
            </a:fld>
            <a:endParaRPr lang="en-US" sz="1050" dirty="0"/>
          </a:p>
        </p:txBody>
      </p:sp>
      <p:sp>
        <p:nvSpPr>
          <p:cNvPr id="5" name="Rectangle 4"/>
          <p:cNvSpPr/>
          <p:nvPr/>
        </p:nvSpPr>
        <p:spPr>
          <a:xfrm>
            <a:off x="378800" y="991080"/>
            <a:ext cx="8360251" cy="5016758"/>
          </a:xfrm>
          <a:prstGeom prst="rect">
            <a:avLst/>
          </a:prstGeom>
          <a:solidFill>
            <a:schemeClr val="accent2">
              <a:lumMod val="20000"/>
              <a:lumOff val="80000"/>
            </a:schemeClr>
          </a:solidFill>
        </p:spPr>
        <p:txBody>
          <a:bodyPr wrap="square">
            <a:spAutoFit/>
          </a:bodyPr>
          <a:lstStyle/>
          <a:p>
            <a:r>
              <a:rPr lang="en-US" sz="1600" b="1" dirty="0" smtClean="0">
                <a:latin typeface="Calibri" pitchFamily="34" charset="0"/>
              </a:rPr>
              <a:t>Banking </a:t>
            </a:r>
            <a:r>
              <a:rPr lang="en-US" sz="1600" b="1" dirty="0">
                <a:latin typeface="Calibri" pitchFamily="34" charset="0"/>
              </a:rPr>
              <a:t>System – India</a:t>
            </a:r>
          </a:p>
          <a:p>
            <a:endParaRPr lang="en-US" sz="1600" dirty="0" smtClean="0">
              <a:latin typeface="Calibri" pitchFamily="34" charset="0"/>
            </a:endParaRPr>
          </a:p>
          <a:p>
            <a:r>
              <a:rPr lang="en-US" sz="1600" dirty="0" smtClean="0">
                <a:latin typeface="Calibri" pitchFamily="34" charset="0"/>
              </a:rPr>
              <a:t>Indian </a:t>
            </a:r>
            <a:r>
              <a:rPr lang="en-US" sz="1600" dirty="0">
                <a:latin typeface="Calibri" pitchFamily="34" charset="0"/>
              </a:rPr>
              <a:t>Banking System is fairly complex because of the presence of a variety of banks and a phenomenal number of branches. (Possibly; in terms of sheer branch network, Indian banking system could be reckoned as the largest in the world. Incidentally, SBI is the largest bank in terms of number of branches/ personnel. </a:t>
            </a:r>
          </a:p>
          <a:p>
            <a:r>
              <a:rPr lang="en-US" sz="1600" dirty="0">
                <a:latin typeface="Calibri" pitchFamily="34" charset="0"/>
              </a:rPr>
              <a:t> </a:t>
            </a:r>
          </a:p>
          <a:p>
            <a:r>
              <a:rPr lang="en-US" sz="1600" dirty="0">
                <a:latin typeface="Calibri" pitchFamily="34" charset="0"/>
              </a:rPr>
              <a:t>As for the structure, the Ministry of Finance is the super-regulator with RBI operating under its guidance. RBI is the regulator of the banking system in India. It is responsible for bank licensing, as well as branch licensing, issuing directives and supervising the functioning of banks. </a:t>
            </a:r>
          </a:p>
          <a:p>
            <a:r>
              <a:rPr lang="en-US" sz="1600" dirty="0">
                <a:latin typeface="Calibri" pitchFamily="34" charset="0"/>
              </a:rPr>
              <a:t> </a:t>
            </a:r>
          </a:p>
          <a:p>
            <a:r>
              <a:rPr lang="en-US" sz="1600" dirty="0">
                <a:latin typeface="Calibri" pitchFamily="34" charset="0"/>
              </a:rPr>
              <a:t>It is empowered with punitive powers that can be exercised against errant banks. Besides the RBI, there are agencies such as the Deposit Insurance, Corporation &amp; Guarantee Corporation of India (DICGC) and the Banking Ombudsman that have jurisdiction over banks in select matters </a:t>
            </a:r>
          </a:p>
          <a:p>
            <a:r>
              <a:rPr lang="en-US" sz="1600" dirty="0">
                <a:latin typeface="Calibri" pitchFamily="34" charset="0"/>
              </a:rPr>
              <a:t> </a:t>
            </a:r>
          </a:p>
          <a:p>
            <a:r>
              <a:rPr lang="en-US" sz="1600" dirty="0">
                <a:latin typeface="Calibri" pitchFamily="34" charset="0"/>
              </a:rPr>
              <a:t>Categories of banks in India include: Public Sector Banks, Private Sector Banks, Foreign Banks, Cooperative Banks, Local Area Banks and Regional Rural Banks.</a:t>
            </a:r>
          </a:p>
          <a:p>
            <a:r>
              <a:rPr lang="en-US" sz="1600" dirty="0">
                <a:latin typeface="Calibri" pitchFamily="34" charset="0"/>
              </a:rPr>
              <a:t> </a:t>
            </a:r>
          </a:p>
          <a:p>
            <a:endParaRPr lang="en-US" sz="1600" dirty="0">
              <a:latin typeface="Calibri" pitchFamily="34" charset="0"/>
            </a:endParaRPr>
          </a:p>
          <a:p>
            <a:endParaRPr lang="en-US" sz="1600" dirty="0">
              <a:latin typeface="Calibri" pitchFamily="34" charset="0"/>
            </a:endParaRPr>
          </a:p>
        </p:txBody>
      </p:sp>
    </p:spTree>
    <p:extLst>
      <p:ext uri="{BB962C8B-B14F-4D97-AF65-F5344CB8AC3E}">
        <p14:creationId xmlns:p14="http://schemas.microsoft.com/office/powerpoint/2010/main" val="114630462"/>
      </p:ext>
    </p:extLst>
  </p:cSld>
  <p:clrMapOvr>
    <a:masterClrMapping/>
  </p:clrMapOvr>
  <p:transition spd="slow">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885" y="182882"/>
            <a:ext cx="8373292" cy="703694"/>
          </a:xfrm>
          <a:solidFill>
            <a:schemeClr val="accent2">
              <a:lumMod val="20000"/>
              <a:lumOff val="80000"/>
            </a:schemeClr>
          </a:solidFill>
        </p:spPr>
        <p:txBody>
          <a:bodyPr>
            <a:normAutofit/>
          </a:bodyPr>
          <a:lstStyle/>
          <a:p>
            <a:pPr algn="ctr"/>
            <a:r>
              <a:rPr lang="en-GB" sz="2400" b="1" dirty="0" smtClean="0">
                <a:solidFill>
                  <a:schemeClr val="accent1">
                    <a:lumMod val="75000"/>
                  </a:schemeClr>
                </a:solidFill>
                <a:latin typeface="Calibri" panose="020F0502020204030204" pitchFamily="34" charset="0"/>
              </a:rPr>
              <a:t>Banking System </a:t>
            </a:r>
            <a:endParaRPr lang="en-GB" sz="2400" b="1" dirty="0">
              <a:latin typeface="Calibri" panose="020F0502020204030204" pitchFamily="34" charset="0"/>
            </a:endParaRPr>
          </a:p>
        </p:txBody>
      </p:sp>
      <p:sp>
        <p:nvSpPr>
          <p:cNvPr id="3" name="Slide Number Placeholder 2"/>
          <p:cNvSpPr>
            <a:spLocks noGrp="1"/>
          </p:cNvSpPr>
          <p:nvPr>
            <p:ph type="sldNum" sz="quarter" idx="12"/>
          </p:nvPr>
        </p:nvSpPr>
        <p:spPr/>
        <p:txBody>
          <a:bodyPr/>
          <a:lstStyle/>
          <a:p>
            <a:fld id="{525A3C56-E491-49B2-93F3-63532DF516BC}" type="slidenum">
              <a:rPr lang="en-US" sz="1050" smtClean="0"/>
              <a:pPr/>
              <a:t>28</a:t>
            </a:fld>
            <a:endParaRPr lang="en-US" sz="1050" dirty="0"/>
          </a:p>
        </p:txBody>
      </p:sp>
      <p:sp>
        <p:nvSpPr>
          <p:cNvPr id="5" name="Rectangle 4"/>
          <p:cNvSpPr/>
          <p:nvPr/>
        </p:nvSpPr>
        <p:spPr>
          <a:xfrm>
            <a:off x="378800" y="978017"/>
            <a:ext cx="8386377" cy="5262979"/>
          </a:xfrm>
          <a:prstGeom prst="rect">
            <a:avLst/>
          </a:prstGeom>
          <a:solidFill>
            <a:schemeClr val="accent2">
              <a:lumMod val="20000"/>
              <a:lumOff val="80000"/>
            </a:schemeClr>
          </a:solidFill>
        </p:spPr>
        <p:txBody>
          <a:bodyPr wrap="square">
            <a:spAutoFit/>
          </a:bodyPr>
          <a:lstStyle/>
          <a:p>
            <a:r>
              <a:rPr lang="en-US" sz="1600" b="1" dirty="0" smtClean="0">
                <a:latin typeface="Calibri" pitchFamily="34" charset="0"/>
              </a:rPr>
              <a:t>Banking </a:t>
            </a:r>
            <a:r>
              <a:rPr lang="en-US" sz="1600" b="1" dirty="0">
                <a:latin typeface="Calibri" pitchFamily="34" charset="0"/>
              </a:rPr>
              <a:t>System – India</a:t>
            </a:r>
          </a:p>
          <a:p>
            <a:endParaRPr lang="en-US" sz="1600" dirty="0" smtClean="0">
              <a:latin typeface="Calibri" pitchFamily="34" charset="0"/>
            </a:endParaRPr>
          </a:p>
          <a:p>
            <a:r>
              <a:rPr lang="en-US" sz="1600" dirty="0" smtClean="0">
                <a:latin typeface="Calibri" pitchFamily="34" charset="0"/>
              </a:rPr>
              <a:t>Examples </a:t>
            </a:r>
            <a:r>
              <a:rPr lang="en-US" sz="1600" dirty="0">
                <a:latin typeface="Calibri" pitchFamily="34" charset="0"/>
              </a:rPr>
              <a:t>of Public sector banks are SBI &amp; its associates and nationalized banks such as </a:t>
            </a:r>
            <a:r>
              <a:rPr lang="en-US" sz="1600" dirty="0" err="1">
                <a:latin typeface="Calibri" pitchFamily="34" charset="0"/>
              </a:rPr>
              <a:t>Canara</a:t>
            </a:r>
            <a:r>
              <a:rPr lang="en-US" sz="1600" dirty="0">
                <a:latin typeface="Calibri" pitchFamily="34" charset="0"/>
              </a:rPr>
              <a:t> Bank, UCO Bank, Syndicate Bank, etc. Old generation Private sector banks include: </a:t>
            </a:r>
            <a:r>
              <a:rPr lang="en-US" sz="1600" dirty="0" err="1">
                <a:latin typeface="Calibri" pitchFamily="34" charset="0"/>
              </a:rPr>
              <a:t>Karur</a:t>
            </a:r>
            <a:r>
              <a:rPr lang="en-US" sz="1600" dirty="0">
                <a:latin typeface="Calibri" pitchFamily="34" charset="0"/>
              </a:rPr>
              <a:t> </a:t>
            </a:r>
            <a:r>
              <a:rPr lang="en-US" sz="1600" dirty="0" err="1">
                <a:latin typeface="Calibri" pitchFamily="34" charset="0"/>
              </a:rPr>
              <a:t>Vysya</a:t>
            </a:r>
            <a:r>
              <a:rPr lang="en-US" sz="1600" dirty="0">
                <a:latin typeface="Calibri" pitchFamily="34" charset="0"/>
              </a:rPr>
              <a:t> Bank, Federal Bank, Catholic Syrian Bank, etc. &amp; those incorporated after 1992 are branded as “New Private Sector Banks. E.g.: HDFC Bank, ICICI Bank and </a:t>
            </a:r>
            <a:r>
              <a:rPr lang="en-US" sz="1600" dirty="0" err="1">
                <a:latin typeface="Calibri" pitchFamily="34" charset="0"/>
              </a:rPr>
              <a:t>Indusind</a:t>
            </a:r>
            <a:r>
              <a:rPr lang="en-US" sz="1600" dirty="0">
                <a:latin typeface="Calibri" pitchFamily="34" charset="0"/>
              </a:rPr>
              <a:t> Bank. Foreign banks are those that are incorporated outside India but carry on their operations in India under license from the RBI [E.g.: Citibank, Standard Chartered, HSBC Bank, etc.] </a:t>
            </a:r>
          </a:p>
          <a:p>
            <a:r>
              <a:rPr lang="en-US" sz="1600" dirty="0">
                <a:latin typeface="Calibri" pitchFamily="34" charset="0"/>
              </a:rPr>
              <a:t> </a:t>
            </a:r>
          </a:p>
          <a:p>
            <a:r>
              <a:rPr lang="en-US" sz="1600" dirty="0">
                <a:latin typeface="Calibri" pitchFamily="34" charset="0"/>
              </a:rPr>
              <a:t>While the above categories of banks are treated as ‘commercial banks’, there are also other banks in India such as Cooperative Banks, Local Area Banks and Regional Rural Banks. The regulatory framework could vary in detail from one category of banks to another</a:t>
            </a:r>
            <a:r>
              <a:rPr lang="en-US" sz="1600" dirty="0" smtClean="0">
                <a:latin typeface="Calibri" pitchFamily="34" charset="0"/>
              </a:rPr>
              <a:t>.</a:t>
            </a:r>
          </a:p>
          <a:p>
            <a:endParaRPr lang="en-US" sz="1600" dirty="0">
              <a:latin typeface="Calibri" pitchFamily="34" charset="0"/>
            </a:endParaRPr>
          </a:p>
          <a:p>
            <a:r>
              <a:rPr lang="en-US" sz="1600" b="1" dirty="0">
                <a:latin typeface="Calibri" pitchFamily="34" charset="0"/>
              </a:rPr>
              <a:t>Banking System – </a:t>
            </a:r>
            <a:r>
              <a:rPr lang="en-US" sz="1600" b="1" dirty="0" smtClean="0">
                <a:latin typeface="Calibri" pitchFamily="34" charset="0"/>
              </a:rPr>
              <a:t>UK</a:t>
            </a:r>
          </a:p>
          <a:p>
            <a:endParaRPr lang="en-US" sz="1600" b="1" dirty="0" smtClean="0">
              <a:latin typeface="Calibri" pitchFamily="34" charset="0"/>
            </a:endParaRPr>
          </a:p>
          <a:p>
            <a:r>
              <a:rPr lang="en-US" sz="1600" dirty="0">
                <a:latin typeface="Calibri" pitchFamily="34" charset="0"/>
              </a:rPr>
              <a:t>In the UK, banks that deal with the public are called ‘high Street banks. They take care of the transactional requirements of the general public. Besides, there is a unique institution by name ‘Discount House’ operating in the UK. A ‘discount house’ does not deal with the general public. Instead, it is primarily focused on dealing with banks and other financial institutions. On the regulatory front, while till eight years ago Bank of England was the regulator of the banking system, today that role is being performed by the Financial Supervision Authority [FSA</a:t>
            </a:r>
            <a:r>
              <a:rPr lang="en-US" sz="1600" dirty="0" smtClean="0">
                <a:latin typeface="Calibri" pitchFamily="34" charset="0"/>
              </a:rPr>
              <a:t>].</a:t>
            </a:r>
            <a:endParaRPr lang="en-US" sz="1600" dirty="0">
              <a:latin typeface="Calibri" pitchFamily="34" charset="0"/>
            </a:endParaRPr>
          </a:p>
        </p:txBody>
      </p:sp>
    </p:spTree>
    <p:extLst>
      <p:ext uri="{BB962C8B-B14F-4D97-AF65-F5344CB8AC3E}">
        <p14:creationId xmlns:p14="http://schemas.microsoft.com/office/powerpoint/2010/main" val="952316071"/>
      </p:ext>
    </p:extLst>
  </p:cSld>
  <p:clrMapOvr>
    <a:masterClrMapping/>
  </p:clrMapOvr>
  <p:transition spd="slow">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885" y="104504"/>
            <a:ext cx="8373292" cy="703694"/>
          </a:xfrm>
          <a:solidFill>
            <a:schemeClr val="accent2">
              <a:lumMod val="20000"/>
              <a:lumOff val="80000"/>
            </a:schemeClr>
          </a:solidFill>
        </p:spPr>
        <p:txBody>
          <a:bodyPr>
            <a:normAutofit/>
          </a:bodyPr>
          <a:lstStyle/>
          <a:p>
            <a:pPr algn="ctr"/>
            <a:r>
              <a:rPr lang="en-GB" sz="2400" b="1" dirty="0" smtClean="0">
                <a:solidFill>
                  <a:schemeClr val="accent1">
                    <a:lumMod val="75000"/>
                  </a:schemeClr>
                </a:solidFill>
                <a:latin typeface="Calibri" panose="020F0502020204030204" pitchFamily="34" charset="0"/>
              </a:rPr>
              <a:t>Banking System </a:t>
            </a:r>
            <a:endParaRPr lang="en-GB" sz="2400" b="1" dirty="0">
              <a:latin typeface="Calibri" panose="020F0502020204030204" pitchFamily="34" charset="0"/>
            </a:endParaRPr>
          </a:p>
        </p:txBody>
      </p:sp>
      <p:sp>
        <p:nvSpPr>
          <p:cNvPr id="3" name="Slide Number Placeholder 2"/>
          <p:cNvSpPr>
            <a:spLocks noGrp="1"/>
          </p:cNvSpPr>
          <p:nvPr>
            <p:ph type="sldNum" sz="quarter" idx="12"/>
          </p:nvPr>
        </p:nvSpPr>
        <p:spPr/>
        <p:txBody>
          <a:bodyPr/>
          <a:lstStyle/>
          <a:p>
            <a:fld id="{525A3C56-E491-49B2-93F3-63532DF516BC}" type="slidenum">
              <a:rPr lang="en-US" sz="1050" smtClean="0"/>
              <a:pPr/>
              <a:t>29</a:t>
            </a:fld>
            <a:endParaRPr lang="en-US" sz="1050" dirty="0"/>
          </a:p>
        </p:txBody>
      </p:sp>
      <p:sp>
        <p:nvSpPr>
          <p:cNvPr id="5" name="Rectangle 4"/>
          <p:cNvSpPr/>
          <p:nvPr/>
        </p:nvSpPr>
        <p:spPr>
          <a:xfrm>
            <a:off x="378800" y="899639"/>
            <a:ext cx="8386377" cy="5262979"/>
          </a:xfrm>
          <a:prstGeom prst="rect">
            <a:avLst/>
          </a:prstGeom>
          <a:solidFill>
            <a:schemeClr val="accent2">
              <a:lumMod val="20000"/>
              <a:lumOff val="80000"/>
            </a:schemeClr>
          </a:solidFill>
        </p:spPr>
        <p:txBody>
          <a:bodyPr wrap="square">
            <a:spAutoFit/>
          </a:bodyPr>
          <a:lstStyle/>
          <a:p>
            <a:r>
              <a:rPr lang="en-US" sz="1600" b="1" dirty="0" smtClean="0">
                <a:latin typeface="Calibri" pitchFamily="34" charset="0"/>
              </a:rPr>
              <a:t>Banking </a:t>
            </a:r>
            <a:r>
              <a:rPr lang="en-US" sz="1600" b="1" dirty="0">
                <a:latin typeface="Calibri" pitchFamily="34" charset="0"/>
              </a:rPr>
              <a:t>System – </a:t>
            </a:r>
            <a:r>
              <a:rPr lang="en-US" sz="1600" b="1" dirty="0" smtClean="0">
                <a:latin typeface="Calibri" pitchFamily="34" charset="0"/>
              </a:rPr>
              <a:t>US</a:t>
            </a:r>
            <a:endParaRPr lang="en-US" sz="1600" b="1" dirty="0">
              <a:latin typeface="Calibri" pitchFamily="34" charset="0"/>
            </a:endParaRPr>
          </a:p>
          <a:p>
            <a:endParaRPr lang="en-US" sz="1600" dirty="0" smtClean="0">
              <a:latin typeface="Calibri" pitchFamily="34" charset="0"/>
            </a:endParaRPr>
          </a:p>
          <a:p>
            <a:r>
              <a:rPr lang="en-US" sz="1600" dirty="0">
                <a:latin typeface="Calibri" pitchFamily="34" charset="0"/>
              </a:rPr>
              <a:t>The US banking system is possibly the most fragmented system one can find anywhere in the world. In the first place, there are a number of types of banks in the US: International banks, national banks, state banks and unit banks. The number of banking entities is phenomenally large in the US (around 9000). On the regulatory front, these banks/ banking entities are governed by various regulators. </a:t>
            </a:r>
          </a:p>
          <a:p>
            <a:r>
              <a:rPr lang="en-US" sz="1600" dirty="0">
                <a:latin typeface="Calibri" pitchFamily="34" charset="0"/>
              </a:rPr>
              <a:t> </a:t>
            </a:r>
          </a:p>
          <a:p>
            <a:r>
              <a:rPr lang="en-US" sz="1600" dirty="0">
                <a:latin typeface="Calibri" pitchFamily="34" charset="0"/>
              </a:rPr>
              <a:t>Within the US itself, banking regulations differ from state to state. Till a few years back, the US banking laws were totally anti-competitive, but some of the new regulations put in place during and after 1999 has triggered consolidation of banks in the country. </a:t>
            </a:r>
          </a:p>
          <a:p>
            <a:r>
              <a:rPr lang="en-US" sz="1600" dirty="0">
                <a:latin typeface="Calibri" pitchFamily="34" charset="0"/>
              </a:rPr>
              <a:t> </a:t>
            </a:r>
          </a:p>
          <a:p>
            <a:r>
              <a:rPr lang="en-US" sz="1600" dirty="0">
                <a:latin typeface="Calibri" pitchFamily="34" charset="0"/>
              </a:rPr>
              <a:t>Banking in United States began in 1781 with the establishment of the Bank of North America in Philadelphia. During the American Revolutionary War, the Bank was given a monopoly on currency prior to which private banks printed their own bank notes, backed by deposits of gold and/or silver.</a:t>
            </a:r>
          </a:p>
          <a:p>
            <a:r>
              <a:rPr lang="en-US" sz="1600" dirty="0">
                <a:latin typeface="Calibri" pitchFamily="34" charset="0"/>
              </a:rPr>
              <a:t> </a:t>
            </a:r>
          </a:p>
          <a:p>
            <a:r>
              <a:rPr lang="en-US" sz="1600" dirty="0">
                <a:latin typeface="Calibri" pitchFamily="34" charset="0"/>
              </a:rPr>
              <a:t>The Bank of North America was succeeded by the First Bank of the United States, chartered in 1791which expired in 1811. Similarly, the Second Bank of the United States chartered in 1816 and shut down in 1836. The dissolution of the Second Bank of the United States in 1836 lead 18 states to establish clear rules for incorporation. </a:t>
            </a:r>
          </a:p>
          <a:p>
            <a:endParaRPr lang="en-US" sz="1600" dirty="0">
              <a:latin typeface="Calibri" pitchFamily="34" charset="0"/>
            </a:endParaRPr>
          </a:p>
        </p:txBody>
      </p:sp>
    </p:spTree>
    <p:extLst>
      <p:ext uri="{BB962C8B-B14F-4D97-AF65-F5344CB8AC3E}">
        <p14:creationId xmlns:p14="http://schemas.microsoft.com/office/powerpoint/2010/main" val="4042763172"/>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43319" y="207509"/>
            <a:ext cx="8239125" cy="920750"/>
          </a:xfrm>
          <a:solidFill>
            <a:schemeClr val="accent2">
              <a:lumMod val="20000"/>
              <a:lumOff val="80000"/>
            </a:schemeClr>
          </a:solidFill>
        </p:spPr>
        <p:txBody>
          <a:bodyPr>
            <a:normAutofit/>
          </a:bodyPr>
          <a:lstStyle/>
          <a:p>
            <a:pPr algn="ctr"/>
            <a:r>
              <a:rPr lang="en-US" sz="2400" b="1" dirty="0" smtClean="0">
                <a:solidFill>
                  <a:schemeClr val="accent1">
                    <a:lumMod val="75000"/>
                  </a:schemeClr>
                </a:solidFill>
                <a:latin typeface="Calibri" panose="020F0502020204030204" pitchFamily="34" charset="0"/>
              </a:rPr>
              <a:t>Agenda</a:t>
            </a:r>
            <a:endParaRPr lang="en-US" sz="4800" b="1" dirty="0">
              <a:solidFill>
                <a:schemeClr val="accent1">
                  <a:lumMod val="75000"/>
                </a:schemeClr>
              </a:solidFill>
              <a:latin typeface="Calibri" panose="020F0502020204030204" pitchFamily="34" charset="0"/>
            </a:endParaRPr>
          </a:p>
        </p:txBody>
      </p:sp>
      <p:sp>
        <p:nvSpPr>
          <p:cNvPr id="3" name="Slide Number Placeholder 2"/>
          <p:cNvSpPr>
            <a:spLocks noGrp="1"/>
          </p:cNvSpPr>
          <p:nvPr>
            <p:ph type="sldNum" sz="quarter" idx="12"/>
          </p:nvPr>
        </p:nvSpPr>
        <p:spPr/>
        <p:txBody>
          <a:bodyPr/>
          <a:lstStyle/>
          <a:p>
            <a:fld id="{525A3C56-E491-49B2-93F3-63532DF516BC}" type="slidenum">
              <a:rPr lang="en-US" smtClean="0"/>
              <a:pPr/>
              <a:t>3</a:t>
            </a:fld>
            <a:endParaRPr lang="en-US" dirty="0"/>
          </a:p>
        </p:txBody>
      </p:sp>
      <p:sp>
        <p:nvSpPr>
          <p:cNvPr id="4" name="Content Placeholder 3"/>
          <p:cNvSpPr>
            <a:spLocks noGrp="1"/>
          </p:cNvSpPr>
          <p:nvPr>
            <p:ph sz="quarter" idx="17"/>
          </p:nvPr>
        </p:nvSpPr>
        <p:spPr>
          <a:xfrm>
            <a:off x="449263" y="1201511"/>
            <a:ext cx="8241757" cy="5003346"/>
          </a:xfrm>
          <a:solidFill>
            <a:schemeClr val="accent2">
              <a:lumMod val="20000"/>
              <a:lumOff val="80000"/>
            </a:schemeClr>
          </a:solidFill>
        </p:spPr>
        <p:txBody>
          <a:bodyPr/>
          <a:lstStyle/>
          <a:p>
            <a:pPr marL="0" indent="0">
              <a:buNone/>
            </a:pPr>
            <a:r>
              <a:rPr lang="en-US" sz="1400" dirty="0">
                <a:latin typeface="Calibri" pitchFamily="34" charset="0"/>
              </a:rPr>
              <a:t>This course covers broad functionalities of banks. </a:t>
            </a:r>
            <a:r>
              <a:rPr lang="en-US" sz="1400" dirty="0" smtClean="0">
                <a:latin typeface="Calibri" pitchFamily="34" charset="0"/>
              </a:rPr>
              <a:t>It </a:t>
            </a:r>
            <a:r>
              <a:rPr lang="en-US" sz="1400" dirty="0">
                <a:latin typeface="Calibri" pitchFamily="34" charset="0"/>
              </a:rPr>
              <a:t>describes how the financial system functions and the roles that banks play in it. It also explains the primary functions of </a:t>
            </a:r>
            <a:r>
              <a:rPr lang="en-US" sz="1400" dirty="0" smtClean="0">
                <a:latin typeface="Calibri" pitchFamily="34" charset="0"/>
              </a:rPr>
              <a:t>banks.</a:t>
            </a:r>
          </a:p>
          <a:p>
            <a:pPr marL="0" indent="0">
              <a:buNone/>
            </a:pPr>
            <a:endParaRPr lang="en-US" sz="1400" dirty="0">
              <a:latin typeface="Calibri" pitchFamily="34" charset="0"/>
            </a:endParaRPr>
          </a:p>
          <a:p>
            <a:pPr marL="0" indent="0">
              <a:buNone/>
            </a:pPr>
            <a:r>
              <a:rPr lang="en-US" sz="1400" b="1" dirty="0">
                <a:latin typeface="Calibri" pitchFamily="34" charset="0"/>
              </a:rPr>
              <a:t>Objectives:</a:t>
            </a:r>
            <a:endParaRPr lang="en-US" sz="1400" dirty="0">
              <a:latin typeface="Calibri" pitchFamily="34" charset="0"/>
            </a:endParaRPr>
          </a:p>
          <a:p>
            <a:pPr marL="0" indent="0">
              <a:buNone/>
            </a:pPr>
            <a:r>
              <a:rPr lang="en-US" sz="1400" dirty="0" smtClean="0">
                <a:latin typeface="Calibri" pitchFamily="34" charset="0"/>
              </a:rPr>
              <a:t>At </a:t>
            </a:r>
            <a:r>
              <a:rPr lang="en-US" sz="1400" dirty="0">
                <a:latin typeface="Calibri" pitchFamily="34" charset="0"/>
              </a:rPr>
              <a:t>the end of the course </a:t>
            </a:r>
            <a:r>
              <a:rPr lang="en-US" sz="1400" dirty="0" smtClean="0">
                <a:latin typeface="Calibri" pitchFamily="34" charset="0"/>
              </a:rPr>
              <a:t>we will </a:t>
            </a:r>
            <a:r>
              <a:rPr lang="en-US" sz="1400" dirty="0">
                <a:latin typeface="Calibri" pitchFamily="34" charset="0"/>
              </a:rPr>
              <a:t>be able </a:t>
            </a:r>
            <a:r>
              <a:rPr lang="en-US" sz="1400" dirty="0" smtClean="0">
                <a:latin typeface="Calibri" pitchFamily="34" charset="0"/>
              </a:rPr>
              <a:t>understand the </a:t>
            </a:r>
            <a:r>
              <a:rPr lang="en-US" sz="1400" dirty="0">
                <a:latin typeface="Calibri" pitchFamily="34" charset="0"/>
              </a:rPr>
              <a:t>following:</a:t>
            </a:r>
          </a:p>
          <a:p>
            <a:pPr marL="0" indent="0">
              <a:buNone/>
            </a:pPr>
            <a:r>
              <a:rPr lang="en-US" sz="1400" dirty="0" smtClean="0">
                <a:latin typeface="Calibri" pitchFamily="34" charset="0"/>
              </a:rPr>
              <a:t>         	1- Financial System</a:t>
            </a:r>
            <a:endParaRPr lang="en-US" sz="1400" dirty="0">
              <a:latin typeface="Calibri" pitchFamily="34" charset="0"/>
            </a:endParaRPr>
          </a:p>
          <a:p>
            <a:pPr marL="0" indent="0">
              <a:buNone/>
            </a:pPr>
            <a:r>
              <a:rPr lang="en-US" sz="1400" dirty="0" smtClean="0">
                <a:latin typeface="Calibri" pitchFamily="34" charset="0"/>
              </a:rPr>
              <a:t>         	2- Bank and Banking System</a:t>
            </a:r>
          </a:p>
          <a:p>
            <a:pPr marL="0" indent="0">
              <a:buNone/>
            </a:pPr>
            <a:r>
              <a:rPr lang="en-US" sz="1400" dirty="0" smtClean="0">
                <a:latin typeface="Calibri" pitchFamily="34" charset="0"/>
              </a:rPr>
              <a:t>	3- Types of Banks</a:t>
            </a:r>
            <a:endParaRPr lang="en-US" sz="1400" dirty="0">
              <a:latin typeface="Calibri" pitchFamily="34" charset="0"/>
            </a:endParaRPr>
          </a:p>
          <a:p>
            <a:pPr marL="0" indent="0">
              <a:buNone/>
            </a:pPr>
            <a:r>
              <a:rPr lang="en-US" sz="1400" dirty="0" smtClean="0">
                <a:latin typeface="Calibri" pitchFamily="34" charset="0"/>
              </a:rPr>
              <a:t>         	3- Retail Banking</a:t>
            </a:r>
            <a:endParaRPr lang="en-US" sz="1400" dirty="0">
              <a:latin typeface="Calibri" pitchFamily="34" charset="0"/>
            </a:endParaRPr>
          </a:p>
          <a:p>
            <a:pPr marL="0" indent="0">
              <a:buNone/>
            </a:pPr>
            <a:r>
              <a:rPr lang="en-US" sz="1400" dirty="0" smtClean="0">
                <a:latin typeface="Calibri" pitchFamily="34" charset="0"/>
              </a:rPr>
              <a:t>         	4- PNC Financial Services</a:t>
            </a:r>
            <a:endParaRPr lang="en-US" sz="1400" dirty="0">
              <a:latin typeface="Calibri" pitchFamily="34" charset="0"/>
            </a:endParaRPr>
          </a:p>
          <a:p>
            <a:pPr marL="111125" indent="0">
              <a:buNone/>
            </a:pPr>
            <a:r>
              <a:rPr lang="en-US" sz="1200" dirty="0" smtClean="0">
                <a:latin typeface="Calibri" pitchFamily="34" charset="0"/>
              </a:rPr>
              <a:t>	</a:t>
            </a:r>
            <a:r>
              <a:rPr lang="en-US" sz="1400" dirty="0">
                <a:latin typeface="Calibri" pitchFamily="34" charset="0"/>
              </a:rPr>
              <a:t>5- PNC </a:t>
            </a:r>
            <a:r>
              <a:rPr lang="en-US" sz="1400" dirty="0" smtClean="0">
                <a:latin typeface="Calibri" pitchFamily="34" charset="0"/>
              </a:rPr>
              <a:t> - Retail Banking Services</a:t>
            </a:r>
            <a:endParaRPr lang="en-US" sz="1400" dirty="0">
              <a:latin typeface="Calibri" pitchFamily="34" charset="0"/>
            </a:endParaRPr>
          </a:p>
          <a:p>
            <a:pPr marL="111125" indent="0">
              <a:buNone/>
            </a:pPr>
            <a:r>
              <a:rPr lang="en-US" sz="1200" dirty="0" smtClean="0">
                <a:latin typeface="Calibri" pitchFamily="34" charset="0"/>
              </a:rPr>
              <a:t>	</a:t>
            </a:r>
            <a:r>
              <a:rPr lang="en-US" sz="1400" dirty="0" smtClean="0">
                <a:latin typeface="Calibri" pitchFamily="34" charset="0"/>
              </a:rPr>
              <a:t>6- CGI  Banking Solutions to PNC</a:t>
            </a:r>
            <a:endParaRPr lang="en-US" sz="1400" dirty="0">
              <a:latin typeface="Calibri" pitchFamily="34" charset="0"/>
            </a:endParaRPr>
          </a:p>
        </p:txBody>
      </p:sp>
    </p:spTree>
    <p:extLst>
      <p:ext uri="{BB962C8B-B14F-4D97-AF65-F5344CB8AC3E}">
        <p14:creationId xmlns:p14="http://schemas.microsoft.com/office/powerpoint/2010/main" val="2742638066"/>
      </p:ext>
    </p:extLst>
  </p:cSld>
  <p:clrMapOvr>
    <a:masterClrMapping/>
  </p:clrMapOvr>
  <p:transition spd="slow">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885" y="104504"/>
            <a:ext cx="8373292" cy="703694"/>
          </a:xfrm>
          <a:solidFill>
            <a:schemeClr val="accent2">
              <a:lumMod val="20000"/>
              <a:lumOff val="80000"/>
            </a:schemeClr>
          </a:solidFill>
        </p:spPr>
        <p:txBody>
          <a:bodyPr>
            <a:normAutofit/>
          </a:bodyPr>
          <a:lstStyle/>
          <a:p>
            <a:pPr algn="ctr"/>
            <a:r>
              <a:rPr lang="en-GB" sz="2400" b="1" dirty="0" smtClean="0">
                <a:solidFill>
                  <a:schemeClr val="accent1">
                    <a:lumMod val="75000"/>
                  </a:schemeClr>
                </a:solidFill>
                <a:latin typeface="Calibri" panose="020F0502020204030204" pitchFamily="34" charset="0"/>
              </a:rPr>
              <a:t>Banking System </a:t>
            </a:r>
            <a:endParaRPr lang="en-GB" sz="2400" b="1" dirty="0">
              <a:latin typeface="Calibri" panose="020F0502020204030204" pitchFamily="34" charset="0"/>
            </a:endParaRPr>
          </a:p>
        </p:txBody>
      </p:sp>
      <p:sp>
        <p:nvSpPr>
          <p:cNvPr id="3" name="Slide Number Placeholder 2"/>
          <p:cNvSpPr>
            <a:spLocks noGrp="1"/>
          </p:cNvSpPr>
          <p:nvPr>
            <p:ph type="sldNum" sz="quarter" idx="12"/>
          </p:nvPr>
        </p:nvSpPr>
        <p:spPr>
          <a:xfrm>
            <a:off x="3712503" y="7782206"/>
            <a:ext cx="708121" cy="203006"/>
          </a:xfrm>
        </p:spPr>
        <p:txBody>
          <a:bodyPr/>
          <a:lstStyle/>
          <a:p>
            <a:fld id="{525A3C56-E491-49B2-93F3-63532DF516BC}" type="slidenum">
              <a:rPr lang="en-US" sz="1000" smtClean="0"/>
              <a:pPr/>
              <a:t>30</a:t>
            </a:fld>
            <a:endParaRPr lang="en-US" sz="1000" dirty="0"/>
          </a:p>
        </p:txBody>
      </p:sp>
      <p:sp>
        <p:nvSpPr>
          <p:cNvPr id="5" name="Rectangle 4"/>
          <p:cNvSpPr/>
          <p:nvPr/>
        </p:nvSpPr>
        <p:spPr>
          <a:xfrm>
            <a:off x="378800" y="899639"/>
            <a:ext cx="8386377" cy="1815882"/>
          </a:xfrm>
          <a:prstGeom prst="rect">
            <a:avLst/>
          </a:prstGeom>
          <a:solidFill>
            <a:schemeClr val="accent2">
              <a:lumMod val="20000"/>
              <a:lumOff val="80000"/>
            </a:schemeClr>
          </a:solidFill>
        </p:spPr>
        <p:txBody>
          <a:bodyPr wrap="square">
            <a:spAutoFit/>
          </a:bodyPr>
          <a:lstStyle/>
          <a:p>
            <a:r>
              <a:rPr lang="en-US" sz="1600" b="1" dirty="0" smtClean="0">
                <a:latin typeface="Calibri" pitchFamily="34" charset="0"/>
              </a:rPr>
              <a:t>Banking </a:t>
            </a:r>
            <a:r>
              <a:rPr lang="en-US" sz="1600" b="1" dirty="0">
                <a:latin typeface="Calibri" pitchFamily="34" charset="0"/>
              </a:rPr>
              <a:t>System – </a:t>
            </a:r>
            <a:r>
              <a:rPr lang="en-US" sz="1600" b="1" dirty="0" smtClean="0">
                <a:latin typeface="Calibri" pitchFamily="34" charset="0"/>
              </a:rPr>
              <a:t>US</a:t>
            </a:r>
            <a:endParaRPr lang="en-US" sz="1600" b="1" dirty="0">
              <a:latin typeface="Calibri" pitchFamily="34" charset="0"/>
            </a:endParaRPr>
          </a:p>
          <a:p>
            <a:r>
              <a:rPr lang="en-US" sz="1600" dirty="0">
                <a:latin typeface="Calibri" pitchFamily="34" charset="0"/>
              </a:rPr>
              <a:t> </a:t>
            </a:r>
          </a:p>
          <a:p>
            <a:r>
              <a:rPr lang="en-US" sz="1600" dirty="0">
                <a:latin typeface="Calibri" pitchFamily="34" charset="0"/>
              </a:rPr>
              <a:t>The first banks in the United States concentrated on providing credit to businesses, agriculture, and foreign trade operations. They did not offer services to consumers or nontraditional businesses. Even consumers did not use a bank because there was no guarantee that the money deposited into a bank would be safe.  </a:t>
            </a:r>
          </a:p>
          <a:p>
            <a:endParaRPr lang="en-US" sz="1600" dirty="0">
              <a:latin typeface="Calibri" pitchFamily="34" charset="0"/>
            </a:endParaRPr>
          </a:p>
        </p:txBody>
      </p:sp>
      <p:sp>
        <p:nvSpPr>
          <p:cNvPr id="7" name="Text Box 2"/>
          <p:cNvSpPr txBox="1">
            <a:spLocks noChangeArrowheads="1"/>
          </p:cNvSpPr>
          <p:nvPr/>
        </p:nvSpPr>
        <p:spPr bwMode="auto">
          <a:xfrm>
            <a:off x="2007672" y="2832806"/>
            <a:ext cx="515870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sz="1200" b="1" dirty="0">
                <a:solidFill>
                  <a:srgbClr val="008080"/>
                </a:solidFill>
                <a:effectLst>
                  <a:outerShdw blurRad="38100" dist="38100" dir="2700000" algn="tl">
                    <a:srgbClr val="C0C0C0"/>
                  </a:outerShdw>
                </a:effectLst>
                <a:latin typeface="Calibri" pitchFamily="34" charset="0"/>
              </a:rPr>
              <a:t> </a:t>
            </a:r>
            <a:r>
              <a:rPr lang="en-US" sz="1400" b="1" dirty="0">
                <a:solidFill>
                  <a:srgbClr val="008080"/>
                </a:solidFill>
                <a:latin typeface="Calibri" pitchFamily="34" charset="0"/>
              </a:rPr>
              <a:t>Global Banks Predominant Business Model</a:t>
            </a:r>
          </a:p>
        </p:txBody>
      </p:sp>
      <p:pic>
        <p:nvPicPr>
          <p:cNvPr id="8" name="Picture 5" descr="graph"/>
          <p:cNvPicPr>
            <a:picLocks noChangeAspect="1" noChangeArrowheads="1"/>
          </p:cNvPicPr>
          <p:nvPr/>
        </p:nvPicPr>
        <p:blipFill>
          <a:blip r:embed="rId2">
            <a:extLst>
              <a:ext uri="{28A0092B-C50C-407E-A947-70E740481C1C}">
                <a14:useLocalDpi xmlns:a14="http://schemas.microsoft.com/office/drawing/2010/main" val="0"/>
              </a:ext>
            </a:extLst>
          </a:blip>
          <a:srcRect r="24176" b="49106"/>
          <a:stretch>
            <a:fillRect/>
          </a:stretch>
        </p:blipFill>
        <p:spPr bwMode="auto">
          <a:xfrm>
            <a:off x="1619788" y="3210940"/>
            <a:ext cx="5538609" cy="3179201"/>
          </a:xfrm>
          <a:prstGeom prst="rect">
            <a:avLst/>
          </a:prstGeom>
          <a:noFill/>
          <a:ln>
            <a:noFill/>
          </a:ln>
          <a:extLst>
            <a:ext uri="{909E8E84-426E-40DD-AFC4-6F175D3DCCD1}">
              <a14:hiddenFill xmlns:a14="http://schemas.microsoft.com/office/drawing/2010/main">
                <a:solidFill>
                  <a:srgbClr val="FFFFFF">
                    <a:alpha val="71001"/>
                  </a:srgbClr>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28"/>
          <p:cNvGrpSpPr>
            <a:grpSpLocks/>
          </p:cNvGrpSpPr>
          <p:nvPr/>
        </p:nvGrpSpPr>
        <p:grpSpPr bwMode="auto">
          <a:xfrm>
            <a:off x="2076659" y="3605336"/>
            <a:ext cx="5072477" cy="2211476"/>
            <a:chOff x="1058" y="1218"/>
            <a:chExt cx="4059" cy="1975"/>
          </a:xfrm>
        </p:grpSpPr>
        <p:sp>
          <p:nvSpPr>
            <p:cNvPr id="10" name="Text Box 6"/>
            <p:cNvSpPr txBox="1">
              <a:spLocks noChangeArrowheads="1"/>
            </p:cNvSpPr>
            <p:nvPr/>
          </p:nvSpPr>
          <p:spPr bwMode="auto">
            <a:xfrm>
              <a:off x="2676" y="1965"/>
              <a:ext cx="972"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0" hangingPunct="0"/>
              <a:r>
                <a:rPr lang="en-US" sz="1000" b="1">
                  <a:latin typeface="Calibri" pitchFamily="34" charset="0"/>
                </a:rPr>
                <a:t>Retail Banking</a:t>
              </a:r>
            </a:p>
          </p:txBody>
        </p:sp>
        <p:sp>
          <p:nvSpPr>
            <p:cNvPr id="11" name="Text Box 7"/>
            <p:cNvSpPr txBox="1">
              <a:spLocks noChangeArrowheads="1"/>
            </p:cNvSpPr>
            <p:nvPr/>
          </p:nvSpPr>
          <p:spPr bwMode="auto">
            <a:xfrm>
              <a:off x="2706" y="1218"/>
              <a:ext cx="623"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eaLnBrk="0" hangingPunct="0">
                <a:lnSpc>
                  <a:spcPct val="80000"/>
                </a:lnSpc>
              </a:pPr>
              <a:r>
                <a:rPr lang="en-US" sz="1000" b="1" dirty="0">
                  <a:latin typeface="Calibri" pitchFamily="34" charset="0"/>
                </a:rPr>
                <a:t>Domestic Retail Banking</a:t>
              </a:r>
            </a:p>
          </p:txBody>
        </p:sp>
        <p:sp>
          <p:nvSpPr>
            <p:cNvPr id="12" name="Text Box 8"/>
            <p:cNvSpPr txBox="1">
              <a:spLocks noChangeArrowheads="1"/>
            </p:cNvSpPr>
            <p:nvPr/>
          </p:nvSpPr>
          <p:spPr bwMode="auto">
            <a:xfrm>
              <a:off x="1205" y="1637"/>
              <a:ext cx="623"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r" eaLnBrk="0" hangingPunct="0">
                <a:lnSpc>
                  <a:spcPct val="80000"/>
                </a:lnSpc>
              </a:pPr>
              <a:r>
                <a:rPr lang="en-US" sz="1000" b="1" dirty="0">
                  <a:latin typeface="Calibri" pitchFamily="34" charset="0"/>
                </a:rPr>
                <a:t>Retail Financial Services</a:t>
              </a:r>
            </a:p>
          </p:txBody>
        </p:sp>
        <p:sp>
          <p:nvSpPr>
            <p:cNvPr id="13" name="Text Box 9"/>
            <p:cNvSpPr txBox="1">
              <a:spLocks noChangeArrowheads="1"/>
            </p:cNvSpPr>
            <p:nvPr/>
          </p:nvSpPr>
          <p:spPr bwMode="auto">
            <a:xfrm>
              <a:off x="3952" y="1649"/>
              <a:ext cx="805" cy="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r" eaLnBrk="0" hangingPunct="0">
                <a:lnSpc>
                  <a:spcPct val="80000"/>
                </a:lnSpc>
              </a:pPr>
              <a:r>
                <a:rPr lang="en-US" sz="1000" b="1">
                  <a:latin typeface="Calibri" pitchFamily="34" charset="0"/>
                </a:rPr>
                <a:t>International Retail Banking</a:t>
              </a:r>
            </a:p>
          </p:txBody>
        </p:sp>
        <p:sp>
          <p:nvSpPr>
            <p:cNvPr id="14" name="Text Box 10"/>
            <p:cNvSpPr txBox="1">
              <a:spLocks noChangeArrowheads="1"/>
            </p:cNvSpPr>
            <p:nvPr/>
          </p:nvSpPr>
          <p:spPr bwMode="auto">
            <a:xfrm>
              <a:off x="1657" y="2304"/>
              <a:ext cx="1282" cy="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r" eaLnBrk="0" hangingPunct="0">
                <a:lnSpc>
                  <a:spcPct val="80000"/>
                </a:lnSpc>
              </a:pPr>
              <a:r>
                <a:rPr lang="en-US" sz="1000" b="1" dirty="0">
                  <a:latin typeface="Calibri" pitchFamily="34" charset="0"/>
                </a:rPr>
                <a:t>Corporate and Investment Banking</a:t>
              </a:r>
            </a:p>
          </p:txBody>
        </p:sp>
        <p:sp>
          <p:nvSpPr>
            <p:cNvPr id="15" name="Text Box 11"/>
            <p:cNvSpPr txBox="1">
              <a:spLocks noChangeArrowheads="1"/>
            </p:cNvSpPr>
            <p:nvPr/>
          </p:nvSpPr>
          <p:spPr bwMode="auto">
            <a:xfrm>
              <a:off x="3036" y="2304"/>
              <a:ext cx="1428"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0" hangingPunct="0">
                <a:lnSpc>
                  <a:spcPct val="80000"/>
                </a:lnSpc>
              </a:pPr>
              <a:r>
                <a:rPr lang="en-US" sz="1000" b="1">
                  <a:latin typeface="Calibri" pitchFamily="34" charset="0"/>
                </a:rPr>
                <a:t>Asset Management and Services</a:t>
              </a:r>
            </a:p>
          </p:txBody>
        </p:sp>
        <p:sp>
          <p:nvSpPr>
            <p:cNvPr id="16" name="Text Box 12"/>
            <p:cNvSpPr txBox="1">
              <a:spLocks noChangeArrowheads="1"/>
            </p:cNvSpPr>
            <p:nvPr/>
          </p:nvSpPr>
          <p:spPr bwMode="auto">
            <a:xfrm>
              <a:off x="1058" y="2295"/>
              <a:ext cx="806"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0" hangingPunct="0">
                <a:lnSpc>
                  <a:spcPct val="90000"/>
                </a:lnSpc>
              </a:pPr>
              <a:r>
                <a:rPr lang="en-US" sz="1000" b="1">
                  <a:latin typeface="Calibri" pitchFamily="34" charset="0"/>
                </a:rPr>
                <a:t>Advisory &amp; Capital Markets</a:t>
              </a:r>
            </a:p>
          </p:txBody>
        </p:sp>
        <p:sp>
          <p:nvSpPr>
            <p:cNvPr id="17" name="Text Box 13"/>
            <p:cNvSpPr txBox="1">
              <a:spLocks noChangeArrowheads="1"/>
            </p:cNvSpPr>
            <p:nvPr/>
          </p:nvSpPr>
          <p:spPr bwMode="auto">
            <a:xfrm>
              <a:off x="1457" y="2755"/>
              <a:ext cx="773"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eaLnBrk="0" hangingPunct="0">
                <a:lnSpc>
                  <a:spcPct val="90000"/>
                </a:lnSpc>
              </a:pPr>
              <a:r>
                <a:rPr lang="en-US" sz="1000" b="1">
                  <a:latin typeface="Calibri" pitchFamily="34" charset="0"/>
                </a:rPr>
                <a:t>Specialised Financing</a:t>
              </a:r>
            </a:p>
          </p:txBody>
        </p:sp>
        <p:sp>
          <p:nvSpPr>
            <p:cNvPr id="18" name="Text Box 14"/>
            <p:cNvSpPr txBox="1">
              <a:spLocks noChangeArrowheads="1"/>
            </p:cNvSpPr>
            <p:nvPr/>
          </p:nvSpPr>
          <p:spPr bwMode="auto">
            <a:xfrm>
              <a:off x="2340" y="2907"/>
              <a:ext cx="659"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r" eaLnBrk="0" hangingPunct="0">
                <a:lnSpc>
                  <a:spcPct val="90000"/>
                </a:lnSpc>
              </a:pPr>
              <a:r>
                <a:rPr lang="en-US" sz="1000" b="1">
                  <a:latin typeface="Calibri" pitchFamily="34" charset="0"/>
                </a:rPr>
                <a:t>Corporate Banking</a:t>
              </a:r>
            </a:p>
          </p:txBody>
        </p:sp>
        <p:sp>
          <p:nvSpPr>
            <p:cNvPr id="19" name="Text Box 15"/>
            <p:cNvSpPr txBox="1">
              <a:spLocks noChangeArrowheads="1"/>
            </p:cNvSpPr>
            <p:nvPr/>
          </p:nvSpPr>
          <p:spPr bwMode="auto">
            <a:xfrm>
              <a:off x="3016" y="3018"/>
              <a:ext cx="879"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eaLnBrk="0" hangingPunct="0">
                <a:lnSpc>
                  <a:spcPct val="90000"/>
                </a:lnSpc>
              </a:pPr>
              <a:r>
                <a:rPr lang="en-US" sz="1000" b="1">
                  <a:latin typeface="Calibri" pitchFamily="34" charset="0"/>
                </a:rPr>
                <a:t>Securities Services</a:t>
              </a:r>
            </a:p>
          </p:txBody>
        </p:sp>
        <p:sp>
          <p:nvSpPr>
            <p:cNvPr id="20" name="Text Box 16"/>
            <p:cNvSpPr txBox="1">
              <a:spLocks noChangeArrowheads="1"/>
            </p:cNvSpPr>
            <p:nvPr/>
          </p:nvSpPr>
          <p:spPr bwMode="auto">
            <a:xfrm>
              <a:off x="3765" y="2873"/>
              <a:ext cx="659"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eaLnBrk="0" hangingPunct="0"/>
              <a:r>
                <a:rPr lang="en-US" sz="1000" b="1">
                  <a:latin typeface="Calibri" pitchFamily="34" charset="0"/>
                </a:rPr>
                <a:t>Insurance</a:t>
              </a:r>
            </a:p>
          </p:txBody>
        </p:sp>
        <p:sp>
          <p:nvSpPr>
            <p:cNvPr id="21" name="Text Box 17"/>
            <p:cNvSpPr txBox="1">
              <a:spLocks noChangeArrowheads="1"/>
            </p:cNvSpPr>
            <p:nvPr/>
          </p:nvSpPr>
          <p:spPr bwMode="auto">
            <a:xfrm>
              <a:off x="4380" y="2260"/>
              <a:ext cx="659"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ctr" eaLnBrk="0" hangingPunct="0">
                <a:lnSpc>
                  <a:spcPct val="90000"/>
                </a:lnSpc>
              </a:pPr>
              <a:r>
                <a:rPr lang="en-US" sz="1000" b="1">
                  <a:latin typeface="Calibri" pitchFamily="34" charset="0"/>
                </a:rPr>
                <a:t>Private Banking</a:t>
              </a:r>
            </a:p>
          </p:txBody>
        </p:sp>
        <p:sp>
          <p:nvSpPr>
            <p:cNvPr id="22" name="Text Box 18"/>
            <p:cNvSpPr txBox="1">
              <a:spLocks noChangeArrowheads="1"/>
            </p:cNvSpPr>
            <p:nvPr/>
          </p:nvSpPr>
          <p:spPr bwMode="auto">
            <a:xfrm>
              <a:off x="4204" y="2556"/>
              <a:ext cx="913"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0" hangingPunct="0">
                <a:lnSpc>
                  <a:spcPct val="90000"/>
                </a:lnSpc>
              </a:pPr>
              <a:r>
                <a:rPr lang="en-US" sz="1000" b="1">
                  <a:latin typeface="Calibri" pitchFamily="34" charset="0"/>
                </a:rPr>
                <a:t>Asset Management</a:t>
              </a:r>
            </a:p>
          </p:txBody>
        </p:sp>
      </p:grpSp>
    </p:spTree>
    <p:extLst>
      <p:ext uri="{BB962C8B-B14F-4D97-AF65-F5344CB8AC3E}">
        <p14:creationId xmlns:p14="http://schemas.microsoft.com/office/powerpoint/2010/main" val="573945637"/>
      </p:ext>
    </p:extLst>
  </p:cSld>
  <p:clrMapOvr>
    <a:masterClrMapping/>
  </p:clrMapOvr>
  <p:transition spd="slow">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533400" y="731513"/>
            <a:ext cx="7851648" cy="574773"/>
          </a:xfrm>
        </p:spPr>
        <p:txBody>
          <a:bodyPr>
            <a:normAutofit/>
          </a:bodyPr>
          <a:lstStyle/>
          <a:p>
            <a:pPr algn="ctr"/>
            <a:r>
              <a:rPr lang="en-GB" sz="3600" dirty="0" smtClean="0">
                <a:latin typeface="Calibri" panose="020F0502020204030204" pitchFamily="34" charset="0"/>
              </a:rPr>
              <a:t>Quiz</a:t>
            </a:r>
            <a:endParaRPr lang="en-US" sz="3200" dirty="0"/>
          </a:p>
        </p:txBody>
      </p:sp>
      <p:sp>
        <p:nvSpPr>
          <p:cNvPr id="4" name="Title 2"/>
          <p:cNvSpPr txBox="1">
            <a:spLocks/>
          </p:cNvSpPr>
          <p:nvPr/>
        </p:nvSpPr>
        <p:spPr>
          <a:xfrm>
            <a:off x="685800" y="1732998"/>
            <a:ext cx="7851648" cy="4393481"/>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eaLnBrk="1" latinLnBrk="0" hangingPunct="1">
              <a:spcBef>
                <a:spcPct val="0"/>
              </a:spcBef>
              <a:buNone/>
              <a:defRPr kumimoji="0" sz="5600" b="1" kern="1200">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pPr algn="ctr"/>
            <a:endParaRPr lang="en-US" sz="2400" b="0" dirty="0" smtClean="0">
              <a:solidFill>
                <a:schemeClr val="tx1"/>
              </a:solidFill>
              <a:latin typeface="Calibri" pitchFamily="34" charset="0"/>
            </a:endParaRPr>
          </a:p>
          <a:p>
            <a:pPr algn="ctr"/>
            <a:endParaRPr lang="en-US" sz="2400" b="0" dirty="0">
              <a:solidFill>
                <a:schemeClr val="tx1"/>
              </a:solidFill>
              <a:latin typeface="Calibri" pitchFamily="34" charset="0"/>
            </a:endParaRPr>
          </a:p>
          <a:p>
            <a:pPr algn="ctr"/>
            <a:endParaRPr lang="en-US" sz="2400" b="0" dirty="0" smtClean="0">
              <a:solidFill>
                <a:schemeClr val="tx1"/>
              </a:solidFill>
              <a:latin typeface="Calibri" pitchFamily="34" charset="0"/>
            </a:endParaRPr>
          </a:p>
          <a:p>
            <a:pPr algn="ctr"/>
            <a:endParaRPr lang="en-US" sz="2400" b="0" dirty="0" smtClean="0">
              <a:solidFill>
                <a:schemeClr val="tx1"/>
              </a:solidFill>
              <a:latin typeface="Calibri" pitchFamily="34" charset="0"/>
            </a:endParaRPr>
          </a:p>
          <a:p>
            <a:pPr marL="285750" indent="-285750" algn="l">
              <a:buFont typeface="Arial" pitchFamily="34" charset="0"/>
              <a:buChar char="•"/>
            </a:pPr>
            <a:endParaRPr lang="en-US" sz="1400" b="0" dirty="0">
              <a:solidFill>
                <a:schemeClr val="tx1"/>
              </a:solidFill>
            </a:endParaRPr>
          </a:p>
          <a:p>
            <a:pPr marL="285750" indent="-285750" algn="l">
              <a:buFont typeface="Arial" pitchFamily="34" charset="0"/>
              <a:buChar char="•"/>
            </a:pPr>
            <a:endParaRPr lang="en-US" sz="1400" b="0" dirty="0" smtClean="0">
              <a:solidFill>
                <a:schemeClr val="tx1"/>
              </a:solidFill>
            </a:endParaRPr>
          </a:p>
          <a:p>
            <a:pPr marL="285750" indent="-285750" algn="l">
              <a:buFont typeface="Arial" pitchFamily="34" charset="0"/>
              <a:buChar char="•"/>
            </a:pPr>
            <a:endParaRPr lang="en-US" sz="1400" b="0" dirty="0">
              <a:solidFill>
                <a:schemeClr val="tx1"/>
              </a:solidFill>
            </a:endParaRPr>
          </a:p>
          <a:p>
            <a:pPr marL="285750" indent="-285750" algn="l">
              <a:buFont typeface="Arial" pitchFamily="34" charset="0"/>
              <a:buChar char="•"/>
            </a:pPr>
            <a:endParaRPr lang="en-US" sz="1400" b="0" dirty="0" smtClean="0">
              <a:solidFill>
                <a:schemeClr val="tx1"/>
              </a:solidFill>
            </a:endParaRPr>
          </a:p>
          <a:p>
            <a:pPr marL="285750" indent="-285750" algn="l">
              <a:buFont typeface="Arial" pitchFamily="34" charset="0"/>
              <a:buChar char="•"/>
            </a:pPr>
            <a:endParaRPr lang="en-US" sz="1400" b="0" dirty="0">
              <a:solidFill>
                <a:schemeClr val="tx1"/>
              </a:solidFill>
            </a:endParaRPr>
          </a:p>
          <a:p>
            <a:pPr marL="285750" indent="-285750" algn="l">
              <a:buFont typeface="Arial" pitchFamily="34" charset="0"/>
              <a:buChar char="•"/>
            </a:pPr>
            <a:endParaRPr lang="en-US" sz="3200" b="0" dirty="0">
              <a:solidFill>
                <a:schemeClr val="tx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8700" y="1955775"/>
            <a:ext cx="4152900" cy="405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3661396" y="1484934"/>
            <a:ext cx="1839606" cy="369332"/>
          </a:xfrm>
          <a:prstGeom prst="rect">
            <a:avLst/>
          </a:prstGeom>
        </p:spPr>
        <p:txBody>
          <a:bodyPr wrap="none">
            <a:spAutoFit/>
          </a:bodyPr>
          <a:lstStyle/>
          <a:p>
            <a:pPr algn="ctr"/>
            <a:r>
              <a:rPr lang="en-US" dirty="0" smtClean="0">
                <a:latin typeface="Calibri" pitchFamily="34" charset="0"/>
              </a:rPr>
              <a:t>Identify the Bank </a:t>
            </a:r>
            <a:endParaRPr lang="en-US" sz="1100" dirty="0">
              <a:latin typeface="Calibri" pitchFamily="34" charset="0"/>
            </a:endParaRPr>
          </a:p>
        </p:txBody>
      </p:sp>
    </p:spTree>
    <p:extLst>
      <p:ext uri="{BB962C8B-B14F-4D97-AF65-F5344CB8AC3E}">
        <p14:creationId xmlns:p14="http://schemas.microsoft.com/office/powerpoint/2010/main" val="631893388"/>
      </p:ext>
    </p:extLst>
  </p:cSld>
  <p:clrMapOvr>
    <a:masterClrMapping/>
  </p:clrMapOvr>
  <p:transition spd="slow">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533400" y="731513"/>
            <a:ext cx="7851648" cy="574773"/>
          </a:xfrm>
        </p:spPr>
        <p:txBody>
          <a:bodyPr>
            <a:normAutofit/>
          </a:bodyPr>
          <a:lstStyle/>
          <a:p>
            <a:pPr algn="ctr"/>
            <a:r>
              <a:rPr lang="en-GB" sz="3600" dirty="0" smtClean="0">
                <a:latin typeface="Calibri" panose="020F0502020204030204" pitchFamily="34" charset="0"/>
              </a:rPr>
              <a:t>Quiz</a:t>
            </a:r>
            <a:endParaRPr lang="en-US" sz="3200" dirty="0"/>
          </a:p>
        </p:txBody>
      </p:sp>
      <p:sp>
        <p:nvSpPr>
          <p:cNvPr id="4" name="Title 2"/>
          <p:cNvSpPr txBox="1">
            <a:spLocks/>
          </p:cNvSpPr>
          <p:nvPr/>
        </p:nvSpPr>
        <p:spPr>
          <a:xfrm>
            <a:off x="685800" y="1732998"/>
            <a:ext cx="7851648" cy="4393481"/>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eaLnBrk="1" latinLnBrk="0" hangingPunct="1">
              <a:spcBef>
                <a:spcPct val="0"/>
              </a:spcBef>
              <a:buNone/>
              <a:defRPr kumimoji="0" sz="5600" b="1" kern="1200">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pPr algn="ctr"/>
            <a:endParaRPr lang="en-US" sz="1600" b="0" dirty="0" smtClean="0">
              <a:solidFill>
                <a:schemeClr val="tx1"/>
              </a:solidFill>
              <a:latin typeface="Calibri" pitchFamily="34" charset="0"/>
            </a:endParaRPr>
          </a:p>
          <a:p>
            <a:pPr algn="ctr"/>
            <a:endParaRPr lang="en-US" sz="1600" b="0" dirty="0">
              <a:solidFill>
                <a:schemeClr val="tx1"/>
              </a:solidFill>
              <a:latin typeface="Calibri" pitchFamily="34" charset="0"/>
            </a:endParaRPr>
          </a:p>
          <a:p>
            <a:pPr algn="ctr"/>
            <a:endParaRPr lang="en-US" sz="1600" b="0" dirty="0" smtClean="0">
              <a:solidFill>
                <a:schemeClr val="tx1"/>
              </a:solidFill>
              <a:latin typeface="Calibri" pitchFamily="34" charset="0"/>
            </a:endParaRPr>
          </a:p>
          <a:p>
            <a:pPr algn="ctr"/>
            <a:endParaRPr lang="en-US" sz="1600" b="0" dirty="0" smtClean="0">
              <a:solidFill>
                <a:schemeClr val="tx1"/>
              </a:solidFill>
              <a:latin typeface="Calibri" pitchFamily="34" charset="0"/>
            </a:endParaRPr>
          </a:p>
          <a:p>
            <a:pPr marL="342900" indent="-342900" algn="l">
              <a:buFont typeface="+mj-lt"/>
              <a:buAutoNum type="arabicPeriod"/>
            </a:pPr>
            <a:r>
              <a:rPr lang="en-US" sz="1600" b="0" dirty="0" smtClean="0">
                <a:solidFill>
                  <a:schemeClr val="tx1"/>
                </a:solidFill>
                <a:effectLst/>
                <a:latin typeface="Calibri" pitchFamily="34" charset="0"/>
              </a:rPr>
              <a:t>Barclays</a:t>
            </a:r>
          </a:p>
          <a:p>
            <a:pPr marL="342900" indent="-342900" algn="l">
              <a:buFont typeface="+mj-lt"/>
              <a:buAutoNum type="arabicPeriod"/>
            </a:pPr>
            <a:r>
              <a:rPr lang="en-US" sz="1600" b="0" dirty="0" smtClean="0">
                <a:solidFill>
                  <a:schemeClr val="tx1"/>
                </a:solidFill>
                <a:effectLst/>
                <a:latin typeface="Calibri" pitchFamily="34" charset="0"/>
              </a:rPr>
              <a:t>BNP Paribas  </a:t>
            </a:r>
            <a:r>
              <a:rPr lang="en-US" sz="1600" b="0" dirty="0">
                <a:solidFill>
                  <a:schemeClr val="tx1"/>
                </a:solidFill>
                <a:effectLst/>
                <a:latin typeface="Calibri" pitchFamily="34" charset="0"/>
              </a:rPr>
              <a:t>– </a:t>
            </a:r>
            <a:r>
              <a:rPr lang="en-US" sz="1600" b="0" dirty="0" err="1">
                <a:solidFill>
                  <a:schemeClr val="tx1"/>
                </a:solidFill>
                <a:effectLst/>
                <a:latin typeface="Calibri" pitchFamily="34" charset="0"/>
              </a:rPr>
              <a:t>Banque</a:t>
            </a:r>
            <a:r>
              <a:rPr lang="en-US" sz="1600" b="0" dirty="0">
                <a:solidFill>
                  <a:schemeClr val="tx1"/>
                </a:solidFill>
                <a:effectLst/>
                <a:latin typeface="Calibri" pitchFamily="34" charset="0"/>
              </a:rPr>
              <a:t> National de Paris</a:t>
            </a:r>
            <a:endParaRPr lang="en-US" sz="1600" b="0" dirty="0" smtClean="0">
              <a:solidFill>
                <a:schemeClr val="tx1"/>
              </a:solidFill>
              <a:effectLst/>
              <a:latin typeface="Calibri" pitchFamily="34" charset="0"/>
            </a:endParaRPr>
          </a:p>
          <a:p>
            <a:pPr marL="342900" indent="-342900" algn="l">
              <a:buFont typeface="+mj-lt"/>
              <a:buAutoNum type="arabicPeriod"/>
            </a:pPr>
            <a:r>
              <a:rPr lang="en-US" sz="1600" b="0" dirty="0" smtClean="0">
                <a:solidFill>
                  <a:schemeClr val="tx1"/>
                </a:solidFill>
                <a:effectLst/>
                <a:latin typeface="Calibri" pitchFamily="34" charset="0"/>
              </a:rPr>
              <a:t>HSBC – </a:t>
            </a:r>
            <a:r>
              <a:rPr lang="en-US" sz="1600" b="0" dirty="0" err="1" smtClean="0">
                <a:solidFill>
                  <a:schemeClr val="tx1"/>
                </a:solidFill>
                <a:effectLst/>
                <a:latin typeface="Calibri" pitchFamily="34" charset="0"/>
              </a:rPr>
              <a:t>Hongkong</a:t>
            </a:r>
            <a:r>
              <a:rPr lang="en-US" sz="1600" b="0" dirty="0" smtClean="0">
                <a:solidFill>
                  <a:schemeClr val="tx1"/>
                </a:solidFill>
                <a:effectLst/>
                <a:latin typeface="Calibri" pitchFamily="34" charset="0"/>
              </a:rPr>
              <a:t> and Shanghai Banking Corporation</a:t>
            </a:r>
          </a:p>
          <a:p>
            <a:pPr marL="342900" indent="-342900" algn="l">
              <a:buFont typeface="+mj-lt"/>
              <a:buAutoNum type="arabicPeriod"/>
            </a:pPr>
            <a:r>
              <a:rPr lang="en-US" sz="1600" b="0" dirty="0" smtClean="0">
                <a:solidFill>
                  <a:schemeClr val="tx1"/>
                </a:solidFill>
                <a:effectLst/>
                <a:latin typeface="Calibri" pitchFamily="34" charset="0"/>
              </a:rPr>
              <a:t>Deutsche Bank</a:t>
            </a:r>
          </a:p>
          <a:p>
            <a:pPr marL="342900" indent="-342900" algn="l">
              <a:buFont typeface="+mj-lt"/>
              <a:buAutoNum type="arabicPeriod"/>
            </a:pPr>
            <a:r>
              <a:rPr lang="en-US" sz="1600" b="0" dirty="0" smtClean="0">
                <a:solidFill>
                  <a:schemeClr val="tx1"/>
                </a:solidFill>
                <a:effectLst/>
                <a:latin typeface="Calibri" pitchFamily="34" charset="0"/>
              </a:rPr>
              <a:t>ING – International Netherlands Group</a:t>
            </a:r>
          </a:p>
          <a:p>
            <a:pPr marL="342900" indent="-342900" algn="l">
              <a:buFont typeface="+mj-lt"/>
              <a:buAutoNum type="arabicPeriod"/>
            </a:pPr>
            <a:r>
              <a:rPr lang="en-US" sz="1600" b="0" dirty="0" smtClean="0">
                <a:solidFill>
                  <a:schemeClr val="tx1"/>
                </a:solidFill>
                <a:effectLst/>
                <a:latin typeface="Calibri" pitchFamily="34" charset="0"/>
              </a:rPr>
              <a:t>CITI</a:t>
            </a:r>
          </a:p>
          <a:p>
            <a:pPr marL="342900" indent="-342900" algn="l">
              <a:buFont typeface="+mj-lt"/>
              <a:buAutoNum type="arabicPeriod"/>
            </a:pPr>
            <a:r>
              <a:rPr lang="en-US" sz="1600" b="0" dirty="0" smtClean="0">
                <a:solidFill>
                  <a:schemeClr val="tx1"/>
                </a:solidFill>
                <a:effectLst/>
                <a:latin typeface="Calibri" pitchFamily="34" charset="0"/>
              </a:rPr>
              <a:t>RBS – Royal Bank of Scotland</a:t>
            </a:r>
          </a:p>
          <a:p>
            <a:pPr marL="342900" indent="-342900" algn="l">
              <a:buFont typeface="+mj-lt"/>
              <a:buAutoNum type="arabicPeriod"/>
            </a:pPr>
            <a:r>
              <a:rPr lang="en-US" sz="1600" b="0" dirty="0" smtClean="0">
                <a:solidFill>
                  <a:schemeClr val="tx1"/>
                </a:solidFill>
                <a:effectLst/>
                <a:latin typeface="Calibri" pitchFamily="34" charset="0"/>
              </a:rPr>
              <a:t>Bank of America</a:t>
            </a:r>
          </a:p>
          <a:p>
            <a:pPr marL="342900" indent="-342900" algn="l">
              <a:buFont typeface="+mj-lt"/>
              <a:buAutoNum type="arabicPeriod"/>
            </a:pPr>
            <a:r>
              <a:rPr lang="en-US" sz="1600" b="0" dirty="0" smtClean="0">
                <a:solidFill>
                  <a:schemeClr val="tx1"/>
                </a:solidFill>
                <a:effectLst/>
                <a:latin typeface="Calibri" pitchFamily="34" charset="0"/>
              </a:rPr>
              <a:t>Santander</a:t>
            </a:r>
          </a:p>
          <a:p>
            <a:pPr marL="342900" indent="-342900" algn="l">
              <a:buFont typeface="+mj-lt"/>
              <a:buAutoNum type="arabicPeriod"/>
            </a:pPr>
            <a:r>
              <a:rPr lang="en-US" sz="1600" b="0" dirty="0" smtClean="0">
                <a:solidFill>
                  <a:schemeClr val="tx1"/>
                </a:solidFill>
                <a:effectLst/>
                <a:latin typeface="Calibri" pitchFamily="34" charset="0"/>
              </a:rPr>
              <a:t>Chase</a:t>
            </a:r>
          </a:p>
          <a:p>
            <a:pPr marL="342900" indent="-342900" algn="l">
              <a:buFont typeface="+mj-lt"/>
              <a:buAutoNum type="arabicPeriod"/>
            </a:pPr>
            <a:r>
              <a:rPr lang="en-US" sz="1600" b="0" dirty="0" smtClean="0">
                <a:solidFill>
                  <a:schemeClr val="tx1"/>
                </a:solidFill>
                <a:effectLst/>
                <a:latin typeface="Calibri" pitchFamily="34" charset="0"/>
              </a:rPr>
              <a:t>UBS – Union Bank of Switzerland</a:t>
            </a:r>
          </a:p>
          <a:p>
            <a:pPr marL="342900" indent="-342900" algn="l">
              <a:buFont typeface="+mj-lt"/>
              <a:buAutoNum type="arabicPeriod"/>
            </a:pPr>
            <a:r>
              <a:rPr lang="en-US" sz="1600" b="0" dirty="0" smtClean="0">
                <a:solidFill>
                  <a:schemeClr val="tx1"/>
                </a:solidFill>
                <a:effectLst/>
                <a:latin typeface="Calibri" pitchFamily="34" charset="0"/>
              </a:rPr>
              <a:t>ICBC  - Industrial and Commercial Bank of China</a:t>
            </a:r>
          </a:p>
          <a:p>
            <a:pPr marL="285750" indent="-285750" algn="l">
              <a:buFont typeface="Arial" pitchFamily="34" charset="0"/>
              <a:buChar char="•"/>
            </a:pPr>
            <a:endParaRPr lang="en-US" sz="1600" b="0" dirty="0">
              <a:solidFill>
                <a:schemeClr val="tx1"/>
              </a:solidFill>
              <a:latin typeface="Calibri" pitchFamily="34" charset="0"/>
            </a:endParaRPr>
          </a:p>
          <a:p>
            <a:pPr marL="285750" indent="-285750" algn="l">
              <a:buFont typeface="Arial" pitchFamily="34" charset="0"/>
              <a:buChar char="•"/>
            </a:pPr>
            <a:endParaRPr lang="en-US" sz="1600" b="0" dirty="0" smtClean="0">
              <a:solidFill>
                <a:schemeClr val="tx1"/>
              </a:solidFill>
              <a:latin typeface="Calibri" pitchFamily="34" charset="0"/>
            </a:endParaRPr>
          </a:p>
          <a:p>
            <a:pPr marL="285750" indent="-285750" algn="l">
              <a:buFont typeface="Arial" pitchFamily="34" charset="0"/>
              <a:buChar char="•"/>
            </a:pPr>
            <a:endParaRPr lang="en-US" sz="1600" b="0" dirty="0">
              <a:solidFill>
                <a:schemeClr val="tx1"/>
              </a:solidFill>
              <a:latin typeface="Calibri" pitchFamily="34" charset="0"/>
            </a:endParaRPr>
          </a:p>
          <a:p>
            <a:pPr marL="285750" indent="-285750" algn="l">
              <a:buFont typeface="Arial" pitchFamily="34" charset="0"/>
              <a:buChar char="•"/>
            </a:pPr>
            <a:endParaRPr lang="en-US" sz="1600" b="0" dirty="0">
              <a:solidFill>
                <a:schemeClr val="tx1"/>
              </a:solidFill>
              <a:latin typeface="Calibri" pitchFamily="34" charset="0"/>
            </a:endParaRPr>
          </a:p>
        </p:txBody>
      </p:sp>
    </p:spTree>
    <p:extLst>
      <p:ext uri="{BB962C8B-B14F-4D97-AF65-F5344CB8AC3E}">
        <p14:creationId xmlns:p14="http://schemas.microsoft.com/office/powerpoint/2010/main" val="4062012625"/>
      </p:ext>
    </p:extLst>
  </p:cSld>
  <p:clrMapOvr>
    <a:masterClrMapping/>
  </p:clrMapOvr>
  <p:transition spd="slow">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533400" y="1554482"/>
            <a:ext cx="7851648" cy="1828800"/>
          </a:xfrm>
        </p:spPr>
        <p:txBody>
          <a:bodyPr>
            <a:normAutofit/>
          </a:bodyPr>
          <a:lstStyle/>
          <a:p>
            <a:pPr algn="ctr"/>
            <a:r>
              <a:rPr lang="en-GB" sz="3600" dirty="0" smtClean="0">
                <a:latin typeface="Calibri" panose="020F0502020204030204" pitchFamily="34" charset="0"/>
              </a:rPr>
              <a:t>Retail Banking</a:t>
            </a:r>
            <a:endParaRPr lang="en-US" sz="3200" dirty="0"/>
          </a:p>
        </p:txBody>
      </p:sp>
    </p:spTree>
    <p:extLst>
      <p:ext uri="{BB962C8B-B14F-4D97-AF65-F5344CB8AC3E}">
        <p14:creationId xmlns:p14="http://schemas.microsoft.com/office/powerpoint/2010/main" val="1236093106"/>
      </p:ext>
    </p:extLst>
  </p:cSld>
  <p:clrMapOvr>
    <a:masterClrMapping/>
  </p:clrMapOvr>
  <p:transition spd="slow">
    <p:wip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3097" y="143690"/>
            <a:ext cx="8342891" cy="743671"/>
          </a:xfrm>
          <a:solidFill>
            <a:schemeClr val="accent2">
              <a:lumMod val="20000"/>
              <a:lumOff val="80000"/>
            </a:schemeClr>
          </a:solidFill>
        </p:spPr>
        <p:txBody>
          <a:bodyPr>
            <a:normAutofit/>
          </a:bodyPr>
          <a:lstStyle/>
          <a:p>
            <a:pPr algn="ctr"/>
            <a:r>
              <a:rPr lang="en-GB" sz="2400" b="1" dirty="0" smtClean="0">
                <a:solidFill>
                  <a:schemeClr val="accent1">
                    <a:lumMod val="75000"/>
                  </a:schemeClr>
                </a:solidFill>
                <a:latin typeface="Calibri" panose="020F0502020204030204" pitchFamily="34" charset="0"/>
              </a:rPr>
              <a:t>Retail Banking</a:t>
            </a:r>
            <a:r>
              <a:rPr lang="en-GB" sz="2800" b="1" dirty="0" smtClean="0">
                <a:solidFill>
                  <a:schemeClr val="accent1">
                    <a:lumMod val="75000"/>
                  </a:schemeClr>
                </a:solidFill>
                <a:latin typeface="Calibri" panose="020F0502020204030204" pitchFamily="34" charset="0"/>
              </a:rPr>
              <a:t> </a:t>
            </a:r>
            <a:endParaRPr lang="en-GB" sz="2800" b="1" dirty="0">
              <a:solidFill>
                <a:schemeClr val="accent1">
                  <a:lumMod val="75000"/>
                </a:schemeClr>
              </a:solidFill>
              <a:latin typeface="Calibri" panose="020F0502020204030204" pitchFamily="34" charset="0"/>
            </a:endParaRPr>
          </a:p>
        </p:txBody>
      </p:sp>
      <p:sp>
        <p:nvSpPr>
          <p:cNvPr id="3" name="Slide Number Placeholder 2"/>
          <p:cNvSpPr>
            <a:spLocks noGrp="1"/>
          </p:cNvSpPr>
          <p:nvPr>
            <p:ph type="sldNum" sz="quarter" idx="12"/>
          </p:nvPr>
        </p:nvSpPr>
        <p:spPr/>
        <p:txBody>
          <a:bodyPr/>
          <a:lstStyle/>
          <a:p>
            <a:fld id="{525A3C56-E491-49B2-93F3-63532DF516BC}" type="slidenum">
              <a:rPr lang="en-US" sz="1050" smtClean="0"/>
              <a:pPr/>
              <a:t>34</a:t>
            </a:fld>
            <a:endParaRPr lang="en-US" sz="1050" dirty="0"/>
          </a:p>
        </p:txBody>
      </p:sp>
      <p:sp>
        <p:nvSpPr>
          <p:cNvPr id="4" name="Rectangle 3"/>
          <p:cNvSpPr/>
          <p:nvPr/>
        </p:nvSpPr>
        <p:spPr>
          <a:xfrm>
            <a:off x="365760" y="979716"/>
            <a:ext cx="8334104" cy="5262979"/>
          </a:xfrm>
          <a:prstGeom prst="rect">
            <a:avLst/>
          </a:prstGeom>
          <a:solidFill>
            <a:schemeClr val="accent2">
              <a:lumMod val="20000"/>
              <a:lumOff val="80000"/>
            </a:schemeClr>
          </a:solidFill>
        </p:spPr>
        <p:txBody>
          <a:bodyPr wrap="square">
            <a:spAutoFit/>
          </a:bodyPr>
          <a:lstStyle/>
          <a:p>
            <a:r>
              <a:rPr lang="en-US" sz="1600" b="1" dirty="0">
                <a:latin typeface="Calibri" pitchFamily="34" charset="0"/>
              </a:rPr>
              <a:t>Retail banking</a:t>
            </a:r>
            <a:r>
              <a:rPr lang="en-US" sz="1600" dirty="0">
                <a:latin typeface="Calibri" pitchFamily="34" charset="0"/>
              </a:rPr>
              <a:t> also known as </a:t>
            </a:r>
            <a:r>
              <a:rPr lang="en-US" sz="1600" b="1" dirty="0">
                <a:latin typeface="Calibri" pitchFamily="34" charset="0"/>
              </a:rPr>
              <a:t>Consumer Banking</a:t>
            </a:r>
            <a:r>
              <a:rPr lang="en-US" sz="1600" dirty="0">
                <a:latin typeface="Calibri" pitchFamily="34" charset="0"/>
              </a:rPr>
              <a:t> is the provision of services by a </a:t>
            </a:r>
            <a:r>
              <a:rPr lang="en-US" sz="1600" b="1" dirty="0">
                <a:latin typeface="Calibri" pitchFamily="34" charset="0"/>
              </a:rPr>
              <a:t>bank</a:t>
            </a:r>
            <a:r>
              <a:rPr lang="en-US" sz="1600" dirty="0">
                <a:latin typeface="Calibri" pitchFamily="34" charset="0"/>
              </a:rPr>
              <a:t> to individual consumers, rather than to companies, corporations or other </a:t>
            </a:r>
            <a:r>
              <a:rPr lang="en-US" sz="1600" b="1" dirty="0">
                <a:latin typeface="Calibri" pitchFamily="34" charset="0"/>
              </a:rPr>
              <a:t>banks</a:t>
            </a:r>
            <a:r>
              <a:rPr lang="en-US" sz="1600" dirty="0">
                <a:latin typeface="Calibri" pitchFamily="34" charset="0"/>
              </a:rPr>
              <a:t>. </a:t>
            </a:r>
            <a:endParaRPr lang="en-US" sz="1600" dirty="0" smtClean="0">
              <a:latin typeface="Calibri" pitchFamily="34" charset="0"/>
            </a:endParaRPr>
          </a:p>
          <a:p>
            <a:endParaRPr lang="en-US" sz="1600" dirty="0" smtClean="0">
              <a:latin typeface="Calibri" pitchFamily="34" charset="0"/>
            </a:endParaRPr>
          </a:p>
          <a:p>
            <a:r>
              <a:rPr lang="en-US" sz="1600" dirty="0" smtClean="0">
                <a:latin typeface="Calibri" pitchFamily="34" charset="0"/>
              </a:rPr>
              <a:t>Retail bank is also called as  Trading bank, Savings Bank etc.,</a:t>
            </a:r>
            <a:endParaRPr lang="en-US" sz="1600" dirty="0">
              <a:latin typeface="Calibri" pitchFamily="34" charset="0"/>
            </a:endParaRPr>
          </a:p>
          <a:p>
            <a:r>
              <a:rPr lang="en-US" sz="1600" u="sng" dirty="0" smtClean="0">
                <a:latin typeface="Calibri" pitchFamily="34" charset="0"/>
              </a:rPr>
              <a:t>Products </a:t>
            </a:r>
            <a:r>
              <a:rPr lang="en-US" sz="1600" u="sng" dirty="0">
                <a:latin typeface="Calibri" pitchFamily="34" charset="0"/>
              </a:rPr>
              <a:t>offered by Retail Banks</a:t>
            </a:r>
          </a:p>
          <a:p>
            <a:pPr marL="285750" indent="-285750">
              <a:buFont typeface="Arial" pitchFamily="34" charset="0"/>
              <a:buChar char="•"/>
            </a:pPr>
            <a:r>
              <a:rPr lang="en-US" sz="1600" dirty="0" smtClean="0">
                <a:latin typeface="Calibri" pitchFamily="34" charset="0"/>
              </a:rPr>
              <a:t>Saving Accounts</a:t>
            </a:r>
          </a:p>
          <a:p>
            <a:pPr marL="285750" indent="-285750">
              <a:buFont typeface="Arial" pitchFamily="34" charset="0"/>
              <a:buChar char="•"/>
            </a:pPr>
            <a:r>
              <a:rPr lang="en-US" sz="1600" dirty="0" smtClean="0">
                <a:latin typeface="Calibri" pitchFamily="34" charset="0"/>
              </a:rPr>
              <a:t>Current Accounts </a:t>
            </a:r>
          </a:p>
          <a:p>
            <a:pPr marL="285750" indent="-285750">
              <a:buFont typeface="Arial" pitchFamily="34" charset="0"/>
              <a:buChar char="•"/>
            </a:pPr>
            <a:r>
              <a:rPr lang="en-US" sz="1600" dirty="0" smtClean="0">
                <a:latin typeface="Calibri" pitchFamily="34" charset="0"/>
              </a:rPr>
              <a:t>Debit Cards</a:t>
            </a:r>
          </a:p>
          <a:p>
            <a:pPr marL="285750" indent="-285750">
              <a:buFont typeface="Arial" pitchFamily="34" charset="0"/>
              <a:buChar char="•"/>
            </a:pPr>
            <a:r>
              <a:rPr lang="en-US" sz="1600" dirty="0" smtClean="0">
                <a:latin typeface="Calibri" pitchFamily="34" charset="0"/>
              </a:rPr>
              <a:t>Credit Cards</a:t>
            </a:r>
          </a:p>
          <a:p>
            <a:pPr marL="285750" indent="-285750">
              <a:buFont typeface="Arial" pitchFamily="34" charset="0"/>
              <a:buChar char="•"/>
            </a:pPr>
            <a:r>
              <a:rPr lang="en-US" sz="1600" dirty="0" smtClean="0">
                <a:latin typeface="Calibri" pitchFamily="34" charset="0"/>
              </a:rPr>
              <a:t>ATM Cards</a:t>
            </a:r>
          </a:p>
          <a:p>
            <a:pPr marL="285750" indent="-285750">
              <a:buFont typeface="Arial" pitchFamily="34" charset="0"/>
              <a:buChar char="•"/>
            </a:pPr>
            <a:r>
              <a:rPr lang="en-US" sz="1600" dirty="0" smtClean="0">
                <a:latin typeface="Calibri" pitchFamily="34" charset="0"/>
              </a:rPr>
              <a:t>Travelers </a:t>
            </a:r>
            <a:r>
              <a:rPr lang="en-US" sz="1600" dirty="0" err="1" smtClean="0">
                <a:latin typeface="Calibri" pitchFamily="34" charset="0"/>
              </a:rPr>
              <a:t>Cheques</a:t>
            </a:r>
            <a:endParaRPr lang="en-US" sz="1600" dirty="0" smtClean="0">
              <a:latin typeface="Calibri" pitchFamily="34" charset="0"/>
            </a:endParaRPr>
          </a:p>
          <a:p>
            <a:pPr marL="285750" indent="-285750">
              <a:buFont typeface="Arial" pitchFamily="34" charset="0"/>
              <a:buChar char="•"/>
            </a:pPr>
            <a:r>
              <a:rPr lang="en-US" sz="1600" dirty="0" smtClean="0">
                <a:latin typeface="Calibri" pitchFamily="34" charset="0"/>
              </a:rPr>
              <a:t>Mortgages</a:t>
            </a:r>
          </a:p>
          <a:p>
            <a:pPr marL="285750" indent="-285750">
              <a:buFont typeface="Arial" pitchFamily="34" charset="0"/>
              <a:buChar char="•"/>
            </a:pPr>
            <a:r>
              <a:rPr lang="en-US" sz="1600" dirty="0" smtClean="0">
                <a:latin typeface="Calibri" pitchFamily="34" charset="0"/>
              </a:rPr>
              <a:t>Personal Loans</a:t>
            </a:r>
          </a:p>
          <a:p>
            <a:pPr marL="285750" indent="-285750">
              <a:buFont typeface="Arial" pitchFamily="34" charset="0"/>
              <a:buChar char="•"/>
            </a:pPr>
            <a:r>
              <a:rPr lang="en-US" sz="1600" dirty="0" smtClean="0">
                <a:latin typeface="Calibri" pitchFamily="34" charset="0"/>
              </a:rPr>
              <a:t>Term Deposits</a:t>
            </a:r>
            <a:endParaRPr lang="en-US" sz="1600" dirty="0">
              <a:latin typeface="Calibri" pitchFamily="34" charset="0"/>
            </a:endParaRPr>
          </a:p>
          <a:p>
            <a:endParaRPr lang="en-US" sz="1600" u="sng" dirty="0" smtClean="0">
              <a:latin typeface="Calibri" pitchFamily="34" charset="0"/>
            </a:endParaRPr>
          </a:p>
          <a:p>
            <a:r>
              <a:rPr lang="en-US" sz="1600" u="sng" dirty="0" smtClean="0">
                <a:latin typeface="Calibri" pitchFamily="34" charset="0"/>
              </a:rPr>
              <a:t>Services offered by </a:t>
            </a:r>
            <a:r>
              <a:rPr lang="en-US" sz="1600" u="sng" dirty="0">
                <a:latin typeface="Calibri" pitchFamily="34" charset="0"/>
              </a:rPr>
              <a:t>Retail Banks</a:t>
            </a:r>
          </a:p>
          <a:p>
            <a:pPr marL="285750" indent="-285750">
              <a:buFont typeface="Arial" pitchFamily="34" charset="0"/>
              <a:buChar char="•"/>
            </a:pPr>
            <a:r>
              <a:rPr lang="en-US" sz="1600" dirty="0" smtClean="0">
                <a:latin typeface="Calibri" pitchFamily="34" charset="0"/>
              </a:rPr>
              <a:t>Savings accounts</a:t>
            </a:r>
          </a:p>
          <a:p>
            <a:pPr marL="285750" indent="-285750">
              <a:buFont typeface="Arial" pitchFamily="34" charset="0"/>
              <a:buChar char="•"/>
            </a:pPr>
            <a:r>
              <a:rPr lang="en-US" sz="1600" dirty="0" smtClean="0">
                <a:latin typeface="Calibri" pitchFamily="34" charset="0"/>
              </a:rPr>
              <a:t>Loans – Mortgages, Personal, Studies, Vehicles etc.,</a:t>
            </a:r>
          </a:p>
          <a:p>
            <a:pPr marL="285750" indent="-285750">
              <a:buFont typeface="Arial" pitchFamily="34" charset="0"/>
              <a:buChar char="•"/>
            </a:pPr>
            <a:r>
              <a:rPr lang="en-US" sz="1600" dirty="0" smtClean="0">
                <a:latin typeface="Calibri" pitchFamily="34" charset="0"/>
              </a:rPr>
              <a:t>Debit cards</a:t>
            </a:r>
          </a:p>
          <a:p>
            <a:pPr marL="285750" indent="-285750">
              <a:buFont typeface="Arial" pitchFamily="34" charset="0"/>
              <a:buChar char="•"/>
            </a:pPr>
            <a:r>
              <a:rPr lang="en-US" sz="1600" dirty="0" smtClean="0">
                <a:latin typeface="Calibri" pitchFamily="34" charset="0"/>
              </a:rPr>
              <a:t>Credit cards</a:t>
            </a:r>
          </a:p>
          <a:p>
            <a:pPr marL="285750" indent="-285750">
              <a:buFont typeface="Arial" pitchFamily="34" charset="0"/>
              <a:buChar char="•"/>
            </a:pPr>
            <a:r>
              <a:rPr lang="en-US" sz="1600" dirty="0" smtClean="0">
                <a:latin typeface="Calibri" pitchFamily="34" charset="0"/>
              </a:rPr>
              <a:t>Safe deposit vaults/lockers</a:t>
            </a:r>
            <a:endParaRPr lang="en-US" sz="1600" dirty="0">
              <a:latin typeface="Calibri" pitchFamily="34" charset="0"/>
            </a:endParaRPr>
          </a:p>
        </p:txBody>
      </p:sp>
    </p:spTree>
    <p:extLst>
      <p:ext uri="{BB962C8B-B14F-4D97-AF65-F5344CB8AC3E}">
        <p14:creationId xmlns:p14="http://schemas.microsoft.com/office/powerpoint/2010/main" val="4105987972"/>
      </p:ext>
    </p:extLst>
  </p:cSld>
  <p:clrMapOvr>
    <a:masterClrMapping/>
  </p:clrMapOvr>
  <p:transition spd="slow">
    <p:wip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59" y="169819"/>
            <a:ext cx="8294915" cy="809895"/>
          </a:xfrm>
          <a:solidFill>
            <a:schemeClr val="accent2">
              <a:lumMod val="20000"/>
              <a:lumOff val="80000"/>
            </a:schemeClr>
          </a:solidFill>
        </p:spPr>
        <p:txBody>
          <a:bodyPr>
            <a:normAutofit/>
          </a:bodyPr>
          <a:lstStyle/>
          <a:p>
            <a:pPr algn="ctr"/>
            <a:r>
              <a:rPr lang="en-GB" sz="2400" b="1" dirty="0">
                <a:solidFill>
                  <a:schemeClr val="accent1">
                    <a:lumMod val="75000"/>
                  </a:schemeClr>
                </a:solidFill>
                <a:latin typeface="Calibri" panose="020F0502020204030204" pitchFamily="34" charset="0"/>
              </a:rPr>
              <a:t>Retail </a:t>
            </a:r>
            <a:r>
              <a:rPr lang="en-GB" sz="2400" b="1" dirty="0" smtClean="0">
                <a:solidFill>
                  <a:schemeClr val="accent1">
                    <a:lumMod val="75000"/>
                  </a:schemeClr>
                </a:solidFill>
                <a:latin typeface="Calibri" panose="020F0502020204030204" pitchFamily="34" charset="0"/>
              </a:rPr>
              <a:t>Banking </a:t>
            </a:r>
            <a:endParaRPr lang="en-GB" sz="2400" b="1" dirty="0">
              <a:latin typeface="Calibri" panose="020F0502020204030204" pitchFamily="34" charset="0"/>
            </a:endParaRPr>
          </a:p>
        </p:txBody>
      </p:sp>
      <p:sp>
        <p:nvSpPr>
          <p:cNvPr id="3" name="Slide Number Placeholder 2"/>
          <p:cNvSpPr>
            <a:spLocks noGrp="1"/>
          </p:cNvSpPr>
          <p:nvPr>
            <p:ph type="sldNum" sz="quarter" idx="12"/>
          </p:nvPr>
        </p:nvSpPr>
        <p:spPr/>
        <p:txBody>
          <a:bodyPr/>
          <a:lstStyle/>
          <a:p>
            <a:fld id="{525A3C56-E491-49B2-93F3-63532DF516BC}" type="slidenum">
              <a:rPr lang="en-US" sz="1050" smtClean="0"/>
              <a:pPr/>
              <a:t>35</a:t>
            </a:fld>
            <a:endParaRPr lang="en-US" sz="1050" dirty="0"/>
          </a:p>
        </p:txBody>
      </p:sp>
      <p:sp>
        <p:nvSpPr>
          <p:cNvPr id="5" name="Rectangle 4"/>
          <p:cNvSpPr/>
          <p:nvPr/>
        </p:nvSpPr>
        <p:spPr>
          <a:xfrm>
            <a:off x="378801" y="1108646"/>
            <a:ext cx="8281873" cy="4770537"/>
          </a:xfrm>
          <a:prstGeom prst="rect">
            <a:avLst/>
          </a:prstGeom>
          <a:solidFill>
            <a:schemeClr val="accent2">
              <a:lumMod val="20000"/>
              <a:lumOff val="80000"/>
            </a:schemeClr>
          </a:solidFill>
        </p:spPr>
        <p:txBody>
          <a:bodyPr wrap="square">
            <a:spAutoFit/>
          </a:bodyPr>
          <a:lstStyle/>
          <a:p>
            <a:r>
              <a:rPr lang="en-US" sz="1600" u="sng" dirty="0">
                <a:latin typeface="Calibri" pitchFamily="34" charset="0"/>
              </a:rPr>
              <a:t>Services Provided by Retail Banks</a:t>
            </a:r>
            <a:endParaRPr lang="en-US" sz="1600" dirty="0" smtClean="0">
              <a:latin typeface="Calibri" pitchFamily="34" charset="0"/>
            </a:endParaRPr>
          </a:p>
          <a:p>
            <a:pPr marL="285750" indent="-285750">
              <a:buFont typeface="Arial" pitchFamily="34" charset="0"/>
              <a:buChar char="•"/>
            </a:pPr>
            <a:endParaRPr lang="en-US" sz="1600" dirty="0">
              <a:latin typeface="Calibri" pitchFamily="34" charset="0"/>
            </a:endParaRPr>
          </a:p>
          <a:p>
            <a:pPr marL="285750" indent="-285750">
              <a:buFont typeface="Arial" pitchFamily="34" charset="0"/>
              <a:buChar char="•"/>
            </a:pPr>
            <a:r>
              <a:rPr lang="en-US" sz="1600" dirty="0" smtClean="0">
                <a:latin typeface="Calibri" pitchFamily="34" charset="0"/>
              </a:rPr>
              <a:t>FX transactions</a:t>
            </a:r>
          </a:p>
          <a:p>
            <a:pPr marL="285750" indent="-285750">
              <a:buFont typeface="Arial" pitchFamily="34" charset="0"/>
              <a:buChar char="•"/>
            </a:pPr>
            <a:r>
              <a:rPr lang="en-US" sz="1600" dirty="0" smtClean="0">
                <a:latin typeface="Calibri" pitchFamily="34" charset="0"/>
              </a:rPr>
              <a:t>Facility for bills payments </a:t>
            </a:r>
          </a:p>
          <a:p>
            <a:pPr marL="285750" indent="-285750">
              <a:buFont typeface="Arial" pitchFamily="34" charset="0"/>
              <a:buChar char="•"/>
            </a:pPr>
            <a:r>
              <a:rPr lang="en-US" sz="1600" dirty="0" smtClean="0">
                <a:latin typeface="Calibri" pitchFamily="34" charset="0"/>
              </a:rPr>
              <a:t>Transfer of money</a:t>
            </a:r>
            <a:endParaRPr lang="en-US" sz="1600" dirty="0">
              <a:latin typeface="Calibri" pitchFamily="34" charset="0"/>
            </a:endParaRPr>
          </a:p>
          <a:p>
            <a:pPr marL="285750" indent="-285750">
              <a:buFont typeface="Arial" pitchFamily="34" charset="0"/>
              <a:buChar char="•"/>
            </a:pPr>
            <a:r>
              <a:rPr lang="en-US" sz="1600" dirty="0" smtClean="0">
                <a:latin typeface="Calibri" pitchFamily="34" charset="0"/>
              </a:rPr>
              <a:t>Facility for issuing demand drafts</a:t>
            </a:r>
          </a:p>
          <a:p>
            <a:pPr marL="285750" indent="-285750">
              <a:buFont typeface="Arial" pitchFamily="34" charset="0"/>
              <a:buChar char="•"/>
            </a:pPr>
            <a:r>
              <a:rPr lang="en-US" sz="1600" dirty="0" smtClean="0">
                <a:latin typeface="Calibri" pitchFamily="34" charset="0"/>
              </a:rPr>
              <a:t>Wealth Management</a:t>
            </a:r>
          </a:p>
          <a:p>
            <a:pPr marL="285750" indent="-285750">
              <a:buFont typeface="Arial" pitchFamily="34" charset="0"/>
              <a:buChar char="•"/>
            </a:pPr>
            <a:r>
              <a:rPr lang="en-US" sz="1600" dirty="0" smtClean="0">
                <a:latin typeface="Calibri" pitchFamily="34" charset="0"/>
              </a:rPr>
              <a:t>Brokerage accounts</a:t>
            </a:r>
          </a:p>
          <a:p>
            <a:pPr marL="285750" indent="-285750">
              <a:buFont typeface="Arial" pitchFamily="34" charset="0"/>
              <a:buChar char="•"/>
            </a:pPr>
            <a:r>
              <a:rPr lang="en-US" sz="1600" dirty="0" smtClean="0">
                <a:latin typeface="Calibri" pitchFamily="34" charset="0"/>
              </a:rPr>
              <a:t>Private banking</a:t>
            </a:r>
          </a:p>
          <a:p>
            <a:endParaRPr lang="en-US" sz="1600" dirty="0">
              <a:latin typeface="Calibri" pitchFamily="34" charset="0"/>
            </a:endParaRPr>
          </a:p>
          <a:p>
            <a:r>
              <a:rPr lang="en-US" sz="1600" u="sng" dirty="0">
                <a:latin typeface="Calibri" pitchFamily="34" charset="0"/>
              </a:rPr>
              <a:t>Sub </a:t>
            </a:r>
            <a:r>
              <a:rPr lang="en-US" sz="1600" u="sng" dirty="0" smtClean="0">
                <a:latin typeface="Calibri" pitchFamily="34" charset="0"/>
              </a:rPr>
              <a:t>category </a:t>
            </a:r>
            <a:r>
              <a:rPr lang="en-US" sz="1600" u="sng" dirty="0">
                <a:latin typeface="Calibri" pitchFamily="34" charset="0"/>
              </a:rPr>
              <a:t>in Retail </a:t>
            </a:r>
            <a:r>
              <a:rPr lang="en-US" sz="1600" u="sng" dirty="0" smtClean="0">
                <a:latin typeface="Calibri" pitchFamily="34" charset="0"/>
              </a:rPr>
              <a:t>/ Consumer Banking</a:t>
            </a:r>
          </a:p>
          <a:p>
            <a:endParaRPr lang="en-US" sz="1600" i="1" u="sng" dirty="0" smtClean="0">
              <a:latin typeface="Calibri" pitchFamily="34" charset="0"/>
            </a:endParaRPr>
          </a:p>
          <a:p>
            <a:pPr marL="285750" indent="-285750">
              <a:buFont typeface="Arial" pitchFamily="34" charset="0"/>
              <a:buChar char="•"/>
            </a:pPr>
            <a:r>
              <a:rPr lang="en-US" sz="1600" dirty="0" smtClean="0">
                <a:latin typeface="Calibri" pitchFamily="34" charset="0"/>
              </a:rPr>
              <a:t>Private banks</a:t>
            </a:r>
          </a:p>
          <a:p>
            <a:pPr marL="285750" indent="-285750">
              <a:buFont typeface="Arial" pitchFamily="34" charset="0"/>
              <a:buChar char="•"/>
            </a:pPr>
            <a:r>
              <a:rPr lang="en-US" sz="1600" dirty="0" smtClean="0">
                <a:latin typeface="Calibri" pitchFamily="34" charset="0"/>
              </a:rPr>
              <a:t>Community development banks</a:t>
            </a:r>
          </a:p>
          <a:p>
            <a:pPr marL="285750" indent="-285750">
              <a:buFont typeface="Arial" pitchFamily="34" charset="0"/>
              <a:buChar char="•"/>
            </a:pPr>
            <a:r>
              <a:rPr lang="en-US" sz="1600" dirty="0" smtClean="0">
                <a:latin typeface="Calibri" pitchFamily="34" charset="0"/>
              </a:rPr>
              <a:t>Postal </a:t>
            </a:r>
            <a:r>
              <a:rPr lang="en-US" sz="1600" dirty="0">
                <a:latin typeface="Calibri" pitchFamily="34" charset="0"/>
              </a:rPr>
              <a:t>s</a:t>
            </a:r>
            <a:r>
              <a:rPr lang="en-US" sz="1600" dirty="0" smtClean="0">
                <a:latin typeface="Calibri" pitchFamily="34" charset="0"/>
              </a:rPr>
              <a:t>avings banks</a:t>
            </a:r>
            <a:endParaRPr lang="en-US" sz="1600" dirty="0">
              <a:latin typeface="Calibri" pitchFamily="34" charset="0"/>
            </a:endParaRPr>
          </a:p>
          <a:p>
            <a:r>
              <a:rPr lang="en-US" sz="1600" dirty="0" smtClean="0">
                <a:latin typeface="Calibri" pitchFamily="34" charset="0"/>
              </a:rPr>
              <a:t> </a:t>
            </a:r>
          </a:p>
          <a:p>
            <a:endParaRPr lang="en-US" sz="1600" dirty="0">
              <a:latin typeface="Calibri" pitchFamily="34" charset="0"/>
            </a:endParaRPr>
          </a:p>
          <a:p>
            <a:r>
              <a:rPr lang="en-US" sz="1600" b="1" i="1" u="sng" dirty="0">
                <a:latin typeface="Calibri" pitchFamily="34" charset="0"/>
                <a:hlinkClick r:id="rId2" action="ppaction://hlinkfile"/>
                <a:hlinkMouseOver r:id="rId3" action="ppaction://hlinkfile"/>
              </a:rPr>
              <a:t>Common terms &amp; phrases used in </a:t>
            </a:r>
            <a:r>
              <a:rPr lang="en-US" sz="1600" b="1" i="1" u="sng" dirty="0" smtClean="0">
                <a:latin typeface="Calibri" pitchFamily="34" charset="0"/>
                <a:hlinkClick r:id="rId2" action="ppaction://hlinkfile"/>
                <a:hlinkMouseOver r:id="rId3" action="ppaction://hlinkfile"/>
              </a:rPr>
              <a:t>Banking </a:t>
            </a:r>
            <a:endParaRPr lang="en-US" sz="1600" b="1" i="1" u="sng" dirty="0">
              <a:latin typeface="Calibri" pitchFamily="34" charset="0"/>
            </a:endParaRPr>
          </a:p>
          <a:p>
            <a:endParaRPr lang="en-US" sz="1600" dirty="0">
              <a:latin typeface="Calibri" pitchFamily="34" charset="0"/>
            </a:endParaRPr>
          </a:p>
        </p:txBody>
      </p:sp>
    </p:spTree>
    <p:extLst>
      <p:ext uri="{BB962C8B-B14F-4D97-AF65-F5344CB8AC3E}">
        <p14:creationId xmlns:p14="http://schemas.microsoft.com/office/powerpoint/2010/main" val="4221250277"/>
      </p:ext>
    </p:extLst>
  </p:cSld>
  <p:clrMapOvr>
    <a:masterClrMapping/>
  </p:clrMapOvr>
  <p:transition spd="slow">
    <p:wip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78801" y="1084009"/>
            <a:ext cx="8281873" cy="5016758"/>
          </a:xfrm>
          <a:prstGeom prst="rect">
            <a:avLst/>
          </a:prstGeom>
          <a:solidFill>
            <a:schemeClr val="accent2">
              <a:lumMod val="20000"/>
              <a:lumOff val="80000"/>
            </a:schemeClr>
          </a:solidFill>
        </p:spPr>
        <p:txBody>
          <a:bodyPr wrap="square">
            <a:spAutoFit/>
          </a:bodyPr>
          <a:lstStyle/>
          <a:p>
            <a:endParaRPr lang="en-US" sz="1600" dirty="0" smtClean="0">
              <a:latin typeface="Calibri" pitchFamily="34" charset="0"/>
            </a:endParaRPr>
          </a:p>
          <a:p>
            <a:endParaRPr lang="en-US" sz="1600" dirty="0">
              <a:latin typeface="Calibri" pitchFamily="34" charset="0"/>
            </a:endParaRPr>
          </a:p>
          <a:p>
            <a:endParaRPr lang="en-US" sz="1600" dirty="0" smtClean="0">
              <a:latin typeface="Calibri" pitchFamily="34" charset="0"/>
            </a:endParaRPr>
          </a:p>
          <a:p>
            <a:endParaRPr lang="en-US" sz="1600" dirty="0">
              <a:latin typeface="Calibri" pitchFamily="34" charset="0"/>
            </a:endParaRPr>
          </a:p>
          <a:p>
            <a:endParaRPr lang="en-US" sz="1600" dirty="0" smtClean="0">
              <a:latin typeface="Calibri" pitchFamily="34" charset="0"/>
            </a:endParaRPr>
          </a:p>
          <a:p>
            <a:endParaRPr lang="en-US" sz="1600" dirty="0">
              <a:latin typeface="Calibri" pitchFamily="34" charset="0"/>
            </a:endParaRPr>
          </a:p>
          <a:p>
            <a:endParaRPr lang="en-US" sz="1600" dirty="0" smtClean="0">
              <a:latin typeface="Calibri" pitchFamily="34" charset="0"/>
            </a:endParaRPr>
          </a:p>
          <a:p>
            <a:endParaRPr lang="en-US" sz="1600" dirty="0">
              <a:latin typeface="Calibri" pitchFamily="34" charset="0"/>
            </a:endParaRPr>
          </a:p>
          <a:p>
            <a:endParaRPr lang="en-US" sz="1600" dirty="0" smtClean="0">
              <a:latin typeface="Calibri" pitchFamily="34" charset="0"/>
            </a:endParaRPr>
          </a:p>
          <a:p>
            <a:endParaRPr lang="en-US" sz="1600" dirty="0">
              <a:latin typeface="Calibri" pitchFamily="34" charset="0"/>
            </a:endParaRPr>
          </a:p>
          <a:p>
            <a:endParaRPr lang="en-US" sz="1600" dirty="0" smtClean="0">
              <a:latin typeface="Calibri" pitchFamily="34" charset="0"/>
            </a:endParaRPr>
          </a:p>
          <a:p>
            <a:endParaRPr lang="en-US" sz="1600" dirty="0">
              <a:latin typeface="Calibri" pitchFamily="34" charset="0"/>
            </a:endParaRPr>
          </a:p>
          <a:p>
            <a:endParaRPr lang="en-US" sz="1600" dirty="0" smtClean="0">
              <a:latin typeface="Calibri" pitchFamily="34" charset="0"/>
            </a:endParaRPr>
          </a:p>
          <a:p>
            <a:endParaRPr lang="en-US" sz="1600" dirty="0">
              <a:latin typeface="Calibri" pitchFamily="34" charset="0"/>
            </a:endParaRPr>
          </a:p>
          <a:p>
            <a:endParaRPr lang="en-US" sz="1600" dirty="0" smtClean="0">
              <a:latin typeface="Calibri" pitchFamily="34" charset="0"/>
            </a:endParaRPr>
          </a:p>
          <a:p>
            <a:endParaRPr lang="en-US" sz="1600" dirty="0">
              <a:latin typeface="Calibri" pitchFamily="34" charset="0"/>
            </a:endParaRPr>
          </a:p>
          <a:p>
            <a:endParaRPr lang="en-US" sz="1600" dirty="0" smtClean="0">
              <a:latin typeface="Calibri" pitchFamily="34" charset="0"/>
            </a:endParaRPr>
          </a:p>
          <a:p>
            <a:endParaRPr lang="en-US" sz="1600" dirty="0">
              <a:latin typeface="Calibri" pitchFamily="34" charset="0"/>
            </a:endParaRPr>
          </a:p>
          <a:p>
            <a:endParaRPr lang="en-US" sz="1600" dirty="0" smtClean="0">
              <a:latin typeface="Calibri" pitchFamily="34" charset="0"/>
            </a:endParaRPr>
          </a:p>
          <a:p>
            <a:endParaRPr lang="en-US" sz="1600" dirty="0">
              <a:latin typeface="Calibri" pitchFamily="34" charset="0"/>
            </a:endParaRPr>
          </a:p>
        </p:txBody>
      </p:sp>
      <p:sp>
        <p:nvSpPr>
          <p:cNvPr id="6" name="Title 5"/>
          <p:cNvSpPr>
            <a:spLocks noGrp="1"/>
          </p:cNvSpPr>
          <p:nvPr>
            <p:ph type="title"/>
          </p:nvPr>
        </p:nvSpPr>
        <p:spPr>
          <a:xfrm>
            <a:off x="378801" y="187190"/>
            <a:ext cx="8307999" cy="792524"/>
          </a:xfrm>
          <a:solidFill>
            <a:schemeClr val="accent2">
              <a:lumMod val="20000"/>
              <a:lumOff val="80000"/>
            </a:schemeClr>
          </a:solidFill>
        </p:spPr>
        <p:txBody>
          <a:bodyPr>
            <a:normAutofit/>
          </a:bodyPr>
          <a:lstStyle/>
          <a:p>
            <a:pPr algn="ctr"/>
            <a:r>
              <a:rPr lang="en-GB" sz="2400" b="1" dirty="0">
                <a:solidFill>
                  <a:schemeClr val="accent1">
                    <a:lumMod val="75000"/>
                  </a:schemeClr>
                </a:solidFill>
                <a:latin typeface="Calibri" panose="020F0502020204030204" pitchFamily="34" charset="0"/>
              </a:rPr>
              <a:t>Retail Banking </a:t>
            </a:r>
            <a:endParaRPr lang="en-US" sz="2400" b="1" dirty="0">
              <a:latin typeface="Calibri" pitchFamily="34" charset="0"/>
            </a:endParaRPr>
          </a:p>
        </p:txBody>
      </p:sp>
      <p:sp>
        <p:nvSpPr>
          <p:cNvPr id="3" name="Slide Number Placeholder 2"/>
          <p:cNvSpPr>
            <a:spLocks noGrp="1"/>
          </p:cNvSpPr>
          <p:nvPr>
            <p:ph type="sldNum" sz="quarter" idx="12"/>
          </p:nvPr>
        </p:nvSpPr>
        <p:spPr/>
        <p:txBody>
          <a:bodyPr/>
          <a:lstStyle/>
          <a:p>
            <a:fld id="{525A3C56-E491-49B2-93F3-63532DF516BC}" type="slidenum">
              <a:rPr lang="en-US" smtClean="0"/>
              <a:pPr/>
              <a:t>36</a:t>
            </a:fld>
            <a:endParaRPr lang="en-US" dirty="0"/>
          </a:p>
        </p:txBody>
      </p:sp>
      <p:pic>
        <p:nvPicPr>
          <p:cNvPr id="1026" name="Picture 2" descr="http://www.itcinfotech.com/images/GUI/BFSI/Retail-Banking-bi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8179" y="1434138"/>
            <a:ext cx="6428724" cy="42844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7531939"/>
      </p:ext>
    </p:extLst>
  </p:cSld>
  <p:clrMapOvr>
    <a:masterClrMapping/>
  </p:clrMapOvr>
  <p:transition spd="slow">
    <p:wip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51246" y="172676"/>
            <a:ext cx="8387806" cy="852031"/>
          </a:xfrm>
          <a:solidFill>
            <a:schemeClr val="accent2">
              <a:lumMod val="20000"/>
              <a:lumOff val="80000"/>
            </a:schemeClr>
          </a:solidFill>
        </p:spPr>
        <p:txBody>
          <a:bodyPr>
            <a:normAutofit/>
          </a:bodyPr>
          <a:lstStyle/>
          <a:p>
            <a:pPr algn="ctr"/>
            <a:r>
              <a:rPr lang="en-GB" sz="2400" b="1" dirty="0">
                <a:solidFill>
                  <a:schemeClr val="accent1">
                    <a:lumMod val="75000"/>
                  </a:schemeClr>
                </a:solidFill>
                <a:latin typeface="Calibri" panose="020F0502020204030204" pitchFamily="34" charset="0"/>
              </a:rPr>
              <a:t>Retail Banking </a:t>
            </a:r>
            <a:endParaRPr lang="en-US" sz="2400" b="1" dirty="0">
              <a:latin typeface="Calibri" pitchFamily="34" charset="0"/>
            </a:endParaRPr>
          </a:p>
        </p:txBody>
      </p:sp>
      <p:sp>
        <p:nvSpPr>
          <p:cNvPr id="3" name="Slide Number Placeholder 2"/>
          <p:cNvSpPr>
            <a:spLocks noGrp="1"/>
          </p:cNvSpPr>
          <p:nvPr>
            <p:ph type="sldNum" sz="quarter" idx="12"/>
          </p:nvPr>
        </p:nvSpPr>
        <p:spPr/>
        <p:txBody>
          <a:bodyPr/>
          <a:lstStyle/>
          <a:p>
            <a:fld id="{525A3C56-E491-49B2-93F3-63532DF516BC}" type="slidenum">
              <a:rPr lang="en-US" sz="1050" smtClean="0"/>
              <a:pPr/>
              <a:t>37</a:t>
            </a:fld>
            <a:endParaRPr lang="en-US" sz="1050" dirty="0"/>
          </a:p>
        </p:txBody>
      </p:sp>
      <p:sp>
        <p:nvSpPr>
          <p:cNvPr id="4" name="Rectangle 3"/>
          <p:cNvSpPr>
            <a:spLocks noChangeAspect="1"/>
          </p:cNvSpPr>
          <p:nvPr/>
        </p:nvSpPr>
        <p:spPr>
          <a:xfrm>
            <a:off x="351245" y="1142274"/>
            <a:ext cx="8387806" cy="5139869"/>
          </a:xfrm>
          <a:prstGeom prst="rect">
            <a:avLst/>
          </a:prstGeom>
          <a:solidFill>
            <a:schemeClr val="accent2">
              <a:lumMod val="20000"/>
              <a:lumOff val="80000"/>
            </a:schemeClr>
          </a:solidFill>
          <a:ln>
            <a:solidFill>
              <a:schemeClr val="bg2">
                <a:lumMod val="60000"/>
                <a:lumOff val="40000"/>
              </a:schemeClr>
            </a:solidFill>
          </a:ln>
        </p:spPr>
        <p:txBody>
          <a:bodyPr wrap="square">
            <a:spAutoFit/>
          </a:bodyPr>
          <a:lstStyle/>
          <a:p>
            <a:pPr algn="ctr"/>
            <a:r>
              <a:rPr lang="en-US" sz="1600" i="1" u="sng" dirty="0" smtClean="0">
                <a:latin typeface="Calibri" pitchFamily="34" charset="0"/>
              </a:rPr>
              <a:t>Major institutions / banks providing retail banking services</a:t>
            </a:r>
          </a:p>
          <a:p>
            <a:r>
              <a:rPr lang="en-US" sz="1600" dirty="0" smtClean="0">
                <a:latin typeface="Calibri" pitchFamily="34" charset="0"/>
              </a:rPr>
              <a:t>			</a:t>
            </a:r>
          </a:p>
          <a:p>
            <a:pPr algn="just"/>
            <a:r>
              <a:rPr lang="en-US" sz="1600" dirty="0" smtClean="0">
                <a:latin typeface="Calibri" pitchFamily="34" charset="0"/>
              </a:rPr>
              <a:t>				</a:t>
            </a:r>
            <a:r>
              <a:rPr lang="en-US" sz="2400" b="1" dirty="0" smtClean="0">
                <a:latin typeface="Calibri" pitchFamily="34" charset="0"/>
              </a:rPr>
              <a:t>UK</a:t>
            </a:r>
            <a:endParaRPr lang="en-US" sz="1600" b="1" dirty="0" smtClean="0">
              <a:latin typeface="Calibri" pitchFamily="34" charset="0"/>
            </a:endParaRPr>
          </a:p>
          <a:p>
            <a:pPr lvl="2"/>
            <a:r>
              <a:rPr lang="en-US" sz="1600" dirty="0" smtClean="0">
                <a:latin typeface="Calibri" pitchFamily="34" charset="0"/>
              </a:rPr>
              <a:t>HSBC                                                                                	Lloyds </a:t>
            </a:r>
            <a:r>
              <a:rPr lang="en-US" sz="1600" dirty="0">
                <a:latin typeface="Calibri" pitchFamily="34" charset="0"/>
              </a:rPr>
              <a:t>Banking Group</a:t>
            </a:r>
          </a:p>
          <a:p>
            <a:pPr lvl="2"/>
            <a:endParaRPr lang="en-US" sz="1600" dirty="0" smtClean="0">
              <a:latin typeface="Calibri" pitchFamily="34" charset="0"/>
            </a:endParaRPr>
          </a:p>
          <a:p>
            <a:pPr lvl="2"/>
            <a:r>
              <a:rPr lang="en-US" sz="1600" dirty="0" smtClean="0">
                <a:latin typeface="Calibri" pitchFamily="34" charset="0"/>
              </a:rPr>
              <a:t>Royal </a:t>
            </a:r>
            <a:r>
              <a:rPr lang="en-US" sz="1600" dirty="0">
                <a:latin typeface="Calibri" pitchFamily="34" charset="0"/>
              </a:rPr>
              <a:t>Bank of Scotland </a:t>
            </a:r>
            <a:r>
              <a:rPr lang="en-US" sz="1600" dirty="0" smtClean="0">
                <a:latin typeface="Calibri" pitchFamily="34" charset="0"/>
              </a:rPr>
              <a:t>Group                                     	Barclays</a:t>
            </a:r>
            <a:endParaRPr lang="en-US" sz="1600" dirty="0">
              <a:latin typeface="Calibri" pitchFamily="34" charset="0"/>
            </a:endParaRPr>
          </a:p>
          <a:p>
            <a:endParaRPr lang="en-US" sz="1600" dirty="0" smtClean="0">
              <a:latin typeface="Calibri" pitchFamily="34" charset="0"/>
            </a:endParaRPr>
          </a:p>
          <a:p>
            <a:pPr marL="285750" indent="-285750">
              <a:buFont typeface="Arial" pitchFamily="34" charset="0"/>
              <a:buChar char="•"/>
            </a:pPr>
            <a:endParaRPr lang="en-US" sz="1600" dirty="0">
              <a:latin typeface="Calibri" pitchFamily="34" charset="0"/>
            </a:endParaRPr>
          </a:p>
          <a:p>
            <a:pPr algn="just"/>
            <a:r>
              <a:rPr lang="en-US" sz="1600" dirty="0" smtClean="0">
                <a:latin typeface="Calibri" pitchFamily="34" charset="0"/>
              </a:rPr>
              <a:t>				</a:t>
            </a:r>
            <a:r>
              <a:rPr lang="en-US" sz="2400" b="1" dirty="0" smtClean="0">
                <a:latin typeface="Calibri" pitchFamily="34" charset="0"/>
              </a:rPr>
              <a:t>US</a:t>
            </a:r>
            <a:endParaRPr lang="en-US" sz="1600" b="1" dirty="0">
              <a:latin typeface="Calibri" pitchFamily="34" charset="0"/>
            </a:endParaRPr>
          </a:p>
          <a:p>
            <a:pPr lvl="2"/>
            <a:r>
              <a:rPr lang="en-US" sz="1600" dirty="0">
                <a:latin typeface="Calibri" pitchFamily="34" charset="0"/>
              </a:rPr>
              <a:t>J.P</a:t>
            </a:r>
            <a:r>
              <a:rPr lang="en-US" sz="1600" dirty="0" smtClean="0">
                <a:latin typeface="Calibri" pitchFamily="34" charset="0"/>
              </a:rPr>
              <a:t>. Morgan </a:t>
            </a:r>
            <a:r>
              <a:rPr lang="en-US" sz="1600" dirty="0">
                <a:latin typeface="Calibri" pitchFamily="34" charset="0"/>
              </a:rPr>
              <a:t>Chase &amp; </a:t>
            </a:r>
            <a:r>
              <a:rPr lang="en-US" sz="1600" dirty="0" smtClean="0">
                <a:latin typeface="Calibri" pitchFamily="34" charset="0"/>
              </a:rPr>
              <a:t>Co                                                 	Bank </a:t>
            </a:r>
            <a:r>
              <a:rPr lang="en-US" sz="1600" dirty="0">
                <a:latin typeface="Calibri" pitchFamily="34" charset="0"/>
              </a:rPr>
              <a:t>of America</a:t>
            </a:r>
          </a:p>
          <a:p>
            <a:pPr lvl="2"/>
            <a:endParaRPr lang="en-US" sz="1600" dirty="0" smtClean="0">
              <a:latin typeface="Calibri" pitchFamily="34" charset="0"/>
            </a:endParaRPr>
          </a:p>
          <a:p>
            <a:pPr lvl="2"/>
            <a:r>
              <a:rPr lang="en-US" sz="1600" dirty="0" smtClean="0">
                <a:latin typeface="Calibri" pitchFamily="34" charset="0"/>
              </a:rPr>
              <a:t>PNC  					Citigroup</a:t>
            </a:r>
            <a:endParaRPr lang="en-US" sz="1600" dirty="0">
              <a:latin typeface="Calibri" pitchFamily="34" charset="0"/>
            </a:endParaRPr>
          </a:p>
          <a:p>
            <a:endParaRPr lang="en-US" sz="1600" dirty="0" smtClean="0">
              <a:latin typeface="Calibri" pitchFamily="34" charset="0"/>
            </a:endParaRPr>
          </a:p>
          <a:p>
            <a:pPr marL="285750" indent="-285750">
              <a:buFont typeface="Arial" pitchFamily="34" charset="0"/>
              <a:buChar char="•"/>
            </a:pPr>
            <a:endParaRPr lang="en-US" sz="1600" dirty="0">
              <a:latin typeface="Calibri" pitchFamily="34" charset="0"/>
            </a:endParaRPr>
          </a:p>
          <a:p>
            <a:pPr algn="just"/>
            <a:r>
              <a:rPr lang="en-US" sz="1600" dirty="0">
                <a:latin typeface="Calibri" pitchFamily="34" charset="0"/>
              </a:rPr>
              <a:t>	</a:t>
            </a:r>
            <a:r>
              <a:rPr lang="en-US" sz="1600" dirty="0" smtClean="0">
                <a:latin typeface="Calibri" pitchFamily="34" charset="0"/>
              </a:rPr>
              <a:t>			</a:t>
            </a:r>
            <a:r>
              <a:rPr lang="en-US" sz="2400" b="1" dirty="0" smtClean="0">
                <a:latin typeface="Calibri" pitchFamily="34" charset="0"/>
              </a:rPr>
              <a:t>India</a:t>
            </a:r>
            <a:endParaRPr lang="en-US" sz="1600" b="1" dirty="0">
              <a:latin typeface="Calibri" pitchFamily="34" charset="0"/>
            </a:endParaRPr>
          </a:p>
          <a:p>
            <a:pPr lvl="2"/>
            <a:r>
              <a:rPr lang="en-US" sz="1600" dirty="0" smtClean="0">
                <a:latin typeface="Calibri" pitchFamily="34" charset="0"/>
              </a:rPr>
              <a:t>SBI				</a:t>
            </a:r>
            <a:r>
              <a:rPr lang="en-US" sz="1600" smtClean="0">
                <a:latin typeface="Calibri" pitchFamily="34" charset="0"/>
              </a:rPr>
              <a:t>	</a:t>
            </a:r>
          </a:p>
          <a:p>
            <a:pPr lvl="2"/>
            <a:endParaRPr lang="en-US" sz="1600" dirty="0" smtClean="0">
              <a:latin typeface="Calibri" pitchFamily="34" charset="0"/>
            </a:endParaRPr>
          </a:p>
          <a:p>
            <a:pPr lvl="2"/>
            <a:r>
              <a:rPr lang="en-US" sz="1600" dirty="0" smtClean="0">
                <a:latin typeface="Calibri" pitchFamily="34" charset="0"/>
              </a:rPr>
              <a:t>ICICI Bank					HDFC</a:t>
            </a:r>
            <a:endParaRPr lang="en-US" sz="1600" dirty="0">
              <a:latin typeface="Calibri" pitchFamily="34" charset="0"/>
            </a:endParaRPr>
          </a:p>
          <a:p>
            <a:endParaRPr lang="en-US" sz="1600" dirty="0">
              <a:latin typeface="Calibri" pitchFamily="34" charset="0"/>
            </a:endParaRP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59424" y="2037401"/>
            <a:ext cx="682807" cy="252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55147" y="2516270"/>
            <a:ext cx="705622" cy="274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19774" y="4149822"/>
            <a:ext cx="645016" cy="204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79306" y="4128874"/>
            <a:ext cx="459282" cy="272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9" name="Picture 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394368" y="3643741"/>
            <a:ext cx="625504" cy="223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0" name="Picture 8"/>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380311" y="3651843"/>
            <a:ext cx="685188" cy="207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1" name="Picture 9"/>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798560" y="2069473"/>
            <a:ext cx="499229" cy="21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2" name="Picture 10"/>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863209" y="2567502"/>
            <a:ext cx="529298" cy="233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3" name="Picture 1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713164" y="5203641"/>
            <a:ext cx="388014" cy="291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5" name="Picture 13"/>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272331" y="5703596"/>
            <a:ext cx="469701" cy="284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6" name="Picture 14"/>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569584" y="5773392"/>
            <a:ext cx="647413" cy="118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8521196"/>
      </p:ext>
    </p:extLst>
  </p:cSld>
  <p:clrMapOvr>
    <a:masterClrMapping/>
  </p:clrMapOvr>
  <p:transition spd="slow">
    <p:wip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703219" y="1541419"/>
            <a:ext cx="7851648" cy="1828800"/>
          </a:xfrm>
        </p:spPr>
        <p:txBody>
          <a:bodyPr>
            <a:normAutofit/>
          </a:bodyPr>
          <a:lstStyle/>
          <a:p>
            <a:pPr algn="ctr"/>
            <a:r>
              <a:rPr lang="en-GB" sz="3600" dirty="0" smtClean="0">
                <a:latin typeface="Calibri" panose="020F0502020204030204" pitchFamily="34" charset="0"/>
              </a:rPr>
              <a:t>PNC Financial Services  </a:t>
            </a:r>
            <a:endParaRPr lang="en-US" sz="3200"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7927" y="2928289"/>
            <a:ext cx="1031421" cy="388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6093106"/>
      </p:ext>
    </p:extLst>
  </p:cSld>
  <p:clrMapOvr>
    <a:masterClrMapping/>
  </p:clrMapOvr>
  <p:transition spd="slow">
    <p:wip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65760" y="91441"/>
            <a:ext cx="8438606" cy="715599"/>
          </a:xfrm>
          <a:solidFill>
            <a:schemeClr val="accent2">
              <a:lumMod val="20000"/>
              <a:lumOff val="80000"/>
            </a:schemeClr>
          </a:solidFill>
        </p:spPr>
        <p:txBody>
          <a:bodyPr vert="horz" lIns="0" tIns="0" rIns="0" bIns="0" rtlCol="0" anchor="ctr" anchorCtr="0">
            <a:normAutofit/>
          </a:bodyPr>
          <a:lstStyle/>
          <a:p>
            <a:pPr algn="ctr"/>
            <a:r>
              <a:rPr lang="en-US" sz="2400" b="1" dirty="0">
                <a:solidFill>
                  <a:schemeClr val="accent1">
                    <a:lumMod val="75000"/>
                  </a:schemeClr>
                </a:solidFill>
                <a:latin typeface="Calibri" panose="020F0502020204030204" pitchFamily="34" charset="0"/>
              </a:rPr>
              <a:t>PNC Financial Services</a:t>
            </a:r>
          </a:p>
        </p:txBody>
      </p:sp>
      <p:sp>
        <p:nvSpPr>
          <p:cNvPr id="3" name="Slide Number Placeholder 2"/>
          <p:cNvSpPr>
            <a:spLocks noGrp="1"/>
          </p:cNvSpPr>
          <p:nvPr>
            <p:ph type="sldNum" sz="quarter" idx="12"/>
          </p:nvPr>
        </p:nvSpPr>
        <p:spPr/>
        <p:txBody>
          <a:bodyPr/>
          <a:lstStyle/>
          <a:p>
            <a:fld id="{525A3C56-E491-49B2-93F3-63532DF516BC}" type="slidenum">
              <a:rPr lang="en-US" smtClean="0"/>
              <a:pPr/>
              <a:t>39</a:t>
            </a:fld>
            <a:endParaRPr lang="en-US" dirty="0"/>
          </a:p>
        </p:txBody>
      </p:sp>
      <p:sp>
        <p:nvSpPr>
          <p:cNvPr id="4" name="Rectangle 3"/>
          <p:cNvSpPr/>
          <p:nvPr/>
        </p:nvSpPr>
        <p:spPr>
          <a:xfrm>
            <a:off x="388910" y="879676"/>
            <a:ext cx="8438606" cy="5355312"/>
          </a:xfrm>
          <a:prstGeom prst="rect">
            <a:avLst/>
          </a:prstGeom>
          <a:solidFill>
            <a:schemeClr val="accent2">
              <a:lumMod val="20000"/>
              <a:lumOff val="80000"/>
            </a:schemeClr>
          </a:solidFill>
        </p:spPr>
        <p:txBody>
          <a:bodyPr wrap="square">
            <a:spAutoFit/>
          </a:bodyPr>
          <a:lstStyle/>
          <a:p>
            <a:pPr algn="ctr"/>
            <a:r>
              <a:rPr lang="en-US" b="1" dirty="0" smtClean="0">
                <a:solidFill>
                  <a:schemeClr val="accent1">
                    <a:lumMod val="75000"/>
                  </a:schemeClr>
                </a:solidFill>
                <a:latin typeface="Calibri" pitchFamily="34" charset="0"/>
              </a:rPr>
              <a:t>PNC Financial Services Landscape</a:t>
            </a:r>
          </a:p>
          <a:p>
            <a:pPr algn="ctr"/>
            <a:endParaRPr lang="en-US" b="1" dirty="0">
              <a:latin typeface="Calibri" pitchFamily="34" charset="0"/>
            </a:endParaRPr>
          </a:p>
          <a:p>
            <a:pPr algn="ctr"/>
            <a:endParaRPr lang="en-US" b="1" dirty="0" smtClean="0">
              <a:latin typeface="Calibri" pitchFamily="34" charset="0"/>
            </a:endParaRPr>
          </a:p>
          <a:p>
            <a:pPr algn="ctr"/>
            <a:endParaRPr lang="en-US" b="1" dirty="0" smtClean="0">
              <a:latin typeface="Calibri" pitchFamily="34" charset="0"/>
            </a:endParaRPr>
          </a:p>
          <a:p>
            <a:pPr algn="ctr"/>
            <a:endParaRPr lang="en-US" b="1" dirty="0">
              <a:latin typeface="Calibri" pitchFamily="34" charset="0"/>
            </a:endParaRPr>
          </a:p>
          <a:p>
            <a:pPr algn="ctr"/>
            <a:endParaRPr lang="en-US" b="1" dirty="0" smtClean="0">
              <a:latin typeface="Calibri" pitchFamily="34" charset="0"/>
            </a:endParaRPr>
          </a:p>
          <a:p>
            <a:pPr algn="ctr"/>
            <a:endParaRPr lang="en-US" b="1" dirty="0" smtClean="0">
              <a:latin typeface="Calibri" pitchFamily="34" charset="0"/>
            </a:endParaRPr>
          </a:p>
          <a:p>
            <a:pPr algn="ctr"/>
            <a:endParaRPr lang="en-US" b="1" dirty="0">
              <a:latin typeface="Calibri" pitchFamily="34" charset="0"/>
            </a:endParaRPr>
          </a:p>
          <a:p>
            <a:pPr algn="ctr"/>
            <a:endParaRPr lang="en-US" b="1" dirty="0" smtClean="0">
              <a:latin typeface="Calibri" pitchFamily="34" charset="0"/>
            </a:endParaRPr>
          </a:p>
          <a:p>
            <a:pPr algn="ctr"/>
            <a:endParaRPr lang="en-US" b="1" dirty="0">
              <a:latin typeface="Calibri" pitchFamily="34" charset="0"/>
            </a:endParaRPr>
          </a:p>
          <a:p>
            <a:pPr algn="ctr"/>
            <a:endParaRPr lang="en-US" b="1" dirty="0" smtClean="0">
              <a:latin typeface="Calibri" pitchFamily="34" charset="0"/>
            </a:endParaRPr>
          </a:p>
          <a:p>
            <a:pPr algn="ctr"/>
            <a:endParaRPr lang="en-US" b="1" dirty="0" smtClean="0">
              <a:latin typeface="Calibri" pitchFamily="34" charset="0"/>
            </a:endParaRPr>
          </a:p>
          <a:p>
            <a:pPr algn="ctr"/>
            <a:endParaRPr lang="en-US" b="1" dirty="0">
              <a:latin typeface="Calibri" pitchFamily="34" charset="0"/>
            </a:endParaRPr>
          </a:p>
          <a:p>
            <a:pPr algn="ctr"/>
            <a:endParaRPr lang="en-US" b="1" dirty="0" smtClean="0">
              <a:latin typeface="Calibri" pitchFamily="34" charset="0"/>
            </a:endParaRPr>
          </a:p>
          <a:p>
            <a:pPr algn="ctr"/>
            <a:endParaRPr lang="en-US" b="1" dirty="0">
              <a:latin typeface="Calibri" pitchFamily="34" charset="0"/>
            </a:endParaRPr>
          </a:p>
          <a:p>
            <a:pPr algn="ctr"/>
            <a:endParaRPr lang="en-US" b="1" dirty="0" smtClean="0">
              <a:latin typeface="Calibri" pitchFamily="34" charset="0"/>
            </a:endParaRPr>
          </a:p>
          <a:p>
            <a:pPr algn="ctr"/>
            <a:endParaRPr lang="en-US" b="1" dirty="0">
              <a:latin typeface="Calibri" pitchFamily="34" charset="0"/>
            </a:endParaRPr>
          </a:p>
          <a:p>
            <a:pPr algn="ctr"/>
            <a:endParaRPr lang="en-US" b="1" dirty="0" smtClean="0">
              <a:latin typeface="Calibri" pitchFamily="34" charset="0"/>
            </a:endParaRPr>
          </a:p>
          <a:p>
            <a:pPr algn="ctr"/>
            <a:endParaRPr lang="en-US" b="1" dirty="0">
              <a:latin typeface="Calibri" pitchFamily="34" charset="0"/>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9444" y="934690"/>
            <a:ext cx="796308" cy="29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 name="Group 9"/>
          <p:cNvGrpSpPr/>
          <p:nvPr/>
        </p:nvGrpSpPr>
        <p:grpSpPr>
          <a:xfrm>
            <a:off x="862149" y="1277979"/>
            <a:ext cx="7036525" cy="485503"/>
            <a:chOff x="862149" y="1460861"/>
            <a:chExt cx="7036525" cy="485503"/>
          </a:xfrm>
        </p:grpSpPr>
        <p:sp>
          <p:nvSpPr>
            <p:cNvPr id="2" name="Rectangle 1"/>
            <p:cNvSpPr/>
            <p:nvPr/>
          </p:nvSpPr>
          <p:spPr bwMode="gray">
            <a:xfrm>
              <a:off x="862149" y="1489164"/>
              <a:ext cx="1312731" cy="4572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lIns="63500" tIns="0" rIns="64800" bIns="0" rtlCol="0" anchor="ctr"/>
            <a:lstStyle/>
            <a:p>
              <a:pPr algn="ctr">
                <a:spcBef>
                  <a:spcPct val="0"/>
                </a:spcBef>
                <a:buClrTx/>
                <a:buSzPct val="90000"/>
              </a:pPr>
              <a:r>
                <a:rPr lang="en-US" sz="1400" b="1" dirty="0" smtClean="0">
                  <a:solidFill>
                    <a:schemeClr val="tx1"/>
                  </a:solidFill>
                  <a:latin typeface="Calibri" pitchFamily="34" charset="0"/>
                  <a:cs typeface="Arial" pitchFamily="34" charset="0"/>
                </a:rPr>
                <a:t>Banking</a:t>
              </a:r>
              <a:endParaRPr lang="en-US" sz="1600" b="1" dirty="0">
                <a:solidFill>
                  <a:schemeClr val="tx1"/>
                </a:solidFill>
                <a:latin typeface="Calibri" pitchFamily="34" charset="0"/>
                <a:cs typeface="Arial" pitchFamily="34" charset="0"/>
              </a:endParaRPr>
            </a:p>
          </p:txBody>
        </p:sp>
        <p:sp>
          <p:nvSpPr>
            <p:cNvPr id="8" name="Rectangle 7"/>
            <p:cNvSpPr/>
            <p:nvPr/>
          </p:nvSpPr>
          <p:spPr bwMode="gray">
            <a:xfrm>
              <a:off x="6585943" y="1478279"/>
              <a:ext cx="1312731" cy="4572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lIns="63500" tIns="0" rIns="64800" bIns="0" rtlCol="0" anchor="ctr"/>
            <a:lstStyle/>
            <a:p>
              <a:pPr algn="ctr">
                <a:spcBef>
                  <a:spcPct val="0"/>
                </a:spcBef>
                <a:buClrTx/>
                <a:buSzPct val="90000"/>
              </a:pPr>
              <a:r>
                <a:rPr lang="en-US" sz="1200" b="1" dirty="0" smtClean="0">
                  <a:latin typeface="Calibri" pitchFamily="34" charset="0"/>
                  <a:cs typeface="Arial" pitchFamily="34" charset="0"/>
                </a:rPr>
                <a:t>Wealth Management</a:t>
              </a:r>
              <a:endParaRPr lang="en-US" sz="1200" b="1" dirty="0">
                <a:latin typeface="Calibri" pitchFamily="34" charset="0"/>
                <a:cs typeface="Arial" pitchFamily="34" charset="0"/>
              </a:endParaRPr>
            </a:p>
          </p:txBody>
        </p:sp>
        <p:sp>
          <p:nvSpPr>
            <p:cNvPr id="9" name="Rectangle 8"/>
            <p:cNvSpPr/>
            <p:nvPr/>
          </p:nvSpPr>
          <p:spPr bwMode="gray">
            <a:xfrm>
              <a:off x="4726618" y="1460861"/>
              <a:ext cx="1312731" cy="4572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lIns="63500" tIns="0" rIns="64800" bIns="0" rtlCol="0" anchor="ctr"/>
            <a:lstStyle/>
            <a:p>
              <a:pPr algn="ctr">
                <a:spcBef>
                  <a:spcPct val="0"/>
                </a:spcBef>
                <a:buClrTx/>
                <a:buSzPct val="90000"/>
              </a:pPr>
              <a:r>
                <a:rPr lang="en-US" sz="1400" b="1" dirty="0">
                  <a:solidFill>
                    <a:schemeClr val="tx1"/>
                  </a:solidFill>
                  <a:latin typeface="Calibri" pitchFamily="34" charset="0"/>
                  <a:cs typeface="Arial" pitchFamily="34" charset="0"/>
                </a:rPr>
                <a:t>Investments</a:t>
              </a:r>
              <a:r>
                <a:rPr lang="en-US" sz="1200" b="1" dirty="0" smtClean="0">
                  <a:solidFill>
                    <a:schemeClr val="bg1"/>
                  </a:solidFill>
                  <a:latin typeface="Calibri" pitchFamily="34" charset="0"/>
                  <a:cs typeface="Arial" pitchFamily="34" charset="0"/>
                </a:rPr>
                <a:t>      </a:t>
              </a:r>
              <a:r>
                <a:rPr lang="en-US" sz="1200" b="1" dirty="0" smtClean="0">
                  <a:latin typeface="Calibri" pitchFamily="34" charset="0"/>
                  <a:cs typeface="Arial" pitchFamily="34" charset="0"/>
                </a:rPr>
                <a:t>&amp;</a:t>
              </a:r>
              <a:r>
                <a:rPr lang="en-US" sz="1200" b="1" dirty="0" smtClean="0">
                  <a:solidFill>
                    <a:schemeClr val="bg1"/>
                  </a:solidFill>
                  <a:latin typeface="Calibri" pitchFamily="34" charset="0"/>
                  <a:cs typeface="Arial" pitchFamily="34" charset="0"/>
                </a:rPr>
                <a:t> </a:t>
              </a:r>
              <a:r>
                <a:rPr lang="en-US" sz="1400" b="1" dirty="0">
                  <a:solidFill>
                    <a:schemeClr val="tx1"/>
                  </a:solidFill>
                  <a:latin typeface="Calibri" pitchFamily="34" charset="0"/>
                  <a:cs typeface="Arial" pitchFamily="34" charset="0"/>
                </a:rPr>
                <a:t>Retirement</a:t>
              </a:r>
            </a:p>
          </p:txBody>
        </p:sp>
      </p:grpSp>
      <p:sp>
        <p:nvSpPr>
          <p:cNvPr id="12" name="Rectangle 11"/>
          <p:cNvSpPr/>
          <p:nvPr/>
        </p:nvSpPr>
        <p:spPr bwMode="gray">
          <a:xfrm>
            <a:off x="2728354" y="1280156"/>
            <a:ext cx="1240187" cy="4572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lIns="63500" tIns="0" rIns="64800" bIns="0" rtlCol="0" anchor="ctr"/>
          <a:lstStyle/>
          <a:p>
            <a:pPr algn="ctr">
              <a:spcBef>
                <a:spcPct val="0"/>
              </a:spcBef>
              <a:buClrTx/>
              <a:buSzPct val="90000"/>
            </a:pPr>
            <a:r>
              <a:rPr lang="en-US" sz="1400" b="1" dirty="0">
                <a:solidFill>
                  <a:schemeClr val="tx1"/>
                </a:solidFill>
                <a:latin typeface="Calibri" pitchFamily="34" charset="0"/>
                <a:cs typeface="Arial" pitchFamily="34" charset="0"/>
              </a:rPr>
              <a:t>Borrowing</a:t>
            </a:r>
          </a:p>
        </p:txBody>
      </p:sp>
      <p:sp>
        <p:nvSpPr>
          <p:cNvPr id="7" name="Rectangle 6"/>
          <p:cNvSpPr/>
          <p:nvPr/>
        </p:nvSpPr>
        <p:spPr bwMode="gray">
          <a:xfrm>
            <a:off x="862149" y="1985550"/>
            <a:ext cx="1312731" cy="444137"/>
          </a:xfrm>
          <a:prstGeom prst="rect">
            <a:avLst/>
          </a:prstGeom>
          <a:solidFill>
            <a:schemeClr val="accent6">
              <a:lumMod val="60000"/>
              <a:lumOff val="40000"/>
            </a:schemeClr>
          </a:solidFill>
          <a:ln w="9525" algn="ctr">
            <a:solidFill>
              <a:schemeClr val="bg2">
                <a:lumMod val="60000"/>
                <a:lumOff val="40000"/>
              </a:schemeClr>
            </a:solidFill>
            <a:miter lim="800000"/>
            <a:headEnd/>
            <a:tailEnd/>
          </a:ln>
          <a:effectLst/>
        </p:spPr>
        <p:txBody>
          <a:bodyPr lIns="63500" tIns="0" rIns="64800" bIns="0" rtlCol="0" anchor="ctr"/>
          <a:lstStyle/>
          <a:p>
            <a:pPr algn="ctr">
              <a:spcBef>
                <a:spcPct val="0"/>
              </a:spcBef>
              <a:buClrTx/>
              <a:buSzPct val="90000"/>
            </a:pPr>
            <a:r>
              <a:rPr lang="en-US" sz="1100" b="1" i="1" dirty="0" smtClean="0">
                <a:cs typeface="Arial" pitchFamily="34" charset="0"/>
              </a:rPr>
              <a:t>Checking</a:t>
            </a:r>
            <a:endParaRPr lang="en-US" sz="1100" b="1" i="1" dirty="0">
              <a:cs typeface="Arial" pitchFamily="34" charset="0"/>
            </a:endParaRPr>
          </a:p>
        </p:txBody>
      </p:sp>
      <p:sp>
        <p:nvSpPr>
          <p:cNvPr id="14" name="Rectangle 13"/>
          <p:cNvSpPr/>
          <p:nvPr/>
        </p:nvSpPr>
        <p:spPr bwMode="gray">
          <a:xfrm>
            <a:off x="870856" y="2516777"/>
            <a:ext cx="1312731" cy="444137"/>
          </a:xfrm>
          <a:prstGeom prst="rect">
            <a:avLst/>
          </a:prstGeom>
          <a:solidFill>
            <a:schemeClr val="accent6">
              <a:lumMod val="60000"/>
              <a:lumOff val="40000"/>
            </a:schemeClr>
          </a:solidFill>
          <a:ln w="9525" algn="ctr">
            <a:solidFill>
              <a:schemeClr val="bg2">
                <a:lumMod val="60000"/>
                <a:lumOff val="40000"/>
              </a:schemeClr>
            </a:solidFill>
            <a:miter lim="800000"/>
            <a:headEnd/>
            <a:tailEnd/>
          </a:ln>
          <a:effectLst/>
        </p:spPr>
        <p:txBody>
          <a:bodyPr lIns="63500" tIns="0" rIns="64800" bIns="0" rtlCol="0" anchor="ctr"/>
          <a:lstStyle/>
          <a:p>
            <a:pPr algn="ctr">
              <a:spcBef>
                <a:spcPct val="0"/>
              </a:spcBef>
              <a:buSzPct val="90000"/>
            </a:pPr>
            <a:r>
              <a:rPr lang="en-US" sz="1100" b="1" i="1" dirty="0">
                <a:cs typeface="Arial" pitchFamily="34" charset="0"/>
              </a:rPr>
              <a:t>Savings</a:t>
            </a:r>
          </a:p>
        </p:txBody>
      </p:sp>
      <p:sp>
        <p:nvSpPr>
          <p:cNvPr id="15" name="Rectangle 14"/>
          <p:cNvSpPr/>
          <p:nvPr/>
        </p:nvSpPr>
        <p:spPr bwMode="gray">
          <a:xfrm>
            <a:off x="879563" y="3074130"/>
            <a:ext cx="1312731" cy="444137"/>
          </a:xfrm>
          <a:prstGeom prst="rect">
            <a:avLst/>
          </a:prstGeom>
          <a:solidFill>
            <a:schemeClr val="accent6">
              <a:lumMod val="60000"/>
              <a:lumOff val="40000"/>
            </a:schemeClr>
          </a:solidFill>
          <a:ln w="9525" algn="ctr">
            <a:noFill/>
            <a:miter lim="800000"/>
            <a:headEnd/>
            <a:tailEnd/>
          </a:ln>
          <a:effectLst/>
        </p:spPr>
        <p:txBody>
          <a:bodyPr lIns="63500" tIns="0" rIns="64800" bIns="0" rtlCol="0" anchor="ctr"/>
          <a:lstStyle/>
          <a:p>
            <a:pPr algn="ctr">
              <a:spcBef>
                <a:spcPct val="0"/>
              </a:spcBef>
              <a:buClrTx/>
              <a:buSzPct val="90000"/>
            </a:pPr>
            <a:r>
              <a:rPr lang="en-US" sz="1100" b="1" i="1" dirty="0" smtClean="0">
                <a:cs typeface="Arial" pitchFamily="34" charset="0"/>
              </a:rPr>
              <a:t>Credit Cards</a:t>
            </a:r>
            <a:endParaRPr lang="en-US" sz="1100" b="1" i="1" dirty="0">
              <a:cs typeface="Arial" pitchFamily="34" charset="0"/>
            </a:endParaRPr>
          </a:p>
        </p:txBody>
      </p:sp>
      <p:sp>
        <p:nvSpPr>
          <p:cNvPr id="16" name="Rectangle 15"/>
          <p:cNvSpPr/>
          <p:nvPr/>
        </p:nvSpPr>
        <p:spPr bwMode="gray">
          <a:xfrm>
            <a:off x="888270" y="4180129"/>
            <a:ext cx="1312731" cy="444137"/>
          </a:xfrm>
          <a:prstGeom prst="rect">
            <a:avLst/>
          </a:prstGeom>
          <a:solidFill>
            <a:schemeClr val="accent6">
              <a:lumMod val="60000"/>
              <a:lumOff val="40000"/>
            </a:schemeClr>
          </a:solidFill>
          <a:ln w="9525" algn="ctr">
            <a:noFill/>
            <a:miter lim="800000"/>
            <a:headEnd/>
            <a:tailEnd/>
          </a:ln>
          <a:effectLst/>
        </p:spPr>
        <p:txBody>
          <a:bodyPr lIns="63500" tIns="0" rIns="64800" bIns="0" rtlCol="0" anchor="ctr"/>
          <a:lstStyle/>
          <a:p>
            <a:pPr algn="ctr">
              <a:spcBef>
                <a:spcPct val="0"/>
              </a:spcBef>
              <a:buClrTx/>
              <a:buSzPct val="90000"/>
            </a:pPr>
            <a:r>
              <a:rPr lang="en-US" sz="1100" b="1" i="1" dirty="0" smtClean="0">
                <a:cs typeface="Arial" pitchFamily="34" charset="0"/>
              </a:rPr>
              <a:t>Online &amp; Mobile Banking</a:t>
            </a:r>
            <a:endParaRPr lang="en-US" sz="1100" b="1" i="1" dirty="0">
              <a:cs typeface="Arial" pitchFamily="34" charset="0"/>
            </a:endParaRPr>
          </a:p>
        </p:txBody>
      </p:sp>
      <p:sp>
        <p:nvSpPr>
          <p:cNvPr id="17" name="Rectangle 16"/>
          <p:cNvSpPr/>
          <p:nvPr/>
        </p:nvSpPr>
        <p:spPr bwMode="gray">
          <a:xfrm>
            <a:off x="883914" y="3614064"/>
            <a:ext cx="1312731" cy="444137"/>
          </a:xfrm>
          <a:prstGeom prst="rect">
            <a:avLst/>
          </a:prstGeom>
          <a:solidFill>
            <a:schemeClr val="accent6">
              <a:lumMod val="60000"/>
              <a:lumOff val="40000"/>
            </a:schemeClr>
          </a:solidFill>
          <a:ln w="9525" algn="ctr">
            <a:noFill/>
            <a:miter lim="800000"/>
            <a:headEnd/>
            <a:tailEnd/>
          </a:ln>
          <a:effectLst/>
        </p:spPr>
        <p:txBody>
          <a:bodyPr lIns="63500" tIns="0" rIns="64800" bIns="0" rtlCol="0" anchor="ctr"/>
          <a:lstStyle/>
          <a:p>
            <a:pPr algn="ctr">
              <a:spcBef>
                <a:spcPct val="0"/>
              </a:spcBef>
              <a:buClrTx/>
              <a:buSzPct val="90000"/>
            </a:pPr>
            <a:r>
              <a:rPr lang="en-US" sz="1100" b="1" i="1" dirty="0" smtClean="0">
                <a:cs typeface="Arial" pitchFamily="34" charset="0"/>
              </a:rPr>
              <a:t>Debit &amp; Prepaid cards</a:t>
            </a:r>
            <a:endParaRPr lang="en-US" sz="1100" b="1" i="1" dirty="0">
              <a:cs typeface="Arial" pitchFamily="34" charset="0"/>
            </a:endParaRPr>
          </a:p>
        </p:txBody>
      </p:sp>
      <p:sp>
        <p:nvSpPr>
          <p:cNvPr id="18" name="Rectangle 17"/>
          <p:cNvSpPr/>
          <p:nvPr/>
        </p:nvSpPr>
        <p:spPr bwMode="gray">
          <a:xfrm>
            <a:off x="896981" y="4715707"/>
            <a:ext cx="1312731" cy="444137"/>
          </a:xfrm>
          <a:prstGeom prst="rect">
            <a:avLst/>
          </a:prstGeom>
          <a:solidFill>
            <a:schemeClr val="accent6">
              <a:lumMod val="60000"/>
              <a:lumOff val="40000"/>
            </a:schemeClr>
          </a:solidFill>
          <a:ln w="9525" algn="ctr">
            <a:noFill/>
            <a:miter lim="800000"/>
            <a:headEnd/>
            <a:tailEnd/>
          </a:ln>
          <a:effectLst/>
        </p:spPr>
        <p:txBody>
          <a:bodyPr lIns="63500" tIns="0" rIns="64800" bIns="0" rtlCol="0" anchor="ctr"/>
          <a:lstStyle/>
          <a:p>
            <a:pPr algn="ctr">
              <a:spcBef>
                <a:spcPct val="0"/>
              </a:spcBef>
              <a:buClrTx/>
              <a:buSzPct val="90000"/>
            </a:pPr>
            <a:r>
              <a:rPr lang="en-US" sz="1100" b="1" i="1" dirty="0" smtClean="0">
                <a:cs typeface="Arial" pitchFamily="34" charset="0"/>
              </a:rPr>
              <a:t>Workplace Banking</a:t>
            </a:r>
            <a:endParaRPr lang="en-US" sz="1100" b="1" i="1" dirty="0">
              <a:cs typeface="Arial" pitchFamily="34" charset="0"/>
            </a:endParaRPr>
          </a:p>
        </p:txBody>
      </p:sp>
      <p:sp>
        <p:nvSpPr>
          <p:cNvPr id="19" name="Rectangle 18"/>
          <p:cNvSpPr/>
          <p:nvPr/>
        </p:nvSpPr>
        <p:spPr bwMode="gray">
          <a:xfrm>
            <a:off x="905684" y="5255646"/>
            <a:ext cx="1312731" cy="444137"/>
          </a:xfrm>
          <a:prstGeom prst="rect">
            <a:avLst/>
          </a:prstGeom>
          <a:solidFill>
            <a:schemeClr val="accent6">
              <a:lumMod val="60000"/>
              <a:lumOff val="40000"/>
            </a:schemeClr>
          </a:solidFill>
          <a:ln w="9525" algn="ctr">
            <a:noFill/>
            <a:miter lim="800000"/>
            <a:headEnd/>
            <a:tailEnd/>
          </a:ln>
          <a:effectLst/>
        </p:spPr>
        <p:txBody>
          <a:bodyPr lIns="63500" tIns="0" rIns="64800" bIns="0" rtlCol="0" anchor="ctr"/>
          <a:lstStyle/>
          <a:p>
            <a:pPr algn="ctr">
              <a:spcBef>
                <a:spcPct val="0"/>
              </a:spcBef>
              <a:buClrTx/>
              <a:buSzPct val="90000"/>
            </a:pPr>
            <a:r>
              <a:rPr lang="en-US" sz="1100" b="1" i="1" dirty="0" smtClean="0">
                <a:cs typeface="Arial" pitchFamily="34" charset="0"/>
              </a:rPr>
              <a:t>Student Banking</a:t>
            </a:r>
            <a:endParaRPr lang="en-US" sz="1100" b="1" i="1" dirty="0">
              <a:cs typeface="Arial" pitchFamily="34" charset="0"/>
            </a:endParaRPr>
          </a:p>
        </p:txBody>
      </p:sp>
      <p:sp>
        <p:nvSpPr>
          <p:cNvPr id="20" name="Rectangle 19"/>
          <p:cNvSpPr/>
          <p:nvPr/>
        </p:nvSpPr>
        <p:spPr bwMode="gray">
          <a:xfrm>
            <a:off x="914391" y="5786873"/>
            <a:ext cx="1312731" cy="444137"/>
          </a:xfrm>
          <a:prstGeom prst="rect">
            <a:avLst/>
          </a:prstGeom>
          <a:solidFill>
            <a:schemeClr val="accent6">
              <a:lumMod val="60000"/>
              <a:lumOff val="40000"/>
            </a:schemeClr>
          </a:solidFill>
          <a:ln w="9525" algn="ctr">
            <a:noFill/>
            <a:miter lim="800000"/>
            <a:headEnd/>
            <a:tailEnd/>
          </a:ln>
          <a:effectLst/>
        </p:spPr>
        <p:txBody>
          <a:bodyPr lIns="63500" tIns="0" rIns="64800" bIns="0" rtlCol="0" anchor="ctr"/>
          <a:lstStyle/>
          <a:p>
            <a:pPr algn="ctr">
              <a:spcBef>
                <a:spcPct val="0"/>
              </a:spcBef>
              <a:buClrTx/>
              <a:buSzPct val="90000"/>
            </a:pPr>
            <a:r>
              <a:rPr lang="en-US" sz="1100" b="1" i="1" dirty="0" smtClean="0">
                <a:cs typeface="Arial" pitchFamily="34" charset="0"/>
              </a:rPr>
              <a:t>University</a:t>
            </a:r>
            <a:r>
              <a:rPr lang="en-US" sz="1100" b="1" i="1" dirty="0" smtClean="0">
                <a:solidFill>
                  <a:schemeClr val="bg1"/>
                </a:solidFill>
                <a:cs typeface="Arial" pitchFamily="34" charset="0"/>
              </a:rPr>
              <a:t> </a:t>
            </a:r>
            <a:r>
              <a:rPr lang="en-US" sz="1100" b="1" i="1" dirty="0" smtClean="0">
                <a:cs typeface="Arial" pitchFamily="34" charset="0"/>
              </a:rPr>
              <a:t>Banking</a:t>
            </a:r>
            <a:endParaRPr lang="en-US" sz="1100" b="1" i="1" dirty="0">
              <a:cs typeface="Arial" pitchFamily="34" charset="0"/>
            </a:endParaRPr>
          </a:p>
        </p:txBody>
      </p:sp>
      <p:sp>
        <p:nvSpPr>
          <p:cNvPr id="21" name="Rectangle 20"/>
          <p:cNvSpPr/>
          <p:nvPr/>
        </p:nvSpPr>
        <p:spPr bwMode="gray">
          <a:xfrm>
            <a:off x="2699676" y="1968131"/>
            <a:ext cx="1312731" cy="444137"/>
          </a:xfrm>
          <a:prstGeom prst="rect">
            <a:avLst/>
          </a:prstGeom>
          <a:solidFill>
            <a:schemeClr val="accent6">
              <a:lumMod val="60000"/>
              <a:lumOff val="40000"/>
            </a:schemeClr>
          </a:solidFill>
          <a:ln w="9525" algn="ctr">
            <a:noFill/>
            <a:miter lim="800000"/>
            <a:headEnd/>
            <a:tailEnd/>
          </a:ln>
          <a:effectLst/>
        </p:spPr>
        <p:txBody>
          <a:bodyPr lIns="63500" tIns="0" rIns="64800" bIns="0" rtlCol="0" anchor="ctr"/>
          <a:lstStyle/>
          <a:p>
            <a:pPr algn="ctr">
              <a:spcBef>
                <a:spcPct val="0"/>
              </a:spcBef>
              <a:buClrTx/>
              <a:buSzPct val="90000"/>
            </a:pPr>
            <a:r>
              <a:rPr lang="en-US" sz="1100" b="1" i="1" dirty="0" smtClean="0">
                <a:cs typeface="Arial" pitchFamily="34" charset="0"/>
              </a:rPr>
              <a:t>Mortgages</a:t>
            </a:r>
            <a:endParaRPr lang="en-US" sz="1100" b="1" i="1" dirty="0">
              <a:cs typeface="Arial" pitchFamily="34" charset="0"/>
            </a:endParaRPr>
          </a:p>
        </p:txBody>
      </p:sp>
      <p:sp>
        <p:nvSpPr>
          <p:cNvPr id="22" name="Rectangle 21"/>
          <p:cNvSpPr/>
          <p:nvPr/>
        </p:nvSpPr>
        <p:spPr bwMode="gray">
          <a:xfrm>
            <a:off x="2708383" y="2538547"/>
            <a:ext cx="1312731" cy="444137"/>
          </a:xfrm>
          <a:prstGeom prst="rect">
            <a:avLst/>
          </a:prstGeom>
          <a:solidFill>
            <a:schemeClr val="accent6">
              <a:lumMod val="60000"/>
              <a:lumOff val="40000"/>
            </a:schemeClr>
          </a:solidFill>
          <a:ln w="9525" algn="ctr">
            <a:noFill/>
            <a:miter lim="800000"/>
            <a:headEnd/>
            <a:tailEnd/>
          </a:ln>
          <a:effectLst/>
        </p:spPr>
        <p:txBody>
          <a:bodyPr lIns="63500" tIns="0" rIns="64800" bIns="0" rtlCol="0" anchor="ctr"/>
          <a:lstStyle/>
          <a:p>
            <a:pPr algn="ctr">
              <a:spcBef>
                <a:spcPct val="0"/>
              </a:spcBef>
              <a:buClrTx/>
              <a:buSzPct val="90000"/>
            </a:pPr>
            <a:r>
              <a:rPr lang="en-US" sz="1100" b="1" i="1" dirty="0" smtClean="0">
                <a:cs typeface="Arial" pitchFamily="34" charset="0"/>
              </a:rPr>
              <a:t>Refinancing</a:t>
            </a:r>
            <a:endParaRPr lang="en-US" sz="1100" b="1" i="1" dirty="0">
              <a:cs typeface="Arial" pitchFamily="34" charset="0"/>
            </a:endParaRPr>
          </a:p>
        </p:txBody>
      </p:sp>
      <p:sp>
        <p:nvSpPr>
          <p:cNvPr id="23" name="Rectangle 22"/>
          <p:cNvSpPr/>
          <p:nvPr/>
        </p:nvSpPr>
        <p:spPr bwMode="gray">
          <a:xfrm>
            <a:off x="2717090" y="3122026"/>
            <a:ext cx="1312731" cy="444137"/>
          </a:xfrm>
          <a:prstGeom prst="rect">
            <a:avLst/>
          </a:prstGeom>
          <a:solidFill>
            <a:schemeClr val="accent6">
              <a:lumMod val="60000"/>
              <a:lumOff val="40000"/>
            </a:schemeClr>
          </a:solidFill>
          <a:ln w="9525" algn="ctr">
            <a:noFill/>
            <a:miter lim="800000"/>
            <a:headEnd/>
            <a:tailEnd/>
          </a:ln>
          <a:effectLst/>
        </p:spPr>
        <p:txBody>
          <a:bodyPr lIns="63500" tIns="0" rIns="64800" bIns="0" rtlCol="0" anchor="ctr"/>
          <a:lstStyle/>
          <a:p>
            <a:pPr algn="ctr">
              <a:spcBef>
                <a:spcPct val="0"/>
              </a:spcBef>
              <a:buClrTx/>
              <a:buSzPct val="90000"/>
            </a:pPr>
            <a:r>
              <a:rPr lang="en-US" sz="1100" b="1" i="1" dirty="0" smtClean="0">
                <a:cs typeface="Arial" pitchFamily="34" charset="0"/>
              </a:rPr>
              <a:t>Home Loans</a:t>
            </a:r>
            <a:endParaRPr lang="en-US" sz="1100" b="1" i="1" dirty="0">
              <a:cs typeface="Arial" pitchFamily="34" charset="0"/>
            </a:endParaRPr>
          </a:p>
        </p:txBody>
      </p:sp>
      <p:sp>
        <p:nvSpPr>
          <p:cNvPr id="24" name="Rectangle 23"/>
          <p:cNvSpPr/>
          <p:nvPr/>
        </p:nvSpPr>
        <p:spPr bwMode="gray">
          <a:xfrm>
            <a:off x="2725797" y="4228025"/>
            <a:ext cx="1312731" cy="444137"/>
          </a:xfrm>
          <a:prstGeom prst="rect">
            <a:avLst/>
          </a:prstGeom>
          <a:solidFill>
            <a:schemeClr val="accent6">
              <a:lumMod val="60000"/>
              <a:lumOff val="40000"/>
            </a:schemeClr>
          </a:solidFill>
          <a:ln w="9525" algn="ctr">
            <a:noFill/>
            <a:miter lim="800000"/>
            <a:headEnd/>
            <a:tailEnd/>
          </a:ln>
          <a:effectLst/>
        </p:spPr>
        <p:txBody>
          <a:bodyPr lIns="63500" tIns="0" rIns="64800" bIns="0" rtlCol="0" anchor="ctr"/>
          <a:lstStyle/>
          <a:p>
            <a:pPr algn="ctr">
              <a:spcBef>
                <a:spcPct val="0"/>
              </a:spcBef>
              <a:buClrTx/>
              <a:buSzPct val="90000"/>
            </a:pPr>
            <a:r>
              <a:rPr lang="en-US" sz="1100" b="1" i="1" dirty="0" smtClean="0">
                <a:cs typeface="Arial" pitchFamily="34" charset="0"/>
              </a:rPr>
              <a:t>Credit Cards</a:t>
            </a:r>
            <a:endParaRPr lang="en-US" sz="1100" b="1" i="1" dirty="0">
              <a:cs typeface="Arial" pitchFamily="34" charset="0"/>
            </a:endParaRPr>
          </a:p>
        </p:txBody>
      </p:sp>
      <p:sp>
        <p:nvSpPr>
          <p:cNvPr id="25" name="Rectangle 24"/>
          <p:cNvSpPr/>
          <p:nvPr/>
        </p:nvSpPr>
        <p:spPr bwMode="gray">
          <a:xfrm>
            <a:off x="2721441" y="3675023"/>
            <a:ext cx="1312731" cy="444137"/>
          </a:xfrm>
          <a:prstGeom prst="rect">
            <a:avLst/>
          </a:prstGeom>
          <a:solidFill>
            <a:schemeClr val="accent6">
              <a:lumMod val="60000"/>
              <a:lumOff val="40000"/>
            </a:schemeClr>
          </a:solidFill>
          <a:ln w="9525" algn="ctr">
            <a:noFill/>
            <a:miter lim="800000"/>
            <a:headEnd/>
            <a:tailEnd/>
          </a:ln>
          <a:effectLst/>
        </p:spPr>
        <p:txBody>
          <a:bodyPr lIns="63500" tIns="0" rIns="64800" bIns="0" rtlCol="0" anchor="ctr"/>
          <a:lstStyle/>
          <a:p>
            <a:pPr algn="ctr">
              <a:spcBef>
                <a:spcPct val="0"/>
              </a:spcBef>
              <a:buClrTx/>
              <a:buSzPct val="90000"/>
            </a:pPr>
            <a:r>
              <a:rPr lang="en-US" sz="1100" b="1" i="1" dirty="0" smtClean="0">
                <a:cs typeface="Arial" pitchFamily="34" charset="0"/>
              </a:rPr>
              <a:t>Auto Loans</a:t>
            </a:r>
            <a:endParaRPr lang="en-US" sz="1100" b="1" i="1" dirty="0">
              <a:cs typeface="Arial" pitchFamily="34" charset="0"/>
            </a:endParaRPr>
          </a:p>
        </p:txBody>
      </p:sp>
      <p:sp>
        <p:nvSpPr>
          <p:cNvPr id="36" name="Rectangle 35"/>
          <p:cNvSpPr/>
          <p:nvPr/>
        </p:nvSpPr>
        <p:spPr bwMode="gray">
          <a:xfrm>
            <a:off x="2734493" y="4824589"/>
            <a:ext cx="1312731" cy="444137"/>
          </a:xfrm>
          <a:prstGeom prst="rect">
            <a:avLst/>
          </a:prstGeom>
          <a:solidFill>
            <a:schemeClr val="accent6">
              <a:lumMod val="60000"/>
              <a:lumOff val="40000"/>
            </a:schemeClr>
          </a:solidFill>
          <a:ln w="9525" algn="ctr">
            <a:noFill/>
            <a:miter lim="800000"/>
            <a:headEnd/>
            <a:tailEnd/>
          </a:ln>
          <a:effectLst/>
        </p:spPr>
        <p:txBody>
          <a:bodyPr lIns="63500" tIns="0" rIns="64800" bIns="0" rtlCol="0" anchor="ctr"/>
          <a:lstStyle/>
          <a:p>
            <a:pPr algn="ctr">
              <a:spcBef>
                <a:spcPct val="0"/>
              </a:spcBef>
              <a:buClrTx/>
              <a:buSzPct val="90000"/>
            </a:pPr>
            <a:r>
              <a:rPr lang="en-US" sz="1100" b="1" i="1" dirty="0" smtClean="0">
                <a:cs typeface="Arial" pitchFamily="34" charset="0"/>
              </a:rPr>
              <a:t>Education Lending</a:t>
            </a:r>
            <a:endParaRPr lang="en-US" sz="1100" b="1" i="1" dirty="0">
              <a:cs typeface="Arial" pitchFamily="34" charset="0"/>
            </a:endParaRPr>
          </a:p>
        </p:txBody>
      </p:sp>
      <p:sp>
        <p:nvSpPr>
          <p:cNvPr id="37" name="Rectangle 36"/>
          <p:cNvSpPr/>
          <p:nvPr/>
        </p:nvSpPr>
        <p:spPr bwMode="gray">
          <a:xfrm>
            <a:off x="2734493" y="5329673"/>
            <a:ext cx="1312731" cy="444137"/>
          </a:xfrm>
          <a:prstGeom prst="rect">
            <a:avLst/>
          </a:prstGeom>
          <a:solidFill>
            <a:schemeClr val="accent6">
              <a:lumMod val="60000"/>
              <a:lumOff val="40000"/>
            </a:schemeClr>
          </a:solidFill>
          <a:ln w="9525" algn="ctr">
            <a:noFill/>
            <a:miter lim="800000"/>
            <a:headEnd/>
            <a:tailEnd/>
          </a:ln>
          <a:effectLst/>
        </p:spPr>
        <p:txBody>
          <a:bodyPr lIns="63500" tIns="0" rIns="64800" bIns="0" rtlCol="0" anchor="ctr"/>
          <a:lstStyle/>
          <a:p>
            <a:pPr algn="ctr">
              <a:spcBef>
                <a:spcPct val="0"/>
              </a:spcBef>
              <a:buClrTx/>
              <a:buSzPct val="90000"/>
            </a:pPr>
            <a:r>
              <a:rPr lang="en-US" sz="1100" b="1" i="1" dirty="0" smtClean="0">
                <a:cs typeface="Arial" pitchFamily="34" charset="0"/>
              </a:rPr>
              <a:t>Personal Loans</a:t>
            </a:r>
            <a:endParaRPr lang="en-US" sz="1100" b="1" i="1" dirty="0">
              <a:cs typeface="Arial" pitchFamily="34" charset="0"/>
            </a:endParaRPr>
          </a:p>
        </p:txBody>
      </p:sp>
      <p:sp>
        <p:nvSpPr>
          <p:cNvPr id="38" name="Rectangle 37"/>
          <p:cNvSpPr/>
          <p:nvPr/>
        </p:nvSpPr>
        <p:spPr bwMode="gray">
          <a:xfrm>
            <a:off x="4772337" y="1976838"/>
            <a:ext cx="1312731" cy="444137"/>
          </a:xfrm>
          <a:prstGeom prst="rect">
            <a:avLst/>
          </a:prstGeom>
          <a:solidFill>
            <a:schemeClr val="accent6">
              <a:lumMod val="60000"/>
              <a:lumOff val="40000"/>
            </a:schemeClr>
          </a:solidFill>
          <a:ln w="9525" algn="ctr">
            <a:noFill/>
            <a:miter lim="800000"/>
            <a:headEnd/>
            <a:tailEnd/>
          </a:ln>
          <a:effectLst/>
        </p:spPr>
        <p:txBody>
          <a:bodyPr lIns="63500" tIns="0" rIns="64800" bIns="0" rtlCol="0" anchor="ctr"/>
          <a:lstStyle/>
          <a:p>
            <a:pPr algn="ctr">
              <a:spcBef>
                <a:spcPct val="0"/>
              </a:spcBef>
              <a:buClrTx/>
              <a:buSzPct val="90000"/>
            </a:pPr>
            <a:r>
              <a:rPr lang="en-US" sz="1100" b="1" i="1" dirty="0" smtClean="0">
                <a:cs typeface="Arial" pitchFamily="34" charset="0"/>
              </a:rPr>
              <a:t>Brokerage</a:t>
            </a:r>
            <a:r>
              <a:rPr lang="en-US" sz="1100" b="1" i="1" dirty="0" smtClean="0">
                <a:solidFill>
                  <a:schemeClr val="bg1"/>
                </a:solidFill>
                <a:cs typeface="Arial" pitchFamily="34" charset="0"/>
              </a:rPr>
              <a:t> </a:t>
            </a:r>
            <a:r>
              <a:rPr lang="en-US" sz="1100" b="1" i="1" dirty="0" smtClean="0">
                <a:cs typeface="Arial" pitchFamily="34" charset="0"/>
              </a:rPr>
              <a:t>Accounts</a:t>
            </a:r>
            <a:endParaRPr lang="en-US" sz="1100" b="1" i="1" dirty="0">
              <a:cs typeface="Arial" pitchFamily="34" charset="0"/>
            </a:endParaRPr>
          </a:p>
        </p:txBody>
      </p:sp>
      <p:sp>
        <p:nvSpPr>
          <p:cNvPr id="39" name="Rectangle 38"/>
          <p:cNvSpPr/>
          <p:nvPr/>
        </p:nvSpPr>
        <p:spPr bwMode="gray">
          <a:xfrm>
            <a:off x="4781044" y="2547254"/>
            <a:ext cx="1312731" cy="444137"/>
          </a:xfrm>
          <a:prstGeom prst="rect">
            <a:avLst/>
          </a:prstGeom>
          <a:solidFill>
            <a:schemeClr val="accent6">
              <a:lumMod val="60000"/>
              <a:lumOff val="40000"/>
            </a:schemeClr>
          </a:solidFill>
          <a:ln w="9525" algn="ctr">
            <a:noFill/>
            <a:miter lim="800000"/>
            <a:headEnd/>
            <a:tailEnd/>
          </a:ln>
          <a:effectLst/>
        </p:spPr>
        <p:txBody>
          <a:bodyPr lIns="63500" tIns="0" rIns="64800" bIns="0" rtlCol="0" anchor="ctr"/>
          <a:lstStyle/>
          <a:p>
            <a:pPr algn="ctr">
              <a:spcBef>
                <a:spcPct val="0"/>
              </a:spcBef>
              <a:buClrTx/>
              <a:buSzPct val="90000"/>
            </a:pPr>
            <a:r>
              <a:rPr lang="en-US" sz="1100" b="1" i="1" dirty="0" smtClean="0">
                <a:cs typeface="Arial" pitchFamily="34" charset="0"/>
              </a:rPr>
              <a:t>Managed Accounts</a:t>
            </a:r>
            <a:endParaRPr lang="en-US" sz="1100" b="1" i="1" dirty="0">
              <a:cs typeface="Arial" pitchFamily="34" charset="0"/>
            </a:endParaRPr>
          </a:p>
        </p:txBody>
      </p:sp>
      <p:sp>
        <p:nvSpPr>
          <p:cNvPr id="40" name="Rectangle 39"/>
          <p:cNvSpPr/>
          <p:nvPr/>
        </p:nvSpPr>
        <p:spPr bwMode="gray">
          <a:xfrm>
            <a:off x="4789751" y="3130733"/>
            <a:ext cx="1312731" cy="444137"/>
          </a:xfrm>
          <a:prstGeom prst="rect">
            <a:avLst/>
          </a:prstGeom>
          <a:solidFill>
            <a:schemeClr val="accent6">
              <a:lumMod val="60000"/>
              <a:lumOff val="40000"/>
            </a:schemeClr>
          </a:solidFill>
          <a:ln w="9525" algn="ctr">
            <a:noFill/>
            <a:miter lim="800000"/>
            <a:headEnd/>
            <a:tailEnd/>
          </a:ln>
          <a:effectLst/>
        </p:spPr>
        <p:txBody>
          <a:bodyPr lIns="63500" tIns="0" rIns="64800" bIns="0" rtlCol="0" anchor="ctr"/>
          <a:lstStyle/>
          <a:p>
            <a:pPr algn="ctr">
              <a:spcBef>
                <a:spcPct val="0"/>
              </a:spcBef>
              <a:buClrTx/>
              <a:buSzPct val="90000"/>
            </a:pPr>
            <a:r>
              <a:rPr lang="en-US" sz="1100" b="1" i="1" dirty="0" smtClean="0">
                <a:cs typeface="Arial" pitchFamily="34" charset="0"/>
              </a:rPr>
              <a:t>Education Accounts</a:t>
            </a:r>
            <a:endParaRPr lang="en-US" sz="1100" b="1" i="1" dirty="0">
              <a:cs typeface="Arial" pitchFamily="34" charset="0"/>
            </a:endParaRPr>
          </a:p>
        </p:txBody>
      </p:sp>
      <p:sp>
        <p:nvSpPr>
          <p:cNvPr id="41" name="Rectangle 40"/>
          <p:cNvSpPr/>
          <p:nvPr/>
        </p:nvSpPr>
        <p:spPr bwMode="gray">
          <a:xfrm>
            <a:off x="4798458" y="4275921"/>
            <a:ext cx="1312731" cy="444137"/>
          </a:xfrm>
          <a:prstGeom prst="rect">
            <a:avLst/>
          </a:prstGeom>
          <a:solidFill>
            <a:schemeClr val="accent6">
              <a:lumMod val="60000"/>
              <a:lumOff val="40000"/>
            </a:schemeClr>
          </a:solidFill>
          <a:ln w="9525" algn="ctr">
            <a:noFill/>
            <a:miter lim="800000"/>
            <a:headEnd/>
            <a:tailEnd/>
          </a:ln>
          <a:effectLst/>
        </p:spPr>
        <p:txBody>
          <a:bodyPr lIns="63500" tIns="0" rIns="64800" bIns="0" rtlCol="0" anchor="ctr"/>
          <a:lstStyle/>
          <a:p>
            <a:pPr algn="ctr">
              <a:spcBef>
                <a:spcPct val="0"/>
              </a:spcBef>
              <a:buClrTx/>
              <a:buSzPct val="90000"/>
            </a:pPr>
            <a:r>
              <a:rPr lang="en-US" sz="1100" b="1" i="1" dirty="0" smtClean="0">
                <a:cs typeface="Arial" pitchFamily="34" charset="0"/>
              </a:rPr>
              <a:t>Insurance</a:t>
            </a:r>
            <a:endParaRPr lang="en-US" sz="1100" b="1" i="1" dirty="0">
              <a:cs typeface="Arial" pitchFamily="34" charset="0"/>
            </a:endParaRPr>
          </a:p>
        </p:txBody>
      </p:sp>
      <p:sp>
        <p:nvSpPr>
          <p:cNvPr id="42" name="Rectangle 41"/>
          <p:cNvSpPr/>
          <p:nvPr/>
        </p:nvSpPr>
        <p:spPr bwMode="gray">
          <a:xfrm>
            <a:off x="4794102" y="3696793"/>
            <a:ext cx="1312731" cy="444137"/>
          </a:xfrm>
          <a:prstGeom prst="rect">
            <a:avLst/>
          </a:prstGeom>
          <a:solidFill>
            <a:schemeClr val="accent6">
              <a:lumMod val="60000"/>
              <a:lumOff val="40000"/>
            </a:schemeClr>
          </a:solidFill>
          <a:ln w="9525" algn="ctr">
            <a:noFill/>
            <a:miter lim="800000"/>
            <a:headEnd/>
            <a:tailEnd/>
          </a:ln>
          <a:effectLst/>
        </p:spPr>
        <p:txBody>
          <a:bodyPr lIns="63500" tIns="0" rIns="64800" bIns="0" rtlCol="0" anchor="ctr"/>
          <a:lstStyle/>
          <a:p>
            <a:pPr algn="ctr">
              <a:spcBef>
                <a:spcPct val="0"/>
              </a:spcBef>
              <a:buClrTx/>
              <a:buSzPct val="90000"/>
            </a:pPr>
            <a:r>
              <a:rPr lang="en-US" sz="1100" b="1" i="1" dirty="0" smtClean="0">
                <a:cs typeface="Arial" pitchFamily="34" charset="0"/>
              </a:rPr>
              <a:t>Stocks , Bonds &amp; Funds</a:t>
            </a:r>
            <a:endParaRPr lang="en-US" sz="1100" b="1" i="1" dirty="0">
              <a:cs typeface="Arial" pitchFamily="34" charset="0"/>
            </a:endParaRPr>
          </a:p>
        </p:txBody>
      </p:sp>
      <p:sp>
        <p:nvSpPr>
          <p:cNvPr id="43" name="Rectangle 42"/>
          <p:cNvSpPr/>
          <p:nvPr/>
        </p:nvSpPr>
        <p:spPr bwMode="gray">
          <a:xfrm>
            <a:off x="4807154" y="4833296"/>
            <a:ext cx="1312731" cy="444137"/>
          </a:xfrm>
          <a:prstGeom prst="rect">
            <a:avLst/>
          </a:prstGeom>
          <a:solidFill>
            <a:schemeClr val="accent6">
              <a:lumMod val="60000"/>
              <a:lumOff val="40000"/>
            </a:schemeClr>
          </a:solidFill>
          <a:ln w="9525" algn="ctr">
            <a:noFill/>
            <a:miter lim="800000"/>
            <a:headEnd/>
            <a:tailEnd/>
          </a:ln>
          <a:effectLst/>
        </p:spPr>
        <p:txBody>
          <a:bodyPr lIns="63500" tIns="0" rIns="64800" bIns="0" rtlCol="0" anchor="ctr"/>
          <a:lstStyle/>
          <a:p>
            <a:pPr algn="ctr">
              <a:spcBef>
                <a:spcPct val="0"/>
              </a:spcBef>
              <a:buClrTx/>
              <a:buSzPct val="90000"/>
            </a:pPr>
            <a:r>
              <a:rPr lang="en-US" sz="1100" b="1" i="1" dirty="0" smtClean="0">
                <a:cs typeface="Arial" pitchFamily="34" charset="0"/>
              </a:rPr>
              <a:t>Retirement Accounts</a:t>
            </a:r>
            <a:endParaRPr lang="en-US" sz="1100" b="1" i="1" dirty="0">
              <a:cs typeface="Arial" pitchFamily="34" charset="0"/>
            </a:endParaRPr>
          </a:p>
        </p:txBody>
      </p:sp>
      <p:sp>
        <p:nvSpPr>
          <p:cNvPr id="45" name="Rectangle 44"/>
          <p:cNvSpPr/>
          <p:nvPr/>
        </p:nvSpPr>
        <p:spPr bwMode="gray">
          <a:xfrm>
            <a:off x="6649053" y="1972482"/>
            <a:ext cx="1312731" cy="444137"/>
          </a:xfrm>
          <a:prstGeom prst="rect">
            <a:avLst/>
          </a:prstGeom>
          <a:solidFill>
            <a:schemeClr val="accent6">
              <a:lumMod val="60000"/>
              <a:lumOff val="40000"/>
            </a:schemeClr>
          </a:solidFill>
          <a:ln w="9525" algn="ctr">
            <a:noFill/>
            <a:miter lim="800000"/>
            <a:headEnd/>
            <a:tailEnd/>
          </a:ln>
          <a:effectLst/>
        </p:spPr>
        <p:txBody>
          <a:bodyPr lIns="63500" tIns="0" rIns="64800" bIns="0" rtlCol="0" anchor="ctr"/>
          <a:lstStyle/>
          <a:p>
            <a:pPr algn="ctr">
              <a:spcBef>
                <a:spcPct val="0"/>
              </a:spcBef>
              <a:buClrTx/>
              <a:buSzPct val="90000"/>
            </a:pPr>
            <a:r>
              <a:rPr lang="en-US" sz="1100" b="1" i="1" dirty="0" smtClean="0">
                <a:cs typeface="Arial" pitchFamily="34" charset="0"/>
              </a:rPr>
              <a:t>Asset</a:t>
            </a:r>
            <a:r>
              <a:rPr lang="en-US" sz="1100" b="1" i="1" dirty="0" smtClean="0">
                <a:solidFill>
                  <a:schemeClr val="bg1"/>
                </a:solidFill>
                <a:cs typeface="Arial" pitchFamily="34" charset="0"/>
              </a:rPr>
              <a:t> </a:t>
            </a:r>
            <a:r>
              <a:rPr lang="en-US" sz="1100" b="1" i="1" dirty="0" smtClean="0">
                <a:cs typeface="Arial" pitchFamily="34" charset="0"/>
              </a:rPr>
              <a:t>Management</a:t>
            </a:r>
            <a:endParaRPr lang="en-US" sz="1100" b="1" i="1" dirty="0">
              <a:cs typeface="Arial" pitchFamily="34" charset="0"/>
            </a:endParaRPr>
          </a:p>
        </p:txBody>
      </p:sp>
      <p:sp>
        <p:nvSpPr>
          <p:cNvPr id="46" name="Rectangle 45"/>
          <p:cNvSpPr/>
          <p:nvPr/>
        </p:nvSpPr>
        <p:spPr bwMode="gray">
          <a:xfrm>
            <a:off x="6657760" y="2542898"/>
            <a:ext cx="1312731" cy="444137"/>
          </a:xfrm>
          <a:prstGeom prst="rect">
            <a:avLst/>
          </a:prstGeom>
          <a:solidFill>
            <a:schemeClr val="accent6">
              <a:lumMod val="60000"/>
              <a:lumOff val="40000"/>
            </a:schemeClr>
          </a:solidFill>
          <a:ln w="9525" algn="ctr">
            <a:noFill/>
            <a:miter lim="800000"/>
            <a:headEnd/>
            <a:tailEnd/>
          </a:ln>
          <a:effectLst/>
        </p:spPr>
        <p:txBody>
          <a:bodyPr lIns="63500" tIns="0" rIns="64800" bIns="0" rtlCol="0" anchor="ctr"/>
          <a:lstStyle/>
          <a:p>
            <a:pPr algn="ctr">
              <a:spcBef>
                <a:spcPct val="0"/>
              </a:spcBef>
              <a:buClrTx/>
              <a:buSzPct val="90000"/>
            </a:pPr>
            <a:r>
              <a:rPr lang="en-US" sz="1100" b="1" i="1" dirty="0" smtClean="0">
                <a:cs typeface="Arial" pitchFamily="34" charset="0"/>
              </a:rPr>
              <a:t>Asset Protection</a:t>
            </a:r>
            <a:endParaRPr lang="en-US" sz="1100" b="1" i="1" dirty="0">
              <a:cs typeface="Arial" pitchFamily="34" charset="0"/>
            </a:endParaRPr>
          </a:p>
        </p:txBody>
      </p:sp>
      <p:sp>
        <p:nvSpPr>
          <p:cNvPr id="47" name="Rectangle 46"/>
          <p:cNvSpPr/>
          <p:nvPr/>
        </p:nvSpPr>
        <p:spPr bwMode="gray">
          <a:xfrm>
            <a:off x="6666467" y="3126377"/>
            <a:ext cx="1312731" cy="444137"/>
          </a:xfrm>
          <a:prstGeom prst="rect">
            <a:avLst/>
          </a:prstGeom>
          <a:solidFill>
            <a:schemeClr val="accent6">
              <a:lumMod val="60000"/>
              <a:lumOff val="40000"/>
            </a:schemeClr>
          </a:solidFill>
          <a:ln w="9525" algn="ctr">
            <a:noFill/>
            <a:miter lim="800000"/>
            <a:headEnd/>
            <a:tailEnd/>
          </a:ln>
          <a:effectLst/>
        </p:spPr>
        <p:txBody>
          <a:bodyPr lIns="63500" tIns="0" rIns="64800" bIns="0" rtlCol="0" anchor="ctr"/>
          <a:lstStyle/>
          <a:p>
            <a:pPr algn="ctr">
              <a:spcBef>
                <a:spcPct val="0"/>
              </a:spcBef>
              <a:buClrTx/>
              <a:buSzPct val="90000"/>
            </a:pPr>
            <a:r>
              <a:rPr lang="en-US" sz="1100" b="1" i="1" dirty="0" smtClean="0">
                <a:cs typeface="Arial" pitchFamily="34" charset="0"/>
              </a:rPr>
              <a:t>Planning</a:t>
            </a:r>
            <a:endParaRPr lang="en-US" sz="1100" b="1" i="1" dirty="0">
              <a:cs typeface="Arial" pitchFamily="34" charset="0"/>
            </a:endParaRPr>
          </a:p>
        </p:txBody>
      </p:sp>
      <p:sp>
        <p:nvSpPr>
          <p:cNvPr id="49" name="Rectangle 48"/>
          <p:cNvSpPr/>
          <p:nvPr/>
        </p:nvSpPr>
        <p:spPr bwMode="gray">
          <a:xfrm>
            <a:off x="6670818" y="3692437"/>
            <a:ext cx="1312731" cy="444137"/>
          </a:xfrm>
          <a:prstGeom prst="rect">
            <a:avLst/>
          </a:prstGeom>
          <a:solidFill>
            <a:schemeClr val="accent6">
              <a:lumMod val="60000"/>
              <a:lumOff val="40000"/>
            </a:schemeClr>
          </a:solidFill>
          <a:ln w="9525" algn="ctr">
            <a:noFill/>
            <a:miter lim="800000"/>
            <a:headEnd/>
            <a:tailEnd/>
          </a:ln>
          <a:effectLst/>
        </p:spPr>
        <p:txBody>
          <a:bodyPr lIns="63500" tIns="0" rIns="64800" bIns="0" rtlCol="0" anchor="ctr"/>
          <a:lstStyle/>
          <a:p>
            <a:pPr algn="ctr">
              <a:spcBef>
                <a:spcPct val="0"/>
              </a:spcBef>
              <a:buClrTx/>
              <a:buSzPct val="90000"/>
            </a:pPr>
            <a:r>
              <a:rPr lang="en-US" sz="1100" b="1" i="1" dirty="0" smtClean="0">
                <a:cs typeface="Arial" pitchFamily="34" charset="0"/>
              </a:rPr>
              <a:t>Personal Banking</a:t>
            </a:r>
            <a:endParaRPr lang="en-US" sz="1100" b="1" i="1" dirty="0">
              <a:cs typeface="Arial" pitchFamily="34" charset="0"/>
            </a:endParaRPr>
          </a:p>
        </p:txBody>
      </p:sp>
    </p:spTree>
    <p:extLst>
      <p:ext uri="{BB962C8B-B14F-4D97-AF65-F5344CB8AC3E}">
        <p14:creationId xmlns:p14="http://schemas.microsoft.com/office/powerpoint/2010/main" val="3410333666"/>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00075" y="220572"/>
            <a:ext cx="8239125" cy="920750"/>
          </a:xfrm>
          <a:solidFill>
            <a:schemeClr val="accent2">
              <a:lumMod val="20000"/>
              <a:lumOff val="80000"/>
            </a:schemeClr>
          </a:solidFill>
        </p:spPr>
        <p:txBody>
          <a:bodyPr>
            <a:normAutofit/>
          </a:bodyPr>
          <a:lstStyle/>
          <a:p>
            <a:pPr algn="ctr"/>
            <a:r>
              <a:rPr lang="en-US" sz="2400" b="1" dirty="0">
                <a:solidFill>
                  <a:schemeClr val="accent1">
                    <a:lumMod val="75000"/>
                  </a:schemeClr>
                </a:solidFill>
                <a:latin typeface="Calibri" panose="020F0502020204030204" pitchFamily="34" charset="0"/>
              </a:rPr>
              <a:t>Table of Contents</a:t>
            </a:r>
          </a:p>
        </p:txBody>
      </p:sp>
      <p:sp>
        <p:nvSpPr>
          <p:cNvPr id="3" name="Slide Number Placeholder 2"/>
          <p:cNvSpPr>
            <a:spLocks noGrp="1"/>
          </p:cNvSpPr>
          <p:nvPr>
            <p:ph type="sldNum" sz="quarter" idx="12"/>
          </p:nvPr>
        </p:nvSpPr>
        <p:spPr/>
        <p:txBody>
          <a:bodyPr/>
          <a:lstStyle/>
          <a:p>
            <a:fld id="{525A3C56-E491-49B2-93F3-63532DF516BC}" type="slidenum">
              <a:rPr lang="en-US" smtClean="0"/>
              <a:pPr/>
              <a:t>4</a:t>
            </a:fld>
            <a:endParaRPr lang="en-US" dirty="0"/>
          </a:p>
        </p:txBody>
      </p:sp>
      <p:sp>
        <p:nvSpPr>
          <p:cNvPr id="7" name="Content Placeholder 2"/>
          <p:cNvSpPr>
            <a:spLocks noGrp="1"/>
          </p:cNvSpPr>
          <p:nvPr>
            <p:ph sz="quarter" idx="17"/>
          </p:nvPr>
        </p:nvSpPr>
        <p:spPr>
          <a:xfrm>
            <a:off x="599280" y="1272116"/>
            <a:ext cx="8250237" cy="4889742"/>
          </a:xfrm>
          <a:solidFill>
            <a:schemeClr val="accent2">
              <a:lumMod val="20000"/>
              <a:lumOff val="80000"/>
            </a:schemeClr>
          </a:solidFill>
        </p:spPr>
        <p:txBody>
          <a:bodyPr/>
          <a:lstStyle/>
          <a:p>
            <a:r>
              <a:rPr lang="en-US" sz="1400" dirty="0" smtClean="0">
                <a:latin typeface="Calibri" panose="020F0502020204030204" pitchFamily="34" charset="0"/>
              </a:rPr>
              <a:t> Introduction </a:t>
            </a:r>
          </a:p>
          <a:p>
            <a:pPr lvl="5" indent="-342900">
              <a:buFont typeface="Wingdings" pitchFamily="2" charset="2"/>
              <a:buChar char="Ø"/>
            </a:pPr>
            <a:r>
              <a:rPr lang="en-US" sz="1400" dirty="0" smtClean="0">
                <a:latin typeface="Calibri" panose="020F0502020204030204" pitchFamily="34" charset="0"/>
              </a:rPr>
              <a:t>Financial System</a:t>
            </a:r>
          </a:p>
          <a:p>
            <a:pPr lvl="6" indent="-342900">
              <a:buFont typeface="Wingdings" pitchFamily="2" charset="2"/>
              <a:buChar char="Ø"/>
            </a:pPr>
            <a:r>
              <a:rPr lang="en-US" dirty="0" smtClean="0">
                <a:latin typeface="Calibri" panose="020F0502020204030204" pitchFamily="34" charset="0"/>
              </a:rPr>
              <a:t>Banking </a:t>
            </a:r>
          </a:p>
          <a:p>
            <a:pPr lvl="6" indent="-342900">
              <a:buFont typeface="Wingdings" pitchFamily="2" charset="2"/>
              <a:buChar char="Ø"/>
            </a:pPr>
            <a:r>
              <a:rPr lang="en-US" dirty="0" smtClean="0">
                <a:latin typeface="Calibri" panose="020F0502020204030204" pitchFamily="34" charset="0"/>
              </a:rPr>
              <a:t>Retail Banking </a:t>
            </a:r>
            <a:endParaRPr lang="en-US" dirty="0">
              <a:latin typeface="Calibri" panose="020F0502020204030204" pitchFamily="34" charset="0"/>
            </a:endParaRPr>
          </a:p>
          <a:p>
            <a:pPr marL="455612"/>
            <a:r>
              <a:rPr lang="en-US" sz="1400" dirty="0" smtClean="0">
                <a:latin typeface="Calibri" panose="020F0502020204030204" pitchFamily="34" charset="0"/>
              </a:rPr>
              <a:t>PNC Financial Services</a:t>
            </a:r>
          </a:p>
          <a:p>
            <a:pPr lvl="5" indent="-342900">
              <a:buFont typeface="Wingdings" pitchFamily="2" charset="2"/>
              <a:buChar char="Ø"/>
            </a:pPr>
            <a:r>
              <a:rPr lang="en-US" sz="1400" dirty="0" smtClean="0">
                <a:latin typeface="Calibri" panose="020F0502020204030204" pitchFamily="34" charset="0"/>
              </a:rPr>
              <a:t>PNC Financial Services </a:t>
            </a:r>
            <a:endParaRPr lang="en-US" sz="1400" dirty="0">
              <a:latin typeface="Calibri" panose="020F0502020204030204" pitchFamily="34" charset="0"/>
            </a:endParaRPr>
          </a:p>
          <a:p>
            <a:pPr lvl="6" indent="-342900">
              <a:buFont typeface="Wingdings" pitchFamily="2" charset="2"/>
              <a:buChar char="Ø"/>
            </a:pPr>
            <a:r>
              <a:rPr lang="en-US" dirty="0" smtClean="0">
                <a:latin typeface="Calibri" panose="020F0502020204030204" pitchFamily="34" charset="0"/>
              </a:rPr>
              <a:t>PNC Financial Services – Retail Banking </a:t>
            </a:r>
          </a:p>
          <a:p>
            <a:pPr lvl="6" indent="-342900">
              <a:buFont typeface="Wingdings" pitchFamily="2" charset="2"/>
              <a:buChar char="Ø"/>
            </a:pPr>
            <a:r>
              <a:rPr lang="en-US" dirty="0" smtClean="0">
                <a:latin typeface="Calibri" panose="020F0502020204030204" pitchFamily="34" charset="0"/>
              </a:rPr>
              <a:t>CGI Retail Banking solutions for PNC</a:t>
            </a:r>
          </a:p>
          <a:p>
            <a:r>
              <a:rPr lang="en-US" sz="1400" dirty="0" smtClean="0">
                <a:latin typeface="Calibri" panose="020F0502020204030204" pitchFamily="34" charset="0"/>
              </a:rPr>
              <a:t>Glossary of Terms </a:t>
            </a:r>
            <a:r>
              <a:rPr lang="en-US" sz="1400" dirty="0">
                <a:latin typeface="Calibri" panose="020F0502020204030204" pitchFamily="34" charset="0"/>
              </a:rPr>
              <a:t>&amp; Phrases </a:t>
            </a:r>
            <a:r>
              <a:rPr lang="en-US" sz="1400" dirty="0" smtClean="0">
                <a:latin typeface="Calibri" panose="020F0502020204030204" pitchFamily="34" charset="0"/>
              </a:rPr>
              <a:t>in </a:t>
            </a:r>
            <a:r>
              <a:rPr lang="en-US" sz="1400" dirty="0">
                <a:latin typeface="Calibri" panose="020F0502020204030204" pitchFamily="34" charset="0"/>
              </a:rPr>
              <a:t>Retail Banking  </a:t>
            </a:r>
          </a:p>
          <a:p>
            <a:pPr marL="573087" lvl="2" indent="0">
              <a:buNone/>
            </a:pPr>
            <a:endParaRPr lang="en-US" dirty="0" smtClean="0"/>
          </a:p>
        </p:txBody>
      </p:sp>
      <p:sp>
        <p:nvSpPr>
          <p:cNvPr id="8" name="Slide Number Placeholder 3"/>
          <p:cNvSpPr txBox="1">
            <a:spLocks/>
          </p:cNvSpPr>
          <p:nvPr/>
        </p:nvSpPr>
        <p:spPr>
          <a:xfrm>
            <a:off x="4335171" y="6668490"/>
            <a:ext cx="778457" cy="241200"/>
          </a:xfrm>
          <a:prstGeom prst="rect">
            <a:avLst/>
          </a:prstGeom>
        </p:spPr>
        <p:txBody>
          <a:bodyPr wrap="none" lIns="0" tIns="0" rIns="0" bIns="0" anchor="t" anchorCtr="0">
            <a:noAutofit/>
          </a:bodyPr>
          <a:lstStyle>
            <a:defPPr>
              <a:defRPr lang="en-US"/>
            </a:defPPr>
            <a:lvl1pPr marL="0" algn="ctr" defTabSz="914400" rtl="0" eaLnBrk="1" latinLnBrk="0" hangingPunct="1">
              <a:defRPr lang="en-GB" sz="1100" kern="1200" noProof="0" dirty="0" smtClean="0">
                <a:solidFill>
                  <a:srgbClr val="666666"/>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25A3C56-E491-49B2-93F3-63532DF516BC}" type="slidenum">
              <a:rPr lang="en-US" smtClean="0"/>
              <a:pPr/>
              <a:t>4</a:t>
            </a:fld>
            <a:endParaRPr lang="en-US"/>
          </a:p>
        </p:txBody>
      </p:sp>
    </p:spTree>
    <p:extLst>
      <p:ext uri="{BB962C8B-B14F-4D97-AF65-F5344CB8AC3E}">
        <p14:creationId xmlns:p14="http://schemas.microsoft.com/office/powerpoint/2010/main" val="2345370592"/>
      </p:ext>
    </p:extLst>
  </p:cSld>
  <p:clrMapOvr>
    <a:masterClrMapping/>
  </p:clrMapOvr>
  <p:transition spd="slow">
    <p:wip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65759" y="120424"/>
            <a:ext cx="8373293" cy="715599"/>
          </a:xfrm>
          <a:solidFill>
            <a:schemeClr val="accent2">
              <a:lumMod val="20000"/>
              <a:lumOff val="80000"/>
            </a:schemeClr>
          </a:solidFill>
        </p:spPr>
        <p:txBody>
          <a:bodyPr>
            <a:normAutofit/>
          </a:bodyPr>
          <a:lstStyle/>
          <a:p>
            <a:pPr algn="ctr"/>
            <a:r>
              <a:rPr lang="en-US" sz="2400" b="1" dirty="0" smtClean="0">
                <a:solidFill>
                  <a:schemeClr val="accent1">
                    <a:lumMod val="75000"/>
                  </a:schemeClr>
                </a:solidFill>
                <a:latin typeface="Calibri" pitchFamily="34" charset="0"/>
              </a:rPr>
              <a:t>PNC Financial Services</a:t>
            </a:r>
            <a:endParaRPr lang="en-US" sz="2400" b="1" dirty="0">
              <a:latin typeface="Calibri" pitchFamily="34" charset="0"/>
            </a:endParaRPr>
          </a:p>
        </p:txBody>
      </p:sp>
      <p:sp>
        <p:nvSpPr>
          <p:cNvPr id="3" name="Slide Number Placeholder 2"/>
          <p:cNvSpPr>
            <a:spLocks noGrp="1"/>
          </p:cNvSpPr>
          <p:nvPr>
            <p:ph type="sldNum" sz="quarter" idx="12"/>
          </p:nvPr>
        </p:nvSpPr>
        <p:spPr/>
        <p:txBody>
          <a:bodyPr/>
          <a:lstStyle/>
          <a:p>
            <a:fld id="{525A3C56-E491-49B2-93F3-63532DF516BC}" type="slidenum">
              <a:rPr lang="en-US" smtClean="0"/>
              <a:pPr/>
              <a:t>40</a:t>
            </a:fld>
            <a:endParaRPr lang="en-US" dirty="0"/>
          </a:p>
        </p:txBody>
      </p:sp>
      <p:sp>
        <p:nvSpPr>
          <p:cNvPr id="4" name="Rectangle 3"/>
          <p:cNvSpPr/>
          <p:nvPr/>
        </p:nvSpPr>
        <p:spPr>
          <a:xfrm>
            <a:off x="365760" y="940527"/>
            <a:ext cx="8373292" cy="5355312"/>
          </a:xfrm>
          <a:prstGeom prst="rect">
            <a:avLst/>
          </a:prstGeom>
          <a:solidFill>
            <a:schemeClr val="accent2">
              <a:lumMod val="20000"/>
              <a:lumOff val="80000"/>
            </a:schemeClr>
          </a:solidFill>
        </p:spPr>
        <p:txBody>
          <a:bodyPr wrap="square">
            <a:spAutoFit/>
          </a:bodyPr>
          <a:lstStyle/>
          <a:p>
            <a:pPr algn="ctr"/>
            <a:r>
              <a:rPr lang="en-US" b="1" dirty="0">
                <a:solidFill>
                  <a:schemeClr val="accent1">
                    <a:lumMod val="75000"/>
                  </a:schemeClr>
                </a:solidFill>
                <a:latin typeface="Calibri" pitchFamily="34" charset="0"/>
              </a:rPr>
              <a:t>PNC Financial Services – Retail Banking Landscape</a:t>
            </a:r>
            <a:endParaRPr lang="en-US" b="1" dirty="0" smtClean="0">
              <a:solidFill>
                <a:schemeClr val="accent1">
                  <a:lumMod val="75000"/>
                </a:schemeClr>
              </a:solidFill>
              <a:latin typeface="Calibri" pitchFamily="34" charset="0"/>
            </a:endParaRPr>
          </a:p>
          <a:p>
            <a:pPr algn="ctr"/>
            <a:endParaRPr lang="en-US" b="1" dirty="0">
              <a:latin typeface="Calibri" pitchFamily="34" charset="0"/>
            </a:endParaRPr>
          </a:p>
          <a:p>
            <a:pPr algn="ctr"/>
            <a:endParaRPr lang="en-US" b="1" dirty="0" smtClean="0">
              <a:latin typeface="Calibri" pitchFamily="34" charset="0"/>
            </a:endParaRPr>
          </a:p>
          <a:p>
            <a:pPr algn="ctr"/>
            <a:endParaRPr lang="en-US" b="1" dirty="0" smtClean="0">
              <a:latin typeface="Calibri" pitchFamily="34" charset="0"/>
            </a:endParaRPr>
          </a:p>
          <a:p>
            <a:pPr algn="ctr"/>
            <a:endParaRPr lang="en-US" b="1" dirty="0">
              <a:latin typeface="Calibri" pitchFamily="34" charset="0"/>
            </a:endParaRPr>
          </a:p>
          <a:p>
            <a:pPr algn="ctr"/>
            <a:endParaRPr lang="en-US" b="1" dirty="0" smtClean="0">
              <a:latin typeface="Calibri" pitchFamily="34" charset="0"/>
            </a:endParaRPr>
          </a:p>
          <a:p>
            <a:pPr algn="ctr"/>
            <a:endParaRPr lang="en-US" b="1" dirty="0" smtClean="0">
              <a:latin typeface="Calibri" pitchFamily="34" charset="0"/>
            </a:endParaRPr>
          </a:p>
          <a:p>
            <a:pPr algn="ctr"/>
            <a:endParaRPr lang="en-US" b="1" dirty="0">
              <a:latin typeface="Calibri" pitchFamily="34" charset="0"/>
            </a:endParaRPr>
          </a:p>
          <a:p>
            <a:pPr algn="ctr"/>
            <a:endParaRPr lang="en-US" b="1" dirty="0" smtClean="0">
              <a:latin typeface="Calibri" pitchFamily="34" charset="0"/>
            </a:endParaRPr>
          </a:p>
          <a:p>
            <a:pPr algn="ctr"/>
            <a:endParaRPr lang="en-US" b="1" dirty="0">
              <a:latin typeface="Calibri" pitchFamily="34" charset="0"/>
            </a:endParaRPr>
          </a:p>
          <a:p>
            <a:pPr algn="ctr"/>
            <a:endParaRPr lang="en-US" b="1" dirty="0" smtClean="0">
              <a:latin typeface="Calibri" pitchFamily="34" charset="0"/>
            </a:endParaRPr>
          </a:p>
          <a:p>
            <a:pPr algn="ctr"/>
            <a:endParaRPr lang="en-US" b="1" dirty="0" smtClean="0">
              <a:latin typeface="Calibri" pitchFamily="34" charset="0"/>
            </a:endParaRPr>
          </a:p>
          <a:p>
            <a:pPr algn="ctr"/>
            <a:endParaRPr lang="en-US" b="1" dirty="0">
              <a:latin typeface="Calibri" pitchFamily="34" charset="0"/>
            </a:endParaRPr>
          </a:p>
          <a:p>
            <a:pPr algn="ctr"/>
            <a:endParaRPr lang="en-US" b="1" dirty="0" smtClean="0">
              <a:latin typeface="Calibri" pitchFamily="34" charset="0"/>
            </a:endParaRPr>
          </a:p>
          <a:p>
            <a:pPr algn="ctr"/>
            <a:endParaRPr lang="en-US" b="1" dirty="0">
              <a:latin typeface="Calibri" pitchFamily="34" charset="0"/>
            </a:endParaRPr>
          </a:p>
          <a:p>
            <a:pPr algn="ctr"/>
            <a:endParaRPr lang="en-US" b="1" dirty="0" smtClean="0">
              <a:latin typeface="Calibri" pitchFamily="34" charset="0"/>
            </a:endParaRPr>
          </a:p>
          <a:p>
            <a:pPr algn="ctr"/>
            <a:endParaRPr lang="en-US" b="1" dirty="0" smtClean="0">
              <a:latin typeface="Calibri" pitchFamily="34" charset="0"/>
            </a:endParaRPr>
          </a:p>
          <a:p>
            <a:pPr algn="ctr"/>
            <a:endParaRPr lang="en-US" b="1" dirty="0" smtClean="0">
              <a:latin typeface="Calibri" pitchFamily="34" charset="0"/>
            </a:endParaRPr>
          </a:p>
          <a:p>
            <a:pPr algn="ctr"/>
            <a:r>
              <a:rPr lang="en-US" b="1" dirty="0" smtClean="0">
                <a:latin typeface="Calibri" pitchFamily="34" charset="0"/>
              </a:rPr>
              <a:t> 					</a:t>
            </a:r>
            <a:r>
              <a:rPr lang="en-US" sz="1400" dirty="0" smtClean="0">
                <a:latin typeface="Calibri" pitchFamily="34" charset="0"/>
              </a:rPr>
              <a:t>PNC Retail Banking area</a:t>
            </a:r>
            <a:endParaRPr lang="en-US" dirty="0">
              <a:latin typeface="Calibri" pitchFamily="34" charset="0"/>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6572" y="1002957"/>
            <a:ext cx="780618" cy="293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 name="Group 9"/>
          <p:cNvGrpSpPr/>
          <p:nvPr/>
        </p:nvGrpSpPr>
        <p:grpSpPr>
          <a:xfrm>
            <a:off x="862149" y="1369420"/>
            <a:ext cx="7036525" cy="485503"/>
            <a:chOff x="862149" y="1460861"/>
            <a:chExt cx="7036525" cy="485503"/>
          </a:xfrm>
        </p:grpSpPr>
        <p:sp>
          <p:nvSpPr>
            <p:cNvPr id="2" name="Rectangle 1"/>
            <p:cNvSpPr/>
            <p:nvPr/>
          </p:nvSpPr>
          <p:spPr bwMode="gray">
            <a:xfrm>
              <a:off x="862149" y="1489164"/>
              <a:ext cx="1312731" cy="4572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lIns="63500" tIns="0" rIns="64800" bIns="0" rtlCol="0" anchor="ctr"/>
            <a:lstStyle/>
            <a:p>
              <a:pPr algn="ctr">
                <a:spcBef>
                  <a:spcPct val="0"/>
                </a:spcBef>
                <a:buClrTx/>
                <a:buSzPct val="90000"/>
              </a:pPr>
              <a:r>
                <a:rPr lang="en-US" sz="1400" b="1" dirty="0" smtClean="0">
                  <a:solidFill>
                    <a:schemeClr val="tx1"/>
                  </a:solidFill>
                  <a:latin typeface="Calibri" pitchFamily="34" charset="0"/>
                  <a:cs typeface="Arial" pitchFamily="34" charset="0"/>
                </a:rPr>
                <a:t>Banking</a:t>
              </a:r>
              <a:endParaRPr lang="en-US" sz="1600" b="1" dirty="0">
                <a:solidFill>
                  <a:schemeClr val="tx1"/>
                </a:solidFill>
                <a:latin typeface="Calibri" pitchFamily="34" charset="0"/>
                <a:cs typeface="Arial" pitchFamily="34" charset="0"/>
              </a:endParaRPr>
            </a:p>
          </p:txBody>
        </p:sp>
        <p:sp>
          <p:nvSpPr>
            <p:cNvPr id="8" name="Rectangle 7"/>
            <p:cNvSpPr/>
            <p:nvPr/>
          </p:nvSpPr>
          <p:spPr bwMode="gray">
            <a:xfrm>
              <a:off x="6585943" y="1478279"/>
              <a:ext cx="1312731" cy="4572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lIns="63500" tIns="0" rIns="64800" bIns="0" rtlCol="0" anchor="ctr"/>
            <a:lstStyle/>
            <a:p>
              <a:pPr algn="ctr">
                <a:spcBef>
                  <a:spcPct val="0"/>
                </a:spcBef>
                <a:buClrTx/>
                <a:buSzPct val="90000"/>
              </a:pPr>
              <a:r>
                <a:rPr lang="en-US" sz="1200" b="1" dirty="0" smtClean="0">
                  <a:latin typeface="Calibri" pitchFamily="34" charset="0"/>
                  <a:cs typeface="Arial" pitchFamily="34" charset="0"/>
                </a:rPr>
                <a:t>Wealth Management</a:t>
              </a:r>
              <a:endParaRPr lang="en-US" sz="1200" b="1" dirty="0">
                <a:latin typeface="Calibri" pitchFamily="34" charset="0"/>
                <a:cs typeface="Arial" pitchFamily="34" charset="0"/>
              </a:endParaRPr>
            </a:p>
          </p:txBody>
        </p:sp>
        <p:sp>
          <p:nvSpPr>
            <p:cNvPr id="9" name="Rectangle 8"/>
            <p:cNvSpPr/>
            <p:nvPr/>
          </p:nvSpPr>
          <p:spPr bwMode="gray">
            <a:xfrm>
              <a:off x="4726618" y="1460861"/>
              <a:ext cx="1312731" cy="4572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lIns="63500" tIns="0" rIns="64800" bIns="0" rtlCol="0" anchor="ctr"/>
            <a:lstStyle/>
            <a:p>
              <a:pPr algn="ctr">
                <a:spcBef>
                  <a:spcPct val="0"/>
                </a:spcBef>
                <a:buClrTx/>
                <a:buSzPct val="90000"/>
              </a:pPr>
              <a:r>
                <a:rPr lang="en-US" sz="1400" b="1" dirty="0">
                  <a:solidFill>
                    <a:schemeClr val="tx1"/>
                  </a:solidFill>
                  <a:latin typeface="Calibri" pitchFamily="34" charset="0"/>
                  <a:cs typeface="Arial" pitchFamily="34" charset="0"/>
                </a:rPr>
                <a:t>Investments</a:t>
              </a:r>
              <a:r>
                <a:rPr lang="en-US" sz="1200" b="1" dirty="0" smtClean="0">
                  <a:solidFill>
                    <a:schemeClr val="bg1"/>
                  </a:solidFill>
                  <a:latin typeface="Calibri" pitchFamily="34" charset="0"/>
                  <a:cs typeface="Arial" pitchFamily="34" charset="0"/>
                </a:rPr>
                <a:t>      </a:t>
              </a:r>
              <a:r>
                <a:rPr lang="en-US" sz="1200" b="1" dirty="0" smtClean="0">
                  <a:latin typeface="Calibri" pitchFamily="34" charset="0"/>
                  <a:cs typeface="Arial" pitchFamily="34" charset="0"/>
                </a:rPr>
                <a:t>&amp;</a:t>
              </a:r>
              <a:r>
                <a:rPr lang="en-US" sz="1200" b="1" dirty="0" smtClean="0">
                  <a:solidFill>
                    <a:schemeClr val="bg1"/>
                  </a:solidFill>
                  <a:latin typeface="Calibri" pitchFamily="34" charset="0"/>
                  <a:cs typeface="Arial" pitchFamily="34" charset="0"/>
                </a:rPr>
                <a:t> </a:t>
              </a:r>
              <a:r>
                <a:rPr lang="en-US" sz="1400" b="1" dirty="0">
                  <a:solidFill>
                    <a:schemeClr val="tx1"/>
                  </a:solidFill>
                  <a:latin typeface="Calibri" pitchFamily="34" charset="0"/>
                  <a:cs typeface="Arial" pitchFamily="34" charset="0"/>
                </a:rPr>
                <a:t>Retirement</a:t>
              </a:r>
            </a:p>
          </p:txBody>
        </p:sp>
      </p:grpSp>
      <p:sp>
        <p:nvSpPr>
          <p:cNvPr id="12" name="Rectangle 11"/>
          <p:cNvSpPr/>
          <p:nvPr/>
        </p:nvSpPr>
        <p:spPr bwMode="gray">
          <a:xfrm>
            <a:off x="2728354" y="1384660"/>
            <a:ext cx="1240187" cy="4572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lIns="63500" tIns="0" rIns="64800" bIns="0" rtlCol="0" anchor="ctr"/>
          <a:lstStyle/>
          <a:p>
            <a:pPr algn="ctr">
              <a:spcBef>
                <a:spcPct val="0"/>
              </a:spcBef>
              <a:buClrTx/>
              <a:buSzPct val="90000"/>
            </a:pPr>
            <a:r>
              <a:rPr lang="en-US" sz="1400" b="1" dirty="0">
                <a:solidFill>
                  <a:schemeClr val="tx1"/>
                </a:solidFill>
                <a:latin typeface="Calibri" pitchFamily="34" charset="0"/>
                <a:cs typeface="Arial" pitchFamily="34" charset="0"/>
              </a:rPr>
              <a:t>Borrowing</a:t>
            </a:r>
          </a:p>
        </p:txBody>
      </p:sp>
      <p:sp>
        <p:nvSpPr>
          <p:cNvPr id="7" name="Rectangle 6"/>
          <p:cNvSpPr/>
          <p:nvPr/>
        </p:nvSpPr>
        <p:spPr bwMode="gray">
          <a:xfrm>
            <a:off x="862149" y="1985550"/>
            <a:ext cx="1312731" cy="444137"/>
          </a:xfrm>
          <a:prstGeom prst="rect">
            <a:avLst/>
          </a:prstGeom>
          <a:solidFill>
            <a:srgbClr val="FF6600"/>
          </a:solidFill>
          <a:ln w="9525" algn="ctr">
            <a:solidFill>
              <a:schemeClr val="accent2"/>
            </a:solidFill>
            <a:miter lim="800000"/>
            <a:headEnd/>
            <a:tailEnd/>
          </a:ln>
          <a:effectLst/>
        </p:spPr>
        <p:txBody>
          <a:bodyPr lIns="63500" tIns="0" rIns="64800" bIns="0" rtlCol="0" anchor="ctr"/>
          <a:lstStyle/>
          <a:p>
            <a:pPr algn="ctr">
              <a:spcBef>
                <a:spcPct val="0"/>
              </a:spcBef>
              <a:buClrTx/>
              <a:buSzPct val="90000"/>
            </a:pPr>
            <a:r>
              <a:rPr lang="en-US" sz="1100" b="1" i="1" dirty="0" smtClean="0">
                <a:cs typeface="Arial" pitchFamily="34" charset="0"/>
              </a:rPr>
              <a:t>Checking</a:t>
            </a:r>
            <a:endParaRPr lang="en-US" sz="1100" b="1" i="1" dirty="0">
              <a:cs typeface="Arial" pitchFamily="34" charset="0"/>
            </a:endParaRPr>
          </a:p>
        </p:txBody>
      </p:sp>
      <p:sp>
        <p:nvSpPr>
          <p:cNvPr id="14" name="Rectangle 13"/>
          <p:cNvSpPr/>
          <p:nvPr/>
        </p:nvSpPr>
        <p:spPr bwMode="gray">
          <a:xfrm>
            <a:off x="870856" y="2516777"/>
            <a:ext cx="1312731" cy="444137"/>
          </a:xfrm>
          <a:prstGeom prst="rect">
            <a:avLst/>
          </a:prstGeom>
          <a:solidFill>
            <a:srgbClr val="FF6600"/>
          </a:solidFill>
          <a:ln w="9525" algn="ctr">
            <a:solidFill>
              <a:schemeClr val="accent2"/>
            </a:solidFill>
            <a:miter lim="800000"/>
            <a:headEnd/>
            <a:tailEnd/>
          </a:ln>
          <a:effectLst/>
        </p:spPr>
        <p:txBody>
          <a:bodyPr lIns="63500" tIns="0" rIns="64800" bIns="0" rtlCol="0" anchor="ctr"/>
          <a:lstStyle/>
          <a:p>
            <a:pPr algn="ctr">
              <a:spcBef>
                <a:spcPct val="0"/>
              </a:spcBef>
              <a:buSzPct val="90000"/>
            </a:pPr>
            <a:r>
              <a:rPr lang="en-US" sz="1100" b="1" i="1" dirty="0">
                <a:cs typeface="Arial" pitchFamily="34" charset="0"/>
              </a:rPr>
              <a:t>Savings</a:t>
            </a:r>
          </a:p>
        </p:txBody>
      </p:sp>
      <p:sp>
        <p:nvSpPr>
          <p:cNvPr id="15" name="Rectangle 14"/>
          <p:cNvSpPr/>
          <p:nvPr/>
        </p:nvSpPr>
        <p:spPr bwMode="gray">
          <a:xfrm>
            <a:off x="879563" y="3074130"/>
            <a:ext cx="1312731" cy="444137"/>
          </a:xfrm>
          <a:prstGeom prst="rect">
            <a:avLst/>
          </a:prstGeom>
          <a:solidFill>
            <a:srgbClr val="FF6600"/>
          </a:solidFill>
          <a:ln w="9525" algn="ctr">
            <a:solidFill>
              <a:schemeClr val="accent2"/>
            </a:solidFill>
            <a:miter lim="800000"/>
            <a:headEnd/>
            <a:tailEnd/>
          </a:ln>
          <a:effectLst/>
        </p:spPr>
        <p:txBody>
          <a:bodyPr lIns="63500" tIns="0" rIns="64800" bIns="0" rtlCol="0" anchor="ctr"/>
          <a:lstStyle/>
          <a:p>
            <a:pPr algn="ctr">
              <a:spcBef>
                <a:spcPct val="0"/>
              </a:spcBef>
              <a:buSzPct val="90000"/>
            </a:pPr>
            <a:r>
              <a:rPr lang="en-US" sz="1100" b="1" i="1" dirty="0">
                <a:cs typeface="Arial" pitchFamily="34" charset="0"/>
              </a:rPr>
              <a:t>Credit Cards</a:t>
            </a:r>
          </a:p>
        </p:txBody>
      </p:sp>
      <p:sp>
        <p:nvSpPr>
          <p:cNvPr id="16" name="Rectangle 15"/>
          <p:cNvSpPr/>
          <p:nvPr/>
        </p:nvSpPr>
        <p:spPr bwMode="gray">
          <a:xfrm>
            <a:off x="888270" y="4180129"/>
            <a:ext cx="1312731" cy="444137"/>
          </a:xfrm>
          <a:prstGeom prst="rect">
            <a:avLst/>
          </a:prstGeom>
          <a:solidFill>
            <a:srgbClr val="FF6600"/>
          </a:solidFill>
          <a:ln w="9525" algn="ctr">
            <a:noFill/>
            <a:miter lim="800000"/>
            <a:headEnd/>
            <a:tailEnd/>
          </a:ln>
          <a:effectLst/>
        </p:spPr>
        <p:txBody>
          <a:bodyPr lIns="63500" tIns="0" rIns="64800" bIns="0" rtlCol="0" anchor="ctr"/>
          <a:lstStyle/>
          <a:p>
            <a:pPr algn="ctr">
              <a:spcBef>
                <a:spcPct val="0"/>
              </a:spcBef>
              <a:buClrTx/>
              <a:buSzPct val="90000"/>
            </a:pPr>
            <a:r>
              <a:rPr lang="en-US" sz="1100" b="1" i="1" dirty="0" smtClean="0">
                <a:cs typeface="Arial" pitchFamily="34" charset="0"/>
              </a:rPr>
              <a:t>Online &amp; </a:t>
            </a:r>
            <a:r>
              <a:rPr lang="en-US" sz="1100" b="1" i="1" dirty="0">
                <a:cs typeface="Arial" pitchFamily="34" charset="0"/>
              </a:rPr>
              <a:t>Mobile</a:t>
            </a:r>
            <a:r>
              <a:rPr lang="en-US" sz="1100" b="1" i="1" dirty="0" smtClean="0">
                <a:cs typeface="Arial" pitchFamily="34" charset="0"/>
              </a:rPr>
              <a:t> </a:t>
            </a:r>
            <a:r>
              <a:rPr lang="en-US" sz="1100" b="1" i="1" dirty="0">
                <a:cs typeface="Arial" pitchFamily="34" charset="0"/>
              </a:rPr>
              <a:t>Banking</a:t>
            </a:r>
          </a:p>
        </p:txBody>
      </p:sp>
      <p:sp>
        <p:nvSpPr>
          <p:cNvPr id="17" name="Rectangle 16"/>
          <p:cNvSpPr/>
          <p:nvPr/>
        </p:nvSpPr>
        <p:spPr bwMode="gray">
          <a:xfrm>
            <a:off x="883914" y="3614064"/>
            <a:ext cx="1312731" cy="444137"/>
          </a:xfrm>
          <a:prstGeom prst="rect">
            <a:avLst/>
          </a:prstGeom>
          <a:solidFill>
            <a:srgbClr val="FF6600"/>
          </a:solidFill>
          <a:ln w="9525" algn="ctr">
            <a:solidFill>
              <a:schemeClr val="accent2"/>
            </a:solidFill>
            <a:miter lim="800000"/>
            <a:headEnd/>
            <a:tailEnd/>
          </a:ln>
          <a:effectLst/>
        </p:spPr>
        <p:txBody>
          <a:bodyPr lIns="63500" tIns="0" rIns="64800" bIns="0" rtlCol="0" anchor="ctr"/>
          <a:lstStyle/>
          <a:p>
            <a:pPr algn="ctr">
              <a:spcBef>
                <a:spcPct val="0"/>
              </a:spcBef>
              <a:buSzPct val="90000"/>
            </a:pPr>
            <a:r>
              <a:rPr lang="en-US" sz="1100" b="1" i="1" dirty="0">
                <a:cs typeface="Arial" pitchFamily="34" charset="0"/>
              </a:rPr>
              <a:t>Debit &amp; Prepaid cards</a:t>
            </a:r>
          </a:p>
        </p:txBody>
      </p:sp>
      <p:sp>
        <p:nvSpPr>
          <p:cNvPr id="18" name="Rectangle 17"/>
          <p:cNvSpPr/>
          <p:nvPr/>
        </p:nvSpPr>
        <p:spPr bwMode="gray">
          <a:xfrm>
            <a:off x="896981" y="4715707"/>
            <a:ext cx="1312731" cy="444137"/>
          </a:xfrm>
          <a:prstGeom prst="rect">
            <a:avLst/>
          </a:prstGeom>
          <a:solidFill>
            <a:srgbClr val="FF6600"/>
          </a:solidFill>
          <a:ln w="9525" algn="ctr">
            <a:noFill/>
            <a:miter lim="800000"/>
            <a:headEnd/>
            <a:tailEnd/>
          </a:ln>
          <a:effectLst/>
        </p:spPr>
        <p:txBody>
          <a:bodyPr lIns="63500" tIns="0" rIns="64800" bIns="0" rtlCol="0" anchor="ctr"/>
          <a:lstStyle/>
          <a:p>
            <a:pPr algn="ctr">
              <a:spcBef>
                <a:spcPct val="0"/>
              </a:spcBef>
              <a:buClrTx/>
              <a:buSzPct val="90000"/>
            </a:pPr>
            <a:r>
              <a:rPr lang="en-US" sz="1100" b="1" i="1" dirty="0" smtClean="0">
                <a:cs typeface="Arial" pitchFamily="34" charset="0"/>
              </a:rPr>
              <a:t>Workplace Banking</a:t>
            </a:r>
            <a:endParaRPr lang="en-US" sz="1100" b="1" i="1" dirty="0">
              <a:cs typeface="Arial" pitchFamily="34" charset="0"/>
            </a:endParaRPr>
          </a:p>
        </p:txBody>
      </p:sp>
      <p:sp>
        <p:nvSpPr>
          <p:cNvPr id="19" name="Rectangle 18"/>
          <p:cNvSpPr/>
          <p:nvPr/>
        </p:nvSpPr>
        <p:spPr bwMode="gray">
          <a:xfrm>
            <a:off x="905684" y="5255646"/>
            <a:ext cx="1312731" cy="444137"/>
          </a:xfrm>
          <a:prstGeom prst="rect">
            <a:avLst/>
          </a:prstGeom>
          <a:solidFill>
            <a:srgbClr val="FF6600"/>
          </a:solidFill>
          <a:ln w="9525" algn="ctr">
            <a:noFill/>
            <a:miter lim="800000"/>
            <a:headEnd/>
            <a:tailEnd/>
          </a:ln>
          <a:effectLst/>
        </p:spPr>
        <p:txBody>
          <a:bodyPr lIns="63500" tIns="0" rIns="64800" bIns="0" rtlCol="0" anchor="ctr"/>
          <a:lstStyle/>
          <a:p>
            <a:pPr algn="ctr">
              <a:spcBef>
                <a:spcPct val="0"/>
              </a:spcBef>
              <a:buClrTx/>
              <a:buSzPct val="90000"/>
            </a:pPr>
            <a:r>
              <a:rPr lang="en-US" sz="1100" b="1" i="1" dirty="0" smtClean="0">
                <a:cs typeface="Arial" pitchFamily="34" charset="0"/>
              </a:rPr>
              <a:t>Student Banking</a:t>
            </a:r>
            <a:endParaRPr lang="en-US" sz="1100" b="1" i="1" dirty="0">
              <a:cs typeface="Arial" pitchFamily="34" charset="0"/>
            </a:endParaRPr>
          </a:p>
        </p:txBody>
      </p:sp>
      <p:sp>
        <p:nvSpPr>
          <p:cNvPr id="20" name="Rectangle 19"/>
          <p:cNvSpPr/>
          <p:nvPr/>
        </p:nvSpPr>
        <p:spPr bwMode="gray">
          <a:xfrm>
            <a:off x="914391" y="5786873"/>
            <a:ext cx="1312731" cy="444137"/>
          </a:xfrm>
          <a:prstGeom prst="rect">
            <a:avLst/>
          </a:prstGeom>
          <a:solidFill>
            <a:srgbClr val="FF6600"/>
          </a:solidFill>
          <a:ln w="9525" algn="ctr">
            <a:noFill/>
            <a:miter lim="800000"/>
            <a:headEnd/>
            <a:tailEnd/>
          </a:ln>
          <a:effectLst/>
        </p:spPr>
        <p:txBody>
          <a:bodyPr lIns="63500" tIns="0" rIns="64800" bIns="0" rtlCol="0" anchor="ctr"/>
          <a:lstStyle/>
          <a:p>
            <a:pPr algn="ctr">
              <a:spcBef>
                <a:spcPct val="0"/>
              </a:spcBef>
              <a:buClrTx/>
              <a:buSzPct val="90000"/>
            </a:pPr>
            <a:r>
              <a:rPr lang="en-US" sz="1100" b="1" i="1" dirty="0" smtClean="0">
                <a:cs typeface="Arial" pitchFamily="34" charset="0"/>
              </a:rPr>
              <a:t>University</a:t>
            </a:r>
            <a:r>
              <a:rPr lang="en-US" sz="1100" b="1" i="1" dirty="0" smtClean="0">
                <a:solidFill>
                  <a:schemeClr val="bg1"/>
                </a:solidFill>
                <a:cs typeface="Arial" pitchFamily="34" charset="0"/>
              </a:rPr>
              <a:t> </a:t>
            </a:r>
            <a:r>
              <a:rPr lang="en-US" sz="1100" b="1" i="1" dirty="0" smtClean="0">
                <a:cs typeface="Arial" pitchFamily="34" charset="0"/>
              </a:rPr>
              <a:t>Banking</a:t>
            </a:r>
            <a:endParaRPr lang="en-US" sz="1100" b="1" i="1" dirty="0">
              <a:cs typeface="Arial" pitchFamily="34" charset="0"/>
            </a:endParaRPr>
          </a:p>
        </p:txBody>
      </p:sp>
      <p:sp>
        <p:nvSpPr>
          <p:cNvPr id="21" name="Rectangle 20"/>
          <p:cNvSpPr/>
          <p:nvPr/>
        </p:nvSpPr>
        <p:spPr bwMode="gray">
          <a:xfrm>
            <a:off x="2699676" y="1968131"/>
            <a:ext cx="1312731" cy="444137"/>
          </a:xfrm>
          <a:prstGeom prst="rect">
            <a:avLst/>
          </a:prstGeom>
          <a:solidFill>
            <a:srgbClr val="FF6600"/>
          </a:solidFill>
          <a:ln w="9525" algn="ctr">
            <a:noFill/>
            <a:miter lim="800000"/>
            <a:headEnd/>
            <a:tailEnd/>
          </a:ln>
          <a:effectLst/>
        </p:spPr>
        <p:txBody>
          <a:bodyPr lIns="63500" tIns="0" rIns="64800" bIns="0" rtlCol="0" anchor="ctr"/>
          <a:lstStyle/>
          <a:p>
            <a:pPr algn="ctr">
              <a:spcBef>
                <a:spcPct val="0"/>
              </a:spcBef>
              <a:buClrTx/>
              <a:buSzPct val="90000"/>
            </a:pPr>
            <a:r>
              <a:rPr lang="en-US" sz="1100" b="1" i="1" dirty="0" smtClean="0">
                <a:cs typeface="Arial" pitchFamily="34" charset="0"/>
              </a:rPr>
              <a:t>Mortgages</a:t>
            </a:r>
            <a:endParaRPr lang="en-US" sz="1100" b="1" i="1" dirty="0">
              <a:cs typeface="Arial" pitchFamily="34" charset="0"/>
            </a:endParaRPr>
          </a:p>
        </p:txBody>
      </p:sp>
      <p:sp>
        <p:nvSpPr>
          <p:cNvPr id="22" name="Rectangle 21"/>
          <p:cNvSpPr/>
          <p:nvPr/>
        </p:nvSpPr>
        <p:spPr bwMode="gray">
          <a:xfrm>
            <a:off x="2708383" y="2538547"/>
            <a:ext cx="1312731" cy="444137"/>
          </a:xfrm>
          <a:prstGeom prst="rect">
            <a:avLst/>
          </a:prstGeom>
          <a:solidFill>
            <a:srgbClr val="FF6600"/>
          </a:solidFill>
          <a:ln w="9525" algn="ctr">
            <a:noFill/>
            <a:miter lim="800000"/>
            <a:headEnd/>
            <a:tailEnd/>
          </a:ln>
          <a:effectLst/>
        </p:spPr>
        <p:txBody>
          <a:bodyPr lIns="63500" tIns="0" rIns="64800" bIns="0" rtlCol="0" anchor="ctr"/>
          <a:lstStyle/>
          <a:p>
            <a:pPr algn="ctr">
              <a:spcBef>
                <a:spcPct val="0"/>
              </a:spcBef>
              <a:buClrTx/>
              <a:buSzPct val="90000"/>
            </a:pPr>
            <a:r>
              <a:rPr lang="en-US" sz="1100" b="1" i="1" dirty="0" smtClean="0">
                <a:cs typeface="Arial" pitchFamily="34" charset="0"/>
              </a:rPr>
              <a:t>Refinancing</a:t>
            </a:r>
            <a:endParaRPr lang="en-US" sz="1100" b="1" i="1" dirty="0">
              <a:cs typeface="Arial" pitchFamily="34" charset="0"/>
            </a:endParaRPr>
          </a:p>
        </p:txBody>
      </p:sp>
      <p:sp>
        <p:nvSpPr>
          <p:cNvPr id="23" name="Rectangle 22"/>
          <p:cNvSpPr/>
          <p:nvPr/>
        </p:nvSpPr>
        <p:spPr bwMode="gray">
          <a:xfrm>
            <a:off x="2717090" y="3122026"/>
            <a:ext cx="1312731" cy="444137"/>
          </a:xfrm>
          <a:prstGeom prst="rect">
            <a:avLst/>
          </a:prstGeom>
          <a:solidFill>
            <a:srgbClr val="FF6600"/>
          </a:solidFill>
          <a:ln w="9525" algn="ctr">
            <a:noFill/>
            <a:miter lim="800000"/>
            <a:headEnd/>
            <a:tailEnd/>
          </a:ln>
          <a:effectLst/>
        </p:spPr>
        <p:txBody>
          <a:bodyPr lIns="63500" tIns="0" rIns="64800" bIns="0" rtlCol="0" anchor="ctr"/>
          <a:lstStyle/>
          <a:p>
            <a:pPr algn="ctr">
              <a:spcBef>
                <a:spcPct val="0"/>
              </a:spcBef>
              <a:buClrTx/>
              <a:buSzPct val="90000"/>
            </a:pPr>
            <a:r>
              <a:rPr lang="en-US" sz="1100" b="1" i="1" dirty="0" smtClean="0">
                <a:cs typeface="Arial" pitchFamily="34" charset="0"/>
              </a:rPr>
              <a:t>Home Loans</a:t>
            </a:r>
            <a:endParaRPr lang="en-US" sz="1100" b="1" i="1" dirty="0">
              <a:cs typeface="Arial" pitchFamily="34" charset="0"/>
            </a:endParaRPr>
          </a:p>
        </p:txBody>
      </p:sp>
      <p:sp>
        <p:nvSpPr>
          <p:cNvPr id="24" name="Rectangle 23"/>
          <p:cNvSpPr/>
          <p:nvPr/>
        </p:nvSpPr>
        <p:spPr bwMode="gray">
          <a:xfrm>
            <a:off x="2725797" y="4228025"/>
            <a:ext cx="1312731" cy="444137"/>
          </a:xfrm>
          <a:prstGeom prst="rect">
            <a:avLst/>
          </a:prstGeom>
          <a:solidFill>
            <a:srgbClr val="FF6600"/>
          </a:solidFill>
          <a:ln w="9525" algn="ctr">
            <a:noFill/>
            <a:miter lim="800000"/>
            <a:headEnd/>
            <a:tailEnd/>
          </a:ln>
          <a:effectLst/>
        </p:spPr>
        <p:txBody>
          <a:bodyPr lIns="63500" tIns="0" rIns="64800" bIns="0" rtlCol="0" anchor="ctr"/>
          <a:lstStyle/>
          <a:p>
            <a:pPr algn="ctr">
              <a:spcBef>
                <a:spcPct val="0"/>
              </a:spcBef>
              <a:buClrTx/>
              <a:buSzPct val="90000"/>
            </a:pPr>
            <a:r>
              <a:rPr lang="en-US" sz="1100" b="1" i="1" dirty="0" smtClean="0">
                <a:cs typeface="Arial" pitchFamily="34" charset="0"/>
              </a:rPr>
              <a:t>Credit Cards</a:t>
            </a:r>
            <a:endParaRPr lang="en-US" sz="1100" b="1" i="1" dirty="0">
              <a:cs typeface="Arial" pitchFamily="34" charset="0"/>
            </a:endParaRPr>
          </a:p>
        </p:txBody>
      </p:sp>
      <p:sp>
        <p:nvSpPr>
          <p:cNvPr id="25" name="Rectangle 24"/>
          <p:cNvSpPr/>
          <p:nvPr/>
        </p:nvSpPr>
        <p:spPr bwMode="gray">
          <a:xfrm>
            <a:off x="2721441" y="3675023"/>
            <a:ext cx="1312731" cy="444137"/>
          </a:xfrm>
          <a:prstGeom prst="rect">
            <a:avLst/>
          </a:prstGeom>
          <a:solidFill>
            <a:srgbClr val="FF6600"/>
          </a:solidFill>
          <a:ln w="9525" algn="ctr">
            <a:noFill/>
            <a:miter lim="800000"/>
            <a:headEnd/>
            <a:tailEnd/>
          </a:ln>
          <a:effectLst/>
        </p:spPr>
        <p:txBody>
          <a:bodyPr lIns="63500" tIns="0" rIns="64800" bIns="0" rtlCol="0" anchor="ctr"/>
          <a:lstStyle/>
          <a:p>
            <a:pPr algn="ctr">
              <a:spcBef>
                <a:spcPct val="0"/>
              </a:spcBef>
              <a:buClrTx/>
              <a:buSzPct val="90000"/>
            </a:pPr>
            <a:r>
              <a:rPr lang="en-US" sz="1100" b="1" i="1" dirty="0" smtClean="0">
                <a:cs typeface="Arial" pitchFamily="34" charset="0"/>
              </a:rPr>
              <a:t>Auto Loans</a:t>
            </a:r>
            <a:endParaRPr lang="en-US" sz="1100" b="1" i="1" dirty="0">
              <a:cs typeface="Arial" pitchFamily="34" charset="0"/>
            </a:endParaRPr>
          </a:p>
        </p:txBody>
      </p:sp>
      <p:sp>
        <p:nvSpPr>
          <p:cNvPr id="36" name="Rectangle 35"/>
          <p:cNvSpPr/>
          <p:nvPr/>
        </p:nvSpPr>
        <p:spPr bwMode="gray">
          <a:xfrm>
            <a:off x="2734493" y="4824589"/>
            <a:ext cx="1312731" cy="444137"/>
          </a:xfrm>
          <a:prstGeom prst="rect">
            <a:avLst/>
          </a:prstGeom>
          <a:solidFill>
            <a:srgbClr val="FF6600"/>
          </a:solidFill>
          <a:ln w="9525" algn="ctr">
            <a:noFill/>
            <a:miter lim="800000"/>
            <a:headEnd/>
            <a:tailEnd/>
          </a:ln>
          <a:effectLst/>
        </p:spPr>
        <p:txBody>
          <a:bodyPr lIns="63500" tIns="0" rIns="64800" bIns="0" rtlCol="0" anchor="ctr"/>
          <a:lstStyle/>
          <a:p>
            <a:pPr algn="ctr">
              <a:spcBef>
                <a:spcPct val="0"/>
              </a:spcBef>
              <a:buClrTx/>
              <a:buSzPct val="90000"/>
            </a:pPr>
            <a:r>
              <a:rPr lang="en-US" sz="1100" b="1" i="1" dirty="0" smtClean="0">
                <a:cs typeface="Arial" pitchFamily="34" charset="0"/>
              </a:rPr>
              <a:t>Education Lending</a:t>
            </a:r>
            <a:endParaRPr lang="en-US" sz="1100" b="1" i="1" dirty="0">
              <a:cs typeface="Arial" pitchFamily="34" charset="0"/>
            </a:endParaRPr>
          </a:p>
        </p:txBody>
      </p:sp>
      <p:sp>
        <p:nvSpPr>
          <p:cNvPr id="37" name="Rectangle 36"/>
          <p:cNvSpPr/>
          <p:nvPr/>
        </p:nvSpPr>
        <p:spPr bwMode="gray">
          <a:xfrm>
            <a:off x="2734493" y="5329673"/>
            <a:ext cx="1312731" cy="444137"/>
          </a:xfrm>
          <a:prstGeom prst="rect">
            <a:avLst/>
          </a:prstGeom>
          <a:solidFill>
            <a:srgbClr val="FF6600"/>
          </a:solidFill>
          <a:ln w="9525" algn="ctr">
            <a:noFill/>
            <a:miter lim="800000"/>
            <a:headEnd/>
            <a:tailEnd/>
          </a:ln>
          <a:effectLst/>
        </p:spPr>
        <p:txBody>
          <a:bodyPr lIns="63500" tIns="0" rIns="64800" bIns="0" rtlCol="0" anchor="ctr"/>
          <a:lstStyle/>
          <a:p>
            <a:pPr algn="ctr">
              <a:spcBef>
                <a:spcPct val="0"/>
              </a:spcBef>
              <a:buClrTx/>
              <a:buSzPct val="90000"/>
            </a:pPr>
            <a:r>
              <a:rPr lang="en-US" sz="1100" b="1" i="1" dirty="0" smtClean="0">
                <a:cs typeface="Arial" pitchFamily="34" charset="0"/>
              </a:rPr>
              <a:t>Personal Loans</a:t>
            </a:r>
            <a:endParaRPr lang="en-US" sz="1100" b="1" i="1" dirty="0">
              <a:cs typeface="Arial" pitchFamily="34" charset="0"/>
            </a:endParaRPr>
          </a:p>
        </p:txBody>
      </p:sp>
      <p:sp>
        <p:nvSpPr>
          <p:cNvPr id="38" name="Rectangle 37"/>
          <p:cNvSpPr/>
          <p:nvPr/>
        </p:nvSpPr>
        <p:spPr bwMode="gray">
          <a:xfrm>
            <a:off x="4772337" y="1976838"/>
            <a:ext cx="1312731" cy="444137"/>
          </a:xfrm>
          <a:prstGeom prst="rect">
            <a:avLst/>
          </a:prstGeom>
          <a:solidFill>
            <a:schemeClr val="accent6">
              <a:lumMod val="60000"/>
              <a:lumOff val="40000"/>
            </a:schemeClr>
          </a:solidFill>
          <a:ln w="9525" algn="ctr">
            <a:noFill/>
            <a:miter lim="800000"/>
            <a:headEnd/>
            <a:tailEnd/>
          </a:ln>
          <a:effectLst/>
        </p:spPr>
        <p:txBody>
          <a:bodyPr lIns="63500" tIns="0" rIns="64800" bIns="0" rtlCol="0" anchor="ctr"/>
          <a:lstStyle/>
          <a:p>
            <a:pPr algn="ctr">
              <a:spcBef>
                <a:spcPct val="0"/>
              </a:spcBef>
              <a:buSzPct val="90000"/>
            </a:pPr>
            <a:r>
              <a:rPr lang="en-US" sz="1100" b="1" i="1" dirty="0">
                <a:cs typeface="Arial" pitchFamily="34" charset="0"/>
              </a:rPr>
              <a:t>Brokerage Accounts</a:t>
            </a:r>
          </a:p>
        </p:txBody>
      </p:sp>
      <p:sp>
        <p:nvSpPr>
          <p:cNvPr id="39" name="Rectangle 38"/>
          <p:cNvSpPr/>
          <p:nvPr/>
        </p:nvSpPr>
        <p:spPr bwMode="gray">
          <a:xfrm>
            <a:off x="4781044" y="2547254"/>
            <a:ext cx="1312731" cy="444137"/>
          </a:xfrm>
          <a:prstGeom prst="rect">
            <a:avLst/>
          </a:prstGeom>
          <a:solidFill>
            <a:schemeClr val="accent6">
              <a:lumMod val="60000"/>
              <a:lumOff val="40000"/>
            </a:schemeClr>
          </a:solidFill>
          <a:ln w="9525" algn="ctr">
            <a:noFill/>
            <a:miter lim="800000"/>
            <a:headEnd/>
            <a:tailEnd/>
          </a:ln>
          <a:effectLst/>
        </p:spPr>
        <p:txBody>
          <a:bodyPr lIns="63500" tIns="0" rIns="64800" bIns="0" rtlCol="0" anchor="ctr"/>
          <a:lstStyle/>
          <a:p>
            <a:pPr algn="ctr">
              <a:spcBef>
                <a:spcPct val="0"/>
              </a:spcBef>
              <a:buSzPct val="90000"/>
            </a:pPr>
            <a:r>
              <a:rPr lang="en-US" sz="1100" b="1" i="1" dirty="0">
                <a:cs typeface="Arial" pitchFamily="34" charset="0"/>
              </a:rPr>
              <a:t>Managed Accounts</a:t>
            </a:r>
          </a:p>
        </p:txBody>
      </p:sp>
      <p:sp>
        <p:nvSpPr>
          <p:cNvPr id="40" name="Rectangle 39"/>
          <p:cNvSpPr/>
          <p:nvPr/>
        </p:nvSpPr>
        <p:spPr bwMode="gray">
          <a:xfrm>
            <a:off x="4789751" y="3130733"/>
            <a:ext cx="1312731" cy="444137"/>
          </a:xfrm>
          <a:prstGeom prst="rect">
            <a:avLst/>
          </a:prstGeom>
          <a:solidFill>
            <a:schemeClr val="accent6">
              <a:lumMod val="60000"/>
              <a:lumOff val="40000"/>
            </a:schemeClr>
          </a:solidFill>
          <a:ln w="9525" algn="ctr">
            <a:noFill/>
            <a:miter lim="800000"/>
            <a:headEnd/>
            <a:tailEnd/>
          </a:ln>
          <a:effectLst/>
        </p:spPr>
        <p:txBody>
          <a:bodyPr lIns="63500" tIns="0" rIns="64800" bIns="0" rtlCol="0" anchor="ctr"/>
          <a:lstStyle/>
          <a:p>
            <a:pPr algn="ctr">
              <a:spcBef>
                <a:spcPct val="0"/>
              </a:spcBef>
              <a:buSzPct val="90000"/>
            </a:pPr>
            <a:r>
              <a:rPr lang="en-US" sz="1100" b="1" i="1" dirty="0">
                <a:cs typeface="Arial" pitchFamily="34" charset="0"/>
              </a:rPr>
              <a:t>Education Accounts</a:t>
            </a:r>
          </a:p>
        </p:txBody>
      </p:sp>
      <p:sp>
        <p:nvSpPr>
          <p:cNvPr id="41" name="Rectangle 40"/>
          <p:cNvSpPr/>
          <p:nvPr/>
        </p:nvSpPr>
        <p:spPr bwMode="gray">
          <a:xfrm>
            <a:off x="4798458" y="4275921"/>
            <a:ext cx="1312731" cy="444137"/>
          </a:xfrm>
          <a:prstGeom prst="rect">
            <a:avLst/>
          </a:prstGeom>
          <a:solidFill>
            <a:schemeClr val="accent6">
              <a:lumMod val="60000"/>
              <a:lumOff val="40000"/>
            </a:schemeClr>
          </a:solidFill>
          <a:ln w="9525" algn="ctr">
            <a:noFill/>
            <a:miter lim="800000"/>
            <a:headEnd/>
            <a:tailEnd/>
          </a:ln>
          <a:effectLst/>
        </p:spPr>
        <p:txBody>
          <a:bodyPr lIns="63500" tIns="0" rIns="64800" bIns="0" rtlCol="0" anchor="ctr"/>
          <a:lstStyle/>
          <a:p>
            <a:pPr algn="ctr">
              <a:spcBef>
                <a:spcPct val="0"/>
              </a:spcBef>
              <a:buClrTx/>
              <a:buSzPct val="90000"/>
            </a:pPr>
            <a:r>
              <a:rPr lang="en-US" sz="1100" b="1" i="1" dirty="0" smtClean="0">
                <a:cs typeface="Arial" pitchFamily="34" charset="0"/>
              </a:rPr>
              <a:t>Insurance</a:t>
            </a:r>
            <a:endParaRPr lang="en-US" sz="1100" b="1" i="1" dirty="0">
              <a:cs typeface="Arial" pitchFamily="34" charset="0"/>
            </a:endParaRPr>
          </a:p>
        </p:txBody>
      </p:sp>
      <p:sp>
        <p:nvSpPr>
          <p:cNvPr id="42" name="Rectangle 41"/>
          <p:cNvSpPr/>
          <p:nvPr/>
        </p:nvSpPr>
        <p:spPr bwMode="gray">
          <a:xfrm>
            <a:off x="4794102" y="3696793"/>
            <a:ext cx="1312731" cy="444137"/>
          </a:xfrm>
          <a:prstGeom prst="rect">
            <a:avLst/>
          </a:prstGeom>
          <a:solidFill>
            <a:schemeClr val="accent6">
              <a:lumMod val="60000"/>
              <a:lumOff val="40000"/>
            </a:schemeClr>
          </a:solidFill>
          <a:ln w="9525" algn="ctr">
            <a:noFill/>
            <a:miter lim="800000"/>
            <a:headEnd/>
            <a:tailEnd/>
          </a:ln>
          <a:effectLst/>
        </p:spPr>
        <p:txBody>
          <a:bodyPr lIns="63500" tIns="0" rIns="64800" bIns="0" rtlCol="0" anchor="ctr"/>
          <a:lstStyle/>
          <a:p>
            <a:pPr algn="ctr">
              <a:spcBef>
                <a:spcPct val="0"/>
              </a:spcBef>
              <a:buSzPct val="90000"/>
            </a:pPr>
            <a:r>
              <a:rPr lang="en-US" sz="1100" b="1" i="1" dirty="0">
                <a:cs typeface="Arial" pitchFamily="34" charset="0"/>
              </a:rPr>
              <a:t>Stocks , Bonds &amp; Funds</a:t>
            </a:r>
          </a:p>
        </p:txBody>
      </p:sp>
      <p:sp>
        <p:nvSpPr>
          <p:cNvPr id="43" name="Rectangle 42"/>
          <p:cNvSpPr/>
          <p:nvPr/>
        </p:nvSpPr>
        <p:spPr bwMode="gray">
          <a:xfrm>
            <a:off x="4807154" y="4833296"/>
            <a:ext cx="1312731" cy="444137"/>
          </a:xfrm>
          <a:prstGeom prst="rect">
            <a:avLst/>
          </a:prstGeom>
          <a:solidFill>
            <a:schemeClr val="accent6">
              <a:lumMod val="60000"/>
              <a:lumOff val="40000"/>
            </a:schemeClr>
          </a:solidFill>
          <a:ln w="9525" algn="ctr">
            <a:noFill/>
            <a:miter lim="800000"/>
            <a:headEnd/>
            <a:tailEnd/>
          </a:ln>
          <a:effectLst/>
        </p:spPr>
        <p:txBody>
          <a:bodyPr lIns="63500" tIns="0" rIns="64800" bIns="0" rtlCol="0" anchor="ctr"/>
          <a:lstStyle/>
          <a:p>
            <a:pPr algn="ctr">
              <a:spcBef>
                <a:spcPct val="0"/>
              </a:spcBef>
              <a:buSzPct val="90000"/>
            </a:pPr>
            <a:r>
              <a:rPr lang="en-US" sz="1100" b="1" i="1" dirty="0">
                <a:cs typeface="Arial" pitchFamily="34" charset="0"/>
              </a:rPr>
              <a:t>Retirement Accounts</a:t>
            </a:r>
          </a:p>
        </p:txBody>
      </p:sp>
      <p:sp>
        <p:nvSpPr>
          <p:cNvPr id="45" name="Rectangle 44"/>
          <p:cNvSpPr/>
          <p:nvPr/>
        </p:nvSpPr>
        <p:spPr bwMode="gray">
          <a:xfrm>
            <a:off x="6649053" y="1972482"/>
            <a:ext cx="1312731" cy="444137"/>
          </a:xfrm>
          <a:prstGeom prst="rect">
            <a:avLst/>
          </a:prstGeom>
          <a:solidFill>
            <a:schemeClr val="accent6">
              <a:lumMod val="60000"/>
              <a:lumOff val="40000"/>
            </a:schemeClr>
          </a:solidFill>
          <a:ln w="9525" algn="ctr">
            <a:noFill/>
            <a:miter lim="800000"/>
            <a:headEnd/>
            <a:tailEnd/>
          </a:ln>
          <a:effectLst/>
        </p:spPr>
        <p:txBody>
          <a:bodyPr lIns="63500" tIns="0" rIns="64800" bIns="0" rtlCol="0" anchor="ctr"/>
          <a:lstStyle/>
          <a:p>
            <a:pPr algn="ctr">
              <a:spcBef>
                <a:spcPct val="0"/>
              </a:spcBef>
              <a:buSzPct val="90000"/>
            </a:pPr>
            <a:r>
              <a:rPr lang="en-US" sz="1100" b="1" i="1" dirty="0">
                <a:cs typeface="Arial" pitchFamily="34" charset="0"/>
              </a:rPr>
              <a:t>Asset Management</a:t>
            </a:r>
          </a:p>
        </p:txBody>
      </p:sp>
      <p:sp>
        <p:nvSpPr>
          <p:cNvPr id="46" name="Rectangle 45"/>
          <p:cNvSpPr/>
          <p:nvPr/>
        </p:nvSpPr>
        <p:spPr bwMode="gray">
          <a:xfrm>
            <a:off x="6657760" y="2542898"/>
            <a:ext cx="1312731" cy="444137"/>
          </a:xfrm>
          <a:prstGeom prst="rect">
            <a:avLst/>
          </a:prstGeom>
          <a:solidFill>
            <a:schemeClr val="accent6">
              <a:lumMod val="60000"/>
              <a:lumOff val="40000"/>
            </a:schemeClr>
          </a:solidFill>
          <a:ln w="9525" algn="ctr">
            <a:noFill/>
            <a:miter lim="800000"/>
            <a:headEnd/>
            <a:tailEnd/>
          </a:ln>
          <a:effectLst/>
        </p:spPr>
        <p:txBody>
          <a:bodyPr lIns="63500" tIns="0" rIns="64800" bIns="0" rtlCol="0" anchor="ctr"/>
          <a:lstStyle/>
          <a:p>
            <a:pPr algn="ctr">
              <a:spcBef>
                <a:spcPct val="0"/>
              </a:spcBef>
              <a:buSzPct val="90000"/>
            </a:pPr>
            <a:r>
              <a:rPr lang="en-US" sz="1100" b="1" i="1" dirty="0">
                <a:cs typeface="Arial" pitchFamily="34" charset="0"/>
              </a:rPr>
              <a:t>Asset Protection</a:t>
            </a:r>
          </a:p>
        </p:txBody>
      </p:sp>
      <p:sp>
        <p:nvSpPr>
          <p:cNvPr id="47" name="Rectangle 46"/>
          <p:cNvSpPr/>
          <p:nvPr/>
        </p:nvSpPr>
        <p:spPr bwMode="gray">
          <a:xfrm>
            <a:off x="6666467" y="3113314"/>
            <a:ext cx="1312731" cy="444137"/>
          </a:xfrm>
          <a:prstGeom prst="rect">
            <a:avLst/>
          </a:prstGeom>
          <a:solidFill>
            <a:schemeClr val="accent6">
              <a:lumMod val="60000"/>
              <a:lumOff val="40000"/>
            </a:schemeClr>
          </a:solidFill>
          <a:ln w="9525" algn="ctr">
            <a:noFill/>
            <a:miter lim="800000"/>
            <a:headEnd/>
            <a:tailEnd/>
          </a:ln>
          <a:effectLst/>
        </p:spPr>
        <p:txBody>
          <a:bodyPr lIns="63500" tIns="0" rIns="64800" bIns="0" rtlCol="0" anchor="ctr"/>
          <a:lstStyle/>
          <a:p>
            <a:pPr algn="ctr">
              <a:spcBef>
                <a:spcPct val="0"/>
              </a:spcBef>
              <a:buSzPct val="90000"/>
            </a:pPr>
            <a:r>
              <a:rPr lang="en-US" sz="1100" b="1" i="1" dirty="0">
                <a:cs typeface="Arial" pitchFamily="34" charset="0"/>
              </a:rPr>
              <a:t>Planning</a:t>
            </a:r>
          </a:p>
        </p:txBody>
      </p:sp>
      <p:sp>
        <p:nvSpPr>
          <p:cNvPr id="49" name="Rectangle 48"/>
          <p:cNvSpPr/>
          <p:nvPr/>
        </p:nvSpPr>
        <p:spPr bwMode="gray">
          <a:xfrm>
            <a:off x="6670818" y="3692437"/>
            <a:ext cx="1312731" cy="444137"/>
          </a:xfrm>
          <a:prstGeom prst="rect">
            <a:avLst/>
          </a:prstGeom>
          <a:solidFill>
            <a:srgbClr val="FF6600"/>
          </a:solidFill>
          <a:ln w="9525" algn="ctr">
            <a:noFill/>
            <a:miter lim="800000"/>
            <a:headEnd/>
            <a:tailEnd/>
          </a:ln>
          <a:effectLst/>
        </p:spPr>
        <p:txBody>
          <a:bodyPr lIns="63500" tIns="0" rIns="64800" bIns="0" rtlCol="0" anchor="ctr"/>
          <a:lstStyle/>
          <a:p>
            <a:pPr algn="ctr">
              <a:spcBef>
                <a:spcPct val="0"/>
              </a:spcBef>
              <a:buClrTx/>
              <a:buSzPct val="90000"/>
            </a:pPr>
            <a:r>
              <a:rPr lang="en-US" sz="1100" b="1" i="1" dirty="0" smtClean="0">
                <a:cs typeface="Arial" pitchFamily="34" charset="0"/>
              </a:rPr>
              <a:t>Personal Banking</a:t>
            </a:r>
            <a:endParaRPr lang="en-US" sz="1100" b="1" i="1" dirty="0">
              <a:cs typeface="Arial" pitchFamily="34" charset="0"/>
            </a:endParaRPr>
          </a:p>
        </p:txBody>
      </p:sp>
      <p:sp>
        <p:nvSpPr>
          <p:cNvPr id="5" name="Rectangle 4"/>
          <p:cNvSpPr/>
          <p:nvPr/>
        </p:nvSpPr>
        <p:spPr bwMode="gray">
          <a:xfrm>
            <a:off x="5099041" y="5981944"/>
            <a:ext cx="814985" cy="210753"/>
          </a:xfrm>
          <a:prstGeom prst="rect">
            <a:avLst/>
          </a:prstGeom>
          <a:solidFill>
            <a:srgbClr val="FF6600"/>
          </a:solidFill>
          <a:ln w="9525" algn="ctr">
            <a:noFill/>
            <a:miter lim="800000"/>
            <a:headEnd/>
            <a:tailEnd/>
          </a:ln>
          <a:effectLst/>
        </p:spPr>
        <p:txBody>
          <a:bodyPr lIns="63500" tIns="0" rIns="64800" bIns="0" rtlCol="0" anchor="ctr"/>
          <a:lstStyle/>
          <a:p>
            <a:pPr algn="ctr">
              <a:spcBef>
                <a:spcPct val="0"/>
              </a:spcBef>
              <a:buClrTx/>
              <a:buSzPct val="90000"/>
            </a:pPr>
            <a:endParaRPr lang="en-US" sz="1600" b="1" dirty="0">
              <a:solidFill>
                <a:schemeClr val="bg1"/>
              </a:solidFill>
              <a:cs typeface="Arial" pitchFamily="34" charset="0"/>
            </a:endParaRPr>
          </a:p>
        </p:txBody>
      </p:sp>
    </p:spTree>
    <p:extLst>
      <p:ext uri="{BB962C8B-B14F-4D97-AF65-F5344CB8AC3E}">
        <p14:creationId xmlns:p14="http://schemas.microsoft.com/office/powerpoint/2010/main" val="1890687831"/>
      </p:ext>
    </p:extLst>
  </p:cSld>
  <p:clrMapOvr>
    <a:masterClrMapping/>
  </p:clrMapOvr>
  <p:transition spd="slow">
    <p:wip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65759" y="120424"/>
            <a:ext cx="8386355" cy="715599"/>
          </a:xfrm>
          <a:solidFill>
            <a:schemeClr val="accent2">
              <a:lumMod val="20000"/>
              <a:lumOff val="80000"/>
            </a:schemeClr>
          </a:solidFill>
        </p:spPr>
        <p:txBody>
          <a:bodyPr vert="horz" lIns="0" tIns="0" rIns="0" bIns="0" rtlCol="0" anchor="ctr" anchorCtr="0">
            <a:normAutofit/>
          </a:bodyPr>
          <a:lstStyle/>
          <a:p>
            <a:pPr algn="ctr"/>
            <a:r>
              <a:rPr lang="en-US" sz="2400" b="1" dirty="0">
                <a:solidFill>
                  <a:schemeClr val="accent1">
                    <a:lumMod val="75000"/>
                  </a:schemeClr>
                </a:solidFill>
                <a:latin typeface="Calibri" pitchFamily="34" charset="0"/>
              </a:rPr>
              <a:t>PNC Financial Services</a:t>
            </a:r>
          </a:p>
        </p:txBody>
      </p:sp>
      <p:sp>
        <p:nvSpPr>
          <p:cNvPr id="3" name="Slide Number Placeholder 2"/>
          <p:cNvSpPr>
            <a:spLocks noGrp="1"/>
          </p:cNvSpPr>
          <p:nvPr>
            <p:ph type="sldNum" sz="quarter" idx="12"/>
          </p:nvPr>
        </p:nvSpPr>
        <p:spPr/>
        <p:txBody>
          <a:bodyPr/>
          <a:lstStyle/>
          <a:p>
            <a:fld id="{525A3C56-E491-49B2-93F3-63532DF516BC}" type="slidenum">
              <a:rPr lang="en-US" smtClean="0"/>
              <a:pPr/>
              <a:t>41</a:t>
            </a:fld>
            <a:endParaRPr lang="en-US" dirty="0"/>
          </a:p>
        </p:txBody>
      </p:sp>
      <p:sp>
        <p:nvSpPr>
          <p:cNvPr id="4" name="Rectangle 3"/>
          <p:cNvSpPr/>
          <p:nvPr/>
        </p:nvSpPr>
        <p:spPr>
          <a:xfrm>
            <a:off x="381410" y="900995"/>
            <a:ext cx="8355055" cy="5346695"/>
          </a:xfrm>
          <a:prstGeom prst="rect">
            <a:avLst/>
          </a:prstGeom>
          <a:solidFill>
            <a:schemeClr val="accent2">
              <a:lumMod val="20000"/>
              <a:lumOff val="80000"/>
            </a:schemeClr>
          </a:solidFill>
        </p:spPr>
        <p:txBody>
          <a:bodyPr wrap="square">
            <a:spAutoFit/>
          </a:bodyPr>
          <a:lstStyle/>
          <a:p>
            <a:pPr algn="ctr"/>
            <a:r>
              <a:rPr lang="en-US" b="1" dirty="0" smtClean="0">
                <a:solidFill>
                  <a:schemeClr val="accent1">
                    <a:lumMod val="75000"/>
                  </a:schemeClr>
                </a:solidFill>
                <a:latin typeface="Calibri" pitchFamily="34" charset="0"/>
              </a:rPr>
              <a:t>CGI </a:t>
            </a:r>
            <a:r>
              <a:rPr lang="en-US" b="1" dirty="0">
                <a:solidFill>
                  <a:schemeClr val="accent1">
                    <a:lumMod val="75000"/>
                  </a:schemeClr>
                </a:solidFill>
                <a:latin typeface="Calibri" pitchFamily="34" charset="0"/>
              </a:rPr>
              <a:t>Retail Banking solutions </a:t>
            </a:r>
            <a:r>
              <a:rPr lang="en-US" b="1" dirty="0" smtClean="0">
                <a:solidFill>
                  <a:schemeClr val="accent1">
                    <a:lumMod val="75000"/>
                  </a:schemeClr>
                </a:solidFill>
                <a:latin typeface="Calibri" pitchFamily="34" charset="0"/>
              </a:rPr>
              <a:t>to PNC</a:t>
            </a:r>
            <a:endParaRPr lang="en-US" b="1" dirty="0">
              <a:solidFill>
                <a:schemeClr val="accent1">
                  <a:lumMod val="75000"/>
                </a:schemeClr>
              </a:solidFill>
              <a:latin typeface="Calibri" pitchFamily="34" charset="0"/>
            </a:endParaRPr>
          </a:p>
          <a:p>
            <a:pPr algn="ctr"/>
            <a:endParaRPr lang="en-US" b="1" dirty="0" smtClean="0">
              <a:solidFill>
                <a:schemeClr val="accent1">
                  <a:lumMod val="75000"/>
                </a:schemeClr>
              </a:solidFill>
              <a:latin typeface="Calibri" pitchFamily="34" charset="0"/>
            </a:endParaRPr>
          </a:p>
          <a:p>
            <a:pPr algn="ctr"/>
            <a:endParaRPr lang="en-US" b="1" dirty="0">
              <a:latin typeface="Calibri" pitchFamily="34" charset="0"/>
            </a:endParaRPr>
          </a:p>
          <a:p>
            <a:pPr algn="ctr"/>
            <a:endParaRPr lang="en-US" b="1" dirty="0" smtClean="0">
              <a:latin typeface="Calibri" pitchFamily="34" charset="0"/>
            </a:endParaRPr>
          </a:p>
          <a:p>
            <a:pPr algn="ctr"/>
            <a:endParaRPr lang="en-US" b="1" dirty="0" smtClean="0">
              <a:latin typeface="Calibri" pitchFamily="34" charset="0"/>
            </a:endParaRPr>
          </a:p>
          <a:p>
            <a:pPr algn="ctr"/>
            <a:endParaRPr lang="en-US" b="1" dirty="0">
              <a:latin typeface="Calibri" pitchFamily="34" charset="0"/>
            </a:endParaRPr>
          </a:p>
          <a:p>
            <a:pPr algn="ctr"/>
            <a:endParaRPr lang="en-US" b="1" dirty="0" smtClean="0">
              <a:latin typeface="Calibri" pitchFamily="34" charset="0"/>
            </a:endParaRPr>
          </a:p>
          <a:p>
            <a:pPr algn="ctr"/>
            <a:endParaRPr lang="en-US" b="1" dirty="0" smtClean="0">
              <a:latin typeface="Calibri" pitchFamily="34" charset="0"/>
            </a:endParaRPr>
          </a:p>
          <a:p>
            <a:pPr algn="ctr"/>
            <a:endParaRPr lang="en-US" b="1" dirty="0">
              <a:latin typeface="Calibri" pitchFamily="34" charset="0"/>
            </a:endParaRPr>
          </a:p>
          <a:p>
            <a:pPr algn="ctr"/>
            <a:endParaRPr lang="en-US" b="1" dirty="0" smtClean="0">
              <a:latin typeface="Calibri" pitchFamily="34" charset="0"/>
            </a:endParaRPr>
          </a:p>
          <a:p>
            <a:pPr algn="ctr"/>
            <a:endParaRPr lang="en-US" b="1" dirty="0">
              <a:latin typeface="Calibri" pitchFamily="34" charset="0"/>
            </a:endParaRPr>
          </a:p>
          <a:p>
            <a:pPr algn="ctr"/>
            <a:endParaRPr lang="en-US" b="1" dirty="0" smtClean="0">
              <a:latin typeface="Calibri" pitchFamily="34" charset="0"/>
            </a:endParaRPr>
          </a:p>
          <a:p>
            <a:pPr algn="ctr"/>
            <a:endParaRPr lang="en-US" b="1" dirty="0" smtClean="0">
              <a:latin typeface="Calibri" pitchFamily="34" charset="0"/>
            </a:endParaRPr>
          </a:p>
          <a:p>
            <a:pPr algn="ctr"/>
            <a:endParaRPr lang="en-US" b="1" dirty="0">
              <a:latin typeface="Calibri" pitchFamily="34" charset="0"/>
            </a:endParaRPr>
          </a:p>
          <a:p>
            <a:pPr algn="ctr"/>
            <a:endParaRPr lang="en-US" b="1" dirty="0" smtClean="0">
              <a:latin typeface="Calibri" pitchFamily="34" charset="0"/>
            </a:endParaRPr>
          </a:p>
          <a:p>
            <a:pPr algn="ctr"/>
            <a:endParaRPr lang="en-US" b="1" dirty="0">
              <a:latin typeface="Calibri" pitchFamily="34" charset="0"/>
            </a:endParaRPr>
          </a:p>
          <a:p>
            <a:pPr algn="ctr"/>
            <a:endParaRPr lang="en-US" b="1" dirty="0" smtClean="0">
              <a:latin typeface="Calibri" pitchFamily="34" charset="0"/>
            </a:endParaRPr>
          </a:p>
          <a:p>
            <a:pPr algn="ctr"/>
            <a:endParaRPr lang="en-US" b="1" dirty="0">
              <a:latin typeface="Calibri" pitchFamily="34" charset="0"/>
            </a:endParaRPr>
          </a:p>
          <a:p>
            <a:pPr algn="ctr"/>
            <a:r>
              <a:rPr lang="en-US" sz="1400" dirty="0" smtClean="0">
                <a:latin typeface="Calibri" pitchFamily="34" charset="0"/>
              </a:rPr>
              <a:t>			       			CGI Retail Banking solutions to PNC</a:t>
            </a:r>
            <a:endParaRPr lang="en-US" b="1" dirty="0">
              <a:latin typeface="Calibri" pitchFamily="34" charset="0"/>
            </a:endParaRPr>
          </a:p>
        </p:txBody>
      </p:sp>
      <p:grpSp>
        <p:nvGrpSpPr>
          <p:cNvPr id="10" name="Group 9"/>
          <p:cNvGrpSpPr/>
          <p:nvPr/>
        </p:nvGrpSpPr>
        <p:grpSpPr>
          <a:xfrm>
            <a:off x="862149" y="1347429"/>
            <a:ext cx="7071250" cy="485503"/>
            <a:chOff x="862149" y="1460861"/>
            <a:chExt cx="7071250" cy="485503"/>
          </a:xfrm>
        </p:grpSpPr>
        <p:sp>
          <p:nvSpPr>
            <p:cNvPr id="2" name="Rectangle 1"/>
            <p:cNvSpPr/>
            <p:nvPr/>
          </p:nvSpPr>
          <p:spPr bwMode="gray">
            <a:xfrm>
              <a:off x="862149" y="1489164"/>
              <a:ext cx="1312731" cy="4572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lIns="63500" tIns="0" rIns="64800" bIns="0" rtlCol="0" anchor="ctr"/>
            <a:lstStyle/>
            <a:p>
              <a:pPr algn="ctr">
                <a:spcBef>
                  <a:spcPct val="0"/>
                </a:spcBef>
                <a:buClrTx/>
                <a:buSzPct val="90000"/>
              </a:pPr>
              <a:r>
                <a:rPr lang="en-US" sz="1400" b="1" dirty="0" smtClean="0">
                  <a:solidFill>
                    <a:schemeClr val="tx1"/>
                  </a:solidFill>
                  <a:latin typeface="Calibri" pitchFamily="34" charset="0"/>
                  <a:cs typeface="Arial" pitchFamily="34" charset="0"/>
                </a:rPr>
                <a:t>Banking</a:t>
              </a:r>
              <a:endParaRPr lang="en-US" sz="1600" b="1" dirty="0">
                <a:solidFill>
                  <a:schemeClr val="tx1"/>
                </a:solidFill>
                <a:latin typeface="Calibri" pitchFamily="34" charset="0"/>
                <a:cs typeface="Arial" pitchFamily="34" charset="0"/>
              </a:endParaRPr>
            </a:p>
          </p:txBody>
        </p:sp>
        <p:sp>
          <p:nvSpPr>
            <p:cNvPr id="8" name="Rectangle 7"/>
            <p:cNvSpPr/>
            <p:nvPr/>
          </p:nvSpPr>
          <p:spPr bwMode="gray">
            <a:xfrm>
              <a:off x="6620668" y="1478279"/>
              <a:ext cx="1312731" cy="4572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lIns="63500" tIns="0" rIns="64800" bIns="0" rtlCol="0" anchor="ctr"/>
            <a:lstStyle/>
            <a:p>
              <a:pPr algn="ctr">
                <a:spcBef>
                  <a:spcPct val="0"/>
                </a:spcBef>
                <a:buClrTx/>
                <a:buSzPct val="90000"/>
              </a:pPr>
              <a:r>
                <a:rPr lang="en-US" sz="1200" b="1" dirty="0" smtClean="0">
                  <a:latin typeface="Calibri" pitchFamily="34" charset="0"/>
                  <a:cs typeface="Arial" pitchFamily="34" charset="0"/>
                </a:rPr>
                <a:t>Wealth Management</a:t>
              </a:r>
              <a:endParaRPr lang="en-US" sz="1200" b="1" dirty="0">
                <a:latin typeface="Calibri" pitchFamily="34" charset="0"/>
                <a:cs typeface="Arial" pitchFamily="34" charset="0"/>
              </a:endParaRPr>
            </a:p>
          </p:txBody>
        </p:sp>
        <p:sp>
          <p:nvSpPr>
            <p:cNvPr id="9" name="Rectangle 8"/>
            <p:cNvSpPr/>
            <p:nvPr/>
          </p:nvSpPr>
          <p:spPr bwMode="gray">
            <a:xfrm>
              <a:off x="4761343" y="1460861"/>
              <a:ext cx="1312731" cy="4572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lIns="63500" tIns="0" rIns="64800" bIns="0" rtlCol="0" anchor="ctr"/>
            <a:lstStyle/>
            <a:p>
              <a:pPr algn="ctr">
                <a:spcBef>
                  <a:spcPct val="0"/>
                </a:spcBef>
                <a:buClrTx/>
                <a:buSzPct val="90000"/>
              </a:pPr>
              <a:r>
                <a:rPr lang="en-US" sz="1400" b="1" dirty="0">
                  <a:solidFill>
                    <a:schemeClr val="tx1"/>
                  </a:solidFill>
                  <a:latin typeface="Calibri" pitchFamily="34" charset="0"/>
                  <a:cs typeface="Arial" pitchFamily="34" charset="0"/>
                </a:rPr>
                <a:t>Investments</a:t>
              </a:r>
              <a:r>
                <a:rPr lang="en-US" sz="1200" b="1" dirty="0" smtClean="0">
                  <a:solidFill>
                    <a:schemeClr val="bg1"/>
                  </a:solidFill>
                  <a:latin typeface="Calibri" pitchFamily="34" charset="0"/>
                  <a:cs typeface="Arial" pitchFamily="34" charset="0"/>
                </a:rPr>
                <a:t>      </a:t>
              </a:r>
              <a:r>
                <a:rPr lang="en-US" sz="1200" b="1" dirty="0" smtClean="0">
                  <a:latin typeface="Calibri" pitchFamily="34" charset="0"/>
                  <a:cs typeface="Arial" pitchFamily="34" charset="0"/>
                </a:rPr>
                <a:t>&amp;</a:t>
              </a:r>
              <a:r>
                <a:rPr lang="en-US" sz="1200" b="1" dirty="0" smtClean="0">
                  <a:solidFill>
                    <a:schemeClr val="bg1"/>
                  </a:solidFill>
                  <a:latin typeface="Calibri" pitchFamily="34" charset="0"/>
                  <a:cs typeface="Arial" pitchFamily="34" charset="0"/>
                </a:rPr>
                <a:t> </a:t>
              </a:r>
              <a:r>
                <a:rPr lang="en-US" sz="1400" b="1" dirty="0">
                  <a:solidFill>
                    <a:schemeClr val="tx1"/>
                  </a:solidFill>
                  <a:latin typeface="Calibri" pitchFamily="34" charset="0"/>
                  <a:cs typeface="Arial" pitchFamily="34" charset="0"/>
                </a:rPr>
                <a:t>Retirement</a:t>
              </a:r>
            </a:p>
          </p:txBody>
        </p:sp>
      </p:grpSp>
      <p:sp>
        <p:nvSpPr>
          <p:cNvPr id="12" name="Rectangle 11"/>
          <p:cNvSpPr/>
          <p:nvPr/>
        </p:nvSpPr>
        <p:spPr bwMode="gray">
          <a:xfrm>
            <a:off x="2728354" y="1361181"/>
            <a:ext cx="1240187" cy="4572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lIns="63500" tIns="0" rIns="64800" bIns="0" rtlCol="0" anchor="ctr"/>
          <a:lstStyle/>
          <a:p>
            <a:pPr algn="ctr">
              <a:spcBef>
                <a:spcPct val="0"/>
              </a:spcBef>
              <a:buClrTx/>
              <a:buSzPct val="90000"/>
            </a:pPr>
            <a:r>
              <a:rPr lang="en-US" sz="1400" b="1" dirty="0">
                <a:solidFill>
                  <a:schemeClr val="tx1"/>
                </a:solidFill>
                <a:latin typeface="Calibri" pitchFamily="34" charset="0"/>
                <a:cs typeface="Arial" pitchFamily="34" charset="0"/>
              </a:rPr>
              <a:t>Borrowing</a:t>
            </a:r>
          </a:p>
        </p:txBody>
      </p:sp>
      <p:sp>
        <p:nvSpPr>
          <p:cNvPr id="7" name="Rectangle 6"/>
          <p:cNvSpPr/>
          <p:nvPr/>
        </p:nvSpPr>
        <p:spPr bwMode="gray">
          <a:xfrm>
            <a:off x="862149" y="1985550"/>
            <a:ext cx="1312731" cy="444137"/>
          </a:xfrm>
          <a:prstGeom prst="rect">
            <a:avLst/>
          </a:prstGeom>
          <a:solidFill>
            <a:srgbClr val="FF0000"/>
          </a:solidFill>
          <a:ln w="9525" algn="ctr">
            <a:solidFill>
              <a:schemeClr val="bg2">
                <a:lumMod val="60000"/>
                <a:lumOff val="40000"/>
              </a:schemeClr>
            </a:solidFill>
            <a:miter lim="800000"/>
            <a:headEnd/>
            <a:tailEnd/>
          </a:ln>
          <a:effectLst/>
        </p:spPr>
        <p:txBody>
          <a:bodyPr lIns="63500" tIns="0" rIns="64800" bIns="0" rtlCol="0" anchor="ctr"/>
          <a:lstStyle/>
          <a:p>
            <a:pPr algn="ctr">
              <a:spcBef>
                <a:spcPct val="0"/>
              </a:spcBef>
              <a:buClrTx/>
              <a:buSzPct val="90000"/>
            </a:pPr>
            <a:r>
              <a:rPr lang="en-US" sz="1100" b="1" i="1" dirty="0" smtClean="0">
                <a:cs typeface="Arial" pitchFamily="34" charset="0"/>
              </a:rPr>
              <a:t>Checking</a:t>
            </a:r>
            <a:endParaRPr lang="en-US" sz="1100" b="1" i="1" dirty="0">
              <a:cs typeface="Arial" pitchFamily="34" charset="0"/>
            </a:endParaRPr>
          </a:p>
        </p:txBody>
      </p:sp>
      <p:sp>
        <p:nvSpPr>
          <p:cNvPr id="14" name="Rectangle 13"/>
          <p:cNvSpPr/>
          <p:nvPr/>
        </p:nvSpPr>
        <p:spPr bwMode="gray">
          <a:xfrm>
            <a:off x="870856" y="2516777"/>
            <a:ext cx="1312731" cy="444137"/>
          </a:xfrm>
          <a:prstGeom prst="rect">
            <a:avLst/>
          </a:prstGeom>
          <a:solidFill>
            <a:srgbClr val="FF0000"/>
          </a:solidFill>
          <a:ln w="9525" algn="ctr">
            <a:solidFill>
              <a:schemeClr val="bg2">
                <a:lumMod val="60000"/>
                <a:lumOff val="40000"/>
              </a:schemeClr>
            </a:solidFill>
            <a:miter lim="800000"/>
            <a:headEnd/>
            <a:tailEnd/>
          </a:ln>
          <a:effectLst/>
        </p:spPr>
        <p:txBody>
          <a:bodyPr lIns="63500" tIns="0" rIns="64800" bIns="0" rtlCol="0" anchor="ctr"/>
          <a:lstStyle/>
          <a:p>
            <a:pPr algn="ctr">
              <a:spcBef>
                <a:spcPct val="0"/>
              </a:spcBef>
              <a:buSzPct val="90000"/>
            </a:pPr>
            <a:r>
              <a:rPr lang="en-US" sz="1100" b="1" i="1" dirty="0">
                <a:cs typeface="Arial" pitchFamily="34" charset="0"/>
              </a:rPr>
              <a:t>Savings</a:t>
            </a:r>
          </a:p>
        </p:txBody>
      </p:sp>
      <p:sp>
        <p:nvSpPr>
          <p:cNvPr id="15" name="Rectangle 14"/>
          <p:cNvSpPr/>
          <p:nvPr/>
        </p:nvSpPr>
        <p:spPr bwMode="gray">
          <a:xfrm>
            <a:off x="879563" y="3074130"/>
            <a:ext cx="1312731" cy="444137"/>
          </a:xfrm>
          <a:prstGeom prst="rect">
            <a:avLst/>
          </a:prstGeom>
          <a:solidFill>
            <a:srgbClr val="FF0000"/>
          </a:solidFill>
          <a:ln w="9525" algn="ctr">
            <a:noFill/>
            <a:miter lim="800000"/>
            <a:headEnd/>
            <a:tailEnd/>
          </a:ln>
          <a:effectLst/>
        </p:spPr>
        <p:txBody>
          <a:bodyPr lIns="63500" tIns="0" rIns="64800" bIns="0" rtlCol="0" anchor="ctr"/>
          <a:lstStyle/>
          <a:p>
            <a:pPr algn="ctr">
              <a:spcBef>
                <a:spcPct val="0"/>
              </a:spcBef>
              <a:buClrTx/>
              <a:buSzPct val="90000"/>
            </a:pPr>
            <a:r>
              <a:rPr lang="en-US" sz="1100" b="1" i="1" dirty="0" smtClean="0">
                <a:cs typeface="Arial" pitchFamily="34" charset="0"/>
              </a:rPr>
              <a:t>Credit Cards</a:t>
            </a:r>
            <a:endParaRPr lang="en-US" sz="1100" b="1" i="1" dirty="0">
              <a:cs typeface="Arial" pitchFamily="34" charset="0"/>
            </a:endParaRPr>
          </a:p>
        </p:txBody>
      </p:sp>
      <p:sp>
        <p:nvSpPr>
          <p:cNvPr id="16" name="Rectangle 15"/>
          <p:cNvSpPr/>
          <p:nvPr/>
        </p:nvSpPr>
        <p:spPr bwMode="gray">
          <a:xfrm>
            <a:off x="888270" y="4180129"/>
            <a:ext cx="1312731" cy="444137"/>
          </a:xfrm>
          <a:prstGeom prst="rect">
            <a:avLst/>
          </a:prstGeom>
          <a:solidFill>
            <a:srgbClr val="FF0000"/>
          </a:solidFill>
          <a:ln w="9525" algn="ctr">
            <a:noFill/>
            <a:miter lim="800000"/>
            <a:headEnd/>
            <a:tailEnd/>
          </a:ln>
          <a:effectLst/>
        </p:spPr>
        <p:txBody>
          <a:bodyPr lIns="63500" tIns="0" rIns="64800" bIns="0" rtlCol="0" anchor="ctr"/>
          <a:lstStyle/>
          <a:p>
            <a:pPr algn="ctr">
              <a:spcBef>
                <a:spcPct val="0"/>
              </a:spcBef>
              <a:buClrTx/>
              <a:buSzPct val="90000"/>
            </a:pPr>
            <a:r>
              <a:rPr lang="en-US" sz="1100" b="1" i="1" dirty="0" smtClean="0">
                <a:cs typeface="Arial" pitchFamily="34" charset="0"/>
              </a:rPr>
              <a:t>Online &amp; Mobile Banking</a:t>
            </a:r>
            <a:endParaRPr lang="en-US" sz="1100" b="1" i="1" dirty="0">
              <a:cs typeface="Arial" pitchFamily="34" charset="0"/>
            </a:endParaRPr>
          </a:p>
        </p:txBody>
      </p:sp>
      <p:sp>
        <p:nvSpPr>
          <p:cNvPr id="17" name="Rectangle 16"/>
          <p:cNvSpPr/>
          <p:nvPr/>
        </p:nvSpPr>
        <p:spPr bwMode="gray">
          <a:xfrm>
            <a:off x="883914" y="3614064"/>
            <a:ext cx="1312731" cy="444137"/>
          </a:xfrm>
          <a:prstGeom prst="rect">
            <a:avLst/>
          </a:prstGeom>
          <a:solidFill>
            <a:srgbClr val="FF0000"/>
          </a:solidFill>
          <a:ln w="9525" algn="ctr">
            <a:solidFill>
              <a:schemeClr val="bg2">
                <a:lumMod val="60000"/>
                <a:lumOff val="40000"/>
              </a:schemeClr>
            </a:solidFill>
            <a:miter lim="800000"/>
            <a:headEnd/>
            <a:tailEnd/>
          </a:ln>
          <a:effectLst/>
        </p:spPr>
        <p:txBody>
          <a:bodyPr lIns="63500" tIns="0" rIns="64800" bIns="0" rtlCol="0" anchor="ctr"/>
          <a:lstStyle/>
          <a:p>
            <a:pPr algn="ctr">
              <a:spcBef>
                <a:spcPct val="0"/>
              </a:spcBef>
              <a:buSzPct val="90000"/>
            </a:pPr>
            <a:r>
              <a:rPr lang="en-US" sz="1100" b="1" i="1" dirty="0">
                <a:cs typeface="Arial" pitchFamily="34" charset="0"/>
              </a:rPr>
              <a:t>Debit &amp; Prepaid cards</a:t>
            </a:r>
          </a:p>
        </p:txBody>
      </p:sp>
      <p:sp>
        <p:nvSpPr>
          <p:cNvPr id="18" name="Rectangle 17"/>
          <p:cNvSpPr/>
          <p:nvPr/>
        </p:nvSpPr>
        <p:spPr bwMode="gray">
          <a:xfrm>
            <a:off x="896981" y="4715707"/>
            <a:ext cx="1312731" cy="444137"/>
          </a:xfrm>
          <a:prstGeom prst="rect">
            <a:avLst/>
          </a:prstGeom>
          <a:solidFill>
            <a:schemeClr val="accent6">
              <a:lumMod val="60000"/>
              <a:lumOff val="40000"/>
            </a:schemeClr>
          </a:solidFill>
          <a:ln w="9525" algn="ctr">
            <a:solidFill>
              <a:schemeClr val="bg2">
                <a:lumMod val="60000"/>
                <a:lumOff val="40000"/>
              </a:schemeClr>
            </a:solidFill>
            <a:miter lim="800000"/>
            <a:headEnd/>
            <a:tailEnd/>
          </a:ln>
          <a:effectLst/>
        </p:spPr>
        <p:txBody>
          <a:bodyPr lIns="63500" tIns="0" rIns="64800" bIns="0" rtlCol="0" anchor="ctr"/>
          <a:lstStyle/>
          <a:p>
            <a:pPr algn="ctr">
              <a:spcBef>
                <a:spcPct val="0"/>
              </a:spcBef>
              <a:buSzPct val="90000"/>
            </a:pPr>
            <a:r>
              <a:rPr lang="en-US" sz="1100" b="1" i="1" dirty="0">
                <a:cs typeface="Arial" pitchFamily="34" charset="0"/>
              </a:rPr>
              <a:t>Workplace Banking</a:t>
            </a:r>
          </a:p>
        </p:txBody>
      </p:sp>
      <p:sp>
        <p:nvSpPr>
          <p:cNvPr id="19" name="Rectangle 18"/>
          <p:cNvSpPr/>
          <p:nvPr/>
        </p:nvSpPr>
        <p:spPr bwMode="gray">
          <a:xfrm>
            <a:off x="905684" y="5255646"/>
            <a:ext cx="1312731" cy="444137"/>
          </a:xfrm>
          <a:prstGeom prst="rect">
            <a:avLst/>
          </a:prstGeom>
          <a:solidFill>
            <a:schemeClr val="accent6">
              <a:lumMod val="60000"/>
              <a:lumOff val="40000"/>
            </a:schemeClr>
          </a:solidFill>
          <a:ln w="9525" algn="ctr">
            <a:noFill/>
            <a:miter lim="800000"/>
            <a:headEnd/>
            <a:tailEnd/>
          </a:ln>
          <a:effectLst/>
        </p:spPr>
        <p:txBody>
          <a:bodyPr lIns="63500" tIns="0" rIns="64800" bIns="0" rtlCol="0" anchor="ctr"/>
          <a:lstStyle/>
          <a:p>
            <a:pPr algn="ctr">
              <a:spcBef>
                <a:spcPct val="0"/>
              </a:spcBef>
              <a:buClrTx/>
              <a:buSzPct val="90000"/>
            </a:pPr>
            <a:r>
              <a:rPr lang="en-US" sz="1100" b="1" i="1" dirty="0" smtClean="0">
                <a:cs typeface="Arial" pitchFamily="34" charset="0"/>
              </a:rPr>
              <a:t>Student Banking</a:t>
            </a:r>
            <a:endParaRPr lang="en-US" sz="1100" b="1" i="1" dirty="0">
              <a:cs typeface="Arial" pitchFamily="34" charset="0"/>
            </a:endParaRPr>
          </a:p>
        </p:txBody>
      </p:sp>
      <p:sp>
        <p:nvSpPr>
          <p:cNvPr id="20" name="Rectangle 19"/>
          <p:cNvSpPr/>
          <p:nvPr/>
        </p:nvSpPr>
        <p:spPr bwMode="gray">
          <a:xfrm>
            <a:off x="914391" y="5786873"/>
            <a:ext cx="1312731" cy="444137"/>
          </a:xfrm>
          <a:prstGeom prst="rect">
            <a:avLst/>
          </a:prstGeom>
          <a:solidFill>
            <a:schemeClr val="accent6">
              <a:lumMod val="60000"/>
              <a:lumOff val="40000"/>
            </a:schemeClr>
          </a:solidFill>
          <a:ln w="9525" algn="ctr">
            <a:noFill/>
            <a:miter lim="800000"/>
            <a:headEnd/>
            <a:tailEnd/>
          </a:ln>
          <a:effectLst/>
        </p:spPr>
        <p:txBody>
          <a:bodyPr lIns="63500" tIns="0" rIns="64800" bIns="0" rtlCol="0" anchor="ctr"/>
          <a:lstStyle/>
          <a:p>
            <a:pPr algn="ctr">
              <a:spcBef>
                <a:spcPct val="0"/>
              </a:spcBef>
              <a:buClrTx/>
              <a:buSzPct val="90000"/>
            </a:pPr>
            <a:r>
              <a:rPr lang="en-US" sz="1100" b="1" i="1" dirty="0" smtClean="0">
                <a:cs typeface="Arial" pitchFamily="34" charset="0"/>
              </a:rPr>
              <a:t>University</a:t>
            </a:r>
            <a:r>
              <a:rPr lang="en-US" sz="1100" b="1" i="1" dirty="0" smtClean="0">
                <a:solidFill>
                  <a:schemeClr val="bg1"/>
                </a:solidFill>
                <a:cs typeface="Arial" pitchFamily="34" charset="0"/>
              </a:rPr>
              <a:t> </a:t>
            </a:r>
            <a:r>
              <a:rPr lang="en-US" sz="1100" b="1" i="1" dirty="0" smtClean="0">
                <a:cs typeface="Arial" pitchFamily="34" charset="0"/>
              </a:rPr>
              <a:t>Banking</a:t>
            </a:r>
            <a:endParaRPr lang="en-US" sz="1100" b="1" i="1" dirty="0">
              <a:cs typeface="Arial" pitchFamily="34" charset="0"/>
            </a:endParaRPr>
          </a:p>
        </p:txBody>
      </p:sp>
      <p:sp>
        <p:nvSpPr>
          <p:cNvPr id="21" name="Rectangle 20">
            <a:hlinkClick r:id="rId2" action="ppaction://hlinksldjump"/>
            <a:hlinkHover r:id="rId2" action="ppaction://hlinksldjump"/>
          </p:cNvPr>
          <p:cNvSpPr/>
          <p:nvPr/>
        </p:nvSpPr>
        <p:spPr bwMode="gray">
          <a:xfrm>
            <a:off x="2699676" y="1968131"/>
            <a:ext cx="1312731" cy="444137"/>
          </a:xfrm>
          <a:prstGeom prst="rect">
            <a:avLst/>
          </a:prstGeom>
          <a:solidFill>
            <a:srgbClr val="FF0000"/>
          </a:solidFill>
          <a:ln w="9525" algn="ctr">
            <a:noFill/>
            <a:miter lim="800000"/>
            <a:headEnd/>
            <a:tailEnd/>
          </a:ln>
          <a:effectLst/>
        </p:spPr>
        <p:txBody>
          <a:bodyPr lIns="63500" tIns="0" rIns="64800" bIns="0" rtlCol="0" anchor="ctr"/>
          <a:lstStyle/>
          <a:p>
            <a:pPr algn="ctr">
              <a:spcBef>
                <a:spcPct val="0"/>
              </a:spcBef>
              <a:buClrTx/>
              <a:buSzPct val="90000"/>
            </a:pPr>
            <a:r>
              <a:rPr lang="en-US" sz="1100" b="1" i="1" dirty="0" smtClean="0">
                <a:latin typeface="Calibri" pitchFamily="34" charset="0"/>
                <a:cs typeface="Arial" pitchFamily="34" charset="0"/>
                <a:hlinkClick r:id="rId2" action="ppaction://hlinksldjump"/>
              </a:rPr>
              <a:t>Mortgages</a:t>
            </a:r>
            <a:endParaRPr lang="en-US" sz="1100" b="1" i="1" dirty="0">
              <a:latin typeface="Calibri" pitchFamily="34" charset="0"/>
              <a:cs typeface="Arial" pitchFamily="34" charset="0"/>
            </a:endParaRPr>
          </a:p>
        </p:txBody>
      </p:sp>
      <p:sp>
        <p:nvSpPr>
          <p:cNvPr id="22" name="Rectangle 21"/>
          <p:cNvSpPr/>
          <p:nvPr/>
        </p:nvSpPr>
        <p:spPr bwMode="gray">
          <a:xfrm>
            <a:off x="2708383" y="2538547"/>
            <a:ext cx="1312731" cy="444137"/>
          </a:xfrm>
          <a:prstGeom prst="rect">
            <a:avLst/>
          </a:prstGeom>
          <a:solidFill>
            <a:schemeClr val="accent6">
              <a:lumMod val="60000"/>
              <a:lumOff val="40000"/>
            </a:schemeClr>
          </a:solidFill>
          <a:ln w="9525" algn="ctr">
            <a:noFill/>
            <a:miter lim="800000"/>
            <a:headEnd/>
            <a:tailEnd/>
          </a:ln>
          <a:effectLst/>
        </p:spPr>
        <p:txBody>
          <a:bodyPr lIns="63500" tIns="0" rIns="64800" bIns="0" rtlCol="0" anchor="ctr"/>
          <a:lstStyle/>
          <a:p>
            <a:pPr algn="ctr">
              <a:spcBef>
                <a:spcPct val="0"/>
              </a:spcBef>
              <a:buClrTx/>
              <a:buSzPct val="90000"/>
            </a:pPr>
            <a:r>
              <a:rPr lang="en-US" sz="1100" b="1" i="1" dirty="0" smtClean="0">
                <a:cs typeface="Arial" pitchFamily="34" charset="0"/>
              </a:rPr>
              <a:t>Refinancing</a:t>
            </a:r>
            <a:endParaRPr lang="en-US" sz="1100" b="1" i="1" dirty="0">
              <a:cs typeface="Arial" pitchFamily="34" charset="0"/>
            </a:endParaRPr>
          </a:p>
        </p:txBody>
      </p:sp>
      <p:sp>
        <p:nvSpPr>
          <p:cNvPr id="23" name="Rectangle 22"/>
          <p:cNvSpPr/>
          <p:nvPr/>
        </p:nvSpPr>
        <p:spPr bwMode="gray">
          <a:xfrm>
            <a:off x="2717090" y="3122026"/>
            <a:ext cx="1312731" cy="444137"/>
          </a:xfrm>
          <a:prstGeom prst="rect">
            <a:avLst/>
          </a:prstGeom>
          <a:solidFill>
            <a:schemeClr val="accent6">
              <a:lumMod val="60000"/>
              <a:lumOff val="40000"/>
            </a:schemeClr>
          </a:solidFill>
          <a:ln w="9525" algn="ctr">
            <a:noFill/>
            <a:miter lim="800000"/>
            <a:headEnd/>
            <a:tailEnd/>
          </a:ln>
          <a:effectLst/>
        </p:spPr>
        <p:txBody>
          <a:bodyPr lIns="63500" tIns="0" rIns="64800" bIns="0" rtlCol="0" anchor="ctr"/>
          <a:lstStyle/>
          <a:p>
            <a:pPr algn="ctr">
              <a:spcBef>
                <a:spcPct val="0"/>
              </a:spcBef>
              <a:buClrTx/>
              <a:buSzPct val="90000"/>
            </a:pPr>
            <a:r>
              <a:rPr lang="en-US" sz="1100" b="1" i="1" dirty="0" smtClean="0">
                <a:cs typeface="Arial" pitchFamily="34" charset="0"/>
              </a:rPr>
              <a:t>Home Loans</a:t>
            </a:r>
            <a:endParaRPr lang="en-US" sz="1100" b="1" i="1" dirty="0">
              <a:cs typeface="Arial" pitchFamily="34" charset="0"/>
            </a:endParaRPr>
          </a:p>
        </p:txBody>
      </p:sp>
      <p:sp>
        <p:nvSpPr>
          <p:cNvPr id="24" name="Rectangle 23"/>
          <p:cNvSpPr/>
          <p:nvPr/>
        </p:nvSpPr>
        <p:spPr bwMode="gray">
          <a:xfrm>
            <a:off x="2725797" y="4228025"/>
            <a:ext cx="1312731" cy="444137"/>
          </a:xfrm>
          <a:prstGeom prst="rect">
            <a:avLst/>
          </a:prstGeom>
          <a:solidFill>
            <a:schemeClr val="accent6">
              <a:lumMod val="60000"/>
              <a:lumOff val="40000"/>
            </a:schemeClr>
          </a:solidFill>
          <a:ln w="9525" algn="ctr">
            <a:noFill/>
            <a:miter lim="800000"/>
            <a:headEnd/>
            <a:tailEnd/>
          </a:ln>
          <a:effectLst/>
        </p:spPr>
        <p:txBody>
          <a:bodyPr lIns="63500" tIns="0" rIns="64800" bIns="0" rtlCol="0" anchor="ctr"/>
          <a:lstStyle/>
          <a:p>
            <a:pPr algn="ctr">
              <a:spcBef>
                <a:spcPct val="0"/>
              </a:spcBef>
              <a:buClrTx/>
              <a:buSzPct val="90000"/>
            </a:pPr>
            <a:r>
              <a:rPr lang="en-US" sz="1100" b="1" i="1" dirty="0" smtClean="0">
                <a:cs typeface="Arial" pitchFamily="34" charset="0"/>
              </a:rPr>
              <a:t>Credit Cards</a:t>
            </a:r>
            <a:endParaRPr lang="en-US" sz="1100" b="1" i="1" dirty="0">
              <a:cs typeface="Arial" pitchFamily="34" charset="0"/>
            </a:endParaRPr>
          </a:p>
        </p:txBody>
      </p:sp>
      <p:sp>
        <p:nvSpPr>
          <p:cNvPr id="25" name="Rectangle 24"/>
          <p:cNvSpPr/>
          <p:nvPr/>
        </p:nvSpPr>
        <p:spPr bwMode="gray">
          <a:xfrm>
            <a:off x="2721441" y="3675023"/>
            <a:ext cx="1312731" cy="444137"/>
          </a:xfrm>
          <a:prstGeom prst="rect">
            <a:avLst/>
          </a:prstGeom>
          <a:solidFill>
            <a:schemeClr val="accent6">
              <a:lumMod val="60000"/>
              <a:lumOff val="40000"/>
            </a:schemeClr>
          </a:solidFill>
          <a:ln w="9525" algn="ctr">
            <a:noFill/>
            <a:miter lim="800000"/>
            <a:headEnd/>
            <a:tailEnd/>
          </a:ln>
          <a:effectLst/>
        </p:spPr>
        <p:txBody>
          <a:bodyPr lIns="63500" tIns="0" rIns="64800" bIns="0" rtlCol="0" anchor="ctr"/>
          <a:lstStyle/>
          <a:p>
            <a:pPr algn="ctr">
              <a:spcBef>
                <a:spcPct val="0"/>
              </a:spcBef>
              <a:buClrTx/>
              <a:buSzPct val="90000"/>
            </a:pPr>
            <a:r>
              <a:rPr lang="en-US" sz="1100" b="1" i="1" dirty="0" smtClean="0">
                <a:cs typeface="Arial" pitchFamily="34" charset="0"/>
              </a:rPr>
              <a:t>Auto Loans</a:t>
            </a:r>
            <a:endParaRPr lang="en-US" sz="1100" b="1" i="1" dirty="0">
              <a:cs typeface="Arial" pitchFamily="34" charset="0"/>
            </a:endParaRPr>
          </a:p>
        </p:txBody>
      </p:sp>
      <p:sp>
        <p:nvSpPr>
          <p:cNvPr id="36" name="Rectangle 35"/>
          <p:cNvSpPr/>
          <p:nvPr/>
        </p:nvSpPr>
        <p:spPr bwMode="gray">
          <a:xfrm>
            <a:off x="2734493" y="4824589"/>
            <a:ext cx="1312731" cy="444137"/>
          </a:xfrm>
          <a:prstGeom prst="rect">
            <a:avLst/>
          </a:prstGeom>
          <a:solidFill>
            <a:schemeClr val="accent6">
              <a:lumMod val="60000"/>
              <a:lumOff val="40000"/>
            </a:schemeClr>
          </a:solidFill>
          <a:ln w="9525" algn="ctr">
            <a:solidFill>
              <a:schemeClr val="bg2">
                <a:lumMod val="60000"/>
                <a:lumOff val="40000"/>
              </a:schemeClr>
            </a:solidFill>
            <a:miter lim="800000"/>
            <a:headEnd/>
            <a:tailEnd/>
          </a:ln>
          <a:effectLst/>
        </p:spPr>
        <p:txBody>
          <a:bodyPr lIns="63500" tIns="0" rIns="64800" bIns="0" rtlCol="0" anchor="ctr"/>
          <a:lstStyle/>
          <a:p>
            <a:pPr algn="ctr">
              <a:spcBef>
                <a:spcPct val="0"/>
              </a:spcBef>
              <a:buSzPct val="90000"/>
            </a:pPr>
            <a:r>
              <a:rPr lang="en-US" sz="1100" b="1" i="1" dirty="0">
                <a:cs typeface="Arial" pitchFamily="34" charset="0"/>
              </a:rPr>
              <a:t>Education Lending</a:t>
            </a:r>
          </a:p>
        </p:txBody>
      </p:sp>
      <p:sp>
        <p:nvSpPr>
          <p:cNvPr id="37" name="Rectangle 36"/>
          <p:cNvSpPr/>
          <p:nvPr/>
        </p:nvSpPr>
        <p:spPr bwMode="gray">
          <a:xfrm>
            <a:off x="2734493" y="5329673"/>
            <a:ext cx="1312731" cy="444137"/>
          </a:xfrm>
          <a:prstGeom prst="rect">
            <a:avLst/>
          </a:prstGeom>
          <a:solidFill>
            <a:schemeClr val="accent6">
              <a:lumMod val="60000"/>
              <a:lumOff val="40000"/>
            </a:schemeClr>
          </a:solidFill>
          <a:ln w="9525" algn="ctr">
            <a:noFill/>
            <a:miter lim="800000"/>
            <a:headEnd/>
            <a:tailEnd/>
          </a:ln>
          <a:effectLst/>
        </p:spPr>
        <p:txBody>
          <a:bodyPr lIns="63500" tIns="0" rIns="64800" bIns="0" rtlCol="0" anchor="ctr"/>
          <a:lstStyle/>
          <a:p>
            <a:pPr algn="ctr">
              <a:spcBef>
                <a:spcPct val="0"/>
              </a:spcBef>
              <a:buClrTx/>
              <a:buSzPct val="90000"/>
            </a:pPr>
            <a:r>
              <a:rPr lang="en-US" sz="1100" b="1" i="1" dirty="0" smtClean="0">
                <a:cs typeface="Arial" pitchFamily="34" charset="0"/>
              </a:rPr>
              <a:t>Personal Loans</a:t>
            </a:r>
            <a:endParaRPr lang="en-US" sz="1100" b="1" i="1" dirty="0">
              <a:cs typeface="Arial" pitchFamily="34" charset="0"/>
            </a:endParaRPr>
          </a:p>
        </p:txBody>
      </p:sp>
      <p:sp>
        <p:nvSpPr>
          <p:cNvPr id="38" name="Rectangle 37"/>
          <p:cNvSpPr/>
          <p:nvPr/>
        </p:nvSpPr>
        <p:spPr bwMode="gray">
          <a:xfrm>
            <a:off x="4772337" y="1976838"/>
            <a:ext cx="1312731" cy="444137"/>
          </a:xfrm>
          <a:prstGeom prst="rect">
            <a:avLst/>
          </a:prstGeom>
          <a:solidFill>
            <a:schemeClr val="accent6">
              <a:lumMod val="60000"/>
              <a:lumOff val="40000"/>
            </a:schemeClr>
          </a:solidFill>
          <a:ln w="9525" algn="ctr">
            <a:noFill/>
            <a:miter lim="800000"/>
            <a:headEnd/>
            <a:tailEnd/>
          </a:ln>
          <a:effectLst/>
        </p:spPr>
        <p:txBody>
          <a:bodyPr lIns="63500" tIns="0" rIns="64800" bIns="0" rtlCol="0" anchor="ctr"/>
          <a:lstStyle/>
          <a:p>
            <a:pPr algn="ctr">
              <a:spcBef>
                <a:spcPct val="0"/>
              </a:spcBef>
              <a:buClrTx/>
              <a:buSzPct val="90000"/>
            </a:pPr>
            <a:r>
              <a:rPr lang="en-US" sz="1100" b="1" i="1" dirty="0" smtClean="0">
                <a:cs typeface="Arial" pitchFamily="34" charset="0"/>
              </a:rPr>
              <a:t>Brokerage</a:t>
            </a:r>
            <a:r>
              <a:rPr lang="en-US" sz="1100" b="1" i="1" dirty="0" smtClean="0">
                <a:solidFill>
                  <a:schemeClr val="bg1"/>
                </a:solidFill>
                <a:cs typeface="Arial" pitchFamily="34" charset="0"/>
              </a:rPr>
              <a:t> </a:t>
            </a:r>
            <a:r>
              <a:rPr lang="en-US" sz="1100" b="1" i="1" dirty="0" smtClean="0">
                <a:cs typeface="Arial" pitchFamily="34" charset="0"/>
              </a:rPr>
              <a:t>Accounts</a:t>
            </a:r>
            <a:endParaRPr lang="en-US" sz="1100" b="1" i="1" dirty="0">
              <a:cs typeface="Arial" pitchFamily="34" charset="0"/>
            </a:endParaRPr>
          </a:p>
        </p:txBody>
      </p:sp>
      <p:sp>
        <p:nvSpPr>
          <p:cNvPr id="39" name="Rectangle 38"/>
          <p:cNvSpPr/>
          <p:nvPr/>
        </p:nvSpPr>
        <p:spPr bwMode="gray">
          <a:xfrm>
            <a:off x="4781044" y="2547254"/>
            <a:ext cx="1312731" cy="444137"/>
          </a:xfrm>
          <a:prstGeom prst="rect">
            <a:avLst/>
          </a:prstGeom>
          <a:solidFill>
            <a:schemeClr val="accent6">
              <a:lumMod val="60000"/>
              <a:lumOff val="40000"/>
            </a:schemeClr>
          </a:solidFill>
          <a:ln w="9525" algn="ctr">
            <a:noFill/>
            <a:miter lim="800000"/>
            <a:headEnd/>
            <a:tailEnd/>
          </a:ln>
          <a:effectLst/>
        </p:spPr>
        <p:txBody>
          <a:bodyPr lIns="63500" tIns="0" rIns="64800" bIns="0" rtlCol="0" anchor="ctr"/>
          <a:lstStyle/>
          <a:p>
            <a:pPr algn="ctr">
              <a:spcBef>
                <a:spcPct val="0"/>
              </a:spcBef>
              <a:buClrTx/>
              <a:buSzPct val="90000"/>
            </a:pPr>
            <a:r>
              <a:rPr lang="en-US" sz="1100" b="1" i="1" dirty="0" smtClean="0">
                <a:cs typeface="Arial" pitchFamily="34" charset="0"/>
              </a:rPr>
              <a:t>Managed Accounts</a:t>
            </a:r>
            <a:endParaRPr lang="en-US" sz="1100" b="1" i="1" dirty="0">
              <a:cs typeface="Arial" pitchFamily="34" charset="0"/>
            </a:endParaRPr>
          </a:p>
        </p:txBody>
      </p:sp>
      <p:sp>
        <p:nvSpPr>
          <p:cNvPr id="40" name="Rectangle 39"/>
          <p:cNvSpPr/>
          <p:nvPr/>
        </p:nvSpPr>
        <p:spPr bwMode="gray">
          <a:xfrm>
            <a:off x="4789751" y="3130733"/>
            <a:ext cx="1312731" cy="444137"/>
          </a:xfrm>
          <a:prstGeom prst="rect">
            <a:avLst/>
          </a:prstGeom>
          <a:solidFill>
            <a:schemeClr val="accent6">
              <a:lumMod val="60000"/>
              <a:lumOff val="40000"/>
            </a:schemeClr>
          </a:solidFill>
          <a:ln w="9525" algn="ctr">
            <a:noFill/>
            <a:miter lim="800000"/>
            <a:headEnd/>
            <a:tailEnd/>
          </a:ln>
          <a:effectLst/>
        </p:spPr>
        <p:txBody>
          <a:bodyPr lIns="63500" tIns="0" rIns="64800" bIns="0" rtlCol="0" anchor="ctr"/>
          <a:lstStyle/>
          <a:p>
            <a:pPr algn="ctr">
              <a:spcBef>
                <a:spcPct val="0"/>
              </a:spcBef>
              <a:buClrTx/>
              <a:buSzPct val="90000"/>
            </a:pPr>
            <a:r>
              <a:rPr lang="en-US" sz="1100" b="1" i="1" dirty="0" smtClean="0">
                <a:cs typeface="Arial" pitchFamily="34" charset="0"/>
              </a:rPr>
              <a:t>Education Accounts</a:t>
            </a:r>
            <a:endParaRPr lang="en-US" sz="1100" b="1" i="1" dirty="0">
              <a:cs typeface="Arial" pitchFamily="34" charset="0"/>
            </a:endParaRPr>
          </a:p>
        </p:txBody>
      </p:sp>
      <p:sp>
        <p:nvSpPr>
          <p:cNvPr id="41" name="Rectangle 40"/>
          <p:cNvSpPr/>
          <p:nvPr/>
        </p:nvSpPr>
        <p:spPr bwMode="gray">
          <a:xfrm>
            <a:off x="4798458" y="4275921"/>
            <a:ext cx="1312731" cy="444137"/>
          </a:xfrm>
          <a:prstGeom prst="rect">
            <a:avLst/>
          </a:prstGeom>
          <a:solidFill>
            <a:schemeClr val="accent6">
              <a:lumMod val="60000"/>
              <a:lumOff val="40000"/>
            </a:schemeClr>
          </a:solidFill>
          <a:ln w="9525" algn="ctr">
            <a:noFill/>
            <a:miter lim="800000"/>
            <a:headEnd/>
            <a:tailEnd/>
          </a:ln>
          <a:effectLst/>
        </p:spPr>
        <p:txBody>
          <a:bodyPr lIns="63500" tIns="0" rIns="64800" bIns="0" rtlCol="0" anchor="ctr"/>
          <a:lstStyle/>
          <a:p>
            <a:pPr algn="ctr">
              <a:spcBef>
                <a:spcPct val="0"/>
              </a:spcBef>
              <a:buClrTx/>
              <a:buSzPct val="90000"/>
            </a:pPr>
            <a:r>
              <a:rPr lang="en-US" sz="1100" b="1" i="1" dirty="0" smtClean="0">
                <a:cs typeface="Arial" pitchFamily="34" charset="0"/>
              </a:rPr>
              <a:t>Insurance</a:t>
            </a:r>
            <a:endParaRPr lang="en-US" sz="1100" b="1" i="1" dirty="0">
              <a:cs typeface="Arial" pitchFamily="34" charset="0"/>
            </a:endParaRPr>
          </a:p>
        </p:txBody>
      </p:sp>
      <p:sp>
        <p:nvSpPr>
          <p:cNvPr id="42" name="Rectangle 41"/>
          <p:cNvSpPr/>
          <p:nvPr/>
        </p:nvSpPr>
        <p:spPr bwMode="gray">
          <a:xfrm>
            <a:off x="4794102" y="3696793"/>
            <a:ext cx="1312731" cy="444137"/>
          </a:xfrm>
          <a:prstGeom prst="rect">
            <a:avLst/>
          </a:prstGeom>
          <a:solidFill>
            <a:schemeClr val="accent6">
              <a:lumMod val="60000"/>
              <a:lumOff val="40000"/>
            </a:schemeClr>
          </a:solidFill>
          <a:ln w="9525" algn="ctr">
            <a:noFill/>
            <a:miter lim="800000"/>
            <a:headEnd/>
            <a:tailEnd/>
          </a:ln>
          <a:effectLst/>
        </p:spPr>
        <p:txBody>
          <a:bodyPr lIns="63500" tIns="0" rIns="64800" bIns="0" rtlCol="0" anchor="ctr"/>
          <a:lstStyle/>
          <a:p>
            <a:pPr algn="ctr">
              <a:spcBef>
                <a:spcPct val="0"/>
              </a:spcBef>
              <a:buClrTx/>
              <a:buSzPct val="90000"/>
            </a:pPr>
            <a:r>
              <a:rPr lang="en-US" sz="1100" b="1" i="1" dirty="0" smtClean="0">
                <a:cs typeface="Arial" pitchFamily="34" charset="0"/>
              </a:rPr>
              <a:t>Stocks , Bonds &amp; Funds</a:t>
            </a:r>
            <a:endParaRPr lang="en-US" sz="1100" b="1" i="1" dirty="0">
              <a:cs typeface="Arial" pitchFamily="34" charset="0"/>
            </a:endParaRPr>
          </a:p>
        </p:txBody>
      </p:sp>
      <p:sp>
        <p:nvSpPr>
          <p:cNvPr id="43" name="Rectangle 42"/>
          <p:cNvSpPr/>
          <p:nvPr/>
        </p:nvSpPr>
        <p:spPr bwMode="gray">
          <a:xfrm>
            <a:off x="4807154" y="4833296"/>
            <a:ext cx="1312731" cy="444137"/>
          </a:xfrm>
          <a:prstGeom prst="rect">
            <a:avLst/>
          </a:prstGeom>
          <a:solidFill>
            <a:schemeClr val="accent6">
              <a:lumMod val="60000"/>
              <a:lumOff val="40000"/>
            </a:schemeClr>
          </a:solidFill>
          <a:ln w="9525" algn="ctr">
            <a:noFill/>
            <a:miter lim="800000"/>
            <a:headEnd/>
            <a:tailEnd/>
          </a:ln>
          <a:effectLst/>
        </p:spPr>
        <p:txBody>
          <a:bodyPr lIns="63500" tIns="0" rIns="64800" bIns="0" rtlCol="0" anchor="ctr"/>
          <a:lstStyle/>
          <a:p>
            <a:pPr algn="ctr">
              <a:spcBef>
                <a:spcPct val="0"/>
              </a:spcBef>
              <a:buClrTx/>
              <a:buSzPct val="90000"/>
            </a:pPr>
            <a:r>
              <a:rPr lang="en-US" sz="1100" b="1" i="1" dirty="0" smtClean="0">
                <a:cs typeface="Arial" pitchFamily="34" charset="0"/>
              </a:rPr>
              <a:t>Retirement Accounts</a:t>
            </a:r>
            <a:endParaRPr lang="en-US" sz="1100" b="1" i="1" dirty="0">
              <a:cs typeface="Arial" pitchFamily="34" charset="0"/>
            </a:endParaRPr>
          </a:p>
        </p:txBody>
      </p:sp>
      <p:sp>
        <p:nvSpPr>
          <p:cNvPr id="45" name="Rectangle 44"/>
          <p:cNvSpPr/>
          <p:nvPr/>
        </p:nvSpPr>
        <p:spPr bwMode="gray">
          <a:xfrm>
            <a:off x="6649053" y="1972482"/>
            <a:ext cx="1312731" cy="444137"/>
          </a:xfrm>
          <a:prstGeom prst="rect">
            <a:avLst/>
          </a:prstGeom>
          <a:solidFill>
            <a:schemeClr val="accent6">
              <a:lumMod val="60000"/>
              <a:lumOff val="40000"/>
            </a:schemeClr>
          </a:solidFill>
          <a:ln w="9525" algn="ctr">
            <a:noFill/>
            <a:miter lim="800000"/>
            <a:headEnd/>
            <a:tailEnd/>
          </a:ln>
          <a:effectLst/>
        </p:spPr>
        <p:txBody>
          <a:bodyPr lIns="63500" tIns="0" rIns="64800" bIns="0" rtlCol="0" anchor="ctr"/>
          <a:lstStyle/>
          <a:p>
            <a:pPr algn="ctr">
              <a:spcBef>
                <a:spcPct val="0"/>
              </a:spcBef>
              <a:buClrTx/>
              <a:buSzPct val="90000"/>
            </a:pPr>
            <a:r>
              <a:rPr lang="en-US" sz="1100" b="1" i="1" dirty="0" smtClean="0">
                <a:cs typeface="Arial" pitchFamily="34" charset="0"/>
              </a:rPr>
              <a:t>Asset</a:t>
            </a:r>
            <a:r>
              <a:rPr lang="en-US" sz="1100" b="1" i="1" dirty="0" smtClean="0">
                <a:solidFill>
                  <a:schemeClr val="bg1"/>
                </a:solidFill>
                <a:cs typeface="Arial" pitchFamily="34" charset="0"/>
              </a:rPr>
              <a:t> </a:t>
            </a:r>
            <a:r>
              <a:rPr lang="en-US" sz="1100" b="1" i="1" dirty="0" smtClean="0">
                <a:cs typeface="Arial" pitchFamily="34" charset="0"/>
              </a:rPr>
              <a:t>Management</a:t>
            </a:r>
            <a:endParaRPr lang="en-US" sz="1100" b="1" i="1" dirty="0">
              <a:cs typeface="Arial" pitchFamily="34" charset="0"/>
            </a:endParaRPr>
          </a:p>
        </p:txBody>
      </p:sp>
      <p:sp>
        <p:nvSpPr>
          <p:cNvPr id="46" name="Rectangle 45"/>
          <p:cNvSpPr/>
          <p:nvPr/>
        </p:nvSpPr>
        <p:spPr bwMode="gray">
          <a:xfrm>
            <a:off x="6657760" y="2542898"/>
            <a:ext cx="1312731" cy="444137"/>
          </a:xfrm>
          <a:prstGeom prst="rect">
            <a:avLst/>
          </a:prstGeom>
          <a:solidFill>
            <a:schemeClr val="accent6">
              <a:lumMod val="60000"/>
              <a:lumOff val="40000"/>
            </a:schemeClr>
          </a:solidFill>
          <a:ln w="9525" algn="ctr">
            <a:noFill/>
            <a:miter lim="800000"/>
            <a:headEnd/>
            <a:tailEnd/>
          </a:ln>
          <a:effectLst/>
        </p:spPr>
        <p:txBody>
          <a:bodyPr lIns="63500" tIns="0" rIns="64800" bIns="0" rtlCol="0" anchor="ctr"/>
          <a:lstStyle/>
          <a:p>
            <a:pPr algn="ctr">
              <a:spcBef>
                <a:spcPct val="0"/>
              </a:spcBef>
              <a:buClrTx/>
              <a:buSzPct val="90000"/>
            </a:pPr>
            <a:r>
              <a:rPr lang="en-US" sz="1100" b="1" i="1" dirty="0" smtClean="0">
                <a:cs typeface="Arial" pitchFamily="34" charset="0"/>
              </a:rPr>
              <a:t>Asset Protection</a:t>
            </a:r>
            <a:endParaRPr lang="en-US" sz="1100" b="1" i="1" dirty="0">
              <a:cs typeface="Arial" pitchFamily="34" charset="0"/>
            </a:endParaRPr>
          </a:p>
        </p:txBody>
      </p:sp>
      <p:sp>
        <p:nvSpPr>
          <p:cNvPr id="47" name="Rectangle 46"/>
          <p:cNvSpPr/>
          <p:nvPr/>
        </p:nvSpPr>
        <p:spPr bwMode="gray">
          <a:xfrm>
            <a:off x="6666467" y="3126377"/>
            <a:ext cx="1312731" cy="444137"/>
          </a:xfrm>
          <a:prstGeom prst="rect">
            <a:avLst/>
          </a:prstGeom>
          <a:solidFill>
            <a:schemeClr val="accent6">
              <a:lumMod val="60000"/>
              <a:lumOff val="40000"/>
            </a:schemeClr>
          </a:solidFill>
          <a:ln w="9525" algn="ctr">
            <a:noFill/>
            <a:miter lim="800000"/>
            <a:headEnd/>
            <a:tailEnd/>
          </a:ln>
          <a:effectLst/>
        </p:spPr>
        <p:txBody>
          <a:bodyPr lIns="63500" tIns="0" rIns="64800" bIns="0" rtlCol="0" anchor="ctr"/>
          <a:lstStyle/>
          <a:p>
            <a:pPr algn="ctr">
              <a:spcBef>
                <a:spcPct val="0"/>
              </a:spcBef>
              <a:buClrTx/>
              <a:buSzPct val="90000"/>
            </a:pPr>
            <a:r>
              <a:rPr lang="en-US" sz="1100" b="1" i="1" dirty="0" smtClean="0">
                <a:cs typeface="Arial" pitchFamily="34" charset="0"/>
              </a:rPr>
              <a:t>Planning</a:t>
            </a:r>
            <a:endParaRPr lang="en-US" sz="1100" b="1" i="1" dirty="0">
              <a:cs typeface="Arial" pitchFamily="34" charset="0"/>
            </a:endParaRPr>
          </a:p>
        </p:txBody>
      </p:sp>
      <p:sp>
        <p:nvSpPr>
          <p:cNvPr id="49" name="Rectangle 48"/>
          <p:cNvSpPr/>
          <p:nvPr/>
        </p:nvSpPr>
        <p:spPr bwMode="gray">
          <a:xfrm>
            <a:off x="6670818" y="3692437"/>
            <a:ext cx="1312731" cy="444137"/>
          </a:xfrm>
          <a:prstGeom prst="rect">
            <a:avLst/>
          </a:prstGeom>
          <a:solidFill>
            <a:schemeClr val="accent6">
              <a:lumMod val="60000"/>
              <a:lumOff val="40000"/>
            </a:schemeClr>
          </a:solidFill>
          <a:ln w="9525" algn="ctr">
            <a:noFill/>
            <a:miter lim="800000"/>
            <a:headEnd/>
            <a:tailEnd/>
          </a:ln>
          <a:effectLst/>
        </p:spPr>
        <p:txBody>
          <a:bodyPr lIns="63500" tIns="0" rIns="64800" bIns="0" rtlCol="0" anchor="ctr"/>
          <a:lstStyle/>
          <a:p>
            <a:pPr algn="ctr">
              <a:spcBef>
                <a:spcPct val="0"/>
              </a:spcBef>
              <a:buClrTx/>
              <a:buSzPct val="90000"/>
            </a:pPr>
            <a:r>
              <a:rPr lang="en-US" sz="1100" b="1" i="1" dirty="0" smtClean="0">
                <a:cs typeface="Arial" pitchFamily="34" charset="0"/>
              </a:rPr>
              <a:t>Personal Banking</a:t>
            </a:r>
            <a:endParaRPr lang="en-US" sz="1100" b="1" i="1" dirty="0">
              <a:cs typeface="Arial" pitchFamily="34" charset="0"/>
            </a:endParaRPr>
          </a:p>
        </p:txBody>
      </p:sp>
      <p:sp>
        <p:nvSpPr>
          <p:cNvPr id="5" name="Rectangle 4"/>
          <p:cNvSpPr/>
          <p:nvPr/>
        </p:nvSpPr>
        <p:spPr bwMode="gray">
          <a:xfrm>
            <a:off x="5024274" y="5917500"/>
            <a:ext cx="856762" cy="222069"/>
          </a:xfrm>
          <a:prstGeom prst="rect">
            <a:avLst/>
          </a:prstGeom>
          <a:solidFill>
            <a:srgbClr val="FF0000"/>
          </a:solidFill>
          <a:ln w="9525" algn="ctr">
            <a:noFill/>
            <a:miter lim="800000"/>
            <a:headEnd/>
            <a:tailEnd/>
          </a:ln>
          <a:effectLst/>
        </p:spPr>
        <p:txBody>
          <a:bodyPr lIns="63500" tIns="0" rIns="64800" bIns="0" rtlCol="0" anchor="ctr"/>
          <a:lstStyle/>
          <a:p>
            <a:pPr algn="ctr">
              <a:spcBef>
                <a:spcPct val="0"/>
              </a:spcBef>
              <a:buClrTx/>
              <a:buSzPct val="90000"/>
            </a:pPr>
            <a:endParaRPr lang="en-US" sz="1600" b="1" dirty="0">
              <a:solidFill>
                <a:srgbClr val="FF0000"/>
              </a:solidFill>
              <a:cs typeface="Arial" pitchFamily="34" charset="0"/>
            </a:endParaRPr>
          </a:p>
        </p:txBody>
      </p:sp>
    </p:spTree>
    <p:extLst>
      <p:ext uri="{BB962C8B-B14F-4D97-AF65-F5344CB8AC3E}">
        <p14:creationId xmlns:p14="http://schemas.microsoft.com/office/powerpoint/2010/main" val="3811948914"/>
      </p:ext>
    </p:extLst>
  </p:cSld>
  <p:clrMapOvr>
    <a:masterClrMapping/>
  </p:clrMapOvr>
  <p:transition spd="slow">
    <p:wip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65759" y="120424"/>
            <a:ext cx="8386355" cy="715599"/>
          </a:xfrm>
          <a:solidFill>
            <a:schemeClr val="accent2">
              <a:lumMod val="20000"/>
              <a:lumOff val="80000"/>
            </a:schemeClr>
          </a:solidFill>
        </p:spPr>
        <p:txBody>
          <a:bodyPr vert="horz" lIns="0" tIns="0" rIns="0" bIns="0" rtlCol="0" anchor="ctr" anchorCtr="0">
            <a:normAutofit/>
          </a:bodyPr>
          <a:lstStyle/>
          <a:p>
            <a:pPr algn="ctr"/>
            <a:r>
              <a:rPr lang="en-US" sz="2400" b="1" dirty="0">
                <a:solidFill>
                  <a:schemeClr val="accent1">
                    <a:lumMod val="75000"/>
                  </a:schemeClr>
                </a:solidFill>
                <a:latin typeface="Calibri" pitchFamily="34" charset="0"/>
              </a:rPr>
              <a:t>PNC Financial Services</a:t>
            </a:r>
          </a:p>
        </p:txBody>
      </p:sp>
      <p:sp>
        <p:nvSpPr>
          <p:cNvPr id="3" name="Slide Number Placeholder 2"/>
          <p:cNvSpPr>
            <a:spLocks noGrp="1"/>
          </p:cNvSpPr>
          <p:nvPr>
            <p:ph type="sldNum" sz="quarter" idx="12"/>
          </p:nvPr>
        </p:nvSpPr>
        <p:spPr/>
        <p:txBody>
          <a:bodyPr/>
          <a:lstStyle/>
          <a:p>
            <a:fld id="{525A3C56-E491-49B2-93F3-63532DF516BC}" type="slidenum">
              <a:rPr lang="en-US" smtClean="0"/>
              <a:pPr/>
              <a:t>42</a:t>
            </a:fld>
            <a:endParaRPr lang="en-US" dirty="0"/>
          </a:p>
        </p:txBody>
      </p:sp>
      <p:sp>
        <p:nvSpPr>
          <p:cNvPr id="4" name="Rectangle 3"/>
          <p:cNvSpPr/>
          <p:nvPr/>
        </p:nvSpPr>
        <p:spPr>
          <a:xfrm>
            <a:off x="381410" y="900995"/>
            <a:ext cx="8355055" cy="5346695"/>
          </a:xfrm>
          <a:prstGeom prst="rect">
            <a:avLst/>
          </a:prstGeom>
          <a:solidFill>
            <a:schemeClr val="accent2">
              <a:lumMod val="20000"/>
              <a:lumOff val="80000"/>
            </a:schemeClr>
          </a:solidFill>
        </p:spPr>
        <p:txBody>
          <a:bodyPr wrap="square">
            <a:spAutoFit/>
          </a:bodyPr>
          <a:lstStyle/>
          <a:p>
            <a:pPr algn="ctr"/>
            <a:r>
              <a:rPr lang="en-US" b="1" dirty="0" smtClean="0">
                <a:solidFill>
                  <a:schemeClr val="accent1">
                    <a:lumMod val="75000"/>
                  </a:schemeClr>
                </a:solidFill>
                <a:latin typeface="Calibri" pitchFamily="34" charset="0"/>
              </a:rPr>
              <a:t>CGI C &amp; IB solutions to PNC</a:t>
            </a:r>
            <a:endParaRPr lang="en-US" b="1" dirty="0">
              <a:solidFill>
                <a:schemeClr val="accent1">
                  <a:lumMod val="75000"/>
                </a:schemeClr>
              </a:solidFill>
              <a:latin typeface="Calibri" pitchFamily="34" charset="0"/>
            </a:endParaRPr>
          </a:p>
          <a:p>
            <a:pPr algn="ctr"/>
            <a:endParaRPr lang="en-US" b="1" dirty="0" smtClean="0">
              <a:solidFill>
                <a:schemeClr val="accent1">
                  <a:lumMod val="75000"/>
                </a:schemeClr>
              </a:solidFill>
              <a:latin typeface="Calibri" pitchFamily="34" charset="0"/>
            </a:endParaRPr>
          </a:p>
          <a:p>
            <a:pPr algn="ctr"/>
            <a:endParaRPr lang="en-US" b="1" dirty="0">
              <a:latin typeface="Calibri" pitchFamily="34" charset="0"/>
            </a:endParaRPr>
          </a:p>
          <a:p>
            <a:pPr algn="ctr"/>
            <a:endParaRPr lang="en-US" b="1" dirty="0" smtClean="0">
              <a:latin typeface="Calibri" pitchFamily="34" charset="0"/>
            </a:endParaRPr>
          </a:p>
          <a:p>
            <a:pPr algn="ctr"/>
            <a:endParaRPr lang="en-US" b="1" dirty="0" smtClean="0">
              <a:latin typeface="Calibri" pitchFamily="34" charset="0"/>
            </a:endParaRPr>
          </a:p>
          <a:p>
            <a:pPr algn="ctr"/>
            <a:endParaRPr lang="en-US" b="1" dirty="0">
              <a:latin typeface="Calibri" pitchFamily="34" charset="0"/>
            </a:endParaRPr>
          </a:p>
          <a:p>
            <a:pPr algn="ctr"/>
            <a:endParaRPr lang="en-US" b="1" dirty="0" smtClean="0">
              <a:latin typeface="Calibri" pitchFamily="34" charset="0"/>
            </a:endParaRPr>
          </a:p>
          <a:p>
            <a:pPr algn="ctr"/>
            <a:endParaRPr lang="en-US" b="1" dirty="0" smtClean="0">
              <a:latin typeface="Calibri" pitchFamily="34" charset="0"/>
            </a:endParaRPr>
          </a:p>
          <a:p>
            <a:pPr algn="ctr"/>
            <a:endParaRPr lang="en-US" b="1" dirty="0">
              <a:latin typeface="Calibri" pitchFamily="34" charset="0"/>
            </a:endParaRPr>
          </a:p>
          <a:p>
            <a:pPr algn="ctr"/>
            <a:endParaRPr lang="en-US" b="1" dirty="0" smtClean="0">
              <a:latin typeface="Calibri" pitchFamily="34" charset="0"/>
            </a:endParaRPr>
          </a:p>
          <a:p>
            <a:pPr algn="ctr"/>
            <a:endParaRPr lang="en-US" b="1" dirty="0">
              <a:latin typeface="Calibri" pitchFamily="34" charset="0"/>
            </a:endParaRPr>
          </a:p>
          <a:p>
            <a:pPr algn="ctr"/>
            <a:endParaRPr lang="en-US" b="1" dirty="0" smtClean="0">
              <a:latin typeface="Calibri" pitchFamily="34" charset="0"/>
            </a:endParaRPr>
          </a:p>
          <a:p>
            <a:pPr algn="ctr"/>
            <a:endParaRPr lang="en-US" b="1" dirty="0" smtClean="0">
              <a:latin typeface="Calibri" pitchFamily="34" charset="0"/>
            </a:endParaRPr>
          </a:p>
          <a:p>
            <a:pPr algn="ctr"/>
            <a:endParaRPr lang="en-US" b="1" dirty="0">
              <a:latin typeface="Calibri" pitchFamily="34" charset="0"/>
            </a:endParaRPr>
          </a:p>
          <a:p>
            <a:pPr algn="ctr"/>
            <a:endParaRPr lang="en-US" b="1" dirty="0" smtClean="0">
              <a:latin typeface="Calibri" pitchFamily="34" charset="0"/>
            </a:endParaRPr>
          </a:p>
          <a:p>
            <a:pPr algn="ctr"/>
            <a:endParaRPr lang="en-US" b="1" dirty="0">
              <a:latin typeface="Calibri" pitchFamily="34" charset="0"/>
            </a:endParaRPr>
          </a:p>
          <a:p>
            <a:pPr algn="ctr"/>
            <a:endParaRPr lang="en-US" b="1" dirty="0" smtClean="0">
              <a:latin typeface="Calibri" pitchFamily="34" charset="0"/>
            </a:endParaRPr>
          </a:p>
          <a:p>
            <a:pPr algn="ctr"/>
            <a:endParaRPr lang="en-US" b="1" dirty="0">
              <a:latin typeface="Calibri" pitchFamily="34" charset="0"/>
            </a:endParaRPr>
          </a:p>
          <a:p>
            <a:pPr algn="ctr"/>
            <a:r>
              <a:rPr lang="en-US" sz="1400" dirty="0" smtClean="0">
                <a:latin typeface="Calibri" pitchFamily="34" charset="0"/>
              </a:rPr>
              <a:t>			       			CGI Retail Banking solutions to PNC</a:t>
            </a:r>
            <a:endParaRPr lang="en-US" b="1" dirty="0">
              <a:latin typeface="Calibri" pitchFamily="34" charset="0"/>
            </a:endParaRPr>
          </a:p>
        </p:txBody>
      </p:sp>
      <p:grpSp>
        <p:nvGrpSpPr>
          <p:cNvPr id="10" name="Group 9"/>
          <p:cNvGrpSpPr/>
          <p:nvPr/>
        </p:nvGrpSpPr>
        <p:grpSpPr>
          <a:xfrm>
            <a:off x="862149" y="1347429"/>
            <a:ext cx="7071250" cy="485503"/>
            <a:chOff x="862149" y="1460861"/>
            <a:chExt cx="7071250" cy="485503"/>
          </a:xfrm>
        </p:grpSpPr>
        <p:sp>
          <p:nvSpPr>
            <p:cNvPr id="2" name="Rectangle 1"/>
            <p:cNvSpPr/>
            <p:nvPr/>
          </p:nvSpPr>
          <p:spPr bwMode="gray">
            <a:xfrm>
              <a:off x="862149" y="1489164"/>
              <a:ext cx="1312731" cy="4572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lIns="63500" tIns="0" rIns="64800" bIns="0" rtlCol="0" anchor="ctr"/>
            <a:lstStyle/>
            <a:p>
              <a:pPr algn="ctr">
                <a:spcBef>
                  <a:spcPct val="0"/>
                </a:spcBef>
                <a:buClrTx/>
                <a:buSzPct val="90000"/>
              </a:pPr>
              <a:r>
                <a:rPr lang="en-US" sz="1400" b="1" dirty="0" smtClean="0">
                  <a:solidFill>
                    <a:schemeClr val="tx1"/>
                  </a:solidFill>
                  <a:latin typeface="Calibri" pitchFamily="34" charset="0"/>
                  <a:cs typeface="Arial" pitchFamily="34" charset="0"/>
                </a:rPr>
                <a:t>Banking</a:t>
              </a:r>
              <a:endParaRPr lang="en-US" sz="1600" b="1" dirty="0">
                <a:solidFill>
                  <a:schemeClr val="tx1"/>
                </a:solidFill>
                <a:latin typeface="Calibri" pitchFamily="34" charset="0"/>
                <a:cs typeface="Arial" pitchFamily="34" charset="0"/>
              </a:endParaRPr>
            </a:p>
          </p:txBody>
        </p:sp>
        <p:sp>
          <p:nvSpPr>
            <p:cNvPr id="8" name="Rectangle 7"/>
            <p:cNvSpPr/>
            <p:nvPr/>
          </p:nvSpPr>
          <p:spPr bwMode="gray">
            <a:xfrm>
              <a:off x="6620668" y="1478279"/>
              <a:ext cx="1312731" cy="4572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lIns="63500" tIns="0" rIns="64800" bIns="0" rtlCol="0" anchor="ctr"/>
            <a:lstStyle/>
            <a:p>
              <a:pPr algn="ctr">
                <a:spcBef>
                  <a:spcPct val="0"/>
                </a:spcBef>
                <a:buClrTx/>
                <a:buSzPct val="90000"/>
              </a:pPr>
              <a:r>
                <a:rPr lang="en-US" sz="1200" b="1" dirty="0" smtClean="0">
                  <a:latin typeface="Calibri" pitchFamily="34" charset="0"/>
                  <a:cs typeface="Arial" pitchFamily="34" charset="0"/>
                </a:rPr>
                <a:t>Wealth Management</a:t>
              </a:r>
              <a:endParaRPr lang="en-US" sz="1200" b="1" dirty="0">
                <a:latin typeface="Calibri" pitchFamily="34" charset="0"/>
                <a:cs typeface="Arial" pitchFamily="34" charset="0"/>
              </a:endParaRPr>
            </a:p>
          </p:txBody>
        </p:sp>
        <p:sp>
          <p:nvSpPr>
            <p:cNvPr id="9" name="Rectangle 8"/>
            <p:cNvSpPr/>
            <p:nvPr/>
          </p:nvSpPr>
          <p:spPr bwMode="gray">
            <a:xfrm>
              <a:off x="4761343" y="1460861"/>
              <a:ext cx="1312731" cy="4572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lIns="63500" tIns="0" rIns="64800" bIns="0" rtlCol="0" anchor="ctr"/>
            <a:lstStyle/>
            <a:p>
              <a:pPr algn="ctr">
                <a:spcBef>
                  <a:spcPct val="0"/>
                </a:spcBef>
                <a:buClrTx/>
                <a:buSzPct val="90000"/>
              </a:pPr>
              <a:r>
                <a:rPr lang="en-US" sz="1400" b="1" dirty="0">
                  <a:solidFill>
                    <a:schemeClr val="tx1"/>
                  </a:solidFill>
                  <a:latin typeface="Calibri" pitchFamily="34" charset="0"/>
                  <a:cs typeface="Arial" pitchFamily="34" charset="0"/>
                </a:rPr>
                <a:t>Investments</a:t>
              </a:r>
              <a:r>
                <a:rPr lang="en-US" sz="1200" b="1" dirty="0" smtClean="0">
                  <a:solidFill>
                    <a:schemeClr val="bg1"/>
                  </a:solidFill>
                  <a:latin typeface="Calibri" pitchFamily="34" charset="0"/>
                  <a:cs typeface="Arial" pitchFamily="34" charset="0"/>
                </a:rPr>
                <a:t>      </a:t>
              </a:r>
              <a:r>
                <a:rPr lang="en-US" sz="1200" b="1" dirty="0" smtClean="0">
                  <a:latin typeface="Calibri" pitchFamily="34" charset="0"/>
                  <a:cs typeface="Arial" pitchFamily="34" charset="0"/>
                </a:rPr>
                <a:t>&amp;</a:t>
              </a:r>
              <a:r>
                <a:rPr lang="en-US" sz="1200" b="1" dirty="0" smtClean="0">
                  <a:solidFill>
                    <a:schemeClr val="bg1"/>
                  </a:solidFill>
                  <a:latin typeface="Calibri" pitchFamily="34" charset="0"/>
                  <a:cs typeface="Arial" pitchFamily="34" charset="0"/>
                </a:rPr>
                <a:t> </a:t>
              </a:r>
              <a:r>
                <a:rPr lang="en-US" sz="1400" b="1" dirty="0">
                  <a:solidFill>
                    <a:schemeClr val="tx1"/>
                  </a:solidFill>
                  <a:latin typeface="Calibri" pitchFamily="34" charset="0"/>
                  <a:cs typeface="Arial" pitchFamily="34" charset="0"/>
                </a:rPr>
                <a:t>Retirement</a:t>
              </a:r>
            </a:p>
          </p:txBody>
        </p:sp>
      </p:grpSp>
      <p:sp>
        <p:nvSpPr>
          <p:cNvPr id="12" name="Rectangle 11"/>
          <p:cNvSpPr/>
          <p:nvPr/>
        </p:nvSpPr>
        <p:spPr bwMode="gray">
          <a:xfrm>
            <a:off x="2728354" y="1361181"/>
            <a:ext cx="1240187" cy="4572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lIns="63500" tIns="0" rIns="64800" bIns="0" rtlCol="0" anchor="ctr"/>
          <a:lstStyle/>
          <a:p>
            <a:pPr algn="ctr">
              <a:spcBef>
                <a:spcPct val="0"/>
              </a:spcBef>
              <a:buClrTx/>
              <a:buSzPct val="90000"/>
            </a:pPr>
            <a:r>
              <a:rPr lang="en-US" sz="1400" b="1" dirty="0">
                <a:solidFill>
                  <a:schemeClr val="tx1"/>
                </a:solidFill>
                <a:latin typeface="Calibri" pitchFamily="34" charset="0"/>
                <a:cs typeface="Arial" pitchFamily="34" charset="0"/>
              </a:rPr>
              <a:t>Borrowing</a:t>
            </a:r>
          </a:p>
        </p:txBody>
      </p:sp>
      <p:sp>
        <p:nvSpPr>
          <p:cNvPr id="7" name="Rectangle 6"/>
          <p:cNvSpPr/>
          <p:nvPr/>
        </p:nvSpPr>
        <p:spPr bwMode="gray">
          <a:xfrm>
            <a:off x="862149" y="1985550"/>
            <a:ext cx="1312731" cy="444137"/>
          </a:xfrm>
          <a:prstGeom prst="rect">
            <a:avLst/>
          </a:prstGeom>
          <a:solidFill>
            <a:srgbClr val="FF0000"/>
          </a:solidFill>
          <a:ln w="9525" algn="ctr">
            <a:solidFill>
              <a:schemeClr val="bg2">
                <a:lumMod val="60000"/>
                <a:lumOff val="40000"/>
              </a:schemeClr>
            </a:solidFill>
            <a:miter lim="800000"/>
            <a:headEnd/>
            <a:tailEnd/>
          </a:ln>
          <a:effectLst/>
        </p:spPr>
        <p:txBody>
          <a:bodyPr lIns="63500" tIns="0" rIns="64800" bIns="0" rtlCol="0" anchor="ctr"/>
          <a:lstStyle/>
          <a:p>
            <a:pPr algn="ctr">
              <a:spcBef>
                <a:spcPct val="0"/>
              </a:spcBef>
              <a:buClrTx/>
              <a:buSzPct val="90000"/>
            </a:pPr>
            <a:r>
              <a:rPr lang="en-US" sz="1100" b="1" i="1" dirty="0" smtClean="0">
                <a:cs typeface="Arial" pitchFamily="34" charset="0"/>
              </a:rPr>
              <a:t>Checking</a:t>
            </a:r>
            <a:endParaRPr lang="en-US" sz="1100" b="1" i="1" dirty="0">
              <a:cs typeface="Arial" pitchFamily="34" charset="0"/>
            </a:endParaRPr>
          </a:p>
        </p:txBody>
      </p:sp>
      <p:sp>
        <p:nvSpPr>
          <p:cNvPr id="14" name="Rectangle 13"/>
          <p:cNvSpPr/>
          <p:nvPr/>
        </p:nvSpPr>
        <p:spPr bwMode="gray">
          <a:xfrm>
            <a:off x="870856" y="2516777"/>
            <a:ext cx="1312731" cy="444137"/>
          </a:xfrm>
          <a:prstGeom prst="rect">
            <a:avLst/>
          </a:prstGeom>
          <a:solidFill>
            <a:srgbClr val="FF0000"/>
          </a:solidFill>
          <a:ln w="9525" algn="ctr">
            <a:solidFill>
              <a:schemeClr val="bg2">
                <a:lumMod val="60000"/>
                <a:lumOff val="40000"/>
              </a:schemeClr>
            </a:solidFill>
            <a:miter lim="800000"/>
            <a:headEnd/>
            <a:tailEnd/>
          </a:ln>
          <a:effectLst/>
        </p:spPr>
        <p:txBody>
          <a:bodyPr lIns="63500" tIns="0" rIns="64800" bIns="0" rtlCol="0" anchor="ctr"/>
          <a:lstStyle/>
          <a:p>
            <a:pPr algn="ctr">
              <a:spcBef>
                <a:spcPct val="0"/>
              </a:spcBef>
              <a:buSzPct val="90000"/>
            </a:pPr>
            <a:r>
              <a:rPr lang="en-US" sz="1100" b="1" i="1" dirty="0">
                <a:cs typeface="Arial" pitchFamily="34" charset="0"/>
              </a:rPr>
              <a:t>Savings</a:t>
            </a:r>
          </a:p>
        </p:txBody>
      </p:sp>
      <p:sp>
        <p:nvSpPr>
          <p:cNvPr id="15" name="Rectangle 14"/>
          <p:cNvSpPr/>
          <p:nvPr/>
        </p:nvSpPr>
        <p:spPr bwMode="gray">
          <a:xfrm>
            <a:off x="879563" y="3074130"/>
            <a:ext cx="1312731" cy="444137"/>
          </a:xfrm>
          <a:prstGeom prst="rect">
            <a:avLst/>
          </a:prstGeom>
          <a:solidFill>
            <a:srgbClr val="FF0000"/>
          </a:solidFill>
          <a:ln w="9525" algn="ctr">
            <a:noFill/>
            <a:miter lim="800000"/>
            <a:headEnd/>
            <a:tailEnd/>
          </a:ln>
          <a:effectLst/>
        </p:spPr>
        <p:txBody>
          <a:bodyPr lIns="63500" tIns="0" rIns="64800" bIns="0" rtlCol="0" anchor="ctr"/>
          <a:lstStyle/>
          <a:p>
            <a:pPr algn="ctr">
              <a:spcBef>
                <a:spcPct val="0"/>
              </a:spcBef>
              <a:buClrTx/>
              <a:buSzPct val="90000"/>
            </a:pPr>
            <a:r>
              <a:rPr lang="en-US" sz="1100" b="1" i="1" dirty="0" smtClean="0">
                <a:cs typeface="Arial" pitchFamily="34" charset="0"/>
              </a:rPr>
              <a:t>Credit Cards</a:t>
            </a:r>
            <a:endParaRPr lang="en-US" sz="1100" b="1" i="1" dirty="0">
              <a:cs typeface="Arial" pitchFamily="34" charset="0"/>
            </a:endParaRPr>
          </a:p>
        </p:txBody>
      </p:sp>
      <p:sp>
        <p:nvSpPr>
          <p:cNvPr id="16" name="Rectangle 15"/>
          <p:cNvSpPr/>
          <p:nvPr/>
        </p:nvSpPr>
        <p:spPr bwMode="gray">
          <a:xfrm>
            <a:off x="888270" y="4180129"/>
            <a:ext cx="1312731" cy="444137"/>
          </a:xfrm>
          <a:prstGeom prst="rect">
            <a:avLst/>
          </a:prstGeom>
          <a:solidFill>
            <a:srgbClr val="FF0000"/>
          </a:solidFill>
          <a:ln w="9525" algn="ctr">
            <a:noFill/>
            <a:miter lim="800000"/>
            <a:headEnd/>
            <a:tailEnd/>
          </a:ln>
          <a:effectLst/>
        </p:spPr>
        <p:txBody>
          <a:bodyPr lIns="63500" tIns="0" rIns="64800" bIns="0" rtlCol="0" anchor="ctr"/>
          <a:lstStyle/>
          <a:p>
            <a:pPr algn="ctr">
              <a:spcBef>
                <a:spcPct val="0"/>
              </a:spcBef>
              <a:buClrTx/>
              <a:buSzPct val="90000"/>
            </a:pPr>
            <a:r>
              <a:rPr lang="en-US" sz="1100" b="1" i="1" dirty="0" smtClean="0">
                <a:cs typeface="Arial" pitchFamily="34" charset="0"/>
              </a:rPr>
              <a:t>Online &amp; Mobile Banking</a:t>
            </a:r>
            <a:endParaRPr lang="en-US" sz="1100" b="1" i="1" dirty="0">
              <a:cs typeface="Arial" pitchFamily="34" charset="0"/>
            </a:endParaRPr>
          </a:p>
        </p:txBody>
      </p:sp>
      <p:sp>
        <p:nvSpPr>
          <p:cNvPr id="17" name="Rectangle 16"/>
          <p:cNvSpPr/>
          <p:nvPr/>
        </p:nvSpPr>
        <p:spPr bwMode="gray">
          <a:xfrm>
            <a:off x="883914" y="3614064"/>
            <a:ext cx="1312731" cy="444137"/>
          </a:xfrm>
          <a:prstGeom prst="rect">
            <a:avLst/>
          </a:prstGeom>
          <a:solidFill>
            <a:srgbClr val="FF0000"/>
          </a:solidFill>
          <a:ln w="9525" algn="ctr">
            <a:solidFill>
              <a:schemeClr val="bg2">
                <a:lumMod val="60000"/>
                <a:lumOff val="40000"/>
              </a:schemeClr>
            </a:solidFill>
            <a:miter lim="800000"/>
            <a:headEnd/>
            <a:tailEnd/>
          </a:ln>
          <a:effectLst/>
        </p:spPr>
        <p:txBody>
          <a:bodyPr lIns="63500" tIns="0" rIns="64800" bIns="0" rtlCol="0" anchor="ctr"/>
          <a:lstStyle/>
          <a:p>
            <a:pPr algn="ctr">
              <a:spcBef>
                <a:spcPct val="0"/>
              </a:spcBef>
              <a:buSzPct val="90000"/>
            </a:pPr>
            <a:r>
              <a:rPr lang="en-US" sz="1100" b="1" i="1" dirty="0">
                <a:cs typeface="Arial" pitchFamily="34" charset="0"/>
              </a:rPr>
              <a:t>Debit &amp; Prepaid cards</a:t>
            </a:r>
          </a:p>
        </p:txBody>
      </p:sp>
      <p:sp>
        <p:nvSpPr>
          <p:cNvPr id="18" name="Rectangle 17"/>
          <p:cNvSpPr/>
          <p:nvPr/>
        </p:nvSpPr>
        <p:spPr bwMode="gray">
          <a:xfrm>
            <a:off x="896981" y="4715707"/>
            <a:ext cx="1312731" cy="444137"/>
          </a:xfrm>
          <a:prstGeom prst="rect">
            <a:avLst/>
          </a:prstGeom>
          <a:solidFill>
            <a:schemeClr val="accent6">
              <a:lumMod val="60000"/>
              <a:lumOff val="40000"/>
            </a:schemeClr>
          </a:solidFill>
          <a:ln w="9525" algn="ctr">
            <a:solidFill>
              <a:schemeClr val="bg2">
                <a:lumMod val="60000"/>
                <a:lumOff val="40000"/>
              </a:schemeClr>
            </a:solidFill>
            <a:miter lim="800000"/>
            <a:headEnd/>
            <a:tailEnd/>
          </a:ln>
          <a:effectLst/>
        </p:spPr>
        <p:txBody>
          <a:bodyPr lIns="63500" tIns="0" rIns="64800" bIns="0" rtlCol="0" anchor="ctr"/>
          <a:lstStyle/>
          <a:p>
            <a:pPr algn="ctr">
              <a:spcBef>
                <a:spcPct val="0"/>
              </a:spcBef>
              <a:buSzPct val="90000"/>
            </a:pPr>
            <a:r>
              <a:rPr lang="en-US" sz="1100" b="1" i="1" dirty="0">
                <a:cs typeface="Arial" pitchFamily="34" charset="0"/>
              </a:rPr>
              <a:t>Workplace Banking</a:t>
            </a:r>
          </a:p>
        </p:txBody>
      </p:sp>
      <p:sp>
        <p:nvSpPr>
          <p:cNvPr id="19" name="Rectangle 18"/>
          <p:cNvSpPr/>
          <p:nvPr/>
        </p:nvSpPr>
        <p:spPr bwMode="gray">
          <a:xfrm>
            <a:off x="905684" y="5255646"/>
            <a:ext cx="1312731" cy="444137"/>
          </a:xfrm>
          <a:prstGeom prst="rect">
            <a:avLst/>
          </a:prstGeom>
          <a:solidFill>
            <a:schemeClr val="accent6">
              <a:lumMod val="60000"/>
              <a:lumOff val="40000"/>
            </a:schemeClr>
          </a:solidFill>
          <a:ln w="9525" algn="ctr">
            <a:noFill/>
            <a:miter lim="800000"/>
            <a:headEnd/>
            <a:tailEnd/>
          </a:ln>
          <a:effectLst/>
        </p:spPr>
        <p:txBody>
          <a:bodyPr lIns="63500" tIns="0" rIns="64800" bIns="0" rtlCol="0" anchor="ctr"/>
          <a:lstStyle/>
          <a:p>
            <a:pPr algn="ctr">
              <a:spcBef>
                <a:spcPct val="0"/>
              </a:spcBef>
              <a:buClrTx/>
              <a:buSzPct val="90000"/>
            </a:pPr>
            <a:r>
              <a:rPr lang="en-US" sz="1100" b="1" i="1" dirty="0" smtClean="0">
                <a:cs typeface="Arial" pitchFamily="34" charset="0"/>
              </a:rPr>
              <a:t>Student Banking</a:t>
            </a:r>
            <a:endParaRPr lang="en-US" sz="1100" b="1" i="1" dirty="0">
              <a:cs typeface="Arial" pitchFamily="34" charset="0"/>
            </a:endParaRPr>
          </a:p>
        </p:txBody>
      </p:sp>
      <p:sp>
        <p:nvSpPr>
          <p:cNvPr id="20" name="Rectangle 19"/>
          <p:cNvSpPr/>
          <p:nvPr/>
        </p:nvSpPr>
        <p:spPr bwMode="gray">
          <a:xfrm>
            <a:off x="914391" y="5786873"/>
            <a:ext cx="1312731" cy="444137"/>
          </a:xfrm>
          <a:prstGeom prst="rect">
            <a:avLst/>
          </a:prstGeom>
          <a:solidFill>
            <a:schemeClr val="accent6">
              <a:lumMod val="60000"/>
              <a:lumOff val="40000"/>
            </a:schemeClr>
          </a:solidFill>
          <a:ln w="9525" algn="ctr">
            <a:noFill/>
            <a:miter lim="800000"/>
            <a:headEnd/>
            <a:tailEnd/>
          </a:ln>
          <a:effectLst/>
        </p:spPr>
        <p:txBody>
          <a:bodyPr lIns="63500" tIns="0" rIns="64800" bIns="0" rtlCol="0" anchor="ctr"/>
          <a:lstStyle/>
          <a:p>
            <a:pPr algn="ctr">
              <a:spcBef>
                <a:spcPct val="0"/>
              </a:spcBef>
              <a:buClrTx/>
              <a:buSzPct val="90000"/>
            </a:pPr>
            <a:r>
              <a:rPr lang="en-US" sz="1100" b="1" i="1" dirty="0" smtClean="0">
                <a:cs typeface="Arial" pitchFamily="34" charset="0"/>
              </a:rPr>
              <a:t>University</a:t>
            </a:r>
            <a:r>
              <a:rPr lang="en-US" sz="1100" b="1" i="1" dirty="0" smtClean="0">
                <a:solidFill>
                  <a:schemeClr val="bg1"/>
                </a:solidFill>
                <a:cs typeface="Arial" pitchFamily="34" charset="0"/>
              </a:rPr>
              <a:t> </a:t>
            </a:r>
            <a:r>
              <a:rPr lang="en-US" sz="1100" b="1" i="1" dirty="0" smtClean="0">
                <a:cs typeface="Arial" pitchFamily="34" charset="0"/>
              </a:rPr>
              <a:t>Banking</a:t>
            </a:r>
            <a:endParaRPr lang="en-US" sz="1100" b="1" i="1" dirty="0">
              <a:cs typeface="Arial" pitchFamily="34" charset="0"/>
            </a:endParaRPr>
          </a:p>
        </p:txBody>
      </p:sp>
      <p:sp>
        <p:nvSpPr>
          <p:cNvPr id="21" name="Rectangle 20">
            <a:hlinkClick r:id="rId2" action="ppaction://hlinksldjump"/>
            <a:hlinkHover r:id="rId2" action="ppaction://hlinksldjump"/>
          </p:cNvPr>
          <p:cNvSpPr/>
          <p:nvPr/>
        </p:nvSpPr>
        <p:spPr bwMode="gray">
          <a:xfrm>
            <a:off x="2699676" y="1968131"/>
            <a:ext cx="1312731" cy="444137"/>
          </a:xfrm>
          <a:prstGeom prst="rect">
            <a:avLst/>
          </a:prstGeom>
          <a:solidFill>
            <a:srgbClr val="FF0000"/>
          </a:solidFill>
          <a:ln w="9525" algn="ctr">
            <a:noFill/>
            <a:miter lim="800000"/>
            <a:headEnd/>
            <a:tailEnd/>
          </a:ln>
          <a:effectLst/>
        </p:spPr>
        <p:txBody>
          <a:bodyPr lIns="63500" tIns="0" rIns="64800" bIns="0" rtlCol="0" anchor="ctr"/>
          <a:lstStyle/>
          <a:p>
            <a:pPr algn="ctr">
              <a:spcBef>
                <a:spcPct val="0"/>
              </a:spcBef>
              <a:buClrTx/>
              <a:buSzPct val="90000"/>
            </a:pPr>
            <a:r>
              <a:rPr lang="en-US" sz="1100" b="1" i="1" dirty="0" smtClean="0">
                <a:latin typeface="Calibri" pitchFamily="34" charset="0"/>
                <a:cs typeface="Arial" pitchFamily="34" charset="0"/>
                <a:hlinkClick r:id="rId2" action="ppaction://hlinksldjump"/>
              </a:rPr>
              <a:t>Mortgages</a:t>
            </a:r>
            <a:endParaRPr lang="en-US" sz="1100" b="1" i="1" dirty="0">
              <a:latin typeface="Calibri" pitchFamily="34" charset="0"/>
              <a:cs typeface="Arial" pitchFamily="34" charset="0"/>
            </a:endParaRPr>
          </a:p>
        </p:txBody>
      </p:sp>
      <p:sp>
        <p:nvSpPr>
          <p:cNvPr id="22" name="Rectangle 21"/>
          <p:cNvSpPr/>
          <p:nvPr/>
        </p:nvSpPr>
        <p:spPr bwMode="gray">
          <a:xfrm>
            <a:off x="2708383" y="2538547"/>
            <a:ext cx="1312731" cy="444137"/>
          </a:xfrm>
          <a:prstGeom prst="rect">
            <a:avLst/>
          </a:prstGeom>
          <a:solidFill>
            <a:schemeClr val="accent6">
              <a:lumMod val="60000"/>
              <a:lumOff val="40000"/>
            </a:schemeClr>
          </a:solidFill>
          <a:ln w="9525" algn="ctr">
            <a:noFill/>
            <a:miter lim="800000"/>
            <a:headEnd/>
            <a:tailEnd/>
          </a:ln>
          <a:effectLst/>
        </p:spPr>
        <p:txBody>
          <a:bodyPr lIns="63500" tIns="0" rIns="64800" bIns="0" rtlCol="0" anchor="ctr"/>
          <a:lstStyle/>
          <a:p>
            <a:pPr algn="ctr">
              <a:spcBef>
                <a:spcPct val="0"/>
              </a:spcBef>
              <a:buClrTx/>
              <a:buSzPct val="90000"/>
            </a:pPr>
            <a:r>
              <a:rPr lang="en-US" sz="1100" b="1" i="1" dirty="0" smtClean="0">
                <a:cs typeface="Arial" pitchFamily="34" charset="0"/>
              </a:rPr>
              <a:t>Refinancing</a:t>
            </a:r>
            <a:endParaRPr lang="en-US" sz="1100" b="1" i="1" dirty="0">
              <a:cs typeface="Arial" pitchFamily="34" charset="0"/>
            </a:endParaRPr>
          </a:p>
        </p:txBody>
      </p:sp>
      <p:sp>
        <p:nvSpPr>
          <p:cNvPr id="23" name="Rectangle 22"/>
          <p:cNvSpPr/>
          <p:nvPr/>
        </p:nvSpPr>
        <p:spPr bwMode="gray">
          <a:xfrm>
            <a:off x="2717090" y="3122026"/>
            <a:ext cx="1312731" cy="444137"/>
          </a:xfrm>
          <a:prstGeom prst="rect">
            <a:avLst/>
          </a:prstGeom>
          <a:solidFill>
            <a:schemeClr val="accent6">
              <a:lumMod val="60000"/>
              <a:lumOff val="40000"/>
            </a:schemeClr>
          </a:solidFill>
          <a:ln w="9525" algn="ctr">
            <a:noFill/>
            <a:miter lim="800000"/>
            <a:headEnd/>
            <a:tailEnd/>
          </a:ln>
          <a:effectLst/>
        </p:spPr>
        <p:txBody>
          <a:bodyPr lIns="63500" tIns="0" rIns="64800" bIns="0" rtlCol="0" anchor="ctr"/>
          <a:lstStyle/>
          <a:p>
            <a:pPr algn="ctr">
              <a:spcBef>
                <a:spcPct val="0"/>
              </a:spcBef>
              <a:buClrTx/>
              <a:buSzPct val="90000"/>
            </a:pPr>
            <a:r>
              <a:rPr lang="en-US" sz="1100" b="1" i="1" dirty="0" smtClean="0">
                <a:cs typeface="Arial" pitchFamily="34" charset="0"/>
              </a:rPr>
              <a:t>Home Loans</a:t>
            </a:r>
            <a:endParaRPr lang="en-US" sz="1100" b="1" i="1" dirty="0">
              <a:cs typeface="Arial" pitchFamily="34" charset="0"/>
            </a:endParaRPr>
          </a:p>
        </p:txBody>
      </p:sp>
      <p:sp>
        <p:nvSpPr>
          <p:cNvPr id="24" name="Rectangle 23"/>
          <p:cNvSpPr/>
          <p:nvPr/>
        </p:nvSpPr>
        <p:spPr bwMode="gray">
          <a:xfrm>
            <a:off x="2725797" y="4228025"/>
            <a:ext cx="1312731" cy="444137"/>
          </a:xfrm>
          <a:prstGeom prst="rect">
            <a:avLst/>
          </a:prstGeom>
          <a:solidFill>
            <a:schemeClr val="accent6">
              <a:lumMod val="60000"/>
              <a:lumOff val="40000"/>
            </a:schemeClr>
          </a:solidFill>
          <a:ln w="9525" algn="ctr">
            <a:noFill/>
            <a:miter lim="800000"/>
            <a:headEnd/>
            <a:tailEnd/>
          </a:ln>
          <a:effectLst/>
        </p:spPr>
        <p:txBody>
          <a:bodyPr lIns="63500" tIns="0" rIns="64800" bIns="0" rtlCol="0" anchor="ctr"/>
          <a:lstStyle/>
          <a:p>
            <a:pPr algn="ctr">
              <a:spcBef>
                <a:spcPct val="0"/>
              </a:spcBef>
              <a:buClrTx/>
              <a:buSzPct val="90000"/>
            </a:pPr>
            <a:r>
              <a:rPr lang="en-US" sz="1100" b="1" i="1" dirty="0" smtClean="0">
                <a:cs typeface="Arial" pitchFamily="34" charset="0"/>
              </a:rPr>
              <a:t>Credit Cards</a:t>
            </a:r>
            <a:endParaRPr lang="en-US" sz="1100" b="1" i="1" dirty="0">
              <a:cs typeface="Arial" pitchFamily="34" charset="0"/>
            </a:endParaRPr>
          </a:p>
        </p:txBody>
      </p:sp>
      <p:sp>
        <p:nvSpPr>
          <p:cNvPr id="25" name="Rectangle 24"/>
          <p:cNvSpPr/>
          <p:nvPr/>
        </p:nvSpPr>
        <p:spPr bwMode="gray">
          <a:xfrm>
            <a:off x="2721441" y="3675023"/>
            <a:ext cx="1312731" cy="444137"/>
          </a:xfrm>
          <a:prstGeom prst="rect">
            <a:avLst/>
          </a:prstGeom>
          <a:solidFill>
            <a:schemeClr val="accent6">
              <a:lumMod val="60000"/>
              <a:lumOff val="40000"/>
            </a:schemeClr>
          </a:solidFill>
          <a:ln w="9525" algn="ctr">
            <a:noFill/>
            <a:miter lim="800000"/>
            <a:headEnd/>
            <a:tailEnd/>
          </a:ln>
          <a:effectLst/>
        </p:spPr>
        <p:txBody>
          <a:bodyPr lIns="63500" tIns="0" rIns="64800" bIns="0" rtlCol="0" anchor="ctr"/>
          <a:lstStyle/>
          <a:p>
            <a:pPr algn="ctr">
              <a:spcBef>
                <a:spcPct val="0"/>
              </a:spcBef>
              <a:buClrTx/>
              <a:buSzPct val="90000"/>
            </a:pPr>
            <a:r>
              <a:rPr lang="en-US" sz="1100" b="1" i="1" dirty="0" smtClean="0">
                <a:cs typeface="Arial" pitchFamily="34" charset="0"/>
              </a:rPr>
              <a:t>Auto Loans</a:t>
            </a:r>
            <a:endParaRPr lang="en-US" sz="1100" b="1" i="1" dirty="0">
              <a:cs typeface="Arial" pitchFamily="34" charset="0"/>
            </a:endParaRPr>
          </a:p>
        </p:txBody>
      </p:sp>
      <p:sp>
        <p:nvSpPr>
          <p:cNvPr id="36" name="Rectangle 35"/>
          <p:cNvSpPr/>
          <p:nvPr/>
        </p:nvSpPr>
        <p:spPr bwMode="gray">
          <a:xfrm>
            <a:off x="2734493" y="4824589"/>
            <a:ext cx="1312731" cy="444137"/>
          </a:xfrm>
          <a:prstGeom prst="rect">
            <a:avLst/>
          </a:prstGeom>
          <a:solidFill>
            <a:schemeClr val="accent6">
              <a:lumMod val="60000"/>
              <a:lumOff val="40000"/>
            </a:schemeClr>
          </a:solidFill>
          <a:ln w="9525" algn="ctr">
            <a:solidFill>
              <a:schemeClr val="bg2">
                <a:lumMod val="60000"/>
                <a:lumOff val="40000"/>
              </a:schemeClr>
            </a:solidFill>
            <a:miter lim="800000"/>
            <a:headEnd/>
            <a:tailEnd/>
          </a:ln>
          <a:effectLst/>
        </p:spPr>
        <p:txBody>
          <a:bodyPr lIns="63500" tIns="0" rIns="64800" bIns="0" rtlCol="0" anchor="ctr"/>
          <a:lstStyle/>
          <a:p>
            <a:pPr algn="ctr">
              <a:spcBef>
                <a:spcPct val="0"/>
              </a:spcBef>
              <a:buSzPct val="90000"/>
            </a:pPr>
            <a:r>
              <a:rPr lang="en-US" sz="1100" b="1" i="1" dirty="0">
                <a:cs typeface="Arial" pitchFamily="34" charset="0"/>
              </a:rPr>
              <a:t>Education Lending</a:t>
            </a:r>
          </a:p>
        </p:txBody>
      </p:sp>
      <p:sp>
        <p:nvSpPr>
          <p:cNvPr id="37" name="Rectangle 36"/>
          <p:cNvSpPr/>
          <p:nvPr/>
        </p:nvSpPr>
        <p:spPr bwMode="gray">
          <a:xfrm>
            <a:off x="2734493" y="5329673"/>
            <a:ext cx="1312731" cy="444137"/>
          </a:xfrm>
          <a:prstGeom prst="rect">
            <a:avLst/>
          </a:prstGeom>
          <a:solidFill>
            <a:schemeClr val="accent6">
              <a:lumMod val="60000"/>
              <a:lumOff val="40000"/>
            </a:schemeClr>
          </a:solidFill>
          <a:ln w="9525" algn="ctr">
            <a:noFill/>
            <a:miter lim="800000"/>
            <a:headEnd/>
            <a:tailEnd/>
          </a:ln>
          <a:effectLst/>
        </p:spPr>
        <p:txBody>
          <a:bodyPr lIns="63500" tIns="0" rIns="64800" bIns="0" rtlCol="0" anchor="ctr"/>
          <a:lstStyle/>
          <a:p>
            <a:pPr algn="ctr">
              <a:spcBef>
                <a:spcPct val="0"/>
              </a:spcBef>
              <a:buClrTx/>
              <a:buSzPct val="90000"/>
            </a:pPr>
            <a:r>
              <a:rPr lang="en-US" sz="1100" b="1" i="1" dirty="0" smtClean="0">
                <a:cs typeface="Arial" pitchFamily="34" charset="0"/>
              </a:rPr>
              <a:t>Personal Loans</a:t>
            </a:r>
            <a:endParaRPr lang="en-US" sz="1100" b="1" i="1" dirty="0">
              <a:cs typeface="Arial" pitchFamily="34" charset="0"/>
            </a:endParaRPr>
          </a:p>
        </p:txBody>
      </p:sp>
      <p:sp>
        <p:nvSpPr>
          <p:cNvPr id="38" name="Rectangle 37"/>
          <p:cNvSpPr/>
          <p:nvPr/>
        </p:nvSpPr>
        <p:spPr bwMode="gray">
          <a:xfrm>
            <a:off x="4772337" y="1976838"/>
            <a:ext cx="1312731" cy="444137"/>
          </a:xfrm>
          <a:prstGeom prst="rect">
            <a:avLst/>
          </a:prstGeom>
          <a:solidFill>
            <a:schemeClr val="accent6">
              <a:lumMod val="60000"/>
              <a:lumOff val="40000"/>
            </a:schemeClr>
          </a:solidFill>
          <a:ln w="9525" algn="ctr">
            <a:noFill/>
            <a:miter lim="800000"/>
            <a:headEnd/>
            <a:tailEnd/>
          </a:ln>
          <a:effectLst/>
        </p:spPr>
        <p:txBody>
          <a:bodyPr lIns="63500" tIns="0" rIns="64800" bIns="0" rtlCol="0" anchor="ctr"/>
          <a:lstStyle/>
          <a:p>
            <a:pPr algn="ctr">
              <a:spcBef>
                <a:spcPct val="0"/>
              </a:spcBef>
              <a:buClrTx/>
              <a:buSzPct val="90000"/>
            </a:pPr>
            <a:r>
              <a:rPr lang="en-US" sz="1100" b="1" i="1" dirty="0" smtClean="0">
                <a:cs typeface="Arial" pitchFamily="34" charset="0"/>
              </a:rPr>
              <a:t>Brokerage</a:t>
            </a:r>
            <a:r>
              <a:rPr lang="en-US" sz="1100" b="1" i="1" dirty="0" smtClean="0">
                <a:solidFill>
                  <a:schemeClr val="bg1"/>
                </a:solidFill>
                <a:cs typeface="Arial" pitchFamily="34" charset="0"/>
              </a:rPr>
              <a:t> </a:t>
            </a:r>
            <a:r>
              <a:rPr lang="en-US" sz="1100" b="1" i="1" dirty="0" smtClean="0">
                <a:cs typeface="Arial" pitchFamily="34" charset="0"/>
              </a:rPr>
              <a:t>Accounts</a:t>
            </a:r>
            <a:endParaRPr lang="en-US" sz="1100" b="1" i="1" dirty="0">
              <a:cs typeface="Arial" pitchFamily="34" charset="0"/>
            </a:endParaRPr>
          </a:p>
        </p:txBody>
      </p:sp>
      <p:sp>
        <p:nvSpPr>
          <p:cNvPr id="39" name="Rectangle 38"/>
          <p:cNvSpPr/>
          <p:nvPr/>
        </p:nvSpPr>
        <p:spPr bwMode="gray">
          <a:xfrm>
            <a:off x="4781044" y="2547254"/>
            <a:ext cx="1312731" cy="444137"/>
          </a:xfrm>
          <a:prstGeom prst="rect">
            <a:avLst/>
          </a:prstGeom>
          <a:solidFill>
            <a:schemeClr val="accent6">
              <a:lumMod val="60000"/>
              <a:lumOff val="40000"/>
            </a:schemeClr>
          </a:solidFill>
          <a:ln w="9525" algn="ctr">
            <a:noFill/>
            <a:miter lim="800000"/>
            <a:headEnd/>
            <a:tailEnd/>
          </a:ln>
          <a:effectLst/>
        </p:spPr>
        <p:txBody>
          <a:bodyPr lIns="63500" tIns="0" rIns="64800" bIns="0" rtlCol="0" anchor="ctr"/>
          <a:lstStyle/>
          <a:p>
            <a:pPr algn="ctr">
              <a:spcBef>
                <a:spcPct val="0"/>
              </a:spcBef>
              <a:buClrTx/>
              <a:buSzPct val="90000"/>
            </a:pPr>
            <a:r>
              <a:rPr lang="en-US" sz="1100" b="1" i="1" dirty="0" smtClean="0">
                <a:cs typeface="Arial" pitchFamily="34" charset="0"/>
              </a:rPr>
              <a:t>Managed Accounts</a:t>
            </a:r>
            <a:endParaRPr lang="en-US" sz="1100" b="1" i="1" dirty="0">
              <a:cs typeface="Arial" pitchFamily="34" charset="0"/>
            </a:endParaRPr>
          </a:p>
        </p:txBody>
      </p:sp>
      <p:sp>
        <p:nvSpPr>
          <p:cNvPr id="40" name="Rectangle 39"/>
          <p:cNvSpPr/>
          <p:nvPr/>
        </p:nvSpPr>
        <p:spPr bwMode="gray">
          <a:xfrm>
            <a:off x="4789751" y="3130733"/>
            <a:ext cx="1312731" cy="444137"/>
          </a:xfrm>
          <a:prstGeom prst="rect">
            <a:avLst/>
          </a:prstGeom>
          <a:solidFill>
            <a:schemeClr val="accent6">
              <a:lumMod val="60000"/>
              <a:lumOff val="40000"/>
            </a:schemeClr>
          </a:solidFill>
          <a:ln w="9525" algn="ctr">
            <a:noFill/>
            <a:miter lim="800000"/>
            <a:headEnd/>
            <a:tailEnd/>
          </a:ln>
          <a:effectLst/>
        </p:spPr>
        <p:txBody>
          <a:bodyPr lIns="63500" tIns="0" rIns="64800" bIns="0" rtlCol="0" anchor="ctr"/>
          <a:lstStyle/>
          <a:p>
            <a:pPr algn="ctr">
              <a:spcBef>
                <a:spcPct val="0"/>
              </a:spcBef>
              <a:buClrTx/>
              <a:buSzPct val="90000"/>
            </a:pPr>
            <a:r>
              <a:rPr lang="en-US" sz="1100" b="1" i="1" dirty="0" smtClean="0">
                <a:cs typeface="Arial" pitchFamily="34" charset="0"/>
              </a:rPr>
              <a:t>Education Accounts</a:t>
            </a:r>
            <a:endParaRPr lang="en-US" sz="1100" b="1" i="1" dirty="0">
              <a:cs typeface="Arial" pitchFamily="34" charset="0"/>
            </a:endParaRPr>
          </a:p>
        </p:txBody>
      </p:sp>
      <p:sp>
        <p:nvSpPr>
          <p:cNvPr id="41" name="Rectangle 40"/>
          <p:cNvSpPr/>
          <p:nvPr/>
        </p:nvSpPr>
        <p:spPr bwMode="gray">
          <a:xfrm>
            <a:off x="4798458" y="4275921"/>
            <a:ext cx="1312731" cy="444137"/>
          </a:xfrm>
          <a:prstGeom prst="rect">
            <a:avLst/>
          </a:prstGeom>
          <a:solidFill>
            <a:schemeClr val="accent6">
              <a:lumMod val="60000"/>
              <a:lumOff val="40000"/>
            </a:schemeClr>
          </a:solidFill>
          <a:ln w="9525" algn="ctr">
            <a:noFill/>
            <a:miter lim="800000"/>
            <a:headEnd/>
            <a:tailEnd/>
          </a:ln>
          <a:effectLst/>
        </p:spPr>
        <p:txBody>
          <a:bodyPr lIns="63500" tIns="0" rIns="64800" bIns="0" rtlCol="0" anchor="ctr"/>
          <a:lstStyle/>
          <a:p>
            <a:pPr algn="ctr">
              <a:spcBef>
                <a:spcPct val="0"/>
              </a:spcBef>
              <a:buClrTx/>
              <a:buSzPct val="90000"/>
            </a:pPr>
            <a:r>
              <a:rPr lang="en-US" sz="1100" b="1" i="1" dirty="0" smtClean="0">
                <a:cs typeface="Arial" pitchFamily="34" charset="0"/>
              </a:rPr>
              <a:t>Insurance</a:t>
            </a:r>
            <a:endParaRPr lang="en-US" sz="1100" b="1" i="1" dirty="0">
              <a:cs typeface="Arial" pitchFamily="34" charset="0"/>
            </a:endParaRPr>
          </a:p>
        </p:txBody>
      </p:sp>
      <p:sp>
        <p:nvSpPr>
          <p:cNvPr id="42" name="Rectangle 41"/>
          <p:cNvSpPr/>
          <p:nvPr/>
        </p:nvSpPr>
        <p:spPr bwMode="gray">
          <a:xfrm>
            <a:off x="4794102" y="3696793"/>
            <a:ext cx="1312731" cy="444137"/>
          </a:xfrm>
          <a:prstGeom prst="rect">
            <a:avLst/>
          </a:prstGeom>
          <a:solidFill>
            <a:schemeClr val="accent6">
              <a:lumMod val="60000"/>
              <a:lumOff val="40000"/>
            </a:schemeClr>
          </a:solidFill>
          <a:ln w="9525" algn="ctr">
            <a:noFill/>
            <a:miter lim="800000"/>
            <a:headEnd/>
            <a:tailEnd/>
          </a:ln>
          <a:effectLst/>
        </p:spPr>
        <p:txBody>
          <a:bodyPr lIns="63500" tIns="0" rIns="64800" bIns="0" rtlCol="0" anchor="ctr"/>
          <a:lstStyle/>
          <a:p>
            <a:pPr algn="ctr">
              <a:spcBef>
                <a:spcPct val="0"/>
              </a:spcBef>
              <a:buClrTx/>
              <a:buSzPct val="90000"/>
            </a:pPr>
            <a:r>
              <a:rPr lang="en-US" sz="1100" b="1" i="1" dirty="0" smtClean="0">
                <a:cs typeface="Arial" pitchFamily="34" charset="0"/>
              </a:rPr>
              <a:t>Stocks , Bonds &amp; Funds</a:t>
            </a:r>
            <a:endParaRPr lang="en-US" sz="1100" b="1" i="1" dirty="0">
              <a:cs typeface="Arial" pitchFamily="34" charset="0"/>
            </a:endParaRPr>
          </a:p>
        </p:txBody>
      </p:sp>
      <p:sp>
        <p:nvSpPr>
          <p:cNvPr id="43" name="Rectangle 42"/>
          <p:cNvSpPr/>
          <p:nvPr/>
        </p:nvSpPr>
        <p:spPr bwMode="gray">
          <a:xfrm>
            <a:off x="4807154" y="4833296"/>
            <a:ext cx="1312731" cy="444137"/>
          </a:xfrm>
          <a:prstGeom prst="rect">
            <a:avLst/>
          </a:prstGeom>
          <a:solidFill>
            <a:schemeClr val="accent6">
              <a:lumMod val="60000"/>
              <a:lumOff val="40000"/>
            </a:schemeClr>
          </a:solidFill>
          <a:ln w="9525" algn="ctr">
            <a:noFill/>
            <a:miter lim="800000"/>
            <a:headEnd/>
            <a:tailEnd/>
          </a:ln>
          <a:effectLst/>
        </p:spPr>
        <p:txBody>
          <a:bodyPr lIns="63500" tIns="0" rIns="64800" bIns="0" rtlCol="0" anchor="ctr"/>
          <a:lstStyle/>
          <a:p>
            <a:pPr algn="ctr">
              <a:spcBef>
                <a:spcPct val="0"/>
              </a:spcBef>
              <a:buClrTx/>
              <a:buSzPct val="90000"/>
            </a:pPr>
            <a:r>
              <a:rPr lang="en-US" sz="1100" b="1" i="1" dirty="0" smtClean="0">
                <a:cs typeface="Arial" pitchFamily="34" charset="0"/>
              </a:rPr>
              <a:t>Retirement Accounts</a:t>
            </a:r>
            <a:endParaRPr lang="en-US" sz="1100" b="1" i="1" dirty="0">
              <a:cs typeface="Arial" pitchFamily="34" charset="0"/>
            </a:endParaRPr>
          </a:p>
        </p:txBody>
      </p:sp>
      <p:sp>
        <p:nvSpPr>
          <p:cNvPr id="45" name="Rectangle 44"/>
          <p:cNvSpPr/>
          <p:nvPr/>
        </p:nvSpPr>
        <p:spPr bwMode="gray">
          <a:xfrm>
            <a:off x="6649053" y="1972482"/>
            <a:ext cx="1312731" cy="444137"/>
          </a:xfrm>
          <a:prstGeom prst="rect">
            <a:avLst/>
          </a:prstGeom>
          <a:solidFill>
            <a:schemeClr val="accent6">
              <a:lumMod val="60000"/>
              <a:lumOff val="40000"/>
            </a:schemeClr>
          </a:solidFill>
          <a:ln w="9525" algn="ctr">
            <a:noFill/>
            <a:miter lim="800000"/>
            <a:headEnd/>
            <a:tailEnd/>
          </a:ln>
          <a:effectLst/>
        </p:spPr>
        <p:txBody>
          <a:bodyPr lIns="63500" tIns="0" rIns="64800" bIns="0" rtlCol="0" anchor="ctr"/>
          <a:lstStyle/>
          <a:p>
            <a:pPr algn="ctr">
              <a:spcBef>
                <a:spcPct val="0"/>
              </a:spcBef>
              <a:buClrTx/>
              <a:buSzPct val="90000"/>
            </a:pPr>
            <a:r>
              <a:rPr lang="en-US" sz="1100" b="1" i="1" dirty="0" smtClean="0">
                <a:cs typeface="Arial" pitchFamily="34" charset="0"/>
              </a:rPr>
              <a:t>Asset</a:t>
            </a:r>
            <a:r>
              <a:rPr lang="en-US" sz="1100" b="1" i="1" dirty="0" smtClean="0">
                <a:solidFill>
                  <a:schemeClr val="bg1"/>
                </a:solidFill>
                <a:cs typeface="Arial" pitchFamily="34" charset="0"/>
              </a:rPr>
              <a:t> </a:t>
            </a:r>
            <a:r>
              <a:rPr lang="en-US" sz="1100" b="1" i="1" dirty="0" smtClean="0">
                <a:cs typeface="Arial" pitchFamily="34" charset="0"/>
              </a:rPr>
              <a:t>Management</a:t>
            </a:r>
            <a:endParaRPr lang="en-US" sz="1100" b="1" i="1" dirty="0">
              <a:cs typeface="Arial" pitchFamily="34" charset="0"/>
            </a:endParaRPr>
          </a:p>
        </p:txBody>
      </p:sp>
      <p:sp>
        <p:nvSpPr>
          <p:cNvPr id="46" name="Rectangle 45"/>
          <p:cNvSpPr/>
          <p:nvPr/>
        </p:nvSpPr>
        <p:spPr bwMode="gray">
          <a:xfrm>
            <a:off x="6657760" y="2542898"/>
            <a:ext cx="1312731" cy="444137"/>
          </a:xfrm>
          <a:prstGeom prst="rect">
            <a:avLst/>
          </a:prstGeom>
          <a:solidFill>
            <a:schemeClr val="accent6">
              <a:lumMod val="60000"/>
              <a:lumOff val="40000"/>
            </a:schemeClr>
          </a:solidFill>
          <a:ln w="9525" algn="ctr">
            <a:noFill/>
            <a:miter lim="800000"/>
            <a:headEnd/>
            <a:tailEnd/>
          </a:ln>
          <a:effectLst/>
        </p:spPr>
        <p:txBody>
          <a:bodyPr lIns="63500" tIns="0" rIns="64800" bIns="0" rtlCol="0" anchor="ctr"/>
          <a:lstStyle/>
          <a:p>
            <a:pPr algn="ctr">
              <a:spcBef>
                <a:spcPct val="0"/>
              </a:spcBef>
              <a:buClrTx/>
              <a:buSzPct val="90000"/>
            </a:pPr>
            <a:r>
              <a:rPr lang="en-US" sz="1100" b="1" i="1" dirty="0" smtClean="0">
                <a:cs typeface="Arial" pitchFamily="34" charset="0"/>
              </a:rPr>
              <a:t>Asset Protection</a:t>
            </a:r>
            <a:endParaRPr lang="en-US" sz="1100" b="1" i="1" dirty="0">
              <a:cs typeface="Arial" pitchFamily="34" charset="0"/>
            </a:endParaRPr>
          </a:p>
        </p:txBody>
      </p:sp>
      <p:sp>
        <p:nvSpPr>
          <p:cNvPr id="47" name="Rectangle 46"/>
          <p:cNvSpPr/>
          <p:nvPr/>
        </p:nvSpPr>
        <p:spPr bwMode="gray">
          <a:xfrm>
            <a:off x="6666467" y="3126377"/>
            <a:ext cx="1312731" cy="444137"/>
          </a:xfrm>
          <a:prstGeom prst="rect">
            <a:avLst/>
          </a:prstGeom>
          <a:solidFill>
            <a:schemeClr val="accent6">
              <a:lumMod val="60000"/>
              <a:lumOff val="40000"/>
            </a:schemeClr>
          </a:solidFill>
          <a:ln w="9525" algn="ctr">
            <a:noFill/>
            <a:miter lim="800000"/>
            <a:headEnd/>
            <a:tailEnd/>
          </a:ln>
          <a:effectLst/>
        </p:spPr>
        <p:txBody>
          <a:bodyPr lIns="63500" tIns="0" rIns="64800" bIns="0" rtlCol="0" anchor="ctr"/>
          <a:lstStyle/>
          <a:p>
            <a:pPr algn="ctr">
              <a:spcBef>
                <a:spcPct val="0"/>
              </a:spcBef>
              <a:buClrTx/>
              <a:buSzPct val="90000"/>
            </a:pPr>
            <a:r>
              <a:rPr lang="en-US" sz="1100" b="1" i="1" dirty="0" smtClean="0">
                <a:cs typeface="Arial" pitchFamily="34" charset="0"/>
              </a:rPr>
              <a:t>Planning</a:t>
            </a:r>
            <a:endParaRPr lang="en-US" sz="1100" b="1" i="1" dirty="0">
              <a:cs typeface="Arial" pitchFamily="34" charset="0"/>
            </a:endParaRPr>
          </a:p>
        </p:txBody>
      </p:sp>
      <p:sp>
        <p:nvSpPr>
          <p:cNvPr id="49" name="Rectangle 48"/>
          <p:cNvSpPr/>
          <p:nvPr/>
        </p:nvSpPr>
        <p:spPr bwMode="gray">
          <a:xfrm>
            <a:off x="6670818" y="3692437"/>
            <a:ext cx="1312731" cy="444137"/>
          </a:xfrm>
          <a:prstGeom prst="rect">
            <a:avLst/>
          </a:prstGeom>
          <a:solidFill>
            <a:schemeClr val="accent6">
              <a:lumMod val="60000"/>
              <a:lumOff val="40000"/>
            </a:schemeClr>
          </a:solidFill>
          <a:ln w="9525" algn="ctr">
            <a:noFill/>
            <a:miter lim="800000"/>
            <a:headEnd/>
            <a:tailEnd/>
          </a:ln>
          <a:effectLst/>
        </p:spPr>
        <p:txBody>
          <a:bodyPr lIns="63500" tIns="0" rIns="64800" bIns="0" rtlCol="0" anchor="ctr"/>
          <a:lstStyle/>
          <a:p>
            <a:pPr algn="ctr">
              <a:spcBef>
                <a:spcPct val="0"/>
              </a:spcBef>
              <a:buClrTx/>
              <a:buSzPct val="90000"/>
            </a:pPr>
            <a:r>
              <a:rPr lang="en-US" sz="1100" b="1" i="1" dirty="0" smtClean="0">
                <a:cs typeface="Arial" pitchFamily="34" charset="0"/>
              </a:rPr>
              <a:t>Personal Banking</a:t>
            </a:r>
            <a:endParaRPr lang="en-US" sz="1100" b="1" i="1" dirty="0">
              <a:cs typeface="Arial" pitchFamily="34" charset="0"/>
            </a:endParaRPr>
          </a:p>
        </p:txBody>
      </p:sp>
      <p:sp>
        <p:nvSpPr>
          <p:cNvPr id="5" name="Rectangle 4"/>
          <p:cNvSpPr/>
          <p:nvPr/>
        </p:nvSpPr>
        <p:spPr bwMode="gray">
          <a:xfrm>
            <a:off x="5024274" y="5917500"/>
            <a:ext cx="856762" cy="222069"/>
          </a:xfrm>
          <a:prstGeom prst="rect">
            <a:avLst/>
          </a:prstGeom>
          <a:solidFill>
            <a:srgbClr val="FF0000"/>
          </a:solidFill>
          <a:ln w="9525" algn="ctr">
            <a:noFill/>
            <a:miter lim="800000"/>
            <a:headEnd/>
            <a:tailEnd/>
          </a:ln>
          <a:effectLst/>
        </p:spPr>
        <p:txBody>
          <a:bodyPr lIns="63500" tIns="0" rIns="64800" bIns="0" rtlCol="0" anchor="ctr"/>
          <a:lstStyle/>
          <a:p>
            <a:pPr algn="ctr">
              <a:spcBef>
                <a:spcPct val="0"/>
              </a:spcBef>
              <a:buClrTx/>
              <a:buSzPct val="90000"/>
            </a:pPr>
            <a:endParaRPr lang="en-US" sz="1600" b="1" dirty="0">
              <a:solidFill>
                <a:srgbClr val="FF0000"/>
              </a:solidFill>
              <a:cs typeface="Arial" pitchFamily="34" charset="0"/>
            </a:endParaRPr>
          </a:p>
        </p:txBody>
      </p:sp>
    </p:spTree>
    <p:extLst>
      <p:ext uri="{BB962C8B-B14F-4D97-AF65-F5344CB8AC3E}">
        <p14:creationId xmlns:p14="http://schemas.microsoft.com/office/powerpoint/2010/main" val="833261570"/>
      </p:ext>
    </p:extLst>
  </p:cSld>
  <p:clrMapOvr>
    <a:masterClrMapping/>
  </p:clrMapOvr>
  <p:transition spd="slow">
    <p:wip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59" y="169819"/>
            <a:ext cx="8294915" cy="809895"/>
          </a:xfrm>
          <a:solidFill>
            <a:schemeClr val="accent2">
              <a:lumMod val="20000"/>
              <a:lumOff val="80000"/>
            </a:schemeClr>
          </a:solidFill>
        </p:spPr>
        <p:txBody>
          <a:bodyPr>
            <a:normAutofit/>
          </a:bodyPr>
          <a:lstStyle/>
          <a:p>
            <a:pPr algn="ctr"/>
            <a:r>
              <a:rPr lang="en-GB" sz="2400" b="1" dirty="0" smtClean="0">
                <a:solidFill>
                  <a:schemeClr val="accent1">
                    <a:lumMod val="75000"/>
                  </a:schemeClr>
                </a:solidFill>
                <a:latin typeface="Calibri" panose="020F0502020204030204" pitchFamily="34" charset="0"/>
              </a:rPr>
              <a:t>Mortgages </a:t>
            </a:r>
            <a:endParaRPr lang="en-GB" sz="2400" b="1" dirty="0">
              <a:latin typeface="Calibri" panose="020F0502020204030204" pitchFamily="34" charset="0"/>
            </a:endParaRPr>
          </a:p>
        </p:txBody>
      </p:sp>
      <p:sp>
        <p:nvSpPr>
          <p:cNvPr id="3" name="Slide Number Placeholder 2"/>
          <p:cNvSpPr>
            <a:spLocks noGrp="1"/>
          </p:cNvSpPr>
          <p:nvPr>
            <p:ph type="sldNum" sz="quarter" idx="12"/>
          </p:nvPr>
        </p:nvSpPr>
        <p:spPr/>
        <p:txBody>
          <a:bodyPr/>
          <a:lstStyle/>
          <a:p>
            <a:fld id="{525A3C56-E491-49B2-93F3-63532DF516BC}" type="slidenum">
              <a:rPr lang="en-US" sz="1050" smtClean="0"/>
              <a:pPr/>
              <a:t>43</a:t>
            </a:fld>
            <a:endParaRPr lang="en-US" sz="1050" dirty="0"/>
          </a:p>
        </p:txBody>
      </p:sp>
      <p:sp>
        <p:nvSpPr>
          <p:cNvPr id="5" name="Rectangle 4"/>
          <p:cNvSpPr/>
          <p:nvPr/>
        </p:nvSpPr>
        <p:spPr>
          <a:xfrm>
            <a:off x="378801" y="1082521"/>
            <a:ext cx="8281873" cy="4770537"/>
          </a:xfrm>
          <a:prstGeom prst="rect">
            <a:avLst/>
          </a:prstGeom>
          <a:solidFill>
            <a:schemeClr val="accent2">
              <a:lumMod val="20000"/>
              <a:lumOff val="80000"/>
            </a:schemeClr>
          </a:solidFill>
        </p:spPr>
        <p:txBody>
          <a:bodyPr wrap="square">
            <a:spAutoFit/>
          </a:bodyPr>
          <a:lstStyle/>
          <a:p>
            <a:r>
              <a:rPr lang="en-GB" sz="1600" b="1" dirty="0" smtClean="0">
                <a:latin typeface="Calibri" panose="020F0502020204030204" pitchFamily="34" charset="0"/>
              </a:rPr>
              <a:t>Mortgage Loans</a:t>
            </a:r>
            <a:endParaRPr lang="en-US" sz="1600" b="1" dirty="0" smtClean="0">
              <a:latin typeface="Calibri" pitchFamily="34" charset="0"/>
            </a:endParaRPr>
          </a:p>
          <a:p>
            <a:endParaRPr lang="en-US" sz="1600" dirty="0">
              <a:latin typeface="Calibri" pitchFamily="34" charset="0"/>
            </a:endParaRPr>
          </a:p>
          <a:p>
            <a:pPr marL="285750" indent="-285750">
              <a:buFont typeface="Arial" pitchFamily="34" charset="0"/>
              <a:buChar char="•"/>
            </a:pPr>
            <a:r>
              <a:rPr lang="en-US" sz="1600" dirty="0">
                <a:latin typeface="Calibri" pitchFamily="34" charset="0"/>
              </a:rPr>
              <a:t>A </a:t>
            </a:r>
            <a:r>
              <a:rPr lang="en-US" sz="1600" dirty="0" smtClean="0">
                <a:latin typeface="Calibri" pitchFamily="34" charset="0"/>
              </a:rPr>
              <a:t>Temporary </a:t>
            </a:r>
            <a:r>
              <a:rPr lang="en-US" sz="1600" dirty="0">
                <a:latin typeface="Calibri" pitchFamily="34" charset="0"/>
              </a:rPr>
              <a:t>conditional pledge of property to the lender as security for performance of an obligation or </a:t>
            </a:r>
            <a:r>
              <a:rPr lang="en-US" sz="1600" dirty="0" smtClean="0">
                <a:latin typeface="Calibri" pitchFamily="34" charset="0"/>
              </a:rPr>
              <a:t>repayment  </a:t>
            </a:r>
            <a:r>
              <a:rPr lang="en-US" sz="1600" dirty="0">
                <a:latin typeface="Calibri" pitchFamily="34" charset="0"/>
              </a:rPr>
              <a:t>of a debt  </a:t>
            </a:r>
          </a:p>
          <a:p>
            <a:pPr marL="285750" indent="-285750">
              <a:buFont typeface="Arial" pitchFamily="34" charset="0"/>
              <a:buChar char="•"/>
            </a:pPr>
            <a:r>
              <a:rPr lang="en-US" sz="1600" dirty="0" smtClean="0">
                <a:latin typeface="Calibri" pitchFamily="34" charset="0"/>
              </a:rPr>
              <a:t>It </a:t>
            </a:r>
            <a:r>
              <a:rPr lang="en-US" sz="1600" dirty="0">
                <a:latin typeface="Calibri" pitchFamily="34" charset="0"/>
              </a:rPr>
              <a:t>is a common debt instrument, used by individuals to purchase housing.</a:t>
            </a:r>
          </a:p>
          <a:p>
            <a:pPr marL="285750" indent="-285750">
              <a:buFont typeface="Arial" pitchFamily="34" charset="0"/>
              <a:buChar char="•"/>
            </a:pPr>
            <a:r>
              <a:rPr lang="en-US" sz="1600" dirty="0" smtClean="0">
                <a:latin typeface="Calibri" pitchFamily="34" charset="0"/>
              </a:rPr>
              <a:t>The </a:t>
            </a:r>
            <a:r>
              <a:rPr lang="en-US" sz="1600" dirty="0">
                <a:latin typeface="Calibri" pitchFamily="34" charset="0"/>
              </a:rPr>
              <a:t>borrower gives the lender a lien on the property as collateral for the loan until the mortgage is paid off in full.</a:t>
            </a:r>
          </a:p>
          <a:p>
            <a:pPr marL="285750" indent="-285750">
              <a:buFont typeface="Arial" pitchFamily="34" charset="0"/>
              <a:buChar char="•"/>
            </a:pPr>
            <a:r>
              <a:rPr lang="en-US" sz="1600" dirty="0" smtClean="0">
                <a:latin typeface="Calibri" pitchFamily="34" charset="0"/>
              </a:rPr>
              <a:t>If </a:t>
            </a:r>
            <a:r>
              <a:rPr lang="en-US" sz="1600" dirty="0">
                <a:latin typeface="Calibri" pitchFamily="34" charset="0"/>
              </a:rPr>
              <a:t>the borrower defaults on the loan, the  lenders can repossess the house and sell it, to get their money back</a:t>
            </a:r>
          </a:p>
          <a:p>
            <a:pPr marL="285750" indent="-285750">
              <a:buFont typeface="Arial" pitchFamily="34" charset="0"/>
              <a:buChar char="•"/>
            </a:pPr>
            <a:r>
              <a:rPr lang="en-US" sz="1600" dirty="0" smtClean="0">
                <a:latin typeface="Calibri" pitchFamily="34" charset="0"/>
              </a:rPr>
              <a:t>These </a:t>
            </a:r>
            <a:r>
              <a:rPr lang="en-US" sz="1600" dirty="0">
                <a:latin typeface="Calibri" pitchFamily="34" charset="0"/>
              </a:rPr>
              <a:t>are Long-term loans which range from 11 to 30 years </a:t>
            </a:r>
          </a:p>
          <a:p>
            <a:pPr marL="285750" indent="-285750">
              <a:buFont typeface="Arial" pitchFamily="34" charset="0"/>
              <a:buChar char="•"/>
            </a:pPr>
            <a:r>
              <a:rPr lang="en-US" sz="1600" dirty="0" smtClean="0">
                <a:latin typeface="Calibri" pitchFamily="34" charset="0"/>
              </a:rPr>
              <a:t>Payment </a:t>
            </a:r>
            <a:r>
              <a:rPr lang="en-US" sz="1600" dirty="0">
                <a:latin typeface="Calibri" pitchFamily="34" charset="0"/>
              </a:rPr>
              <a:t>terms are primarily monthly and are typically offered through brokerage houses, agents and dealers</a:t>
            </a:r>
          </a:p>
          <a:p>
            <a:pPr marL="285750" indent="-285750">
              <a:buFont typeface="Arial" pitchFamily="34" charset="0"/>
              <a:buChar char="•"/>
            </a:pPr>
            <a:r>
              <a:rPr lang="en-US" sz="1600" dirty="0" smtClean="0">
                <a:latin typeface="Calibri" pitchFamily="34" charset="0"/>
              </a:rPr>
              <a:t>For </a:t>
            </a:r>
            <a:r>
              <a:rPr lang="en-US" sz="1600" dirty="0">
                <a:latin typeface="Calibri" pitchFamily="34" charset="0"/>
              </a:rPr>
              <a:t>the lender</a:t>
            </a:r>
          </a:p>
          <a:p>
            <a:r>
              <a:rPr lang="en-US" sz="1600" dirty="0" smtClean="0">
                <a:latin typeface="Calibri" pitchFamily="34" charset="0"/>
              </a:rPr>
              <a:t>	o</a:t>
            </a:r>
            <a:r>
              <a:rPr lang="en-US" sz="1600" dirty="0">
                <a:latin typeface="Calibri" pitchFamily="34" charset="0"/>
              </a:rPr>
              <a:t>    It is a Low risk –Low yield Product</a:t>
            </a:r>
          </a:p>
          <a:p>
            <a:r>
              <a:rPr lang="en-US" sz="1600" dirty="0" smtClean="0">
                <a:latin typeface="Calibri" pitchFamily="34" charset="0"/>
              </a:rPr>
              <a:t>	o</a:t>
            </a:r>
            <a:r>
              <a:rPr lang="en-US" sz="1600" dirty="0">
                <a:latin typeface="Calibri" pitchFamily="34" charset="0"/>
              </a:rPr>
              <a:t>    </a:t>
            </a:r>
            <a:r>
              <a:rPr lang="en-US" sz="1600" dirty="0" smtClean="0">
                <a:latin typeface="Calibri" pitchFamily="34" charset="0"/>
              </a:rPr>
              <a:t>Builds </a:t>
            </a:r>
            <a:r>
              <a:rPr lang="en-US" sz="1600" dirty="0">
                <a:latin typeface="Calibri" pitchFamily="34" charset="0"/>
              </a:rPr>
              <a:t>Secured long term portfolio</a:t>
            </a:r>
          </a:p>
          <a:p>
            <a:pPr marL="1200150" lvl="2" indent="-285750">
              <a:buFont typeface="Courier New" pitchFamily="49" charset="0"/>
              <a:buChar char="o"/>
            </a:pPr>
            <a:r>
              <a:rPr lang="en-US" sz="1600" dirty="0">
                <a:latin typeface="Calibri" pitchFamily="34" charset="0"/>
              </a:rPr>
              <a:t>Builds stability to Balance sheet of the Lending </a:t>
            </a:r>
            <a:r>
              <a:rPr lang="en-US" sz="1600" dirty="0" smtClean="0">
                <a:latin typeface="Calibri" pitchFamily="34" charset="0"/>
              </a:rPr>
              <a:t>Institution</a:t>
            </a:r>
          </a:p>
          <a:p>
            <a:pPr marL="1200150" lvl="2" indent="-285750">
              <a:buFont typeface="Courier New" pitchFamily="49" charset="0"/>
              <a:buChar char="o"/>
            </a:pPr>
            <a:endParaRPr lang="en-US" sz="1600" dirty="0" smtClean="0">
              <a:latin typeface="Calibri" pitchFamily="34" charset="0"/>
            </a:endParaRPr>
          </a:p>
          <a:p>
            <a:r>
              <a:rPr lang="en-US" sz="1600" b="1" dirty="0" smtClean="0">
                <a:latin typeface="Calibri" pitchFamily="34" charset="0"/>
              </a:rPr>
              <a:t>CGI solution to PNC in Mortgage business area</a:t>
            </a:r>
          </a:p>
          <a:p>
            <a:endParaRPr lang="en-US" sz="1600" dirty="0">
              <a:latin typeface="Calibri" pitchFamily="34" charset="0"/>
            </a:endParaRPr>
          </a:p>
        </p:txBody>
      </p:sp>
    </p:spTree>
    <p:extLst>
      <p:ext uri="{BB962C8B-B14F-4D97-AF65-F5344CB8AC3E}">
        <p14:creationId xmlns:p14="http://schemas.microsoft.com/office/powerpoint/2010/main" val="3709853731"/>
      </p:ext>
    </p:extLst>
  </p:cSld>
  <p:clrMapOvr>
    <a:masterClrMapping/>
  </p:clrMapOvr>
  <p:transition spd="slow">
    <p:wip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prstGeom prst="rect">
            <a:avLst/>
          </a:prstGeom>
        </p:spPr>
        <p:txBody>
          <a:bodyPr/>
          <a:lstStyle/>
          <a:p>
            <a:fld id="{525A3C56-E491-49B2-93F3-63532DF516BC}" type="slidenum">
              <a:rPr lang="en-US" smtClean="0"/>
              <a:pPr/>
              <a:t>44</a:t>
            </a:fld>
            <a:endParaRPr lang="en-US" dirty="0"/>
          </a:p>
        </p:txBody>
      </p:sp>
    </p:spTree>
    <p:extLst>
      <p:ext uri="{BB962C8B-B14F-4D97-AF65-F5344CB8AC3E}">
        <p14:creationId xmlns:p14="http://schemas.microsoft.com/office/powerpoint/2010/main" val="2707135286"/>
      </p:ext>
    </p:extLst>
  </p:cSld>
  <p:clrMapOvr>
    <a:masterClrMapping/>
  </p:clrMapOvr>
  <p:transition spd="slow">
    <p:wip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1" name="Oval 7"/>
          <p:cNvSpPr>
            <a:spLocks noChangeArrowheads="1"/>
          </p:cNvSpPr>
          <p:nvPr/>
        </p:nvSpPr>
        <p:spPr bwMode="auto">
          <a:xfrm>
            <a:off x="2895600" y="3429000"/>
            <a:ext cx="3505200" cy="990600"/>
          </a:xfrm>
          <a:prstGeom prst="ellipse">
            <a:avLst/>
          </a:prstGeom>
          <a:gradFill rotWithShape="0">
            <a:gsLst>
              <a:gs pos="0">
                <a:srgbClr val="CCFFCC"/>
              </a:gs>
              <a:gs pos="100000">
                <a:srgbClr val="CCFFCC"/>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6" name="Text Box 2"/>
          <p:cNvSpPr txBox="1">
            <a:spLocks noChangeArrowheads="1"/>
          </p:cNvSpPr>
          <p:nvPr/>
        </p:nvSpPr>
        <p:spPr bwMode="auto">
          <a:xfrm>
            <a:off x="3505200" y="1371600"/>
            <a:ext cx="2743200" cy="1541463"/>
          </a:xfrm>
          <a:prstGeom prst="rect">
            <a:avLst/>
          </a:prstGeom>
          <a:gradFill rotWithShape="0">
            <a:gsLst>
              <a:gs pos="0">
                <a:srgbClr val="FFFFCC"/>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b="1"/>
              <a:t>CLIENT’S COVERAGE</a:t>
            </a:r>
          </a:p>
          <a:p>
            <a:pPr>
              <a:lnSpc>
                <a:spcPct val="70000"/>
              </a:lnSpc>
              <a:spcBef>
                <a:spcPct val="50000"/>
              </a:spcBef>
              <a:buFontTx/>
              <a:buChar char="•"/>
            </a:pPr>
            <a:r>
              <a:rPr lang="en-US" sz="1600" b="1"/>
              <a:t>Corporate</a:t>
            </a:r>
          </a:p>
          <a:p>
            <a:pPr>
              <a:lnSpc>
                <a:spcPct val="70000"/>
              </a:lnSpc>
              <a:spcBef>
                <a:spcPct val="50000"/>
              </a:spcBef>
              <a:buFontTx/>
              <a:buChar char="•"/>
            </a:pPr>
            <a:r>
              <a:rPr lang="en-US" sz="1600" b="1"/>
              <a:t>Institutions</a:t>
            </a:r>
          </a:p>
          <a:p>
            <a:pPr>
              <a:lnSpc>
                <a:spcPct val="70000"/>
              </a:lnSpc>
              <a:spcBef>
                <a:spcPct val="50000"/>
              </a:spcBef>
              <a:buFontTx/>
              <a:buChar char="•"/>
            </a:pPr>
            <a:r>
              <a:rPr lang="en-US" sz="1600" b="1"/>
              <a:t>Banks</a:t>
            </a:r>
          </a:p>
          <a:p>
            <a:pPr>
              <a:lnSpc>
                <a:spcPct val="70000"/>
              </a:lnSpc>
              <a:spcBef>
                <a:spcPct val="50000"/>
              </a:spcBef>
              <a:buFontTx/>
              <a:buChar char="•"/>
            </a:pPr>
            <a:r>
              <a:rPr lang="en-US" sz="1600" b="1"/>
              <a:t>Industries</a:t>
            </a:r>
          </a:p>
        </p:txBody>
      </p:sp>
      <p:sp>
        <p:nvSpPr>
          <p:cNvPr id="21507" name="Text Box 3"/>
          <p:cNvSpPr txBox="1">
            <a:spLocks noChangeArrowheads="1"/>
          </p:cNvSpPr>
          <p:nvPr/>
        </p:nvSpPr>
        <p:spPr bwMode="auto">
          <a:xfrm>
            <a:off x="2819400" y="3429000"/>
            <a:ext cx="3733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200" b="1">
                <a:solidFill>
                  <a:srgbClr val="008080"/>
                </a:solidFill>
                <a:effectLst>
                  <a:outerShdw blurRad="38100" dist="38100" dir="2700000" algn="tl">
                    <a:srgbClr val="C0C0C0"/>
                  </a:outerShdw>
                </a:effectLst>
              </a:rPr>
              <a:t>CORPORATE &amp; INVESTMENT BANKING</a:t>
            </a:r>
          </a:p>
        </p:txBody>
      </p:sp>
      <p:sp>
        <p:nvSpPr>
          <p:cNvPr id="21508" name="Text Box 4"/>
          <p:cNvSpPr txBox="1">
            <a:spLocks noChangeArrowheads="1"/>
          </p:cNvSpPr>
          <p:nvPr/>
        </p:nvSpPr>
        <p:spPr bwMode="auto">
          <a:xfrm>
            <a:off x="3200400" y="5181600"/>
            <a:ext cx="2971800" cy="1311275"/>
          </a:xfrm>
          <a:prstGeom prst="rect">
            <a:avLst/>
          </a:prstGeom>
          <a:gradFill rotWithShape="0">
            <a:gsLst>
              <a:gs pos="0">
                <a:srgbClr val="FFFFCC"/>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t>BOOK MANAGEMENT</a:t>
            </a:r>
          </a:p>
          <a:p>
            <a:pPr>
              <a:lnSpc>
                <a:spcPct val="50000"/>
              </a:lnSpc>
              <a:spcBef>
                <a:spcPct val="50000"/>
              </a:spcBef>
              <a:buFontTx/>
              <a:buChar char="•"/>
            </a:pPr>
            <a:r>
              <a:rPr lang="en-US" sz="2000"/>
              <a:t>Credit</a:t>
            </a:r>
          </a:p>
          <a:p>
            <a:pPr>
              <a:lnSpc>
                <a:spcPct val="50000"/>
              </a:lnSpc>
              <a:spcBef>
                <a:spcPct val="50000"/>
              </a:spcBef>
              <a:buFontTx/>
              <a:buChar char="•"/>
            </a:pPr>
            <a:r>
              <a:rPr lang="en-US" sz="2000"/>
              <a:t>Sales</a:t>
            </a:r>
          </a:p>
          <a:p>
            <a:pPr>
              <a:lnSpc>
                <a:spcPct val="50000"/>
              </a:lnSpc>
              <a:spcBef>
                <a:spcPct val="50000"/>
              </a:spcBef>
              <a:buFontTx/>
              <a:buChar char="•"/>
            </a:pPr>
            <a:r>
              <a:rPr lang="en-US" sz="2000"/>
              <a:t>Hedging</a:t>
            </a:r>
          </a:p>
        </p:txBody>
      </p:sp>
      <p:sp>
        <p:nvSpPr>
          <p:cNvPr id="21509" name="Text Box 5"/>
          <p:cNvSpPr txBox="1">
            <a:spLocks noChangeArrowheads="1"/>
          </p:cNvSpPr>
          <p:nvPr/>
        </p:nvSpPr>
        <p:spPr bwMode="auto">
          <a:xfrm>
            <a:off x="609600" y="2438400"/>
            <a:ext cx="1981200" cy="2979738"/>
          </a:xfrm>
          <a:prstGeom prst="rect">
            <a:avLst/>
          </a:prstGeom>
          <a:gradFill rotWithShape="0">
            <a:gsLst>
              <a:gs pos="0">
                <a:srgbClr val="CCECFF"/>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en-US" sz="1800"/>
              <a:t>Energy &amp; Commodities</a:t>
            </a:r>
          </a:p>
          <a:p>
            <a:pPr>
              <a:spcBef>
                <a:spcPct val="50000"/>
              </a:spcBef>
              <a:buFontTx/>
              <a:buChar char="•"/>
            </a:pPr>
            <a:r>
              <a:rPr lang="en-US" sz="1800"/>
              <a:t>Trade Finance</a:t>
            </a:r>
          </a:p>
          <a:p>
            <a:pPr>
              <a:spcBef>
                <a:spcPct val="50000"/>
              </a:spcBef>
              <a:buFontTx/>
              <a:buChar char="•"/>
            </a:pPr>
            <a:r>
              <a:rPr lang="en-US" sz="1800"/>
              <a:t>Export Finance</a:t>
            </a:r>
          </a:p>
          <a:p>
            <a:pPr>
              <a:spcBef>
                <a:spcPct val="50000"/>
              </a:spcBef>
              <a:buFontTx/>
              <a:buChar char="•"/>
            </a:pPr>
            <a:r>
              <a:rPr lang="en-US" sz="1800"/>
              <a:t>Project Finance</a:t>
            </a:r>
          </a:p>
          <a:p>
            <a:pPr>
              <a:spcBef>
                <a:spcPct val="50000"/>
              </a:spcBef>
              <a:buFontTx/>
              <a:buChar char="•"/>
            </a:pPr>
            <a:r>
              <a:rPr lang="en-US" sz="1800"/>
              <a:t>Syndications</a:t>
            </a:r>
          </a:p>
          <a:p>
            <a:pPr>
              <a:spcBef>
                <a:spcPct val="50000"/>
              </a:spcBef>
              <a:buFontTx/>
              <a:buChar char="•"/>
            </a:pPr>
            <a:r>
              <a:rPr lang="en-US" sz="1800"/>
              <a:t>Structured Finance</a:t>
            </a:r>
            <a:endParaRPr lang="en-US" sz="1600"/>
          </a:p>
        </p:txBody>
      </p:sp>
      <p:sp>
        <p:nvSpPr>
          <p:cNvPr id="21510" name="Text Box 6"/>
          <p:cNvSpPr txBox="1">
            <a:spLocks noChangeArrowheads="1"/>
          </p:cNvSpPr>
          <p:nvPr/>
        </p:nvSpPr>
        <p:spPr bwMode="auto">
          <a:xfrm>
            <a:off x="6705600" y="2743200"/>
            <a:ext cx="2438400" cy="2017713"/>
          </a:xfrm>
          <a:prstGeom prst="rect">
            <a:avLst/>
          </a:prstGeom>
          <a:gradFill rotWithShape="0">
            <a:gsLst>
              <a:gs pos="0">
                <a:srgbClr val="CCECFF"/>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Char char="•"/>
            </a:pPr>
            <a:r>
              <a:rPr lang="en-US" sz="1800"/>
              <a:t>Origination</a:t>
            </a:r>
          </a:p>
          <a:p>
            <a:pPr>
              <a:spcBef>
                <a:spcPct val="50000"/>
              </a:spcBef>
              <a:buFontTx/>
              <a:buChar char="•"/>
            </a:pPr>
            <a:r>
              <a:rPr lang="en-US" sz="1800"/>
              <a:t>Corporate Finance</a:t>
            </a:r>
          </a:p>
          <a:p>
            <a:pPr>
              <a:spcBef>
                <a:spcPct val="50000"/>
              </a:spcBef>
              <a:buFontTx/>
              <a:buChar char="•"/>
            </a:pPr>
            <a:r>
              <a:rPr lang="en-US" sz="1800"/>
              <a:t>Cash Management</a:t>
            </a:r>
          </a:p>
          <a:p>
            <a:pPr>
              <a:spcBef>
                <a:spcPct val="50000"/>
              </a:spcBef>
              <a:buFontTx/>
              <a:buChar char="•"/>
            </a:pPr>
            <a:r>
              <a:rPr lang="en-US" sz="1800"/>
              <a:t>Equity, debt, interest,</a:t>
            </a:r>
          </a:p>
          <a:p>
            <a:pPr>
              <a:spcBef>
                <a:spcPct val="50000"/>
              </a:spcBef>
            </a:pPr>
            <a:r>
              <a:rPr lang="en-US" sz="1800"/>
              <a:t>FX, Sales &amp; Trading</a:t>
            </a:r>
          </a:p>
        </p:txBody>
      </p:sp>
      <p:sp>
        <p:nvSpPr>
          <p:cNvPr id="21512" name="AutoShape 8"/>
          <p:cNvSpPr>
            <a:spLocks noChangeArrowheads="1"/>
          </p:cNvSpPr>
          <p:nvPr/>
        </p:nvSpPr>
        <p:spPr bwMode="auto">
          <a:xfrm>
            <a:off x="4495800" y="2895600"/>
            <a:ext cx="304800" cy="457200"/>
          </a:xfrm>
          <a:prstGeom prst="upArrow">
            <a:avLst>
              <a:gd name="adj1" fmla="val 50000"/>
              <a:gd name="adj2" fmla="val 37500"/>
            </a:avLst>
          </a:prstGeom>
          <a:gradFill rotWithShape="0">
            <a:gsLst>
              <a:gs pos="0">
                <a:srgbClr val="000080"/>
              </a:gs>
              <a:gs pos="100000">
                <a:srgbClr val="6666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3" name="AutoShape 9"/>
          <p:cNvSpPr>
            <a:spLocks noChangeArrowheads="1"/>
          </p:cNvSpPr>
          <p:nvPr/>
        </p:nvSpPr>
        <p:spPr bwMode="auto">
          <a:xfrm>
            <a:off x="4419600" y="4572000"/>
            <a:ext cx="304800" cy="457200"/>
          </a:xfrm>
          <a:prstGeom prst="downArrow">
            <a:avLst>
              <a:gd name="adj1" fmla="val 41667"/>
              <a:gd name="adj2" fmla="val 33333"/>
            </a:avLst>
          </a:prstGeom>
          <a:gradFill rotWithShape="0">
            <a:gsLst>
              <a:gs pos="0">
                <a:srgbClr val="000080"/>
              </a:gs>
              <a:gs pos="100000">
                <a:srgbClr val="6666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4" name="AutoShape 10"/>
          <p:cNvSpPr>
            <a:spLocks noChangeArrowheads="1"/>
          </p:cNvSpPr>
          <p:nvPr/>
        </p:nvSpPr>
        <p:spPr bwMode="auto">
          <a:xfrm>
            <a:off x="6400800" y="3886200"/>
            <a:ext cx="381000" cy="228600"/>
          </a:xfrm>
          <a:prstGeom prst="rightArrow">
            <a:avLst>
              <a:gd name="adj1" fmla="val 50000"/>
              <a:gd name="adj2" fmla="val 41667"/>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5" name="AutoShape 11"/>
          <p:cNvSpPr>
            <a:spLocks noChangeArrowheads="1"/>
          </p:cNvSpPr>
          <p:nvPr/>
        </p:nvSpPr>
        <p:spPr bwMode="auto">
          <a:xfrm>
            <a:off x="2514600" y="3810000"/>
            <a:ext cx="381000" cy="228600"/>
          </a:xfrm>
          <a:prstGeom prst="leftArrow">
            <a:avLst>
              <a:gd name="adj1" fmla="val 50000"/>
              <a:gd name="adj2" fmla="val 41667"/>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6" name="Text Box 12"/>
          <p:cNvSpPr txBox="1">
            <a:spLocks noChangeArrowheads="1"/>
          </p:cNvSpPr>
          <p:nvPr/>
        </p:nvSpPr>
        <p:spPr bwMode="auto">
          <a:xfrm>
            <a:off x="2362200" y="304800"/>
            <a:ext cx="4953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b="1">
                <a:solidFill>
                  <a:srgbClr val="008080"/>
                </a:solidFill>
                <a:effectLst>
                  <a:outerShdw blurRad="38100" dist="38100" dir="2700000" algn="tl">
                    <a:srgbClr val="C0C0C0"/>
                  </a:outerShdw>
                </a:effectLst>
                <a:latin typeface="Lucida Console" pitchFamily="49" charset="0"/>
              </a:rPr>
              <a:t>Corporate &amp; Investment Bank’s Business model</a:t>
            </a:r>
          </a:p>
        </p:txBody>
      </p:sp>
    </p:spTree>
    <p:extLst>
      <p:ext uri="{BB962C8B-B14F-4D97-AF65-F5344CB8AC3E}">
        <p14:creationId xmlns:p14="http://schemas.microsoft.com/office/powerpoint/2010/main" val="2818325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59" y="110304"/>
            <a:ext cx="8425543" cy="1000041"/>
          </a:xfrm>
          <a:solidFill>
            <a:schemeClr val="accent2">
              <a:lumMod val="20000"/>
              <a:lumOff val="80000"/>
            </a:schemeClr>
          </a:solidFill>
        </p:spPr>
        <p:txBody>
          <a:bodyPr>
            <a:normAutofit/>
          </a:bodyPr>
          <a:lstStyle/>
          <a:p>
            <a:pPr algn="ctr"/>
            <a:r>
              <a:rPr lang="en-US" sz="2400" b="1" dirty="0">
                <a:solidFill>
                  <a:schemeClr val="accent1">
                    <a:lumMod val="75000"/>
                  </a:schemeClr>
                </a:solidFill>
                <a:latin typeface="Calibri" pitchFamily="34" charset="0"/>
              </a:rPr>
              <a:t>Financial System</a:t>
            </a:r>
            <a:endParaRPr lang="en-US" sz="2400" b="1" i="1" dirty="0">
              <a:latin typeface="Calibri" pitchFamily="34" charset="0"/>
            </a:endParaRPr>
          </a:p>
        </p:txBody>
      </p:sp>
      <p:sp>
        <p:nvSpPr>
          <p:cNvPr id="3" name="Slide Number Placeholder 2"/>
          <p:cNvSpPr>
            <a:spLocks noGrp="1"/>
          </p:cNvSpPr>
          <p:nvPr>
            <p:ph type="sldNum" sz="quarter" idx="12"/>
          </p:nvPr>
        </p:nvSpPr>
        <p:spPr/>
        <p:txBody>
          <a:bodyPr/>
          <a:lstStyle/>
          <a:p>
            <a:fld id="{525A3C56-E491-49B2-93F3-63532DF516BC}" type="slidenum">
              <a:rPr lang="en-US" sz="1050" smtClean="0"/>
              <a:pPr/>
              <a:t>5</a:t>
            </a:fld>
            <a:endParaRPr lang="en-US" sz="1050" dirty="0"/>
          </a:p>
        </p:txBody>
      </p:sp>
      <p:sp>
        <p:nvSpPr>
          <p:cNvPr id="4" name="Rectangle 3"/>
          <p:cNvSpPr/>
          <p:nvPr/>
        </p:nvSpPr>
        <p:spPr>
          <a:xfrm>
            <a:off x="365759" y="1201787"/>
            <a:ext cx="8425543" cy="5016758"/>
          </a:xfrm>
          <a:prstGeom prst="rect">
            <a:avLst/>
          </a:prstGeom>
          <a:solidFill>
            <a:schemeClr val="accent2">
              <a:lumMod val="20000"/>
              <a:lumOff val="80000"/>
            </a:schemeClr>
          </a:solidFill>
        </p:spPr>
        <p:txBody>
          <a:bodyPr wrap="square">
            <a:spAutoFit/>
          </a:bodyPr>
          <a:lstStyle/>
          <a:p>
            <a:pPr algn="ctr"/>
            <a:endParaRPr lang="en-US" sz="1600" b="1" i="1" dirty="0" smtClean="0">
              <a:latin typeface="Calibri" pitchFamily="34" charset="0"/>
            </a:endParaRPr>
          </a:p>
          <a:p>
            <a:pPr algn="ctr"/>
            <a:endParaRPr lang="en-US" sz="1600" b="1" i="1" dirty="0" smtClean="0">
              <a:latin typeface="Calibri" pitchFamily="34" charset="0"/>
            </a:endParaRPr>
          </a:p>
          <a:p>
            <a:pPr algn="ctr"/>
            <a:endParaRPr lang="en-US" sz="1600" b="1" i="1" dirty="0">
              <a:latin typeface="Calibri" pitchFamily="34" charset="0"/>
            </a:endParaRPr>
          </a:p>
          <a:p>
            <a:pPr algn="ctr"/>
            <a:endParaRPr lang="en-US" sz="1600" b="1" i="1" dirty="0" smtClean="0">
              <a:latin typeface="Calibri" pitchFamily="34" charset="0"/>
            </a:endParaRPr>
          </a:p>
          <a:p>
            <a:endParaRPr lang="en-US" sz="1600" b="1" i="1" dirty="0">
              <a:latin typeface="Calibri" pitchFamily="34" charset="0"/>
            </a:endParaRPr>
          </a:p>
          <a:p>
            <a:pPr algn="ctr"/>
            <a:endParaRPr lang="en-US" sz="1600" b="1" i="1" dirty="0" smtClean="0">
              <a:latin typeface="Calibri" pitchFamily="34" charset="0"/>
            </a:endParaRPr>
          </a:p>
          <a:p>
            <a:pPr algn="ctr"/>
            <a:endParaRPr lang="en-US" sz="1600" b="1" i="1" dirty="0">
              <a:latin typeface="Calibri" pitchFamily="34" charset="0"/>
            </a:endParaRPr>
          </a:p>
          <a:p>
            <a:pPr algn="ctr"/>
            <a:endParaRPr lang="en-US" sz="1600" b="1" i="1" dirty="0" smtClean="0">
              <a:latin typeface="Calibri" pitchFamily="34" charset="0"/>
            </a:endParaRPr>
          </a:p>
          <a:p>
            <a:pPr algn="ctr"/>
            <a:endParaRPr lang="en-US" sz="1600" b="1" i="1" dirty="0">
              <a:latin typeface="Calibri" pitchFamily="34" charset="0"/>
            </a:endParaRPr>
          </a:p>
          <a:p>
            <a:pPr algn="ctr"/>
            <a:endParaRPr lang="en-US" sz="1600" b="1" i="1" dirty="0" smtClean="0">
              <a:latin typeface="Calibri" pitchFamily="34" charset="0"/>
            </a:endParaRPr>
          </a:p>
          <a:p>
            <a:endParaRPr lang="en-US" sz="1600" u="sng" dirty="0" smtClean="0">
              <a:latin typeface="Calibri" pitchFamily="34" charset="0"/>
            </a:endParaRPr>
          </a:p>
          <a:p>
            <a:endParaRPr lang="en-US" sz="1600" u="sng" dirty="0">
              <a:latin typeface="Calibri" pitchFamily="34" charset="0"/>
            </a:endParaRPr>
          </a:p>
          <a:p>
            <a:endParaRPr lang="en-US" sz="1600" u="sng" dirty="0" smtClean="0">
              <a:latin typeface="Calibri" pitchFamily="34" charset="0"/>
            </a:endParaRPr>
          </a:p>
          <a:p>
            <a:r>
              <a:rPr lang="en-US" sz="1600" dirty="0" smtClean="0">
                <a:latin typeface="Calibri" pitchFamily="34" charset="0"/>
              </a:rPr>
              <a:t>The </a:t>
            </a:r>
            <a:r>
              <a:rPr lang="en-US" sz="1600" dirty="0">
                <a:latin typeface="Calibri" pitchFamily="34" charset="0"/>
              </a:rPr>
              <a:t>Financial System is a set or aggregation of institutions, instruments, markets and </a:t>
            </a:r>
            <a:r>
              <a:rPr lang="en-US" sz="1600" dirty="0" smtClean="0">
                <a:latin typeface="Calibri" pitchFamily="34" charset="0"/>
              </a:rPr>
              <a:t>services which are involved in money management. Objective </a:t>
            </a:r>
            <a:r>
              <a:rPr lang="en-US" sz="1600" dirty="0">
                <a:latin typeface="Calibri" pitchFamily="34" charset="0"/>
              </a:rPr>
              <a:t>of financial system is to enable lenders and borrowers to exchange funds, i.e. to ensure smooth flow of money from those who have it [savers / lenders] to those who want to use it [users / borrowers], so that the latter can make an effective use of the same, in the process benefiting themselves, the </a:t>
            </a:r>
            <a:r>
              <a:rPr lang="en-US" sz="1600" dirty="0" smtClean="0">
                <a:latin typeface="Calibri" pitchFamily="34" charset="0"/>
              </a:rPr>
              <a:t>savers/lenders </a:t>
            </a:r>
            <a:r>
              <a:rPr lang="en-US" sz="1600" dirty="0">
                <a:latin typeface="Calibri" pitchFamily="34" charset="0"/>
              </a:rPr>
              <a:t>and the economy as a </a:t>
            </a:r>
            <a:r>
              <a:rPr lang="en-US" sz="1600" dirty="0" smtClean="0">
                <a:latin typeface="Calibri" pitchFamily="34" charset="0"/>
              </a:rPr>
              <a:t>whole.</a:t>
            </a:r>
          </a:p>
          <a:p>
            <a:endParaRPr lang="en-US" sz="1600" dirty="0">
              <a:latin typeface="Calibri" pitchFamily="34" charset="0"/>
            </a:endParaRPr>
          </a:p>
        </p:txBody>
      </p:sp>
      <p:pic>
        <p:nvPicPr>
          <p:cNvPr id="6" name="Graphic1_73HFJNFLX_p28_0_img" descr="https://slw.satyam.com/SatyamLearningWorld/data2/20080319_171909_7519/media/financial%20systems.jpg"/>
          <p:cNvPicPr/>
          <p:nvPr/>
        </p:nvPicPr>
        <p:blipFill>
          <a:blip r:embed="rId2" cstate="print"/>
          <a:stretch>
            <a:fillRect/>
          </a:stretch>
        </p:blipFill>
        <p:spPr bwMode="auto">
          <a:xfrm>
            <a:off x="1802673" y="1371604"/>
            <a:ext cx="6061166" cy="2673356"/>
          </a:xfrm>
          <a:prstGeom prst="rect">
            <a:avLst/>
          </a:prstGeom>
          <a:noFill/>
          <a:ln w="9525">
            <a:noFill/>
            <a:miter lim="800000"/>
            <a:headEnd/>
            <a:tailEnd/>
          </a:ln>
        </p:spPr>
      </p:pic>
    </p:spTree>
    <p:extLst>
      <p:ext uri="{BB962C8B-B14F-4D97-AF65-F5344CB8AC3E}">
        <p14:creationId xmlns:p14="http://schemas.microsoft.com/office/powerpoint/2010/main" val="1085355480"/>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59" y="136431"/>
            <a:ext cx="8386355" cy="920750"/>
          </a:xfrm>
          <a:solidFill>
            <a:schemeClr val="accent2">
              <a:lumMod val="20000"/>
              <a:lumOff val="80000"/>
            </a:schemeClr>
          </a:solidFill>
        </p:spPr>
        <p:txBody>
          <a:bodyPr>
            <a:normAutofit/>
          </a:bodyPr>
          <a:lstStyle/>
          <a:p>
            <a:pPr algn="ctr"/>
            <a:r>
              <a:rPr lang="en-US" sz="2400" b="1" dirty="0">
                <a:solidFill>
                  <a:schemeClr val="accent1">
                    <a:lumMod val="75000"/>
                  </a:schemeClr>
                </a:solidFill>
                <a:latin typeface="Calibri" pitchFamily="34" charset="0"/>
              </a:rPr>
              <a:t>Financial </a:t>
            </a:r>
            <a:r>
              <a:rPr lang="en-US" sz="2400" b="1" dirty="0" smtClean="0">
                <a:solidFill>
                  <a:schemeClr val="accent1">
                    <a:lumMod val="75000"/>
                  </a:schemeClr>
                </a:solidFill>
                <a:latin typeface="Calibri" pitchFamily="34" charset="0"/>
              </a:rPr>
              <a:t>System </a:t>
            </a:r>
            <a:endParaRPr lang="en-GB" sz="2000" b="1" dirty="0">
              <a:solidFill>
                <a:schemeClr val="accent1">
                  <a:lumMod val="75000"/>
                </a:schemeClr>
              </a:solidFill>
              <a:latin typeface="Calibri" panose="020F0502020204030204" pitchFamily="34" charset="0"/>
            </a:endParaRPr>
          </a:p>
        </p:txBody>
      </p:sp>
      <p:sp>
        <p:nvSpPr>
          <p:cNvPr id="3" name="Slide Number Placeholder 2"/>
          <p:cNvSpPr>
            <a:spLocks noGrp="1"/>
          </p:cNvSpPr>
          <p:nvPr>
            <p:ph type="sldNum" sz="quarter" idx="12"/>
          </p:nvPr>
        </p:nvSpPr>
        <p:spPr/>
        <p:txBody>
          <a:bodyPr/>
          <a:lstStyle/>
          <a:p>
            <a:fld id="{525A3C56-E491-49B2-93F3-63532DF516BC}" type="slidenum">
              <a:rPr lang="en-US" sz="1050" smtClean="0"/>
              <a:pPr/>
              <a:t>6</a:t>
            </a:fld>
            <a:endParaRPr lang="en-US" sz="1050" dirty="0"/>
          </a:p>
        </p:txBody>
      </p:sp>
      <p:sp>
        <p:nvSpPr>
          <p:cNvPr id="7" name="Rectangle 6"/>
          <p:cNvSpPr/>
          <p:nvPr/>
        </p:nvSpPr>
        <p:spPr>
          <a:xfrm>
            <a:off x="365759" y="1162598"/>
            <a:ext cx="8386355" cy="5016758"/>
          </a:xfrm>
          <a:prstGeom prst="rect">
            <a:avLst/>
          </a:prstGeom>
          <a:solidFill>
            <a:schemeClr val="accent2">
              <a:lumMod val="20000"/>
              <a:lumOff val="80000"/>
            </a:schemeClr>
          </a:solidFill>
        </p:spPr>
        <p:txBody>
          <a:bodyPr wrap="square">
            <a:spAutoFit/>
          </a:bodyPr>
          <a:lstStyle/>
          <a:p>
            <a:r>
              <a:rPr lang="en-US" sz="1600" dirty="0" smtClean="0">
                <a:latin typeface="Calibri" pitchFamily="34" charset="0"/>
              </a:rPr>
              <a:t>Financial System consists of institutions that are </a:t>
            </a:r>
            <a:r>
              <a:rPr lang="en-US" sz="1600" dirty="0">
                <a:latin typeface="Calibri" pitchFamily="34" charset="0"/>
              </a:rPr>
              <a:t>engaged in the business of </a:t>
            </a:r>
            <a:r>
              <a:rPr lang="en-US" sz="1600" dirty="0" smtClean="0">
                <a:latin typeface="Calibri" pitchFamily="34" charset="0"/>
              </a:rPr>
              <a:t>‘Money / Finance</a:t>
            </a:r>
            <a:r>
              <a:rPr lang="en-US" sz="1600" dirty="0">
                <a:latin typeface="Calibri" pitchFamily="34" charset="0"/>
              </a:rPr>
              <a:t>’.  They can be </a:t>
            </a:r>
            <a:r>
              <a:rPr lang="en-US" sz="1600" dirty="0" smtClean="0">
                <a:latin typeface="Calibri" pitchFamily="34" charset="0"/>
              </a:rPr>
              <a:t>classified as:</a:t>
            </a:r>
            <a:endParaRPr lang="en-US" sz="1600" dirty="0">
              <a:latin typeface="Calibri" pitchFamily="34" charset="0"/>
            </a:endParaRPr>
          </a:p>
          <a:p>
            <a:r>
              <a:rPr lang="en-US" sz="1600" dirty="0">
                <a:latin typeface="Calibri" pitchFamily="34" charset="0"/>
              </a:rPr>
              <a:t> </a:t>
            </a:r>
          </a:p>
          <a:p>
            <a:pPr marL="285750" indent="-285750">
              <a:buFont typeface="Arial" pitchFamily="34" charset="0"/>
              <a:buChar char="•"/>
            </a:pPr>
            <a:r>
              <a:rPr lang="en-US" sz="1600" b="1" dirty="0" smtClean="0">
                <a:latin typeface="Calibri" pitchFamily="34" charset="0"/>
              </a:rPr>
              <a:t>Intermediaries: </a:t>
            </a:r>
            <a:r>
              <a:rPr lang="en-US" sz="1600" dirty="0" smtClean="0">
                <a:latin typeface="Calibri" pitchFamily="34" charset="0"/>
              </a:rPr>
              <a:t>Intermediaries </a:t>
            </a:r>
            <a:r>
              <a:rPr lang="en-US" sz="1600" dirty="0">
                <a:latin typeface="Calibri" pitchFamily="34" charset="0"/>
              </a:rPr>
              <a:t>are the financial institutions that accept deposits from the </a:t>
            </a:r>
            <a:r>
              <a:rPr lang="en-US" sz="1600" dirty="0" smtClean="0">
                <a:latin typeface="Calibri" pitchFamily="34" charset="0"/>
              </a:rPr>
              <a:t>savers/ depositors </a:t>
            </a:r>
            <a:r>
              <a:rPr lang="en-US" sz="1600" dirty="0">
                <a:latin typeface="Calibri" pitchFamily="34" charset="0"/>
              </a:rPr>
              <a:t>and channelize the same as lending/ investment to the </a:t>
            </a:r>
            <a:r>
              <a:rPr lang="en-US" sz="1600" dirty="0" smtClean="0">
                <a:latin typeface="Calibri" pitchFamily="34" charset="0"/>
              </a:rPr>
              <a:t>users / borrowers. </a:t>
            </a:r>
            <a:r>
              <a:rPr lang="en-US" sz="1600" dirty="0">
                <a:latin typeface="Calibri" pitchFamily="34" charset="0"/>
              </a:rPr>
              <a:t>In other words, financial intermediaries function as a bridge between the savers and the users in any economy. </a:t>
            </a:r>
            <a:endParaRPr lang="en-US" sz="1600" dirty="0" smtClean="0">
              <a:latin typeface="Calibri" pitchFamily="34" charset="0"/>
            </a:endParaRPr>
          </a:p>
          <a:p>
            <a:r>
              <a:rPr lang="en-US" sz="1600" dirty="0">
                <a:latin typeface="Calibri" pitchFamily="34" charset="0"/>
              </a:rPr>
              <a:t> </a:t>
            </a:r>
            <a:endParaRPr lang="en-US" sz="1600" dirty="0" smtClean="0">
              <a:latin typeface="Calibri" pitchFamily="34" charset="0"/>
            </a:endParaRPr>
          </a:p>
          <a:p>
            <a:pPr lvl="1"/>
            <a:r>
              <a:rPr lang="en-US" sz="1600" dirty="0" smtClean="0">
                <a:latin typeface="Calibri" pitchFamily="34" charset="0"/>
              </a:rPr>
              <a:t>Examples: </a:t>
            </a:r>
            <a:endParaRPr lang="en-US" sz="1600" dirty="0">
              <a:latin typeface="Calibri" pitchFamily="34" charset="0"/>
            </a:endParaRPr>
          </a:p>
          <a:p>
            <a:pPr marL="1200150" lvl="2" indent="-285750">
              <a:buFont typeface="Arial" pitchFamily="34" charset="0"/>
              <a:buChar char="•"/>
            </a:pPr>
            <a:r>
              <a:rPr lang="en-US" sz="1600" dirty="0" smtClean="0">
                <a:latin typeface="Calibri" pitchFamily="34" charset="0"/>
              </a:rPr>
              <a:t>Banks</a:t>
            </a:r>
            <a:endParaRPr lang="en-US" sz="1600" dirty="0">
              <a:latin typeface="Calibri" pitchFamily="34" charset="0"/>
            </a:endParaRPr>
          </a:p>
          <a:p>
            <a:pPr marL="1200150" lvl="2" indent="-285750">
              <a:buFont typeface="Arial" pitchFamily="34" charset="0"/>
              <a:buChar char="•"/>
            </a:pPr>
            <a:r>
              <a:rPr lang="en-US" sz="1600" dirty="0">
                <a:latin typeface="Calibri" pitchFamily="34" charset="0"/>
              </a:rPr>
              <a:t>Investment Companies </a:t>
            </a:r>
          </a:p>
          <a:p>
            <a:pPr marL="1200150" lvl="2" indent="-285750">
              <a:buFont typeface="Arial" pitchFamily="34" charset="0"/>
              <a:buChar char="•"/>
            </a:pPr>
            <a:r>
              <a:rPr lang="en-US" sz="1600" dirty="0">
                <a:latin typeface="Calibri" pitchFamily="34" charset="0"/>
              </a:rPr>
              <a:t>Non-Banking Finance Companies [NBFCs</a:t>
            </a:r>
            <a:r>
              <a:rPr lang="en-US" sz="1600" dirty="0" smtClean="0">
                <a:latin typeface="Calibri" pitchFamily="34" charset="0"/>
              </a:rPr>
              <a:t>]</a:t>
            </a:r>
            <a:endParaRPr lang="en-US" sz="1600" dirty="0">
              <a:latin typeface="Calibri" pitchFamily="34" charset="0"/>
            </a:endParaRPr>
          </a:p>
          <a:p>
            <a:pPr marL="1200150" lvl="2" indent="-285750">
              <a:buFont typeface="Arial" pitchFamily="34" charset="0"/>
              <a:buChar char="•"/>
            </a:pPr>
            <a:r>
              <a:rPr lang="en-US" sz="1600" dirty="0">
                <a:latin typeface="Calibri" pitchFamily="34" charset="0"/>
              </a:rPr>
              <a:t>Insurance </a:t>
            </a:r>
            <a:r>
              <a:rPr lang="en-US" sz="1600" dirty="0" smtClean="0">
                <a:latin typeface="Calibri" pitchFamily="34" charset="0"/>
              </a:rPr>
              <a:t>companies</a:t>
            </a:r>
            <a:endParaRPr lang="en-US" sz="1600" dirty="0">
              <a:latin typeface="Calibri" pitchFamily="34" charset="0"/>
            </a:endParaRPr>
          </a:p>
          <a:p>
            <a:pPr marL="1200150" lvl="2" indent="-285750">
              <a:buFont typeface="Arial" pitchFamily="34" charset="0"/>
              <a:buChar char="•"/>
            </a:pPr>
            <a:r>
              <a:rPr lang="en-US" sz="1600" dirty="0">
                <a:latin typeface="Calibri" pitchFamily="34" charset="0"/>
              </a:rPr>
              <a:t>Mutual </a:t>
            </a:r>
            <a:r>
              <a:rPr lang="en-US" sz="1600" dirty="0" smtClean="0">
                <a:latin typeface="Calibri" pitchFamily="34" charset="0"/>
              </a:rPr>
              <a:t>funds</a:t>
            </a:r>
            <a:endParaRPr lang="en-US" sz="1600" dirty="0">
              <a:latin typeface="Calibri" pitchFamily="34" charset="0"/>
            </a:endParaRPr>
          </a:p>
          <a:p>
            <a:pPr marL="1200150" lvl="2" indent="-285750">
              <a:buFont typeface="Arial" pitchFamily="34" charset="0"/>
              <a:buChar char="•"/>
            </a:pPr>
            <a:r>
              <a:rPr lang="en-US" sz="1600" dirty="0">
                <a:latin typeface="Calibri" pitchFamily="34" charset="0"/>
              </a:rPr>
              <a:t>Stock Brokerages</a:t>
            </a:r>
          </a:p>
          <a:p>
            <a:pPr marL="1200150" lvl="2" indent="-285750">
              <a:buFont typeface="Arial" pitchFamily="34" charset="0"/>
              <a:buChar char="•"/>
            </a:pPr>
            <a:r>
              <a:rPr lang="en-US" sz="1600" dirty="0">
                <a:latin typeface="Calibri" pitchFamily="34" charset="0"/>
              </a:rPr>
              <a:t>Credit Card Companies </a:t>
            </a:r>
          </a:p>
          <a:p>
            <a:pPr marL="285750" indent="-285750">
              <a:buFont typeface="Arial" pitchFamily="34" charset="0"/>
              <a:buChar char="•"/>
            </a:pPr>
            <a:endParaRPr lang="en-US" sz="1600" dirty="0">
              <a:latin typeface="Calibri" pitchFamily="34" charset="0"/>
            </a:endParaRPr>
          </a:p>
          <a:p>
            <a:endParaRPr lang="en-US" sz="1600" dirty="0" smtClean="0">
              <a:latin typeface="Calibri" pitchFamily="34" charset="0"/>
            </a:endParaRPr>
          </a:p>
          <a:p>
            <a:endParaRPr lang="en-US" sz="1600" dirty="0">
              <a:latin typeface="Calibri" pitchFamily="34" charset="0"/>
            </a:endParaRPr>
          </a:p>
          <a:p>
            <a:endParaRPr lang="en-US" sz="1600" dirty="0">
              <a:latin typeface="Calibri" pitchFamily="34" charset="0"/>
            </a:endParaRPr>
          </a:p>
        </p:txBody>
      </p:sp>
    </p:spTree>
    <p:extLst>
      <p:ext uri="{BB962C8B-B14F-4D97-AF65-F5344CB8AC3E}">
        <p14:creationId xmlns:p14="http://schemas.microsoft.com/office/powerpoint/2010/main" val="3095384474"/>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59" y="136431"/>
            <a:ext cx="8386355" cy="895535"/>
          </a:xfrm>
          <a:solidFill>
            <a:schemeClr val="accent2">
              <a:lumMod val="20000"/>
              <a:lumOff val="80000"/>
            </a:schemeClr>
          </a:solidFill>
        </p:spPr>
        <p:txBody>
          <a:bodyPr>
            <a:normAutofit/>
          </a:bodyPr>
          <a:lstStyle/>
          <a:p>
            <a:pPr algn="ctr"/>
            <a:r>
              <a:rPr lang="en-US" sz="2400" b="1" dirty="0">
                <a:solidFill>
                  <a:schemeClr val="accent1">
                    <a:lumMod val="75000"/>
                  </a:schemeClr>
                </a:solidFill>
                <a:latin typeface="Calibri" pitchFamily="34" charset="0"/>
              </a:rPr>
              <a:t>Financial </a:t>
            </a:r>
            <a:r>
              <a:rPr lang="en-US" sz="2400" b="1" dirty="0" smtClean="0">
                <a:solidFill>
                  <a:schemeClr val="accent1">
                    <a:lumMod val="75000"/>
                  </a:schemeClr>
                </a:solidFill>
                <a:latin typeface="Calibri" pitchFamily="34" charset="0"/>
              </a:rPr>
              <a:t>System </a:t>
            </a:r>
            <a:endParaRPr lang="en-GB" sz="2400" b="1" dirty="0">
              <a:latin typeface="Calibri" panose="020F0502020204030204" pitchFamily="34" charset="0"/>
            </a:endParaRPr>
          </a:p>
        </p:txBody>
      </p:sp>
      <p:sp>
        <p:nvSpPr>
          <p:cNvPr id="3" name="Slide Number Placeholder 2"/>
          <p:cNvSpPr>
            <a:spLocks noGrp="1"/>
          </p:cNvSpPr>
          <p:nvPr>
            <p:ph type="sldNum" sz="quarter" idx="12"/>
          </p:nvPr>
        </p:nvSpPr>
        <p:spPr/>
        <p:txBody>
          <a:bodyPr/>
          <a:lstStyle/>
          <a:p>
            <a:fld id="{525A3C56-E491-49B2-93F3-63532DF516BC}" type="slidenum">
              <a:rPr lang="en-US" sz="1050" smtClean="0"/>
              <a:pPr/>
              <a:t>7</a:t>
            </a:fld>
            <a:endParaRPr lang="en-US" sz="1050" dirty="0"/>
          </a:p>
        </p:txBody>
      </p:sp>
      <p:sp>
        <p:nvSpPr>
          <p:cNvPr id="7" name="Rectangle 6"/>
          <p:cNvSpPr/>
          <p:nvPr/>
        </p:nvSpPr>
        <p:spPr>
          <a:xfrm>
            <a:off x="365759" y="1136472"/>
            <a:ext cx="8386355" cy="5016758"/>
          </a:xfrm>
          <a:prstGeom prst="rect">
            <a:avLst/>
          </a:prstGeom>
          <a:solidFill>
            <a:schemeClr val="accent2">
              <a:lumMod val="20000"/>
              <a:lumOff val="80000"/>
            </a:schemeClr>
          </a:solidFill>
        </p:spPr>
        <p:txBody>
          <a:bodyPr wrap="square">
            <a:spAutoFit/>
          </a:bodyPr>
          <a:lstStyle/>
          <a:p>
            <a:pPr marL="285750" indent="-285750">
              <a:buFont typeface="Arial" pitchFamily="34" charset="0"/>
              <a:buChar char="•"/>
            </a:pPr>
            <a:r>
              <a:rPr lang="en-US" sz="1600" b="1" dirty="0" smtClean="0">
                <a:latin typeface="Calibri" pitchFamily="34" charset="0"/>
              </a:rPr>
              <a:t>Non-Intermediaries: </a:t>
            </a:r>
            <a:r>
              <a:rPr lang="en-US" sz="1600" dirty="0" smtClean="0">
                <a:latin typeface="Calibri" pitchFamily="34" charset="0"/>
              </a:rPr>
              <a:t>These </a:t>
            </a:r>
            <a:r>
              <a:rPr lang="en-US" sz="1600" dirty="0">
                <a:latin typeface="Calibri" pitchFamily="34" charset="0"/>
              </a:rPr>
              <a:t>are popularly known as Development Banks. These institutions </a:t>
            </a:r>
            <a:r>
              <a:rPr lang="en-US" sz="1600" dirty="0" smtClean="0">
                <a:latin typeface="Calibri" pitchFamily="34" charset="0"/>
              </a:rPr>
              <a:t>do not accept funds / deposits from public rather they usually funded by the government or other financial institutions . Objective of these institutions is focused on developing selected areas in trade and commerce.</a:t>
            </a:r>
            <a:endParaRPr lang="en-US" sz="1600" dirty="0">
              <a:latin typeface="Calibri" pitchFamily="34" charset="0"/>
            </a:endParaRPr>
          </a:p>
          <a:p>
            <a:r>
              <a:rPr lang="en-US" sz="1600" dirty="0">
                <a:latin typeface="Calibri" pitchFamily="34" charset="0"/>
              </a:rPr>
              <a:t> </a:t>
            </a:r>
          </a:p>
          <a:p>
            <a:r>
              <a:rPr lang="en-US" sz="1600" dirty="0" smtClean="0">
                <a:latin typeface="Calibri" pitchFamily="34" charset="0"/>
              </a:rPr>
              <a:t>      Examples (National &amp; International context):</a:t>
            </a:r>
          </a:p>
          <a:p>
            <a:pPr marL="742950" lvl="1" indent="-285750">
              <a:buFont typeface="Arial" pitchFamily="34" charset="0"/>
              <a:buChar char="•"/>
            </a:pPr>
            <a:r>
              <a:rPr lang="en-US" sz="1600" dirty="0" smtClean="0">
                <a:latin typeface="Calibri" pitchFamily="34" charset="0"/>
              </a:rPr>
              <a:t>Industrial </a:t>
            </a:r>
            <a:r>
              <a:rPr lang="en-US" sz="1600" dirty="0">
                <a:latin typeface="Calibri" pitchFamily="34" charset="0"/>
              </a:rPr>
              <a:t>Development Bank of India (IDBI)</a:t>
            </a:r>
          </a:p>
          <a:p>
            <a:pPr marL="742950" lvl="1" indent="-285750">
              <a:buFont typeface="Arial" pitchFamily="34" charset="0"/>
              <a:buChar char="•"/>
            </a:pPr>
            <a:r>
              <a:rPr lang="en-US" sz="1600" dirty="0" smtClean="0">
                <a:latin typeface="Calibri" pitchFamily="34" charset="0"/>
              </a:rPr>
              <a:t>Industrial </a:t>
            </a:r>
            <a:r>
              <a:rPr lang="en-US" sz="1600" dirty="0">
                <a:latin typeface="Calibri" pitchFamily="34" charset="0"/>
              </a:rPr>
              <a:t>Investment Bank of India </a:t>
            </a:r>
          </a:p>
          <a:p>
            <a:pPr marL="742950" lvl="1" indent="-285750">
              <a:buFont typeface="Arial" pitchFamily="34" charset="0"/>
              <a:buChar char="•"/>
            </a:pPr>
            <a:r>
              <a:rPr lang="en-US" sz="1600" dirty="0" smtClean="0">
                <a:latin typeface="Calibri" pitchFamily="34" charset="0"/>
              </a:rPr>
              <a:t>Export </a:t>
            </a:r>
            <a:r>
              <a:rPr lang="en-US" sz="1600" dirty="0">
                <a:latin typeface="Calibri" pitchFamily="34" charset="0"/>
              </a:rPr>
              <a:t>– Import Bank of India (EXIM Bank)	</a:t>
            </a:r>
          </a:p>
          <a:p>
            <a:pPr marL="742950" lvl="1" indent="-285750">
              <a:buFont typeface="Arial" pitchFamily="34" charset="0"/>
              <a:buChar char="•"/>
            </a:pPr>
            <a:r>
              <a:rPr lang="en-US" sz="1600" dirty="0" smtClean="0">
                <a:latin typeface="Calibri" pitchFamily="34" charset="0"/>
              </a:rPr>
              <a:t>Asian </a:t>
            </a:r>
            <a:r>
              <a:rPr lang="en-US" sz="1600" dirty="0">
                <a:latin typeface="Calibri" pitchFamily="34" charset="0"/>
              </a:rPr>
              <a:t>Development Bank</a:t>
            </a:r>
          </a:p>
          <a:p>
            <a:pPr marL="742950" lvl="1" indent="-285750">
              <a:buFont typeface="Arial" pitchFamily="34" charset="0"/>
              <a:buChar char="•"/>
            </a:pPr>
            <a:r>
              <a:rPr lang="en-US" sz="1600" dirty="0" smtClean="0">
                <a:latin typeface="Calibri" pitchFamily="34" charset="0"/>
              </a:rPr>
              <a:t>World </a:t>
            </a:r>
            <a:r>
              <a:rPr lang="en-US" sz="1600" dirty="0">
                <a:latin typeface="Calibri" pitchFamily="34" charset="0"/>
              </a:rPr>
              <a:t>Bank </a:t>
            </a:r>
          </a:p>
          <a:p>
            <a:pPr marL="742950" lvl="1" indent="-285750">
              <a:buFont typeface="Arial" pitchFamily="34" charset="0"/>
              <a:buChar char="•"/>
            </a:pPr>
            <a:r>
              <a:rPr lang="en-US" sz="1600" dirty="0" smtClean="0">
                <a:latin typeface="Calibri" pitchFamily="34" charset="0"/>
              </a:rPr>
              <a:t>International </a:t>
            </a:r>
            <a:r>
              <a:rPr lang="en-US" sz="1600" dirty="0">
                <a:latin typeface="Calibri" pitchFamily="34" charset="0"/>
              </a:rPr>
              <a:t>Monetary Fund (IMF). </a:t>
            </a:r>
          </a:p>
          <a:p>
            <a:pPr marL="742950" lvl="1" indent="-285750">
              <a:buFont typeface="Arial" pitchFamily="34" charset="0"/>
              <a:buChar char="•"/>
            </a:pPr>
            <a:r>
              <a:rPr lang="en-US" sz="1600" dirty="0" smtClean="0">
                <a:latin typeface="Calibri" pitchFamily="34" charset="0"/>
              </a:rPr>
              <a:t>State </a:t>
            </a:r>
            <a:r>
              <a:rPr lang="en-US" sz="1600" dirty="0">
                <a:latin typeface="Calibri" pitchFamily="34" charset="0"/>
              </a:rPr>
              <a:t>Financial Corporations(In the Indian context)</a:t>
            </a:r>
          </a:p>
          <a:p>
            <a:pPr lvl="1"/>
            <a:endParaRPr lang="en-US" sz="1600" b="1" dirty="0">
              <a:latin typeface="Calibri" pitchFamily="34" charset="0"/>
            </a:endParaRPr>
          </a:p>
          <a:p>
            <a:pPr marL="285750" indent="-285750">
              <a:buFont typeface="Arial" pitchFamily="34" charset="0"/>
              <a:buChar char="•"/>
            </a:pPr>
            <a:r>
              <a:rPr lang="en-US" sz="1600" b="1" dirty="0">
                <a:latin typeface="Calibri" pitchFamily="34" charset="0"/>
              </a:rPr>
              <a:t>Regulatory </a:t>
            </a:r>
            <a:r>
              <a:rPr lang="en-US" sz="1600" b="1" dirty="0" smtClean="0">
                <a:latin typeface="Calibri" pitchFamily="34" charset="0"/>
              </a:rPr>
              <a:t>Agencies: </a:t>
            </a:r>
            <a:r>
              <a:rPr lang="en-US" sz="1600" dirty="0">
                <a:latin typeface="Calibri" pitchFamily="34" charset="0"/>
              </a:rPr>
              <a:t>These are </a:t>
            </a:r>
            <a:r>
              <a:rPr lang="en-US" sz="1600" dirty="0" smtClean="0">
                <a:latin typeface="Calibri" pitchFamily="34" charset="0"/>
              </a:rPr>
              <a:t>the agencies </a:t>
            </a:r>
            <a:r>
              <a:rPr lang="en-US" sz="1600" dirty="0">
                <a:latin typeface="Calibri" pitchFamily="34" charset="0"/>
              </a:rPr>
              <a:t>whose sole function is to monitor and regulate the functioning of the intermediaries and non-intermediaries and are referred to as ‘Regulatory Authorities’. They are like the traffic cops that lay down the “Do’s and Don’ts” for the players in the market. To make their regulations enforceable, these agencies are generally armed with punitive powers, which can be exercised in case of non-compliance by any of the players. </a:t>
            </a:r>
            <a:endParaRPr lang="en-US" sz="1600" dirty="0" smtClean="0">
              <a:latin typeface="Calibri" pitchFamily="34" charset="0"/>
            </a:endParaRPr>
          </a:p>
          <a:p>
            <a:endParaRPr lang="en-US" sz="1600" dirty="0">
              <a:latin typeface="Calibri" pitchFamily="34" charset="0"/>
            </a:endParaRPr>
          </a:p>
        </p:txBody>
      </p:sp>
    </p:spTree>
    <p:extLst>
      <p:ext uri="{BB962C8B-B14F-4D97-AF65-F5344CB8AC3E}">
        <p14:creationId xmlns:p14="http://schemas.microsoft.com/office/powerpoint/2010/main" val="1049061051"/>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59" y="149494"/>
            <a:ext cx="8399417" cy="843283"/>
          </a:xfrm>
          <a:solidFill>
            <a:schemeClr val="accent2">
              <a:lumMod val="20000"/>
              <a:lumOff val="80000"/>
            </a:schemeClr>
          </a:solidFill>
        </p:spPr>
        <p:txBody>
          <a:bodyPr>
            <a:normAutofit/>
          </a:bodyPr>
          <a:lstStyle/>
          <a:p>
            <a:pPr algn="ctr"/>
            <a:r>
              <a:rPr lang="en-US" sz="2400" b="1" dirty="0">
                <a:solidFill>
                  <a:schemeClr val="accent1">
                    <a:lumMod val="75000"/>
                  </a:schemeClr>
                </a:solidFill>
                <a:latin typeface="Calibri" pitchFamily="34" charset="0"/>
              </a:rPr>
              <a:t>Financial </a:t>
            </a:r>
            <a:r>
              <a:rPr lang="en-US" sz="2400" b="1" dirty="0" smtClean="0">
                <a:solidFill>
                  <a:schemeClr val="accent1">
                    <a:lumMod val="75000"/>
                  </a:schemeClr>
                </a:solidFill>
                <a:latin typeface="Calibri" pitchFamily="34" charset="0"/>
              </a:rPr>
              <a:t>System</a:t>
            </a:r>
            <a:endParaRPr lang="en-GB" sz="2400" b="1" dirty="0">
              <a:solidFill>
                <a:schemeClr val="accent1">
                  <a:lumMod val="75000"/>
                </a:schemeClr>
              </a:solidFill>
              <a:latin typeface="Calibri" panose="020F0502020204030204" pitchFamily="34" charset="0"/>
            </a:endParaRPr>
          </a:p>
        </p:txBody>
      </p:sp>
      <p:sp>
        <p:nvSpPr>
          <p:cNvPr id="3" name="Slide Number Placeholder 2"/>
          <p:cNvSpPr>
            <a:spLocks noGrp="1"/>
          </p:cNvSpPr>
          <p:nvPr>
            <p:ph type="sldNum" sz="quarter" idx="12"/>
          </p:nvPr>
        </p:nvSpPr>
        <p:spPr/>
        <p:txBody>
          <a:bodyPr/>
          <a:lstStyle/>
          <a:p>
            <a:fld id="{525A3C56-E491-49B2-93F3-63532DF516BC}" type="slidenum">
              <a:rPr lang="en-US" sz="1050" smtClean="0"/>
              <a:pPr/>
              <a:t>8</a:t>
            </a:fld>
            <a:endParaRPr lang="en-US" sz="1050" dirty="0"/>
          </a:p>
        </p:txBody>
      </p:sp>
      <p:sp>
        <p:nvSpPr>
          <p:cNvPr id="4" name="Rectangle 3"/>
          <p:cNvSpPr/>
          <p:nvPr/>
        </p:nvSpPr>
        <p:spPr>
          <a:xfrm>
            <a:off x="365759" y="1110345"/>
            <a:ext cx="8399417" cy="5016758"/>
          </a:xfrm>
          <a:prstGeom prst="rect">
            <a:avLst/>
          </a:prstGeom>
          <a:solidFill>
            <a:schemeClr val="accent2">
              <a:lumMod val="20000"/>
              <a:lumOff val="80000"/>
            </a:schemeClr>
          </a:solidFill>
        </p:spPr>
        <p:txBody>
          <a:bodyPr wrap="square">
            <a:spAutoFit/>
          </a:bodyPr>
          <a:lstStyle/>
          <a:p>
            <a:r>
              <a:rPr lang="en-US" sz="1600" dirty="0" smtClean="0">
                <a:latin typeface="Calibri" pitchFamily="34" charset="0"/>
              </a:rPr>
              <a:t>Examples</a:t>
            </a:r>
            <a:r>
              <a:rPr lang="en-US" sz="1600" dirty="0">
                <a:latin typeface="Calibri" pitchFamily="34" charset="0"/>
              </a:rPr>
              <a:t>:</a:t>
            </a:r>
          </a:p>
          <a:p>
            <a:r>
              <a:rPr lang="en-US" sz="1600" dirty="0">
                <a:latin typeface="Calibri" pitchFamily="34" charset="0"/>
              </a:rPr>
              <a:t>         </a:t>
            </a:r>
            <a:r>
              <a:rPr lang="en-US" sz="1600" b="1" dirty="0" smtClean="0">
                <a:latin typeface="Calibri" pitchFamily="34" charset="0"/>
              </a:rPr>
              <a:t>India</a:t>
            </a:r>
            <a:r>
              <a:rPr lang="en-US" sz="1600" dirty="0" smtClean="0">
                <a:latin typeface="Calibri" pitchFamily="34" charset="0"/>
              </a:rPr>
              <a:t> </a:t>
            </a:r>
            <a:endParaRPr lang="en-US" sz="1600" dirty="0">
              <a:latin typeface="Calibri" pitchFamily="34" charset="0"/>
            </a:endParaRPr>
          </a:p>
          <a:p>
            <a:pPr marL="742950" lvl="1" indent="-285750">
              <a:buFont typeface="Arial" pitchFamily="34" charset="0"/>
              <a:buChar char="•"/>
            </a:pPr>
            <a:r>
              <a:rPr lang="en-US" sz="1600" dirty="0">
                <a:latin typeface="Calibri" pitchFamily="34" charset="0"/>
              </a:rPr>
              <a:t>Reserve Bank of India (RBI)</a:t>
            </a:r>
          </a:p>
          <a:p>
            <a:pPr marL="742950" lvl="1" indent="-285750">
              <a:buFont typeface="Arial" pitchFamily="34" charset="0"/>
              <a:buChar char="•"/>
            </a:pPr>
            <a:r>
              <a:rPr lang="en-US" sz="1600" dirty="0">
                <a:latin typeface="Calibri" pitchFamily="34" charset="0"/>
              </a:rPr>
              <a:t>Securities and Exchange Board of India (SEBI)</a:t>
            </a:r>
          </a:p>
          <a:p>
            <a:pPr marL="742950" lvl="1" indent="-285750">
              <a:buFont typeface="Arial" pitchFamily="34" charset="0"/>
              <a:buChar char="•"/>
            </a:pPr>
            <a:r>
              <a:rPr lang="en-US" sz="1600" dirty="0">
                <a:latin typeface="Calibri" pitchFamily="34" charset="0"/>
              </a:rPr>
              <a:t>National Stock Exchange (NSE)</a:t>
            </a:r>
          </a:p>
          <a:p>
            <a:pPr marL="742950" lvl="1" indent="-285750">
              <a:buFont typeface="Arial" pitchFamily="34" charset="0"/>
              <a:buChar char="•"/>
            </a:pPr>
            <a:r>
              <a:rPr lang="en-US" sz="1600" dirty="0">
                <a:latin typeface="Calibri" pitchFamily="34" charset="0"/>
              </a:rPr>
              <a:t>Bombay Stock Exchange ( BSE)</a:t>
            </a:r>
            <a:endParaRPr lang="en-US" sz="1600" b="1" dirty="0" smtClean="0">
              <a:latin typeface="Calibri" pitchFamily="34" charset="0"/>
            </a:endParaRPr>
          </a:p>
          <a:p>
            <a:r>
              <a:rPr lang="en-US" sz="1600" b="1" dirty="0">
                <a:latin typeface="Calibri" pitchFamily="34" charset="0"/>
              </a:rPr>
              <a:t> </a:t>
            </a:r>
            <a:r>
              <a:rPr lang="en-US" sz="1600" b="1" dirty="0" smtClean="0">
                <a:latin typeface="Calibri" pitchFamily="34" charset="0"/>
              </a:rPr>
              <a:t>         </a:t>
            </a:r>
          </a:p>
          <a:p>
            <a:r>
              <a:rPr lang="en-US" sz="1600" b="1" dirty="0" smtClean="0">
                <a:latin typeface="Calibri" pitchFamily="34" charset="0"/>
              </a:rPr>
              <a:t>          USA</a:t>
            </a:r>
            <a:endParaRPr lang="en-US" sz="1600" b="1" dirty="0">
              <a:latin typeface="Calibri" pitchFamily="34" charset="0"/>
            </a:endParaRPr>
          </a:p>
          <a:p>
            <a:pPr marL="742950" lvl="1" indent="-285750">
              <a:buFont typeface="Arial" pitchFamily="34" charset="0"/>
              <a:buChar char="•"/>
            </a:pPr>
            <a:r>
              <a:rPr lang="en-US" sz="1600" dirty="0" smtClean="0">
                <a:latin typeface="Calibri" pitchFamily="34" charset="0"/>
              </a:rPr>
              <a:t>The Federal Reserve System, Central Bank of US (The Fed)</a:t>
            </a:r>
          </a:p>
          <a:p>
            <a:pPr marL="742950" lvl="1" indent="-285750">
              <a:buFont typeface="Arial" pitchFamily="34" charset="0"/>
              <a:buChar char="•"/>
            </a:pPr>
            <a:r>
              <a:rPr lang="en-US" sz="1600" dirty="0" smtClean="0">
                <a:latin typeface="Calibri" pitchFamily="34" charset="0"/>
              </a:rPr>
              <a:t>U.S. Securities and Exchange Commission (SEC)</a:t>
            </a:r>
          </a:p>
          <a:p>
            <a:pPr marL="742950" lvl="1" indent="-285750">
              <a:buFont typeface="Arial" pitchFamily="34" charset="0"/>
              <a:buChar char="•"/>
            </a:pPr>
            <a:r>
              <a:rPr lang="en-US" sz="1600" dirty="0" smtClean="0">
                <a:latin typeface="Calibri" pitchFamily="34" charset="0"/>
              </a:rPr>
              <a:t>Financial Accounting Standard Board (FASB)</a:t>
            </a:r>
          </a:p>
          <a:p>
            <a:r>
              <a:rPr lang="en-US" sz="1600" b="1" dirty="0">
                <a:latin typeface="Calibri" pitchFamily="34" charset="0"/>
              </a:rPr>
              <a:t> </a:t>
            </a:r>
            <a:r>
              <a:rPr lang="en-US" sz="1600" b="1" dirty="0" smtClean="0">
                <a:latin typeface="Calibri" pitchFamily="34" charset="0"/>
              </a:rPr>
              <a:t>        </a:t>
            </a:r>
          </a:p>
          <a:p>
            <a:r>
              <a:rPr lang="en-US" sz="1600" b="1" dirty="0">
                <a:latin typeface="Calibri" pitchFamily="34" charset="0"/>
              </a:rPr>
              <a:t> </a:t>
            </a:r>
            <a:r>
              <a:rPr lang="en-US" sz="1600" b="1" dirty="0" smtClean="0">
                <a:latin typeface="Calibri" pitchFamily="34" charset="0"/>
              </a:rPr>
              <a:t>         UK</a:t>
            </a:r>
            <a:endParaRPr lang="en-US" sz="1600" b="1" dirty="0">
              <a:latin typeface="Calibri" pitchFamily="34" charset="0"/>
            </a:endParaRPr>
          </a:p>
          <a:p>
            <a:pPr marL="742950" lvl="1" indent="-285750">
              <a:buFont typeface="Arial" pitchFamily="34" charset="0"/>
              <a:buChar char="•"/>
            </a:pPr>
            <a:r>
              <a:rPr lang="en-US" sz="1600" dirty="0">
                <a:latin typeface="Calibri" pitchFamily="34" charset="0"/>
              </a:rPr>
              <a:t>FSA - Financial Services Authority  - UK regulatory body</a:t>
            </a:r>
          </a:p>
          <a:p>
            <a:pPr marL="742950" lvl="1" indent="-285750">
              <a:buFont typeface="Arial" pitchFamily="34" charset="0"/>
              <a:buChar char="•"/>
            </a:pPr>
            <a:endParaRPr lang="en-US" sz="1600" b="1" dirty="0">
              <a:latin typeface="Calibri" pitchFamily="34" charset="0"/>
            </a:endParaRPr>
          </a:p>
          <a:p>
            <a:pPr marL="742950" lvl="1" indent="-285750">
              <a:buFont typeface="Arial" pitchFamily="34" charset="0"/>
              <a:buChar char="•"/>
            </a:pPr>
            <a:endParaRPr lang="en-US" sz="1600" dirty="0">
              <a:latin typeface="Calibri" pitchFamily="34" charset="0"/>
            </a:endParaRPr>
          </a:p>
          <a:p>
            <a:endParaRPr lang="en-US" sz="1600" dirty="0" smtClean="0">
              <a:latin typeface="Calibri" pitchFamily="34" charset="0"/>
            </a:endParaRPr>
          </a:p>
          <a:p>
            <a:endParaRPr lang="en-US" sz="1600" dirty="0" smtClean="0">
              <a:latin typeface="Calibri" pitchFamily="34" charset="0"/>
            </a:endParaRPr>
          </a:p>
          <a:p>
            <a:endParaRPr lang="en-US" sz="1600" dirty="0">
              <a:latin typeface="Calibri" pitchFamily="34" charset="0"/>
            </a:endParaRPr>
          </a:p>
          <a:p>
            <a:endParaRPr lang="en-US" sz="1600" dirty="0" smtClean="0">
              <a:latin typeface="Calibri" pitchFamily="34" charset="0"/>
            </a:endParaRPr>
          </a:p>
        </p:txBody>
      </p:sp>
    </p:spTree>
    <p:extLst>
      <p:ext uri="{BB962C8B-B14F-4D97-AF65-F5344CB8AC3E}">
        <p14:creationId xmlns:p14="http://schemas.microsoft.com/office/powerpoint/2010/main" val="3517367431"/>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25A3C56-E491-49B2-93F3-63532DF516BC}" type="slidenum">
              <a:rPr lang="en-US" sz="1050" smtClean="0"/>
              <a:pPr/>
              <a:t>9</a:t>
            </a:fld>
            <a:endParaRPr lang="en-US" sz="1050" dirty="0"/>
          </a:p>
        </p:txBody>
      </p:sp>
      <p:sp>
        <p:nvSpPr>
          <p:cNvPr id="5" name="Rectangle 4"/>
          <p:cNvSpPr/>
          <p:nvPr/>
        </p:nvSpPr>
        <p:spPr>
          <a:xfrm>
            <a:off x="378801" y="1134773"/>
            <a:ext cx="8360251" cy="5016758"/>
          </a:xfrm>
          <a:prstGeom prst="rect">
            <a:avLst/>
          </a:prstGeom>
          <a:solidFill>
            <a:schemeClr val="accent2">
              <a:lumMod val="20000"/>
              <a:lumOff val="80000"/>
            </a:schemeClr>
          </a:solidFill>
        </p:spPr>
        <p:txBody>
          <a:bodyPr wrap="square">
            <a:spAutoFit/>
          </a:bodyPr>
          <a:lstStyle/>
          <a:p>
            <a:r>
              <a:rPr lang="en-US" sz="1600" b="1" dirty="0" smtClean="0">
                <a:latin typeface="Calibri" pitchFamily="34" charset="0"/>
              </a:rPr>
              <a:t>Financial Services</a:t>
            </a:r>
            <a:r>
              <a:rPr lang="en-US" sz="1600" dirty="0" smtClean="0">
                <a:latin typeface="Calibri" pitchFamily="34" charset="0"/>
              </a:rPr>
              <a:t>:</a:t>
            </a:r>
          </a:p>
          <a:p>
            <a:endParaRPr lang="en-US" sz="1600" dirty="0">
              <a:latin typeface="Calibri" pitchFamily="34" charset="0"/>
            </a:endParaRPr>
          </a:p>
          <a:p>
            <a:r>
              <a:rPr lang="en-US" sz="1600" b="1" dirty="0">
                <a:latin typeface="Calibri" pitchFamily="34" charset="0"/>
              </a:rPr>
              <a:t>The term “Financial Services” is generally used to refer to the services provided by the finance industry</a:t>
            </a:r>
            <a:r>
              <a:rPr lang="en-US" sz="1600" dirty="0">
                <a:latin typeface="Calibri" pitchFamily="34" charset="0"/>
              </a:rPr>
              <a:t>. It is also a </a:t>
            </a:r>
            <a:r>
              <a:rPr lang="en-US" sz="1600" b="1" dirty="0">
                <a:latin typeface="Calibri" pitchFamily="34" charset="0"/>
              </a:rPr>
              <a:t>term used to represent organizations that deal with the management of money </a:t>
            </a:r>
            <a:r>
              <a:rPr lang="en-US" sz="1600" dirty="0">
                <a:latin typeface="Calibri" pitchFamily="34" charset="0"/>
              </a:rPr>
              <a:t>&amp; provide a variety of money and investment </a:t>
            </a:r>
            <a:r>
              <a:rPr lang="en-US" sz="1600" dirty="0" smtClean="0">
                <a:latin typeface="Calibri" pitchFamily="34" charset="0"/>
              </a:rPr>
              <a:t>related </a:t>
            </a:r>
            <a:r>
              <a:rPr lang="en-US" sz="1600" dirty="0">
                <a:latin typeface="Calibri" pitchFamily="34" charset="0"/>
              </a:rPr>
              <a:t>services. It is the largest industry in the world in terms of profits &amp; represents over 20% of the market capitalization or the market value. The term financial services became more prevalent in the United States partly as a result of the Gramm-Leach-Bliley Act of the late 1990s, which enabled different types of companies in the US financial services industry to merge. Today almost every company which previously described itself as a bank, insurance company, or brokerage house, considers itself in some way as a financial services </a:t>
            </a:r>
            <a:r>
              <a:rPr lang="en-US" sz="1600" dirty="0" smtClean="0">
                <a:latin typeface="Calibri" pitchFamily="34" charset="0"/>
              </a:rPr>
              <a:t>institution.</a:t>
            </a:r>
          </a:p>
          <a:p>
            <a:endParaRPr lang="en-US" sz="1600" dirty="0">
              <a:latin typeface="Calibri" pitchFamily="34" charset="0"/>
            </a:endParaRPr>
          </a:p>
          <a:p>
            <a:r>
              <a:rPr lang="en-US" sz="1600" dirty="0">
                <a:latin typeface="Calibri" pitchFamily="34" charset="0"/>
              </a:rPr>
              <a:t>Important Financial Services offered include: </a:t>
            </a:r>
          </a:p>
          <a:p>
            <a:pPr marL="742950" lvl="1" indent="-285750">
              <a:buFont typeface="Arial" pitchFamily="34" charset="0"/>
              <a:buChar char="•"/>
            </a:pPr>
            <a:r>
              <a:rPr lang="en-US" sz="1600" dirty="0">
                <a:latin typeface="Calibri" pitchFamily="34" charset="0"/>
              </a:rPr>
              <a:t> </a:t>
            </a:r>
            <a:r>
              <a:rPr lang="en-US" sz="1600" dirty="0" smtClean="0">
                <a:latin typeface="Calibri" pitchFamily="34" charset="0"/>
              </a:rPr>
              <a:t>Banking </a:t>
            </a:r>
            <a:r>
              <a:rPr lang="en-US" sz="1600" dirty="0">
                <a:latin typeface="Calibri" pitchFamily="34" charset="0"/>
              </a:rPr>
              <a:t>Services</a:t>
            </a:r>
          </a:p>
          <a:p>
            <a:pPr marL="742950" lvl="1" indent="-285750">
              <a:buFont typeface="Arial" pitchFamily="34" charset="0"/>
              <a:buChar char="•"/>
            </a:pPr>
            <a:r>
              <a:rPr lang="en-US" sz="1600" dirty="0">
                <a:latin typeface="Calibri" pitchFamily="34" charset="0"/>
              </a:rPr>
              <a:t> </a:t>
            </a:r>
            <a:r>
              <a:rPr lang="en-US" sz="1600" dirty="0" smtClean="0">
                <a:latin typeface="Calibri" pitchFamily="34" charset="0"/>
              </a:rPr>
              <a:t>Investment </a:t>
            </a:r>
            <a:r>
              <a:rPr lang="en-US" sz="1600" dirty="0">
                <a:latin typeface="Calibri" pitchFamily="34" charset="0"/>
              </a:rPr>
              <a:t>Planning</a:t>
            </a:r>
          </a:p>
          <a:p>
            <a:pPr marL="742950" lvl="1" indent="-285750">
              <a:buFont typeface="Arial" pitchFamily="34" charset="0"/>
              <a:buChar char="•"/>
            </a:pPr>
            <a:r>
              <a:rPr lang="en-US" sz="1600" dirty="0">
                <a:latin typeface="Calibri" pitchFamily="34" charset="0"/>
              </a:rPr>
              <a:t> </a:t>
            </a:r>
            <a:r>
              <a:rPr lang="en-US" sz="1600" dirty="0" smtClean="0">
                <a:latin typeface="Calibri" pitchFamily="34" charset="0"/>
              </a:rPr>
              <a:t>Insurance </a:t>
            </a:r>
            <a:r>
              <a:rPr lang="en-US" sz="1600" dirty="0">
                <a:latin typeface="Calibri" pitchFamily="34" charset="0"/>
              </a:rPr>
              <a:t>Planning</a:t>
            </a:r>
          </a:p>
          <a:p>
            <a:pPr marL="742950" lvl="1" indent="-285750">
              <a:buFont typeface="Arial" pitchFamily="34" charset="0"/>
              <a:buChar char="•"/>
            </a:pPr>
            <a:r>
              <a:rPr lang="en-US" sz="1600" dirty="0">
                <a:latin typeface="Calibri" pitchFamily="34" charset="0"/>
              </a:rPr>
              <a:t> </a:t>
            </a:r>
            <a:r>
              <a:rPr lang="en-US" sz="1600" dirty="0" smtClean="0">
                <a:latin typeface="Calibri" pitchFamily="34" charset="0"/>
              </a:rPr>
              <a:t>Wealth </a:t>
            </a:r>
            <a:r>
              <a:rPr lang="en-US" sz="1600" dirty="0">
                <a:latin typeface="Calibri" pitchFamily="34" charset="0"/>
              </a:rPr>
              <a:t>Management &amp; Estate Planning</a:t>
            </a:r>
          </a:p>
          <a:p>
            <a:pPr marL="742950" lvl="1" indent="-285750">
              <a:buFont typeface="Arial" pitchFamily="34" charset="0"/>
              <a:buChar char="•"/>
            </a:pPr>
            <a:r>
              <a:rPr lang="en-US" sz="1600" dirty="0">
                <a:latin typeface="Calibri" pitchFamily="34" charset="0"/>
              </a:rPr>
              <a:t> </a:t>
            </a:r>
            <a:r>
              <a:rPr lang="en-US" sz="1600" dirty="0" smtClean="0">
                <a:latin typeface="Calibri" pitchFamily="34" charset="0"/>
              </a:rPr>
              <a:t>Share </a:t>
            </a:r>
            <a:r>
              <a:rPr lang="en-US" sz="1600" dirty="0">
                <a:latin typeface="Calibri" pitchFamily="34" charset="0"/>
              </a:rPr>
              <a:t>Broking</a:t>
            </a:r>
          </a:p>
          <a:p>
            <a:pPr marL="742950" lvl="1" indent="-285750">
              <a:buFont typeface="Arial" pitchFamily="34" charset="0"/>
              <a:buChar char="•"/>
            </a:pPr>
            <a:r>
              <a:rPr lang="en-US" sz="1600" dirty="0">
                <a:latin typeface="Calibri" pitchFamily="34" charset="0"/>
              </a:rPr>
              <a:t> </a:t>
            </a:r>
            <a:r>
              <a:rPr lang="en-US" sz="1600" dirty="0" smtClean="0">
                <a:latin typeface="Calibri" pitchFamily="34" charset="0"/>
              </a:rPr>
              <a:t>Credit </a:t>
            </a:r>
            <a:r>
              <a:rPr lang="en-US" sz="1600" dirty="0">
                <a:latin typeface="Calibri" pitchFamily="34" charset="0"/>
              </a:rPr>
              <a:t>Cards Services</a:t>
            </a:r>
          </a:p>
          <a:p>
            <a:endParaRPr lang="en-US" sz="1600" dirty="0">
              <a:latin typeface="Calibri" pitchFamily="34" charset="0"/>
            </a:endParaRPr>
          </a:p>
        </p:txBody>
      </p:sp>
      <p:sp>
        <p:nvSpPr>
          <p:cNvPr id="6" name="Title 1"/>
          <p:cNvSpPr txBox="1">
            <a:spLocks/>
          </p:cNvSpPr>
          <p:nvPr/>
        </p:nvSpPr>
        <p:spPr>
          <a:xfrm>
            <a:off x="396160" y="162557"/>
            <a:ext cx="8342892" cy="843283"/>
          </a:xfrm>
          <a:prstGeom prst="rect">
            <a:avLst/>
          </a:prstGeom>
          <a:solidFill>
            <a:schemeClr val="accent2">
              <a:lumMod val="20000"/>
              <a:lumOff val="80000"/>
            </a:schemeClr>
          </a:solidFill>
        </p:spPr>
        <p:txBody>
          <a:bodyPr vert="horz" lIns="0" tIns="0" rIns="0" bIns="0" rtlCol="0" anchor="ctr" anchorCtr="0">
            <a:normAutofit/>
          </a:bodyPr>
          <a:lstStyle>
            <a:lvl1pPr algn="l" defTabSz="914400" rtl="0" eaLnBrk="1" latinLnBrk="0" hangingPunct="1">
              <a:spcBef>
                <a:spcPct val="0"/>
              </a:spcBef>
              <a:buNone/>
              <a:defRPr sz="3000" kern="1200">
                <a:solidFill>
                  <a:schemeClr val="tx2"/>
                </a:solidFill>
                <a:latin typeface="Arial" pitchFamily="34" charset="0"/>
                <a:ea typeface="+mj-ea"/>
                <a:cs typeface="+mj-cs"/>
              </a:defRPr>
            </a:lvl1pPr>
          </a:lstStyle>
          <a:p>
            <a:pPr algn="ctr"/>
            <a:r>
              <a:rPr lang="en-US" sz="2400" b="1" dirty="0" smtClean="0">
                <a:solidFill>
                  <a:schemeClr val="accent1">
                    <a:lumMod val="75000"/>
                  </a:schemeClr>
                </a:solidFill>
                <a:latin typeface="Calibri" pitchFamily="34" charset="0"/>
              </a:rPr>
              <a:t>Financial System</a:t>
            </a:r>
            <a:endParaRPr lang="en-GB" sz="2400" b="1" dirty="0">
              <a:solidFill>
                <a:schemeClr val="accent1">
                  <a:lumMod val="75000"/>
                </a:schemeClr>
              </a:solidFill>
              <a:latin typeface="Calibri" panose="020F0502020204030204" pitchFamily="34" charset="0"/>
            </a:endParaRPr>
          </a:p>
        </p:txBody>
      </p:sp>
    </p:spTree>
    <p:extLst>
      <p:ext uri="{BB962C8B-B14F-4D97-AF65-F5344CB8AC3E}">
        <p14:creationId xmlns:p14="http://schemas.microsoft.com/office/powerpoint/2010/main" val="1244669991"/>
      </p:ext>
    </p:extLst>
  </p:cSld>
  <p:clrMapOvr>
    <a:masterClrMapping/>
  </p:clrMapOvr>
  <p:transition spd="slow">
    <p:wip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5E88B5A4C166F4D845B9CCD5CB96BA1" ma:contentTypeVersion="13" ma:contentTypeDescription="Create a new document." ma:contentTypeScope="" ma:versionID="56a22bcff259aab4d202d6e201b501f9">
  <xsd:schema xmlns:xsd="http://www.w3.org/2001/XMLSchema" xmlns:xs="http://www.w3.org/2001/XMLSchema" xmlns:p="http://schemas.microsoft.com/office/2006/metadata/properties" xmlns:ns1="http://schemas.microsoft.com/sharepoint/v3" xmlns:ns2="d95a5b16-1b8d-4c7c-9ebf-89c0983b6970" targetNamespace="http://schemas.microsoft.com/office/2006/metadata/properties" ma:root="true" ma:fieldsID="b4c0c1f3eb38e5c2383b19760b69ff59" ns1:_="" ns2:_="">
    <xsd:import namespace="http://schemas.microsoft.com/sharepoint/v3"/>
    <xsd:import namespace="d95a5b16-1b8d-4c7c-9ebf-89c0983b6970"/>
    <xsd:element name="properties">
      <xsd:complexType>
        <xsd:sequence>
          <xsd:element name="documentManagement">
            <xsd:complexType>
              <xsd:all>
                <xsd:element ref="ns2:p43f7bb208e443c9b50eb304fe6606a3" minOccurs="0"/>
                <xsd:element ref="ns2:TaxCatchAll" minOccurs="0"/>
                <xsd:element ref="ns2:TaxCatchAllLabel" minOccurs="0"/>
                <xsd:element ref="ns2:c79d12643ffc4d60ab657aaa1718cc32" minOccurs="0"/>
                <xsd:element ref="ns2:c5aebc35b3e840e5912c276ffe755dcf" minOccurs="0"/>
                <xsd:element ref="ns2:h4c66fbf292e4125b0e390af25f11c04" minOccurs="0"/>
                <xsd:element ref="ns2:eafb632c3f5c40ba98242be6bbd6bb17" minOccurs="0"/>
                <xsd:element ref="ns1:CSMeta2010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CSMeta2010Field" ma:index="20" nillable="true" ma:displayName="Classification Status" ma:internalName="CSMeta2010Field" ma:readOnly="fals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95a5b16-1b8d-4c7c-9ebf-89c0983b6970" elementFormDefault="qualified">
    <xsd:import namespace="http://schemas.microsoft.com/office/2006/documentManagement/types"/>
    <xsd:import namespace="http://schemas.microsoft.com/office/infopath/2007/PartnerControls"/>
    <xsd:element name="p43f7bb208e443c9b50eb304fe6606a3" ma:index="8" nillable="true" ma:taxonomy="true" ma:internalName="p43f7bb208e443c9b50eb304fe6606a3" ma:taxonomyFieldName="Business_x0020_theme" ma:displayName="Business theme" ma:default="" ma:fieldId="{943f7bb2-08e4-43c9-b50e-b304fe6606a3}" ma:taxonomyMulti="true" ma:sspId="c730d5d4-e911-429a-be83-99efcd06639f" ma:termSetId="40e3bc58-7cf7-4ad5-80c9-03b2ad9897ac" ma:anchorId="00000000-0000-0000-0000-000000000000" ma:open="false" ma:isKeyword="false">
      <xsd:complexType>
        <xsd:sequence>
          <xsd:element ref="pc:Terms" minOccurs="0" maxOccurs="1"/>
        </xsd:sequence>
      </xsd:complexType>
    </xsd:element>
    <xsd:element name="TaxCatchAll" ma:index="9" nillable="true" ma:displayName="Taxonomy Catch All Column" ma:hidden="true" ma:list="{662b4ac2-02b9-4ccd-8625-3c003090dbbe}" ma:internalName="TaxCatchAll" ma:showField="CatchAllData" ma:web="d95a5b16-1b8d-4c7c-9ebf-89c0983b6970">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662b4ac2-02b9-4ccd-8625-3c003090dbbe}" ma:internalName="TaxCatchAllLabel" ma:readOnly="true" ma:showField="CatchAllDataLabel" ma:web="d95a5b16-1b8d-4c7c-9ebf-89c0983b6970">
      <xsd:complexType>
        <xsd:complexContent>
          <xsd:extension base="dms:MultiChoiceLookup">
            <xsd:sequence>
              <xsd:element name="Value" type="dms:Lookup" maxOccurs="unbounded" minOccurs="0" nillable="true"/>
            </xsd:sequence>
          </xsd:extension>
        </xsd:complexContent>
      </xsd:complexType>
    </xsd:element>
    <xsd:element name="c79d12643ffc4d60ab657aaa1718cc32" ma:index="12" nillable="true" ma:taxonomy="true" ma:internalName="c79d12643ffc4d60ab657aaa1718cc32" ma:taxonomyFieldName="Organisation" ma:displayName="Organization" ma:default="" ma:fieldId="{c79d1264-3ffc-4d60-ab65-7aaa1718cc32}" ma:taxonomyMulti="true" ma:sspId="c730d5d4-e911-429a-be83-99efcd06639f" ma:termSetId="a5b47c7d-3218-4211-987c-a37cca4b0510" ma:anchorId="00000000-0000-0000-0000-000000000000" ma:open="false" ma:isKeyword="false">
      <xsd:complexType>
        <xsd:sequence>
          <xsd:element ref="pc:Terms" minOccurs="0" maxOccurs="1"/>
        </xsd:sequence>
      </xsd:complexType>
    </xsd:element>
    <xsd:element name="c5aebc35b3e840e5912c276ffe755dcf" ma:index="14" nillable="true" ma:taxonomy="true" ma:internalName="c5aebc35b3e840e5912c276ffe755dcf" ma:taxonomyFieldName="Sector" ma:displayName="Sector" ma:default="" ma:fieldId="{c5aebc35-b3e8-40e5-912c-276ffe755dcf}" ma:taxonomyMulti="true" ma:sspId="c730d5d4-e911-429a-be83-99efcd06639f" ma:termSetId="e51ebaad-fa61-40f4-9e0b-7fe488c7df1c" ma:anchorId="00000000-0000-0000-0000-000000000000" ma:open="false" ma:isKeyword="false">
      <xsd:complexType>
        <xsd:sequence>
          <xsd:element ref="pc:Terms" minOccurs="0" maxOccurs="1"/>
        </xsd:sequence>
      </xsd:complexType>
    </xsd:element>
    <xsd:element name="h4c66fbf292e4125b0e390af25f11c04" ma:index="16" nillable="true" ma:taxonomy="true" ma:internalName="h4c66fbf292e4125b0e390af25f11c04" ma:taxonomyFieldName="Proposition1" ma:displayName="Proposition" ma:default="" ma:fieldId="{14c66fbf-292e-4125-b0e3-90af25f11c04}" ma:taxonomyMulti="true" ma:sspId="c730d5d4-e911-429a-be83-99efcd06639f" ma:termSetId="79a8103d-dcc6-4d07-baef-d718c46c67b7" ma:anchorId="00000000-0000-0000-0000-000000000000" ma:open="false" ma:isKeyword="false">
      <xsd:complexType>
        <xsd:sequence>
          <xsd:element ref="pc:Terms" minOccurs="0" maxOccurs="1"/>
        </xsd:sequence>
      </xsd:complexType>
    </xsd:element>
    <xsd:element name="eafb632c3f5c40ba98242be6bbd6bb17" ma:index="18" nillable="true" ma:taxonomy="true" ma:internalName="eafb632c3f5c40ba98242be6bbd6bb17" ma:taxonomyFieldName="Service_x0020_line" ma:displayName="Service line" ma:default="" ma:fieldId="{eafb632c-3f5c-40ba-9824-2be6bbd6bb17}" ma:taxonomyMulti="true" ma:sspId="c730d5d4-e911-429a-be83-99efcd06639f" ma:termSetId="83301147-ea17-4e88-a9d3-5d2a13ad740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ItemUpdatedEventHandlerForConceptSearch</Name>
    <Synchronization>Default</Synchronization>
    <Type>10002</Type>
    <SequenceNumber>10001</SequenceNumber>
    <Assembly>conceptSearching.Sharepoint.ContentTypes, Version=1.0.0.0, Culture=neutral, PublicKeyToken=858f8f13980e4745</Assembly>
    <Class>conceptSearching.Sharepoint.ContentTypes.CSHandleEvent</Class>
    <Data/>
    <Filter/>
  </Receiver>
  <Receiver>
    <Name>ItemCheckedInEventHandlerForConceptSearch</Name>
    <Synchronization>Default</Synchronization>
    <Type>10004</Type>
    <SequenceNumber>10002</SequenceNumber>
    <Assembly>conceptSearching.Sharepoint.ContentTypes, Version=1.0.0.0, Culture=neutral, PublicKeyToken=858f8f13980e4745</Assembly>
    <Class>conceptSearching.Sharepoint.ContentTypes.CSHandleEvent</Class>
    <Data/>
    <Filter/>
  </Receiver>
  <Receiver>
    <Name>ItemUncheckedOutEventHandlerForConceptSearch</Name>
    <Synchronization>Default</Synchronization>
    <Type>10006</Type>
    <SequenceNumber>10003</SequenceNumber>
    <Assembly>conceptSearching.Sharepoint.ContentTypes, Version=1.0.0.0, Culture=neutral, PublicKeyToken=858f8f13980e4745</Assembly>
    <Class>conceptSearching.Sharepoint.ContentTypes.CSHandleEvent</Class>
    <Data/>
    <Filter/>
  </Receiver>
  <Receiver>
    <Name>ItemAddedEventHandlerForConceptSearch</Name>
    <Synchronization>Default</Synchronization>
    <Type>10001</Type>
    <SequenceNumber>10004</SequenceNumber>
    <Assembly>conceptSearching.Sharepoint.ContentTypes, Version=1.0.0.0, Culture=neutral, PublicKeyToken=858f8f13980e4745</Assembly>
    <Class>conceptSearching.Sharepoint.ContentTypes.CSHandleEvent</Class>
    <Data/>
    <Filter/>
  </Receiver>
  <Receiver>
    <Name>ItemFileMovedEventHandlerForConceptSearch</Name>
    <Synchronization>Default</Synchronization>
    <Type>10009</Type>
    <SequenceNumber>10005</SequenceNumber>
    <Assembly>conceptSearching.Sharepoint.ContentTypes, Version=1.0.0.0, Culture=neutral, PublicKeyToken=858f8f13980e4745</Assembly>
    <Class>conceptSearching.Sharepoint.ContentTypes.CSHandleEvent</Class>
    <Data/>
    <Filter/>
  </Receiver>
  <Receiver>
    <Name>ItemDeletedEventHandlerForConceptSearch</Name>
    <Synchronization>Default</Synchronization>
    <Type>10003</Type>
    <SequenceNumber>10006</SequenceNumber>
    <Assembly>conceptSearching.Sharepoint.ContentTypes, Version=1.0.0.0, Culture=neutral, PublicKeyToken=858f8f13980e4745</Assembly>
    <Class>conceptSearching.Sharepoint.ContentTypes.CSHandleEvent</Class>
    <Data/>
    <Filter/>
  </Receiver>
  <Receiver>
    <Name>ItemUpdatedEventHandlerForConceptSearch</Name>
    <Synchronization>Asynchronous</Synchronization>
    <Type>10002</Type>
    <SequenceNumber>10001</SequenceNumber>
    <Assembly>conceptSearching.Sharepoint.ContentTypes2010, Version=1.0.0.0, Culture=neutral, PublicKeyToken=858f8f13980e4745</Assembly>
    <Class>conceptSearching.Sharepoint.ContentTypes2010.CSHandleEvent</Class>
    <Data/>
    <Filter/>
  </Receiver>
  <Receiver>
    <Name>ItemUpdatingEventHandlerForConceptSearch</Name>
    <Synchronization>Synchronous</Synchronization>
    <Type>2</Type>
    <SequenceNumber>10001</SequenceNumber>
    <Assembly>conceptSearching.Sharepoint.ContentTypes2010, Version=1.0.0.0, Culture=neutral, PublicKeyToken=858f8f13980e4745</Assembly>
    <Class>conceptSearching.Sharepoint.ContentTypes2010.CSHandleEvent</Class>
    <Data/>
    <Filter/>
  </Receiver>
  <Receiver>
    <Name>ItemCheckedInEventHandlerForConceptSearch</Name>
    <Synchronization>Asynchronous</Synchronization>
    <Type>10004</Type>
    <SequenceNumber>10002</SequenceNumber>
    <Assembly>conceptSearching.Sharepoint.ContentTypes2010, Version=1.0.0.0, Culture=neutral, PublicKeyToken=858f8f13980e4745</Assembly>
    <Class>conceptSearching.Sharepoint.ContentTypes2010.CSHandleEvent</Class>
    <Data/>
    <Filter/>
  </Receiver>
  <Receiver>
    <Name>ItemUncheckedOutEventHandlerForConceptSearch</Name>
    <Synchronization>Asynchronous</Synchronization>
    <Type>10006</Type>
    <SequenceNumber>10003</SequenceNumber>
    <Assembly>conceptSearching.Sharepoint.ContentTypes2010, Version=1.0.0.0, Culture=neutral, PublicKeyToken=858f8f13980e4745</Assembly>
    <Class>conceptSearching.Sharepoint.ContentTypes2010.CSHandleEvent</Class>
    <Data/>
    <Filter/>
  </Receiver>
  <Receiver>
    <Name>ItemAddedEventHandlerForConceptSearch</Name>
    <Synchronization>Asynchronous</Synchronization>
    <Type>10001</Type>
    <SequenceNumber>10004</SequenceNumber>
    <Assembly>conceptSearching.Sharepoint.ContentTypes2010, Version=1.0.0.0, Culture=neutral, PublicKeyToken=858f8f13980e4745</Assembly>
    <Class>conceptSearching.Sharepoint.ContentTypes2010.CSHandleEvent</Class>
    <Data/>
    <Filter/>
  </Receiver>
  <Receiver>
    <Name>ItemFileMovedEventHandlerForConceptSearch</Name>
    <Synchronization>Asynchronous</Synchronization>
    <Type>10009</Type>
    <SequenceNumber>10005</SequenceNumber>
    <Assembly>conceptSearching.Sharepoint.ContentTypes2010, Version=1.0.0.0, Culture=neutral, PublicKeyToken=858f8f13980e4745</Assembly>
    <Class>conceptSearching.Sharepoint.ContentTypes2010.CSHandleEvent</Class>
    <Data/>
    <Filter/>
  </Receiver>
  <Receiver>
    <Name>ItemDeletedEventHandlerForConceptSearch</Name>
    <Synchronization>Asynchronous</Synchronization>
    <Type>10003</Type>
    <SequenceNumber>10006</SequenceNumber>
    <Assembly>conceptSearching.Sharepoint.ContentTypes2010, Version=1.0.0.0, Culture=neutral, PublicKeyToken=858f8f13980e4745</Assembly>
    <Class>conceptSearching.Sharepoint.ContentTypes2010.CSHandleEvent</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documentManagement>
    <CSMeta2010Field xmlns="http://schemas.microsoft.com/sharepoint/v3">d2d8ae49-aa14-4bd0-86a4-d10088394fc3;2015-07-08 07:34:45;PENDINGCLASSIFICATION;Business theme:2015-05-23 12:24:56|False||PENDINGCLASSIFICATION|2015-07-08 07:34:45|UNDEFINED;Organization:2015-05-23 12:24:56|False||PENDINGCLASSIFICATION|2015-07-08 07:34:45|UNDEFINED;Sector:2015-05-23 12:24:56|False||PENDINGCLASSIFICATION|2015-07-08 07:34:45|UNDEFINED;Proposition:2015-05-23 12:24:56|False||PENDINGCLASSIFICATION|2015-07-08 07:34:45|UNDEFINED;Service line:2015-05-23 12:24:56|False||PENDINGCLASSIFICATION|2015-07-08 07:34:45|UNDEFINED;False</CSMeta2010Field>
    <c5aebc35b3e840e5912c276ffe755dcf xmlns="d95a5b16-1b8d-4c7c-9ebf-89c0983b6970">
      <Terms xmlns="http://schemas.microsoft.com/office/infopath/2007/PartnerControls">
        <TermInfo xmlns="http://schemas.microsoft.com/office/infopath/2007/PartnerControls">
          <TermName xmlns="http://schemas.microsoft.com/office/infopath/2007/PartnerControls">Manufacturing</TermName>
          <TermId xmlns="http://schemas.microsoft.com/office/infopath/2007/PartnerControls">a076f885-2ced-43e8-848b-f9848a0ae465</TermId>
        </TermInfo>
        <TermInfo xmlns="http://schemas.microsoft.com/office/infopath/2007/PartnerControls">
          <TermName xmlns="http://schemas.microsoft.com/office/infopath/2007/PartnerControls">Financial Services</TermName>
          <TermId xmlns="http://schemas.microsoft.com/office/infopath/2007/PartnerControls">cbddb6a4-baa5-4d68-8a1e-c781038f1acd</TermId>
        </TermInfo>
        <TermInfo xmlns="http://schemas.microsoft.com/office/infopath/2007/PartnerControls">
          <TermName xmlns="http://schemas.microsoft.com/office/infopath/2007/PartnerControls">Utilities</TermName>
          <TermId xmlns="http://schemas.microsoft.com/office/infopath/2007/PartnerControls">f99f88a4-fd39-4437-b800-68ff0036ee57</TermId>
        </TermInfo>
        <TermInfo xmlns="http://schemas.microsoft.com/office/infopath/2007/PartnerControls">
          <TermName xmlns="http://schemas.microsoft.com/office/infopath/2007/PartnerControls">Oil and gas</TermName>
          <TermId xmlns="http://schemas.microsoft.com/office/infopath/2007/PartnerControls">8adb0483-3a25-4f65-9a18-9fb6c67c4b18</TermId>
        </TermInfo>
      </Terms>
    </c5aebc35b3e840e5912c276ffe755dcf>
    <c79d12643ffc4d60ab657aaa1718cc32 xmlns="d95a5b16-1b8d-4c7c-9ebf-89c0983b6970">
      <Terms xmlns="http://schemas.microsoft.com/office/infopath/2007/PartnerControls">
        <TermInfo xmlns="http://schemas.microsoft.com/office/infopath/2007/PartnerControls">
          <TermName xmlns="http://schemas.microsoft.com/office/infopath/2007/PartnerControls">Group</TermName>
          <TermId xmlns="http://schemas.microsoft.com/office/infopath/2007/PartnerControls">43ac7042-3752-4f1b-8a93-43b36e65d3e5</TermId>
        </TermInfo>
      </Terms>
    </c79d12643ffc4d60ab657aaa1718cc32>
    <p43f7bb208e443c9b50eb304fe6606a3 xmlns="d95a5b16-1b8d-4c7c-9ebf-89c0983b6970">
      <Terms xmlns="http://schemas.microsoft.com/office/infopath/2007/PartnerControls"/>
    </p43f7bb208e443c9b50eb304fe6606a3>
    <TaxCatchAll xmlns="d95a5b16-1b8d-4c7c-9ebf-89c0983b6970">
      <Value>91</Value>
      <Value>17</Value>
      <Value>38</Value>
      <Value>220</Value>
      <Value>34</Value>
      <Value>260</Value>
      <Value>233</Value>
      <Value>230</Value>
    </TaxCatchAll>
    <h4c66fbf292e4125b0e390af25f11c04 xmlns="d95a5b16-1b8d-4c7c-9ebf-89c0983b6970">
      <Terms xmlns="http://schemas.microsoft.com/office/infopath/2007/PartnerControls"/>
    </h4c66fbf292e4125b0e390af25f11c04>
    <eafb632c3f5c40ba98242be6bbd6bb17 xmlns="d95a5b16-1b8d-4c7c-9ebf-89c0983b6970">
      <Terms xmlns="http://schemas.microsoft.com/office/infopath/2007/PartnerControls">
        <TermInfo xmlns="http://schemas.microsoft.com/office/infopath/2007/PartnerControls">
          <TermName xmlns="http://schemas.microsoft.com/office/infopath/2007/PartnerControls">Business process services</TermName>
          <TermId xmlns="http://schemas.microsoft.com/office/infopath/2007/PartnerControls">b2cd6379-76cf-46c3-9a68-8b773bf43349</TermId>
        </TermInfo>
        <TermInfo xmlns="http://schemas.microsoft.com/office/infopath/2007/PartnerControls">
          <TermName xmlns="http://schemas.microsoft.com/office/infopath/2007/PartnerControls">Business consulting</TermName>
          <TermId xmlns="http://schemas.microsoft.com/office/infopath/2007/PartnerControls">0defa4d6-3d0e-49e5-b2bb-2a8875f9cb4a</TermId>
        </TermInfo>
        <TermInfo xmlns="http://schemas.microsoft.com/office/infopath/2007/PartnerControls">
          <TermName xmlns="http://schemas.microsoft.com/office/infopath/2007/PartnerControls">Systems integration</TermName>
          <TermId xmlns="http://schemas.microsoft.com/office/infopath/2007/PartnerControls">1fa56a08-54a0-44f0-9354-be4d1a2d2191</TermId>
        </TermInfo>
      </Terms>
    </eafb632c3f5c40ba98242be6bbd6bb17>
  </documentManagement>
</p:properties>
</file>

<file path=customXml/itemProps1.xml><?xml version="1.0" encoding="utf-8"?>
<ds:datastoreItem xmlns:ds="http://schemas.openxmlformats.org/officeDocument/2006/customXml" ds:itemID="{EAB4E75D-5C3D-4AE4-951F-6D941D394B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d95a5b16-1b8d-4c7c-9ebf-89c0983b697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630A23-657B-4860-940F-9678D7D7BF60}">
  <ds:schemaRefs>
    <ds:schemaRef ds:uri="http://schemas.microsoft.com/sharepoint/events"/>
  </ds:schemaRefs>
</ds:datastoreItem>
</file>

<file path=customXml/itemProps3.xml><?xml version="1.0" encoding="utf-8"?>
<ds:datastoreItem xmlns:ds="http://schemas.openxmlformats.org/officeDocument/2006/customXml" ds:itemID="{ADA5D674-9920-4D2F-B065-BC24FD29F86D}">
  <ds:schemaRefs>
    <ds:schemaRef ds:uri="http://schemas.microsoft.com/sharepoint/v3/contenttype/forms"/>
  </ds:schemaRefs>
</ds:datastoreItem>
</file>

<file path=customXml/itemProps4.xml><?xml version="1.0" encoding="utf-8"?>
<ds:datastoreItem xmlns:ds="http://schemas.openxmlformats.org/officeDocument/2006/customXml" ds:itemID="{2F4C4F6A-F6A5-45C8-BAAA-52FB70E387C7}">
  <ds:schemaRefs>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schemas.openxmlformats.org/package/2006/metadata/core-properties"/>
    <ds:schemaRef ds:uri="http://purl.org/dc/terms/"/>
    <ds:schemaRef ds:uri="d95a5b16-1b8d-4c7c-9ebf-89c0983b6970"/>
    <ds:schemaRef ds:uri="http://schemas.microsoft.com/sharepoint/v3"/>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23408</TotalTime>
  <Words>2537</Words>
  <Application>Microsoft Office PowerPoint</Application>
  <PresentationFormat>On-screen Show (4:3)</PresentationFormat>
  <Paragraphs>772</Paragraphs>
  <Slides>45</Slides>
  <Notes>16</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Flow</vt:lpstr>
      <vt:lpstr>PowerPoint Presentation</vt:lpstr>
      <vt:lpstr>Financial System</vt:lpstr>
      <vt:lpstr>Agenda</vt:lpstr>
      <vt:lpstr>Table of Contents</vt:lpstr>
      <vt:lpstr>Financial System</vt:lpstr>
      <vt:lpstr>Financial System </vt:lpstr>
      <vt:lpstr>Financial System </vt:lpstr>
      <vt:lpstr>Financial System</vt:lpstr>
      <vt:lpstr>PowerPoint Presentation</vt:lpstr>
      <vt:lpstr>PowerPoint Presentation</vt:lpstr>
      <vt:lpstr>Quiz</vt:lpstr>
      <vt:lpstr>Quiz</vt:lpstr>
      <vt:lpstr>Quiz</vt:lpstr>
      <vt:lpstr>Bank &amp; Banking Services</vt:lpstr>
      <vt:lpstr>Bank &amp; Banking Services</vt:lpstr>
      <vt:lpstr>Quiz</vt:lpstr>
      <vt:lpstr>Types of Banks</vt:lpstr>
      <vt:lpstr>Types of Banks</vt:lpstr>
      <vt:lpstr>Types of Banks</vt:lpstr>
      <vt:lpstr>Types of Banks</vt:lpstr>
      <vt:lpstr>Types of Banks</vt:lpstr>
      <vt:lpstr>Types of Banks</vt:lpstr>
      <vt:lpstr>Types of Banks</vt:lpstr>
      <vt:lpstr>Quiz</vt:lpstr>
      <vt:lpstr>Quiz</vt:lpstr>
      <vt:lpstr>Banking System – India, US &amp; UK</vt:lpstr>
      <vt:lpstr>Banking System </vt:lpstr>
      <vt:lpstr>Banking System </vt:lpstr>
      <vt:lpstr>Banking System </vt:lpstr>
      <vt:lpstr>Banking System </vt:lpstr>
      <vt:lpstr>Quiz</vt:lpstr>
      <vt:lpstr>Quiz</vt:lpstr>
      <vt:lpstr>Retail Banking</vt:lpstr>
      <vt:lpstr>Retail Banking </vt:lpstr>
      <vt:lpstr>Retail Banking </vt:lpstr>
      <vt:lpstr>Retail Banking </vt:lpstr>
      <vt:lpstr>Retail Banking </vt:lpstr>
      <vt:lpstr>PNC Financial Services  </vt:lpstr>
      <vt:lpstr>PNC Financial Services</vt:lpstr>
      <vt:lpstr>PNC Financial Services</vt:lpstr>
      <vt:lpstr>PNC Financial Services</vt:lpstr>
      <vt:lpstr>PNC Financial Services</vt:lpstr>
      <vt:lpstr>Mortgages </vt:lpstr>
      <vt:lpstr>PowerPoint Presentation</vt:lpstr>
      <vt:lpstr>PowerPoint Presentation</vt:lpstr>
    </vt:vector>
  </TitlesOfParts>
  <Company>CGI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karen.sellers</dc:creator>
  <cp:lastModifiedBy>Manikonda, Nagendra B</cp:lastModifiedBy>
  <cp:revision>1454</cp:revision>
  <cp:lastPrinted>2015-12-09T15:56:31Z</cp:lastPrinted>
  <dcterms:created xsi:type="dcterms:W3CDTF">2012-12-22T14:05:29Z</dcterms:created>
  <dcterms:modified xsi:type="dcterms:W3CDTF">2018-07-04T11:17:15Z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izKit Template Type">
    <vt:lpwstr>Onscreen</vt:lpwstr>
  </property>
  <property fmtid="{D5CDD505-2E9C-101B-9397-08002B2CF9AE}" pid="3" name="WizKit Template Version">
    <vt:i4>5</vt:i4>
  </property>
  <property fmtid="{D5CDD505-2E9C-101B-9397-08002B2CF9AE}" pid="4" name="ContentTypeId">
    <vt:lpwstr>0x01010005E88B5A4C166F4D845B9CCD5CB96BA1</vt:lpwstr>
  </property>
  <property fmtid="{D5CDD505-2E9C-101B-9397-08002B2CF9AE}" pid="5" name="CSClassificationMetaXML">
    <vt:lpwstr>cb5dc3c5-268e-4ea5-8825-517ef1bf2f0d;2012-01-24 10:31:10;PENDINGCLASSIFICATION;</vt:lpwstr>
  </property>
  <property fmtid="{D5CDD505-2E9C-101B-9397-08002B2CF9AE}" pid="6" name="Service_x0020_line">
    <vt:lpwstr/>
  </property>
  <property fmtid="{D5CDD505-2E9C-101B-9397-08002B2CF9AE}" pid="7" name="Proposition1">
    <vt:lpwstr/>
  </property>
  <property fmtid="{D5CDD505-2E9C-101B-9397-08002B2CF9AE}" pid="8" name="Service line">
    <vt:lpwstr>233;#Business process services|b2cd6379-76cf-46c3-9a68-8b773bf43349;#91;#Business consulting|0defa4d6-3d0e-49e5-b2bb-2a8875f9cb4a;#230;#Systems integration|1fa56a08-54a0-44f0-9354-be4d1a2d2191</vt:lpwstr>
  </property>
  <property fmtid="{D5CDD505-2E9C-101B-9397-08002B2CF9AE}" pid="9" name="Sector">
    <vt:lpwstr>220;#Manufacturing|a076f885-2ced-43e8-848b-f9848a0ae465;#34;#Financial Services|cbddb6a4-baa5-4d68-8a1e-c781038f1acd;#17;#Utilities|f99f88a4-fd39-4437-b800-68ff0036ee57;#38;#Oil and gas|8adb0483-3a25-4f65-9a18-9fb6c67c4b18</vt:lpwstr>
  </property>
  <property fmtid="{D5CDD505-2E9C-101B-9397-08002B2CF9AE}" pid="10" name="TaxKeyword">
    <vt:lpwstr/>
  </property>
  <property fmtid="{D5CDD505-2E9C-101B-9397-08002B2CF9AE}" pid="11" name="Order">
    <vt:r8>4700</vt:r8>
  </property>
  <property fmtid="{D5CDD505-2E9C-101B-9397-08002B2CF9AE}" pid="12" name="Organisation">
    <vt:lpwstr>260;#Group|43ac7042-3752-4f1b-8a93-43b36e65d3e5</vt:lpwstr>
  </property>
  <property fmtid="{D5CDD505-2E9C-101B-9397-08002B2CF9AE}" pid="13" name="Business theme">
    <vt:lpwstr/>
  </property>
  <property fmtid="{D5CDD505-2E9C-101B-9397-08002B2CF9AE}" pid="14" name="Business_x0020_theme">
    <vt:lpwstr/>
  </property>
</Properties>
</file>