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6" r:id="rId9"/>
    <p:sldId id="264" r:id="rId10"/>
    <p:sldId id="265" r:id="rId11"/>
    <p:sldId id="263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889" autoAdjust="0"/>
  </p:normalViewPr>
  <p:slideViewPr>
    <p:cSldViewPr snapToGrid="0">
      <p:cViewPr varScale="1">
        <p:scale>
          <a:sx n="100" d="100"/>
          <a:sy n="100" d="100"/>
        </p:scale>
        <p:origin x="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8CC-8EC3-466E-8BA4-926CC9D3B8ED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7C14D-9613-45D4-8ECE-AAA2FE0E7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3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7C14D-9613-45D4-8ECE-AAA2FE0E7A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Dice-score comparison on the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WoundSeg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Dataset for our proposed WSNET methods. DN=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DenseNet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MN=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MobileNet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7C14D-9613-45D4-8ECE-AAA2FE0E7A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0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5B78-3BC5-4088-BDE8-1D258A36115C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4B6B-1F64-4CBC-BAB2-DB92D40BC5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95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5B78-3BC5-4088-BDE8-1D258A36115C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4B6B-1F64-4CBC-BAB2-DB92D40B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2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5B78-3BC5-4088-BDE8-1D258A36115C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4B6B-1F64-4CBC-BAB2-DB92D40B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5B78-3BC5-4088-BDE8-1D258A36115C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4B6B-1F64-4CBC-BAB2-DB92D40B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8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5B78-3BC5-4088-BDE8-1D258A36115C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4B6B-1F64-4CBC-BAB2-DB92D40BC5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73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5B78-3BC5-4088-BDE8-1D258A36115C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4B6B-1F64-4CBC-BAB2-DB92D40B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58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5B78-3BC5-4088-BDE8-1D258A36115C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4B6B-1F64-4CBC-BAB2-DB92D40B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5B78-3BC5-4088-BDE8-1D258A36115C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4B6B-1F64-4CBC-BAB2-DB92D40B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08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5B78-3BC5-4088-BDE8-1D258A36115C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4B6B-1F64-4CBC-BAB2-DB92D40B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7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46E5B78-3BC5-4088-BDE8-1D258A36115C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3F4B6B-1F64-4CBC-BAB2-DB92D40B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57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E5B78-3BC5-4088-BDE8-1D258A36115C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4B6B-1F64-4CBC-BAB2-DB92D40BC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9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46E5B78-3BC5-4088-BDE8-1D258A36115C}" type="datetimeFigureOut">
              <a:rPr lang="en-US" smtClean="0"/>
              <a:t>11-Dec-22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13F4B6B-1F64-4CBC-BAB2-DB92D40BC5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18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err="1"/>
              <a:t>WSNet</a:t>
            </a:r>
            <a:r>
              <a:rPr lang="en-US" sz="4400" dirty="0"/>
              <a:t>: Towards An Effective Method for Wound Image Segmentation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 err="1"/>
              <a:t>Subba</a:t>
            </a:r>
            <a:r>
              <a:rPr lang="en-US" dirty="0"/>
              <a:t> Reddy Oota , Vijay Rowtula, </a:t>
            </a:r>
            <a:r>
              <a:rPr lang="en-US" dirty="0" err="1"/>
              <a:t>Shahid</a:t>
            </a:r>
            <a:r>
              <a:rPr lang="en-US" dirty="0"/>
              <a:t> Mohammed, </a:t>
            </a:r>
            <a:r>
              <a:rPr lang="en-US" dirty="0" err="1"/>
              <a:t>Minghsun</a:t>
            </a:r>
            <a:r>
              <a:rPr lang="en-US" dirty="0"/>
              <a:t> Liu, Manish Gupta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6708"/>
            <a:ext cx="1657471" cy="356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016" y="5403355"/>
            <a:ext cx="1797808" cy="9267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802" y="5729128"/>
            <a:ext cx="1394467" cy="784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A64A64-1B6F-0671-88ED-5C0181E9F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320" y="490864"/>
            <a:ext cx="5029200" cy="149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60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194834" cy="1034197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Dice-score comparison on the </a:t>
            </a:r>
            <a:r>
              <a:rPr lang="en-US" sz="4000" dirty="0" err="1"/>
              <a:t>WoundSeg</a:t>
            </a:r>
            <a:r>
              <a:rPr lang="en-US" sz="4000" dirty="0"/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446" y="1990465"/>
            <a:ext cx="8297433" cy="3734321"/>
          </a:xfrm>
        </p:spPr>
      </p:pic>
    </p:spTree>
    <p:extLst>
      <p:ext uri="{BB962C8B-B14F-4D97-AF65-F5344CB8AC3E}">
        <p14:creationId xmlns:p14="http://schemas.microsoft.com/office/powerpoint/2010/main" val="333069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Wound Area and Volume Prediction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726577"/>
              </p:ext>
            </p:extLst>
          </p:nvPr>
        </p:nvGraphicFramePr>
        <p:xfrm>
          <a:off x="1096963" y="1846263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105137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309696844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3123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 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Volume 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82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HealTech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918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WSNET with U-Net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14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WSNET with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LinkNet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4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WSNET with </a:t>
                      </a:r>
                      <a:r>
                        <a:rPr lang="en-US" sz="1800" b="0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PSPNet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56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WSNET with FPN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215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95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3663-7C20-84EA-CDF6-891D317D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349B-25A8-31E0-1DF8-01C08DF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 contribute a diverse dataset, WOUNDSEG, of 2686  images across eight wound types for the wound image segmentation task.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 experimented extensively with four CNN model architectures and 17 backbones.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We propose a novel WSNET framework that consists of wound-domain adaptive pretraining, data augmentation, global-local architecture, and end-to-end fine-tuning.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The proposed methods  outperform baselines on existing benchmark datasets, show beneficial results on the WOUNDSEG dataset, and even establish a new state-of-the-art on wound area and volume  prediction tasks. </a:t>
            </a:r>
          </a:p>
        </p:txBody>
      </p:sp>
    </p:spTree>
    <p:extLst>
      <p:ext uri="{BB962C8B-B14F-4D97-AF65-F5344CB8AC3E}">
        <p14:creationId xmlns:p14="http://schemas.microsoft.com/office/powerpoint/2010/main" val="1967399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53DC-0519-4E40-E7C7-2926823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16AD-E0D3-ABD8-6CC6-18E7CE0DC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6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Automated segmentation of wound regions from patient images.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Can aid clinicians in measuring and managing chronic wounds and monitoring the wound healing trajectory.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Existing methods are limited to segmenting a smaller subset of ulcers, such as foot ulcers, with no special processing for wound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We build segmentation models for eight different types of wound images.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Impact of using segmentation for improving the accuracy of downstream tasks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E.g. wound area and volume prediction.</a:t>
            </a:r>
          </a:p>
        </p:txBody>
      </p:sp>
    </p:spTree>
    <p:extLst>
      <p:ext uri="{BB962C8B-B14F-4D97-AF65-F5344CB8AC3E}">
        <p14:creationId xmlns:p14="http://schemas.microsoft.com/office/powerpoint/2010/main" val="254722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Wound image analysis is a challenging due to lack of availability of extensive data.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AZH dataset has 1 wound type (foot ulcer) and 1K images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 err="1"/>
              <a:t>Medetec</a:t>
            </a:r>
            <a:r>
              <a:rPr lang="en-US" sz="2400" dirty="0"/>
              <a:t> has 1 wound type (foot ulcer) and 600 images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Annotation is also challenging due to the shortage of well-trained wound care clinicians.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/>
              <a:t>Complexity - the heterogeneous appearance of wound area across images of similar wound types.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4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Different wound types from our WOUNDSEG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77" y="2025159"/>
            <a:ext cx="11065311" cy="3010865"/>
          </a:xfrm>
        </p:spPr>
      </p:pic>
    </p:spTree>
    <p:extLst>
      <p:ext uri="{BB962C8B-B14F-4D97-AF65-F5344CB8AC3E}">
        <p14:creationId xmlns:p14="http://schemas.microsoft.com/office/powerpoint/2010/main" val="1982230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WOUNDSEG - a large and diverse dataset of segmented wound images.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8 wound types (diabetic, pressure, trauma, venous, surgical, arterial, cellulitis, and others)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2686 images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 novel image segmentation framework, WSNET, which leverages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wound domain adaptive pre-training on a large unlabeled wound image collection.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a global-local architecture that utilizes full image and its patches to learn fine-grained details of heterogeneous wounds.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On WOUNDSEG, we achieve a decent Dice score of 0.847.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On existing AZH </a:t>
            </a:r>
            <a:r>
              <a:rPr lang="en-US" sz="2400" dirty="0" err="1"/>
              <a:t>Woundcare</a:t>
            </a:r>
            <a:r>
              <a:rPr lang="en-US" sz="2400" dirty="0"/>
              <a:t> and </a:t>
            </a:r>
            <a:r>
              <a:rPr lang="en-US" sz="2400" dirty="0" err="1"/>
              <a:t>Medetec</a:t>
            </a:r>
            <a:r>
              <a:rPr lang="en-US" sz="2400" dirty="0"/>
              <a:t> datasets, we establish a new state-of-the-art.</a:t>
            </a:r>
          </a:p>
        </p:txBody>
      </p:sp>
    </p:spTree>
    <p:extLst>
      <p:ext uri="{BB962C8B-B14F-4D97-AF65-F5344CB8AC3E}">
        <p14:creationId xmlns:p14="http://schemas.microsoft.com/office/powerpoint/2010/main" val="293409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7988" y="1990863"/>
            <a:ext cx="9056070" cy="3809436"/>
          </a:xfrm>
        </p:spPr>
      </p:pic>
    </p:spTree>
    <p:extLst>
      <p:ext uri="{BB962C8B-B14F-4D97-AF65-F5344CB8AC3E}">
        <p14:creationId xmlns:p14="http://schemas.microsoft.com/office/powerpoint/2010/main" val="321281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WSNET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Wound Segmentation Models </a:t>
            </a:r>
            <a:r>
              <a:rPr lang="en-US" dirty="0"/>
              <a:t>-  </a:t>
            </a:r>
            <a:r>
              <a:rPr lang="en-US" dirty="0">
                <a:solidFill>
                  <a:schemeClr val="tx1"/>
                </a:solidFill>
              </a:rPr>
              <a:t>We experiment with the following four popular segmentation architectures, and with 17 backbones to explore the accuracy versus model size trade-off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Wound-Domain Adaptive Pre-training (WDAP) </a:t>
            </a:r>
            <a:r>
              <a:rPr lang="en-US" dirty="0"/>
              <a:t>- we create pre-trained models specifically on the wound image dataset instead of using </a:t>
            </a:r>
            <a:r>
              <a:rPr lang="en-US" dirty="0" err="1"/>
              <a:t>Imagenet</a:t>
            </a:r>
            <a:r>
              <a:rPr lang="en-US" dirty="0"/>
              <a:t> pre-trained weights.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Fine-tuning</a:t>
            </a:r>
            <a:r>
              <a:rPr lang="en-US" dirty="0"/>
              <a:t> – Pre-trained models are fine-tuned on labeled image segmentation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Data augmentation </a:t>
            </a:r>
            <a:r>
              <a:rPr lang="en-US" dirty="0"/>
              <a:t>– we chose horizontal flip, random rotation, optical distortion, grid distortion, blur, random brightness contrast, and transpose to perform the data augmentation.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Global-Local Architecture </a:t>
            </a:r>
            <a:r>
              <a:rPr lang="en-US" dirty="0"/>
              <a:t>- for effective segmentation, it is essential to obtain (global) signals from the entire image and (local) signals from individual patches extracted to capture the intricate details in wound images.</a:t>
            </a:r>
          </a:p>
        </p:txBody>
      </p:sp>
    </p:spTree>
    <p:extLst>
      <p:ext uri="{BB962C8B-B14F-4D97-AF65-F5344CB8AC3E}">
        <p14:creationId xmlns:p14="http://schemas.microsoft.com/office/powerpoint/2010/main" val="356710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93234" cy="845511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Performance results of image segmentation models on WOUNDSEG dataset.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857" y="1306286"/>
            <a:ext cx="7724929" cy="4963885"/>
          </a:xfrm>
        </p:spPr>
      </p:pic>
    </p:spTree>
    <p:extLst>
      <p:ext uri="{BB962C8B-B14F-4D97-AF65-F5344CB8AC3E}">
        <p14:creationId xmlns:p14="http://schemas.microsoft.com/office/powerpoint/2010/main" val="1245589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9643291" cy="116482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WSNET Predictions using the four global-local architectures.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91" y="1737360"/>
            <a:ext cx="8194377" cy="4339484"/>
          </a:xfrm>
        </p:spPr>
      </p:pic>
    </p:spTree>
    <p:extLst>
      <p:ext uri="{BB962C8B-B14F-4D97-AF65-F5344CB8AC3E}">
        <p14:creationId xmlns:p14="http://schemas.microsoft.com/office/powerpoint/2010/main" val="34774133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589</TotalTime>
  <Words>596</Words>
  <Application>Microsoft Office PowerPoint</Application>
  <PresentationFormat>Widescreen</PresentationFormat>
  <Paragraphs>63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Retrospect</vt:lpstr>
      <vt:lpstr>WSNet: Towards An Effective Method for Wound Image Segmentation </vt:lpstr>
      <vt:lpstr>Motivation</vt:lpstr>
      <vt:lpstr>Challenges</vt:lpstr>
      <vt:lpstr>Different wound types from our WOUNDSEG dataset</vt:lpstr>
      <vt:lpstr>Contributions</vt:lpstr>
      <vt:lpstr>Model Architecture</vt:lpstr>
      <vt:lpstr>WSNET Methodology</vt:lpstr>
      <vt:lpstr>Performance results of image segmentation models on WOUNDSEG dataset.</vt:lpstr>
      <vt:lpstr>WSNET Predictions using the four global-local architectures.</vt:lpstr>
      <vt:lpstr>Dice-score comparison on the WoundSeg Dataset</vt:lpstr>
      <vt:lpstr>Wound Area and Volume Prediction Results</vt:lpstr>
      <vt:lpstr>Conclusions</vt:lpstr>
      <vt:lpstr>Thanks!</vt:lpstr>
    </vt:vector>
  </TitlesOfParts>
  <Company>Medline Industries,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WSNet: Towards An Effective Method for Wound Image Segmentation </dc:title>
  <dc:creator>Bapanaiah, Vijay</dc:creator>
  <cp:lastModifiedBy>Manish Gupta (BING-IDC)</cp:lastModifiedBy>
  <cp:revision>24</cp:revision>
  <dcterms:created xsi:type="dcterms:W3CDTF">2022-12-09T04:41:24Z</dcterms:created>
  <dcterms:modified xsi:type="dcterms:W3CDTF">2022-12-11T06:45:23Z</dcterms:modified>
</cp:coreProperties>
</file>