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325" r:id="rId3"/>
    <p:sldId id="319" r:id="rId4"/>
    <p:sldId id="306" r:id="rId5"/>
    <p:sldId id="318" r:id="rId6"/>
    <p:sldId id="316" r:id="rId7"/>
    <p:sldId id="321" r:id="rId8"/>
    <p:sldId id="322" r:id="rId9"/>
    <p:sldId id="324" r:id="rId10"/>
    <p:sldId id="323" r:id="rId11"/>
    <p:sldId id="315" r:id="rId12"/>
    <p:sldId id="320" r:id="rId13"/>
    <p:sldId id="326" r:id="rId14"/>
    <p:sldId id="31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 autoAdjust="0"/>
    <p:restoredTop sz="93469" autoAdjust="0"/>
  </p:normalViewPr>
  <p:slideViewPr>
    <p:cSldViewPr snapToGrid="0">
      <p:cViewPr varScale="1">
        <p:scale>
          <a:sx n="86" d="100"/>
          <a:sy n="86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CF22C-5C8C-456F-BF92-146BEE86649F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BCCD4-AC94-426B-93E5-1C063AF8D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83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9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http://mbostock.github.io/protovis/ex/jobs.js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77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179917" y="1600201"/>
            <a:ext cx="12012083" cy="1052513"/>
            <a:chOff x="0" y="1536"/>
            <a:chExt cx="5675" cy="663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3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</p:grpSp>
        <p:grpSp>
          <p:nvGrpSpPr>
            <p:cNvPr id="6" name="Group 1030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1031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1" name="Rectangle 1032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</p:grpSp>
        <p:sp>
          <p:nvSpPr>
            <p:cNvPr id="7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8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9" name="Rectangle 1035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endParaRPr lang="en-US" altLang="en-US" sz="2400"/>
            </a:p>
          </p:txBody>
        </p:sp>
      </p:grpSp>
      <p:sp>
        <p:nvSpPr>
          <p:cNvPr id="548876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1016000" y="381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48877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2667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" name="Rectangle 1038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8F95608-824F-4EDE-AFD5-5B64A334D1C7}" type="datetime1">
              <a:rPr lang="en-US" smtClean="0"/>
              <a:t>4/16/2017</a:t>
            </a:fld>
            <a:endParaRPr lang="en-US"/>
          </a:p>
        </p:txBody>
      </p:sp>
      <p:sp>
        <p:nvSpPr>
          <p:cNvPr id="15" name="Rectangle 1039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Rectangle 104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7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EAC749-8A15-4127-A730-80AB5403AFDB}" type="datetime1">
              <a:rPr lang="en-US" smtClean="0"/>
              <a:t>4/16/2017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7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6618" y="1"/>
            <a:ext cx="2603500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1" y="1"/>
            <a:ext cx="7609417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8A68DD-EDDE-4CAB-8B40-8218AE9437EE}" type="datetime1">
              <a:rPr lang="en-US" smtClean="0"/>
              <a:t>4/16/2017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3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3DF506-6DC1-4D8A-B717-3BA318358E4C}" type="datetime1">
              <a:rPr lang="en-US" smtClean="0"/>
              <a:t>4/16/2017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4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047BA7-169A-4208-BE31-EE18CC74EEC0}" type="datetime1">
              <a:rPr lang="en-US" smtClean="0"/>
              <a:t>4/16/2017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3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1524001"/>
            <a:ext cx="508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1524001"/>
            <a:ext cx="508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1C55FA-5519-4E04-ABCC-30D56BFABEE4}" type="datetime1">
              <a:rPr lang="en-US" smtClean="0"/>
              <a:t>4/16/2017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0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AD3AA6-F67D-494D-A3BB-458A54AC1DF3}" type="datetime1">
              <a:rPr lang="en-US" smtClean="0"/>
              <a:t>4/16/2017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5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C89E40-3F0C-47F7-913B-344EB184085C}" type="datetime1">
              <a:rPr lang="en-US" smtClean="0"/>
              <a:t>4/16/2017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9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BCF444-C842-4CC0-9C5A-1CCBA9979BA9}" type="datetime1">
              <a:rPr lang="en-US" smtClean="0"/>
              <a:t>4/16/2017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7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9097E8-DB9C-437F-AA9A-41FAECD2D934}" type="datetime1">
              <a:rPr lang="en-US" smtClean="0"/>
              <a:t>4/16/2017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9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C7F70A-43F8-45A2-9CDC-D14424777A9B}" type="datetime1">
              <a:rPr lang="en-US" smtClean="0"/>
              <a:t>4/16/2017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2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08000" y="1066801"/>
            <a:ext cx="584200" cy="4746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1016001" y="106680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609601" y="1219200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0"/>
            <a:ext cx="1039071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1524001"/>
            <a:ext cx="103632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478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928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fld id="{090D96EC-7435-47CA-8EF9-34536C5ED596}" type="datetime1">
              <a:rPr lang="en-US" smtClean="0"/>
              <a:t>4/16/2017</a:t>
            </a:fld>
            <a:endParaRPr lang="en-US"/>
          </a:p>
        </p:txBody>
      </p:sp>
      <p:sp>
        <p:nvSpPr>
          <p:cNvPr id="54785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16000" y="63246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5478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itchFamily="34" charset="0"/>
              </a:defRPr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ytimes.com/interactive/2008/02/23/movies/20080223_REVENUE_GRAPHIC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66747" y="1187355"/>
            <a:ext cx="10028883" cy="1249634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rgbClr val="7030A0"/>
                </a:solidFill>
              </a:rPr>
              <a:t>Streamgraphs </a:t>
            </a:r>
            <a:r>
              <a:rPr lang="en-US" sz="4000" dirty="0" smtClean="0">
                <a:solidFill>
                  <a:srgbClr val="7030A0"/>
                </a:solidFill>
              </a:rPr>
              <a:t>using Protovis.js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055546" y="3190361"/>
            <a:ext cx="84823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Presented By</a:t>
            </a:r>
          </a:p>
          <a:p>
            <a:pPr algn="ctr"/>
            <a:r>
              <a:rPr lang="en-US" sz="3200" dirty="0" err="1" smtClean="0"/>
              <a:t>Subba</a:t>
            </a:r>
            <a:r>
              <a:rPr lang="en-US" sz="3200" dirty="0" smtClean="0"/>
              <a:t> Reddy </a:t>
            </a:r>
            <a:r>
              <a:rPr lang="en-US" sz="3200" dirty="0" err="1" smtClean="0"/>
              <a:t>Pothireddy</a:t>
            </a:r>
            <a:endParaRPr lang="en-US" sz="3200" dirty="0"/>
          </a:p>
          <a:p>
            <a:pPr algn="ctr"/>
            <a:r>
              <a:rPr lang="en-US" sz="3200" dirty="0" smtClean="0"/>
              <a:t>44-599-02 </a:t>
            </a:r>
            <a:r>
              <a:rPr lang="en-US" sz="3200" dirty="0"/>
              <a:t>Introduction to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1583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Protovis.js Vs D3.js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Protovis</a:t>
            </a:r>
            <a:r>
              <a:rPr lang="en-US" dirty="0"/>
              <a:t> provides a simplified abstraction layer between the visual properties you're specifying, D3 uses the actual CSS and DOM </a:t>
            </a:r>
            <a:r>
              <a:rPr lang="en-US" dirty="0" smtClean="0"/>
              <a:t>specs</a:t>
            </a:r>
          </a:p>
          <a:p>
            <a:endParaRPr lang="en-US" dirty="0"/>
          </a:p>
          <a:p>
            <a:r>
              <a:rPr lang="en-US" dirty="0"/>
              <a:t>D3 provides utilities for asynchronous requests. When I want this in </a:t>
            </a:r>
            <a:r>
              <a:rPr lang="en-US" dirty="0" err="1"/>
              <a:t>Protovis</a:t>
            </a:r>
            <a:r>
              <a:rPr lang="en-US" dirty="0"/>
              <a:t>, I generally have to use an external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043D35-8358-480D-B82C-51B0395EE42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99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18" y="1901176"/>
            <a:ext cx="7920507" cy="296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9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find </a:t>
            </a:r>
            <a:r>
              <a:rPr lang="en-US" dirty="0"/>
              <a:t>out the appropriate data for visualization </a:t>
            </a:r>
            <a:endParaRPr lang="en-US" dirty="0" smtClean="0"/>
          </a:p>
          <a:p>
            <a:r>
              <a:rPr lang="en-US" dirty="0" smtClean="0"/>
              <a:t>Understanding </a:t>
            </a:r>
            <a:r>
              <a:rPr lang="en-US" dirty="0"/>
              <a:t>various visualization that can be done using </a:t>
            </a:r>
            <a:r>
              <a:rPr lang="en-US" dirty="0" smtClean="0"/>
              <a:t>Protovis.js</a:t>
            </a:r>
          </a:p>
          <a:p>
            <a:r>
              <a:rPr lang="en-US" dirty="0" smtClean="0">
                <a:ea typeface="Tahoma" panose="020B0604030504040204" pitchFamily="34" charset="0"/>
                <a:cs typeface="Times New Roman" panose="02020603050405020304" pitchFamily="18" charset="0"/>
              </a:rPr>
              <a:t>To </a:t>
            </a:r>
            <a:r>
              <a:rPr lang="en-US" dirty="0">
                <a:ea typeface="Tahoma" panose="020B0604030504040204" pitchFamily="34" charset="0"/>
                <a:cs typeface="Times New Roman" panose="02020603050405020304" pitchFamily="18" charset="0"/>
              </a:rPr>
              <a:t>use </a:t>
            </a:r>
            <a:r>
              <a:rPr lang="en-US" dirty="0" smtClean="0">
                <a:ea typeface="Tahoma" panose="020B0604030504040204" pitchFamily="34" charset="0"/>
                <a:cs typeface="Times New Roman" panose="02020603050405020304" pitchFamily="18" charset="0"/>
              </a:rPr>
              <a:t>Protovis.js</a:t>
            </a:r>
          </a:p>
          <a:p>
            <a:r>
              <a:rPr lang="en-US" dirty="0"/>
              <a:t>To document the worksheet </a:t>
            </a:r>
          </a:p>
          <a:p>
            <a:r>
              <a:rPr lang="en-US" dirty="0"/>
              <a:t>Preparing slides for presentation</a:t>
            </a:r>
          </a:p>
          <a:p>
            <a:endParaRPr lang="en-US" dirty="0"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043D35-8358-480D-B82C-51B0395EE42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63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Limitation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Limitations</a:t>
            </a:r>
          </a:p>
        </p:txBody>
      </p:sp>
      <p:sp>
        <p:nvSpPr>
          <p:cNvPr id="179" name="Only 8 charts are availabl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/>
              <a:t>Only </a:t>
            </a:r>
            <a:r>
              <a:rPr lang="en-US" smtClean="0"/>
              <a:t>few</a:t>
            </a:r>
            <a:r>
              <a:rPr smtClean="0"/>
              <a:t> </a:t>
            </a:r>
            <a:r>
              <a:rPr dirty="0"/>
              <a:t>charts are available</a:t>
            </a:r>
            <a:endParaRPr lang="en-US" dirty="0"/>
          </a:p>
          <a:p>
            <a:r>
              <a:rPr dirty="0" smtClean="0"/>
              <a:t>Not </a:t>
            </a:r>
            <a:r>
              <a:rPr dirty="0"/>
              <a:t>much room for customizing</a:t>
            </a:r>
          </a:p>
        </p:txBody>
      </p:sp>
      <p:sp>
        <p:nvSpPr>
          <p:cNvPr id="180" name="Slide Number"/>
          <p:cNvSpPr>
            <a:spLocks noGrp="1"/>
          </p:cNvSpPr>
          <p:nvPr>
            <p:ph type="sldNum" sz="quarter" idx="4294967295"/>
          </p:nvPr>
        </p:nvSpPr>
        <p:spPr>
          <a:xfrm>
            <a:off x="11284138" y="6474460"/>
            <a:ext cx="298263" cy="3073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5288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4" y="-943189"/>
            <a:ext cx="12191999" cy="68580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9DF-276D-4DDB-AFD5-164542A0D504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52452" y="2608116"/>
            <a:ext cx="42723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89505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Outline</a:t>
            </a:r>
          </a:p>
        </p:txBody>
      </p:sp>
      <p:sp>
        <p:nvSpPr>
          <p:cNvPr id="13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381199" y="6474460"/>
            <a:ext cx="201202" cy="3073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35" name="Content Placeholder 4"/>
          <p:cNvSpPr>
            <a:spLocks noGrp="1"/>
          </p:cNvSpPr>
          <p:nvPr>
            <p:ph type="body" idx="1"/>
          </p:nvPr>
        </p:nvSpPr>
        <p:spPr>
          <a:xfrm>
            <a:off x="1576917" y="1524001"/>
            <a:ext cx="10363201" cy="4608513"/>
          </a:xfrm>
          <a:prstGeom prst="rect">
            <a:avLst/>
          </a:prstGeom>
        </p:spPr>
        <p:txBody>
          <a:bodyPr/>
          <a:lstStyle/>
          <a:p>
            <a:r>
              <a:rPr dirty="0"/>
              <a:t>What is a </a:t>
            </a:r>
            <a:r>
              <a:rPr lang="en-US" dirty="0" smtClean="0"/>
              <a:t>Streamgraph</a:t>
            </a:r>
            <a:r>
              <a:rPr dirty="0" smtClean="0"/>
              <a:t>?</a:t>
            </a:r>
            <a:endParaRPr dirty="0"/>
          </a:p>
          <a:p>
            <a:r>
              <a:rPr dirty="0"/>
              <a:t>What is </a:t>
            </a:r>
            <a:r>
              <a:rPr lang="en-US" dirty="0" smtClean="0"/>
              <a:t>Protovis</a:t>
            </a:r>
            <a:r>
              <a:rPr dirty="0" smtClean="0"/>
              <a:t>.js</a:t>
            </a:r>
            <a:r>
              <a:rPr dirty="0"/>
              <a:t>?</a:t>
            </a:r>
          </a:p>
          <a:p>
            <a:r>
              <a:rPr dirty="0"/>
              <a:t>Goals</a:t>
            </a:r>
          </a:p>
          <a:p>
            <a:r>
              <a:rPr dirty="0"/>
              <a:t>Demo</a:t>
            </a:r>
          </a:p>
          <a:p>
            <a:r>
              <a:rPr dirty="0"/>
              <a:t>Limitations</a:t>
            </a:r>
          </a:p>
          <a:p>
            <a:r>
              <a:rPr dirty="0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3631127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smtClean="0"/>
              <a:t>Streamgraph?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6" y="1524001"/>
            <a:ext cx="9576187" cy="4608513"/>
          </a:xfrm>
        </p:spPr>
        <p:txBody>
          <a:bodyPr/>
          <a:lstStyle/>
          <a:p>
            <a:r>
              <a:rPr lang="en-US" sz="3200" dirty="0" smtClean="0"/>
              <a:t>Streamgraph</a:t>
            </a:r>
            <a:r>
              <a:rPr lang="en-US" sz="3200" dirty="0"/>
              <a:t>, is a type of stacked area graph which is displaced around a central axis, resulting in a flowing, organic shape.</a:t>
            </a:r>
          </a:p>
          <a:p>
            <a:r>
              <a:rPr lang="en-US" sz="3200" dirty="0" smtClean="0"/>
              <a:t>Streamgraphs </a:t>
            </a:r>
            <a:r>
              <a:rPr lang="en-US" sz="3200" dirty="0"/>
              <a:t>were popularized by Lee Byron and their use in a February 2008 New York Times article on movie box office revenues.</a:t>
            </a:r>
          </a:p>
          <a:p>
            <a:r>
              <a:rPr lang="en-US" sz="3200" dirty="0" smtClean="0"/>
              <a:t>For </a:t>
            </a:r>
            <a:r>
              <a:rPr lang="en-US" sz="3200" dirty="0"/>
              <a:t>continuous data such as time series, </a:t>
            </a:r>
            <a:r>
              <a:rPr lang="en-US" sz="3200" dirty="0" smtClean="0"/>
              <a:t>a streamgraph </a:t>
            </a:r>
            <a:r>
              <a:rPr lang="en-US" sz="3200" dirty="0"/>
              <a:t>can be used in place of stacked bars.</a:t>
            </a:r>
          </a:p>
          <a:p>
            <a:endParaRPr lang="en-US" sz="3200" dirty="0"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043D35-8358-480D-B82C-51B0395EE42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95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514"/>
            <a:ext cx="12192000" cy="68861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17212" y="453165"/>
            <a:ext cx="8005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7030A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Sample Stream Graph</a:t>
            </a:r>
            <a:endParaRPr lang="en-US" sz="4400" dirty="0">
              <a:solidFill>
                <a:srgbClr val="7030A0"/>
              </a:solidFill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9DF-276D-4DDB-AFD5-164542A0D504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92821" y="1316013"/>
            <a:ext cx="1019170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32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3200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32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3200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32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3200" dirty="0" smtClean="0">
              <a:ea typeface="Tahoma" panose="020B0604030504040204" pitchFamily="34" charset="0"/>
              <a:cs typeface="Tahoma" panose="020B0604030504040204" pitchFamily="34" charset="0"/>
              <a:hlinkClick r:id="rId3"/>
            </a:endParaRPr>
          </a:p>
          <a:p>
            <a:endParaRPr lang="en-US" sz="3200" dirty="0" smtClean="0">
              <a:ea typeface="Tahoma" panose="020B0604030504040204" pitchFamily="34" charset="0"/>
              <a:cs typeface="Tahoma" panose="020B0604030504040204" pitchFamily="34" charset="0"/>
              <a:hlinkClick r:id="rId3"/>
            </a:endParaRPr>
          </a:p>
          <a:p>
            <a:r>
              <a:rPr lang="en-US" sz="3200" dirty="0" smtClean="0"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</a:t>
            </a:r>
            <a:r>
              <a:rPr lang="en-US" sz="3200" dirty="0"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://www.nytimes.com/interactive/2008/02/23/movies/20080223_REVENUE_GRAPHIC.html</a:t>
            </a:r>
            <a:endParaRPr lang="en-US" sz="32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821" y="1289010"/>
            <a:ext cx="9879980" cy="396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2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</a:t>
            </a:r>
            <a:r>
              <a:rPr lang="en-US" dirty="0" smtClean="0"/>
              <a:t>Protovis.js?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6" y="1524001"/>
            <a:ext cx="9576187" cy="4608513"/>
          </a:xfrm>
        </p:spPr>
        <p:txBody>
          <a:bodyPr/>
          <a:lstStyle/>
          <a:p>
            <a:r>
              <a:rPr lang="en-US" sz="3200" dirty="0" smtClean="0">
                <a:cs typeface="Times New Roman" panose="02020603050405020304" pitchFamily="18" charset="0"/>
              </a:rPr>
              <a:t>Protovis </a:t>
            </a:r>
            <a:r>
              <a:rPr lang="en-US" sz="3200" dirty="0">
                <a:cs typeface="Times New Roman" panose="02020603050405020304" pitchFamily="18" charset="0"/>
              </a:rPr>
              <a:t>is a JavaScript library for visualizing digital data in the form of graphs and </a:t>
            </a:r>
            <a:r>
              <a:rPr lang="en-US" sz="3200" dirty="0" smtClean="0">
                <a:cs typeface="Times New Roman" panose="02020603050405020304" pitchFamily="18" charset="0"/>
              </a:rPr>
              <a:t>diagrams</a:t>
            </a:r>
            <a:endParaRPr lang="en-US" sz="3200" dirty="0" smtClean="0"/>
          </a:p>
          <a:p>
            <a:r>
              <a:rPr lang="en-US" sz="3200" dirty="0" smtClean="0">
                <a:cs typeface="Times New Roman" panose="02020603050405020304" pitchFamily="18" charset="0"/>
              </a:rPr>
              <a:t>The </a:t>
            </a:r>
            <a:r>
              <a:rPr lang="en-US" sz="3200" dirty="0">
                <a:cs typeface="Times New Roman" panose="02020603050405020304" pitchFamily="18" charset="0"/>
              </a:rPr>
              <a:t>appearance of the graph is encoded by a script with syntax resembling prototype and </a:t>
            </a:r>
            <a:r>
              <a:rPr lang="en-US" sz="3200" dirty="0" err="1">
                <a:cs typeface="Times New Roman" panose="02020603050405020304" pitchFamily="18" charset="0"/>
              </a:rPr>
              <a:t>jquery</a:t>
            </a:r>
            <a:r>
              <a:rPr lang="en-US" sz="3200" dirty="0" smtClean="0">
                <a:cs typeface="Times New Roman" panose="02020603050405020304" pitchFamily="18" charset="0"/>
              </a:rPr>
              <a:t>.</a:t>
            </a:r>
            <a:endParaRPr lang="en-US" sz="3200" dirty="0" smtClean="0"/>
          </a:p>
          <a:p>
            <a:r>
              <a:rPr lang="en-US" sz="3200" dirty="0" smtClean="0"/>
              <a:t>Protovis </a:t>
            </a:r>
            <a:r>
              <a:rPr lang="en-US" sz="3200" dirty="0"/>
              <a:t>is </a:t>
            </a:r>
            <a:r>
              <a:rPr lang="en-US" sz="3200" dirty="0" smtClean="0"/>
              <a:t>a free </a:t>
            </a:r>
            <a:r>
              <a:rPr lang="en-US" sz="3200" dirty="0"/>
              <a:t>and open-source, provided under the BSD </a:t>
            </a:r>
            <a:r>
              <a:rPr lang="en-US" sz="3200" dirty="0" smtClean="0"/>
              <a:t>License</a:t>
            </a:r>
            <a:r>
              <a:rPr lang="en-US" sz="3200" dirty="0"/>
              <a:t>.</a:t>
            </a:r>
            <a:endParaRPr lang="en-US" sz="3200" dirty="0"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043D35-8358-480D-B82C-51B0395EE42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87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1: To visualize </a:t>
            </a:r>
            <a:r>
              <a:rPr lang="en-US" dirty="0"/>
              <a:t>stacked time series of reported occupations in the United States Labor Force from </a:t>
            </a:r>
            <a:r>
              <a:rPr lang="en-US" dirty="0" smtClean="0"/>
              <a:t>1850-2000.</a:t>
            </a:r>
          </a:p>
          <a:p>
            <a:r>
              <a:rPr lang="en-US" dirty="0" smtClean="0"/>
              <a:t>Goal 2</a:t>
            </a:r>
            <a:r>
              <a:rPr lang="en-US" dirty="0"/>
              <a:t>: </a:t>
            </a:r>
            <a:r>
              <a:rPr lang="en-US" dirty="0" smtClean="0"/>
              <a:t>To visualize the graph with random data.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043D35-8358-480D-B82C-51B0395EE42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52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010" y="0"/>
            <a:ext cx="10390717" cy="1143000"/>
          </a:xfrm>
        </p:spPr>
        <p:txBody>
          <a:bodyPr/>
          <a:lstStyle/>
          <a:p>
            <a:r>
              <a:rPr lang="en-US" dirty="0" smtClean="0"/>
              <a:t> Goal1: Sample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524001"/>
            <a:ext cx="10924117" cy="460851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>
                <a:latin typeface="Calibri" panose="020F0502020204030204" pitchFamily="34" charset="0"/>
              </a:rPr>
              <a:t>var</a:t>
            </a:r>
            <a:r>
              <a:rPr lang="en-US" sz="2000" dirty="0">
                <a:latin typeface="Calibri" panose="020F0502020204030204" pitchFamily="34" charset="0"/>
              </a:rPr>
              <a:t> years = [1850,1860,1870,1880,1900,1910,1920,1930,1940,1950,1960,1970,1980,1990,2000];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alibri" panose="020F0502020204030204" pitchFamily="34" charset="0"/>
              </a:rPr>
              <a:t>var</a:t>
            </a:r>
            <a:r>
              <a:rPr lang="en-US" sz="2000" dirty="0">
                <a:latin typeface="Calibri" panose="020F0502020204030204" pitchFamily="34" charset="0"/>
              </a:rPr>
              <a:t> jobs = {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</a:rPr>
              <a:t>"Accountant / Auditor": </a:t>
            </a:r>
            <a:r>
              <a:rPr lang="en-US" sz="2000" dirty="0" smtClean="0">
                <a:latin typeface="Calibri" panose="020F050202020403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men</a:t>
            </a:r>
            <a:r>
              <a:rPr lang="en-US" sz="2000" dirty="0">
                <a:latin typeface="Calibri" panose="020F0502020204030204" pitchFamily="34" charset="0"/>
              </a:rPr>
              <a:t>: [708,1805,1310,2295,11753,0,111209,181482,0,330352,425002,575667,661606,814842,866460],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</a:rPr>
              <a:t>women: [0,0,0,0,807,0,15746,14657,0,56117,112853,248441,452783,949683,1217596</a:t>
            </a:r>
            <a:r>
              <a:rPr lang="en-US" sz="2000" dirty="0" smtClean="0">
                <a:latin typeface="Calibri" panose="020F0502020204030204" pitchFamily="34" charset="0"/>
              </a:rPr>
              <a:t>]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</a:rPr>
              <a:t>"Actor": {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</a:rPr>
              <a:t>men: [506,401,1507,3983,10449,15867,14020,28815,12428,10678,10461,11726,0,0,29975],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</a:rPr>
              <a:t>women: [0,100,200,1994,6736,14106,11001,19210,8750,7067,8069,11127,0,0,25931]</a:t>
            </a: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},</a:t>
            </a: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….</a:t>
            </a:r>
          </a:p>
          <a:p>
            <a:pPr marL="0" indent="0">
              <a:buNone/>
            </a:pPr>
            <a:r>
              <a:rPr lang="en-US" sz="2000" dirty="0"/>
              <a:t>Total number of records for this dataset are 429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043D35-8358-480D-B82C-51B0395EE42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34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Streamgraph for Goal1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483" y="1429543"/>
            <a:ext cx="9690410" cy="460851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043D35-8358-480D-B82C-51B0395EE42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45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Streamgraph for Goal1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043D35-8358-480D-B82C-51B0395EE42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614" y="1383118"/>
            <a:ext cx="10084038" cy="433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6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va theme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ava theme" id="{334B79DC-8270-41DB-91EE-D98468F8B664}" vid="{36197256-56A9-4466-AECB-DA69FBBCFE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 theme</Template>
  <TotalTime>8077</TotalTime>
  <Words>296</Words>
  <Application>Microsoft Office PowerPoint</Application>
  <PresentationFormat>Widescreen</PresentationFormat>
  <Paragraphs>82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MS PGothic</vt:lpstr>
      <vt:lpstr>Calibri</vt:lpstr>
      <vt:lpstr>Tahoma</vt:lpstr>
      <vt:lpstr>Times New Roman</vt:lpstr>
      <vt:lpstr>Wingdings</vt:lpstr>
      <vt:lpstr>Java theme</vt:lpstr>
      <vt:lpstr>Streamgraphs using Protovis.js</vt:lpstr>
      <vt:lpstr>Outline</vt:lpstr>
      <vt:lpstr>What is a Streamgraph?</vt:lpstr>
      <vt:lpstr>PowerPoint Presentation</vt:lpstr>
      <vt:lpstr>What is Protovis.js?</vt:lpstr>
      <vt:lpstr>Goals</vt:lpstr>
      <vt:lpstr> Goal1: Sample data</vt:lpstr>
      <vt:lpstr>Streamgraph for Goal1</vt:lpstr>
      <vt:lpstr>Streamgraph for Goal1</vt:lpstr>
      <vt:lpstr>Protovis.js Vs D3.js</vt:lpstr>
      <vt:lpstr>PowerPoint Presentation</vt:lpstr>
      <vt:lpstr>Lessons Learned</vt:lpstr>
      <vt:lpstr>Limitations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Subba Reddy</dc:creator>
  <cp:lastModifiedBy>Pothireddy,Subba Reddy</cp:lastModifiedBy>
  <cp:revision>267</cp:revision>
  <dcterms:created xsi:type="dcterms:W3CDTF">2015-10-19T05:39:56Z</dcterms:created>
  <dcterms:modified xsi:type="dcterms:W3CDTF">2017-04-16T19:34:52Z</dcterms:modified>
</cp:coreProperties>
</file>