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6E84-33D0-498F-A0D0-B910FD57D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CBC188-0F81-4493-AF22-78405939E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E2D0A-F8DA-435E-8984-2BDA09E1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3917-C8B6-4511-8F87-55C891F8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A180-386D-429B-A3EE-89829E2E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240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6095F-AF88-47DD-B282-C24AAD99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6FED3-CEF7-4618-8B58-F226D0789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C8701-6BC9-4027-B82C-6CE904BC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A657-99D2-4999-BF7E-14972B06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5CF5-B29B-402E-BC76-D0EBB081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7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C4C6F6-9DEA-47E8-80F0-CBF6367F9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AE59A-5D1C-471B-A719-1627EB425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B953C-7E59-49F9-A710-F495CF9A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0F469-5FDF-449B-A93F-6DF2B11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11D56-192D-414B-AC52-C0247DCA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6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3F00-C487-46F6-BB69-A0876999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6249E-48AE-4574-AC94-78A6B186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80089-B14A-47C2-B90A-CA7B147C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64E84-2968-46C1-A65C-A935530FB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4896-3F13-4E41-B51F-FCAF473A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74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8BA3-1E7E-4C70-B0A4-1B592EA4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7F8C0-B84F-446C-9743-DCD113884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1FBF-2866-4774-9D7C-03FB9798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DA12-BE87-4EF0-AB1F-3ACCE533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D791-684F-4D1E-998A-7D2CB9A0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48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383CC-67C8-4A99-97F0-387D1984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EB0B1-08C0-41D0-8463-2EB4165FF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6B5C8-A552-46FB-82C2-FA4418B1E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238AD-98D3-4A7B-94DE-63EDE3CF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913FD-20DE-4CE4-9192-D5AAC175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2E7FE-5F43-407C-A60E-44C11727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73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2CA4E-9DEB-433E-8BFB-6A3BF494D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C133-7C40-4AE6-A36F-0098478A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7A0FF-AC23-48AD-9ADB-2D0F52603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44FD3F-61FA-440D-B400-334C95720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35900-C545-4035-8BD2-D480C130F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812CC-BC2B-46CD-A0E8-E325819C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8D911-491B-4124-8B4B-41293051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C30DBA-5A07-4CB8-884D-E07710AC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6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1A11-6FDF-4D76-B85D-2D8EC963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D3E66-ADCE-4048-8027-2C17854D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69694-2BE5-41BB-91C5-9EE5CB21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9BE36-E311-4BE3-820B-F2EC3992E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843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43DAF-642B-44D3-9D97-68692D6B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20978-1353-4657-A182-2459B08A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AF792-7DCE-44A1-AC24-10847E0E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0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1782-1DD9-4CCD-89BC-CF38EB12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7F7E-A79F-485B-885A-878D47A46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9EB3-24CB-4C60-AEC4-6F5E5B70D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50DF2-DECB-427C-9C05-0CCD1D2F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D44E6-A55A-4313-80C7-899C37FB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8C169-DE46-4FA8-A3BC-CA015150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6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9F8D-15C8-42C8-B1DB-8BA3DD60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6F82DD-D849-4AAF-A102-1C391DCD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F60AD-3BAD-47C6-AFF5-8A634ED27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EFD73-B13D-477A-9E1B-169AEA3A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3D74-B7D4-4248-89E9-FF9481B1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8C0FD-9868-42A5-8017-4A11BEE6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54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C22F0-2904-43BD-890D-3E5B63EE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E68FD-F2C0-409D-BDFC-EF0D2E4DB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688E-1B30-4DCD-9E84-4D57F0A4D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4FF89-C9F0-479B-A1CD-B7C7E83DEBFB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59E52-15EE-4D3D-AE46-52956DF89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2A1D-EFC9-48D9-8FD9-C947687A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0B9D9-402F-4ECD-B98A-AA9640616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92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0C32-F75F-4CE4-AAA4-C1039E5A80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FE8851-4FBB-40AD-9B1E-0761E460C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91349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01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F5221E-877F-4B41-9CAE-42D52E9F5F84}"/>
              </a:ext>
            </a:extLst>
          </p:cNvPr>
          <p:cNvSpPr txBox="1"/>
          <p:nvPr/>
        </p:nvSpPr>
        <p:spPr>
          <a:xfrm>
            <a:off x="3815493" y="488958"/>
            <a:ext cx="3388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Overview of my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8A91A-46D9-44D0-B7B4-AF0A468BC084}"/>
              </a:ext>
            </a:extLst>
          </p:cNvPr>
          <p:cNvSpPr txBox="1"/>
          <p:nvPr/>
        </p:nvSpPr>
        <p:spPr>
          <a:xfrm rot="10800000" flipH="1" flipV="1">
            <a:off x="1257329" y="1421316"/>
            <a:ext cx="4304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 Loaded and Processed from Source</a:t>
            </a:r>
          </a:p>
          <a:p>
            <a:r>
              <a:rPr lang="en-US" dirty="0"/>
              <a:t>2. Key Metrics Analyzed Using SQL Queries</a:t>
            </a:r>
          </a:p>
          <a:p>
            <a:r>
              <a:rPr lang="en-US" dirty="0"/>
              <a:t>3. Visualizations Created to Highlight Trends</a:t>
            </a:r>
          </a:p>
          <a:p>
            <a:r>
              <a:rPr lang="en-US" dirty="0"/>
              <a:t>4. Insights Derived from Data Patterns</a:t>
            </a:r>
          </a:p>
        </p:txBody>
      </p:sp>
    </p:spTree>
    <p:extLst>
      <p:ext uri="{BB962C8B-B14F-4D97-AF65-F5344CB8AC3E}">
        <p14:creationId xmlns:p14="http://schemas.microsoft.com/office/powerpoint/2010/main" val="1104370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A358F-665C-4F7A-ACD2-51CF7B42A580}"/>
              </a:ext>
            </a:extLst>
          </p:cNvPr>
          <p:cNvSpPr txBox="1"/>
          <p:nvPr/>
        </p:nvSpPr>
        <p:spPr>
          <a:xfrm>
            <a:off x="3952613" y="725647"/>
            <a:ext cx="4286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Key Insights and Takeaways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8CC3D-AAC9-480A-A48C-5F24B7EFFA38}"/>
              </a:ext>
            </a:extLst>
          </p:cNvPr>
          <p:cNvSpPr txBox="1"/>
          <p:nvPr/>
        </p:nvSpPr>
        <p:spPr>
          <a:xfrm>
            <a:off x="1090569" y="1535186"/>
            <a:ext cx="94879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Optimization Opportunities:</a:t>
            </a:r>
          </a:p>
          <a:p>
            <a:br>
              <a:rPr lang="en-US" dirty="0"/>
            </a:br>
            <a:r>
              <a:rPr lang="en-US" dirty="0"/>
              <a:t>After performing the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Google</a:t>
            </a:r>
            <a:r>
              <a:rPr lang="en-US" b="1" dirty="0"/>
              <a:t> has the highest conversion rate at </a:t>
            </a:r>
            <a:r>
              <a:rPr lang="en-IN" b="1" dirty="0"/>
              <a:t>78.95</a:t>
            </a:r>
            <a:r>
              <a:rPr lang="en-US" b="1" dirty="0"/>
              <a:t>%(</a:t>
            </a:r>
            <a:r>
              <a:rPr lang="en-US" b="1" dirty="0" err="1"/>
              <a:t>approx</a:t>
            </a:r>
            <a:r>
              <a:rPr lang="en-US" b="1" dirty="0"/>
              <a:t>)</a:t>
            </a:r>
            <a:r>
              <a:rPr lang="en-US" dirty="0"/>
              <a:t>, making it the most effective campaign.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Newsletter</a:t>
            </a:r>
            <a:r>
              <a:rPr lang="en-US" dirty="0"/>
              <a:t> </a:t>
            </a:r>
            <a:r>
              <a:rPr lang="en-US" b="1" dirty="0"/>
              <a:t>drives the highest number of unique users and total time spent.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EC204-E549-4CC3-9E35-3C33BF8713A1}"/>
              </a:ext>
            </a:extLst>
          </p:cNvPr>
          <p:cNvSpPr txBox="1"/>
          <p:nvPr/>
        </p:nvSpPr>
        <p:spPr>
          <a:xfrm>
            <a:off x="1031846" y="3637386"/>
            <a:ext cx="74392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Takeaways: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engagement on Facebook and LinkedIn to boost conversion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Allocate more resources to Google campaigns to maximize ROI.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46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26DE0-9CA0-46C0-A7AA-250338CF15FD}"/>
              </a:ext>
            </a:extLst>
          </p:cNvPr>
          <p:cNvSpPr txBox="1"/>
          <p:nvPr/>
        </p:nvSpPr>
        <p:spPr>
          <a:xfrm>
            <a:off x="4169329" y="486562"/>
            <a:ext cx="296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SQL and 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7141F-C3CD-4EFE-86E1-27A901E3CC09}"/>
              </a:ext>
            </a:extLst>
          </p:cNvPr>
          <p:cNvSpPr txBox="1"/>
          <p:nvPr/>
        </p:nvSpPr>
        <p:spPr>
          <a:xfrm flipH="1">
            <a:off x="1236955" y="1191237"/>
            <a:ext cx="6938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performing </a:t>
            </a:r>
            <a:r>
              <a:rPr lang="en-IN" dirty="0" err="1"/>
              <a:t>utm_source</a:t>
            </a:r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Number of UNIQUE users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C2146A-6C7C-4E63-A824-E649B3F8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156" y="1026722"/>
            <a:ext cx="6507176" cy="3881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EC9B4F-CA6A-45F0-9706-B99713A46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544" y="2357577"/>
            <a:ext cx="2568503" cy="2012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2DE2CE-BBEC-4611-BA0B-BD6612226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370" y="5324474"/>
            <a:ext cx="4991357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0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A820B9-7B9D-47FD-9E27-3A188DD4C0B1}"/>
              </a:ext>
            </a:extLst>
          </p:cNvPr>
          <p:cNvSpPr txBox="1"/>
          <p:nvPr/>
        </p:nvSpPr>
        <p:spPr>
          <a:xfrm flipH="1">
            <a:off x="1005974" y="940825"/>
            <a:ext cx="10180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•By total time spent on the website 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F8B146-2011-45D5-BCDE-A3A6EF19B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930" y="851219"/>
            <a:ext cx="6739762" cy="4020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34165F-3772-4795-BC54-A97967D2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554" y="5091633"/>
            <a:ext cx="5315223" cy="8255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60A5B0-97F0-4090-922B-A21007A00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680" y="1587156"/>
            <a:ext cx="3060584" cy="20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6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DFB0A1-3D7D-4AF7-BBB1-08FC44C4FEAB}"/>
              </a:ext>
            </a:extLst>
          </p:cNvPr>
          <p:cNvSpPr txBox="1"/>
          <p:nvPr/>
        </p:nvSpPr>
        <p:spPr>
          <a:xfrm>
            <a:off x="1023457" y="441455"/>
            <a:ext cx="6016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• By Conversion rate (from CRM → </a:t>
            </a:r>
            <a:r>
              <a:rPr lang="en-US" dirty="0" err="1"/>
              <a:t>lead_status</a:t>
            </a:r>
            <a:r>
              <a:rPr lang="en-US" dirty="0"/>
              <a:t> = "Converted") 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D937A2-42CA-408E-92C1-927BA6372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63" y="3429000"/>
            <a:ext cx="7601341" cy="1263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89951-4FEA-4D43-9833-FEF284D6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863" y="1173073"/>
            <a:ext cx="4438878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9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C65464-0A86-4168-9938-DCC4A3144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2" y="823912"/>
            <a:ext cx="80295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46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977AD9-AEED-4855-B97F-705D2BDC6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7" y="619125"/>
            <a:ext cx="94202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2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BFB09-8908-4791-8C54-3C3CFBD1CDAC}"/>
              </a:ext>
            </a:extLst>
          </p:cNvPr>
          <p:cNvSpPr txBox="1"/>
          <p:nvPr/>
        </p:nvSpPr>
        <p:spPr>
          <a:xfrm>
            <a:off x="2516697" y="1912690"/>
            <a:ext cx="720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GitHub link</a:t>
            </a:r>
            <a:r>
              <a:rPr lang="en-IN" dirty="0">
                <a:highlight>
                  <a:srgbClr val="FFFF00"/>
                </a:highlight>
              </a:rPr>
              <a:t>:-  https://github.com/subbham7007/Data_Analysis_Assesment</a:t>
            </a:r>
          </a:p>
        </p:txBody>
      </p:sp>
    </p:spTree>
    <p:extLst>
      <p:ext uri="{BB962C8B-B14F-4D97-AF65-F5344CB8AC3E}">
        <p14:creationId xmlns:p14="http://schemas.microsoft.com/office/powerpoint/2010/main" val="293412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 Analysis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Project</dc:title>
  <dc:creator>Gupta Subham (DCI DCP TP CM)</dc:creator>
  <cp:lastModifiedBy>Gupta Subham (DCI DCP TP CM)</cp:lastModifiedBy>
  <cp:revision>6</cp:revision>
  <dcterms:created xsi:type="dcterms:W3CDTF">2025-04-21T21:21:03Z</dcterms:created>
  <dcterms:modified xsi:type="dcterms:W3CDTF">2025-04-21T21:53:43Z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true</vt:lpwstr>
  </property>
  <property fmtid="{D5CDD505-2E9C-101B-9397-08002B2CF9AE}" pid="3" name="MSIP_Label_a15a25aa-e944-415d-b7a7-40f6b9180b6b_SetDate">
    <vt:lpwstr>2025-04-21 21:21:04Z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5b2b7f10-142f-43aa-ac9e-0d63e5a4a5dc</vt:lpwstr>
  </property>
  <property fmtid="{D5CDD505-2E9C-101B-9397-08002B2CF9AE}" pid="8" name="MSIP_Label_a15a25aa-e944-415d-b7a7-40f6b9180b6b_ContentBits">
    <vt:lpwstr>0</vt:lpwstr>
  </property>
</Properties>
</file>