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70" r:id="rId3"/>
    <p:sldId id="298" r:id="rId4"/>
    <p:sldId id="291" r:id="rId5"/>
    <p:sldId id="292" r:id="rId6"/>
    <p:sldId id="293" r:id="rId7"/>
    <p:sldId id="294" r:id="rId8"/>
    <p:sldId id="296" r:id="rId9"/>
    <p:sldId id="297" r:id="rId10"/>
    <p:sldId id="295" r:id="rId11"/>
    <p:sldId id="271" r:id="rId12"/>
    <p:sldId id="272" r:id="rId13"/>
    <p:sldId id="273" r:id="rId14"/>
    <p:sldId id="284" r:id="rId15"/>
    <p:sldId id="285" r:id="rId16"/>
    <p:sldId id="276" r:id="rId17"/>
    <p:sldId id="277" r:id="rId18"/>
    <p:sldId id="278" r:id="rId19"/>
    <p:sldId id="279" r:id="rId20"/>
    <p:sldId id="274" r:id="rId21"/>
    <p:sldId id="275" r:id="rId22"/>
    <p:sldId id="283" r:id="rId23"/>
    <p:sldId id="258" r:id="rId24"/>
    <p:sldId id="259" r:id="rId25"/>
    <p:sldId id="260" r:id="rId26"/>
    <p:sldId id="261" r:id="rId27"/>
    <p:sldId id="262" r:id="rId28"/>
    <p:sldId id="263" r:id="rId29"/>
    <p:sldId id="264" r:id="rId30"/>
    <p:sldId id="265" r:id="rId31"/>
    <p:sldId id="266" r:id="rId32"/>
    <p:sldId id="267" r:id="rId33"/>
    <p:sldId id="268" r:id="rId34"/>
    <p:sldId id="290" r:id="rId35"/>
    <p:sldId id="289"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9"/>
    <a:srgbClr val="00A5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3" d="100"/>
          <a:sy n="83"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FAB23-63B3-4352-B11A-693D7F296E75}" type="datetimeFigureOut">
              <a:rPr lang="en-IN" smtClean="0"/>
              <a:t>11-11-2021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B18D0-9380-435C-860C-1605FEA7D5FF}" type="slidenum">
              <a:rPr lang="en-IN" smtClean="0"/>
              <a:t>‹#›</a:t>
            </a:fld>
            <a:endParaRPr lang="en-IN"/>
          </a:p>
        </p:txBody>
      </p:sp>
    </p:spTree>
    <p:extLst>
      <p:ext uri="{BB962C8B-B14F-4D97-AF65-F5344CB8AC3E}">
        <p14:creationId xmlns:p14="http://schemas.microsoft.com/office/powerpoint/2010/main" val="1292874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BCCF875-E458-4BCF-9F37-F1363CCA92E8}" type="datetime1">
              <a:rPr lang="en-US" smtClean="0"/>
              <a:t>11/11/2021</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BBC8E-DE7E-4138-AE1A-7C55436705F1}"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00989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483255-5C88-4F59-AB40-B0C3AB6B42D0}"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38B7F7-6447-4A84-BD3E-C4F382A1BC70}"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B16971-D363-4A46-9EBD-F934ECE8419F}" type="datetime1">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DA376D-AEF6-4855-95DF-B31B644DC3C2}" type="datetime1">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89959-6009-4698-AA2B-9A05E1D1A90A}" type="datetime1">
              <a:rPr lang="en-US" smtClean="0"/>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AB2F3D-BC89-4C61-87D4-D0229AEA0B58}"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B4CEC7-AFA9-45ED-94A2-2371EFC3BA61}"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9899"/>
                </a:solidFill>
              </a:defRPr>
            </a:lvl1pPr>
          </a:lstStyle>
          <a:p>
            <a:fld id="{6EF7DCDA-F1AB-4F17-BE86-8CF59F3F27A2}" type="datetime1">
              <a:rPr lang="en-US" smtClean="0"/>
              <a:t>11/11/2021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9899"/>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9899"/>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p:txStyles>
    <p:titleStyle>
      <a:lvl1pPr algn="ctr" defTabSz="914400" rtl="0" eaLnBrk="1" latinLnBrk="0" hangingPunct="1">
        <a:lnSpc>
          <a:spcPct val="90000"/>
        </a:lnSpc>
        <a:spcBef>
          <a:spcPct val="0"/>
        </a:spcBef>
        <a:buNone/>
        <a:defRPr sz="4400" b="1" kern="1200">
          <a:solidFill>
            <a:srgbClr val="009899"/>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989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9899"/>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9899"/>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9899"/>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98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package" Target="../embeddings/Microsoft_Excel_Macro-Enabled_Worksheet.xlsm"/><Relationship Id="rId7" Type="http://schemas.openxmlformats.org/officeDocument/2006/relationships/package" Target="../embeddings/Microsoft_Excel_Macro-Enabled_Worksheet2.xlsm"/><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package" Target="../embeddings/Microsoft_Excel_Macro-Enabled_Worksheet1.xlsm"/><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subbrisaravanan/Beer-Data-Set" TargetMode="Externa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614263" cy="2387600"/>
          </a:xfrm>
        </p:spPr>
        <p:txBody>
          <a:bodyPr>
            <a:normAutofit/>
          </a:bodyPr>
          <a:lstStyle/>
          <a:p>
            <a:r>
              <a:rPr lang="en-US" sz="4800" dirty="0">
                <a:latin typeface="Calibri" panose="020F0502020204030204" pitchFamily="34" charset="0"/>
                <a:ea typeface="Cambria" panose="02040503050406030204" pitchFamily="18" charset="0"/>
                <a:cs typeface="Calibri" panose="020F0502020204030204" pitchFamily="34" charset="0"/>
              </a:rPr>
              <a:t>Data Modelling &amp; Statistical Analysis</a:t>
            </a:r>
            <a:r>
              <a:rPr lang="en-US" dirty="0">
                <a:latin typeface="Calibri" panose="020F0502020204030204" pitchFamily="34" charset="0"/>
                <a:ea typeface="Cambria" panose="02040503050406030204" pitchFamily="18" charset="0"/>
                <a:cs typeface="Calibri" panose="020F0502020204030204" pitchFamily="34" charset="0"/>
              </a:rPr>
              <a:t> </a:t>
            </a:r>
            <a:br>
              <a:rPr lang="en-US" dirty="0">
                <a:latin typeface="Calibri" panose="020F0502020204030204" pitchFamily="34" charset="0"/>
                <a:ea typeface="Cambria" panose="02040503050406030204" pitchFamily="18" charset="0"/>
                <a:cs typeface="Calibri" panose="020F0502020204030204" pitchFamily="34" charset="0"/>
              </a:rPr>
            </a:br>
            <a:r>
              <a:rPr lang="en-US" sz="4800" dirty="0">
                <a:latin typeface="Calibri" panose="020F0502020204030204" pitchFamily="34" charset="0"/>
                <a:ea typeface="Cambria" panose="02040503050406030204" pitchFamily="18" charset="0"/>
                <a:cs typeface="Calibri" panose="020F0502020204030204" pitchFamily="34" charset="0"/>
              </a:rPr>
              <a:t>Hands on</a:t>
            </a:r>
          </a:p>
        </p:txBody>
      </p:sp>
      <p:sp>
        <p:nvSpPr>
          <p:cNvPr id="3" name="Subtitle 2"/>
          <p:cNvSpPr>
            <a:spLocks noGrp="1"/>
          </p:cNvSpPr>
          <p:nvPr>
            <p:ph type="subTitle" idx="1"/>
          </p:nvPr>
        </p:nvSpPr>
        <p:spPr/>
        <p:txBody>
          <a:bodyPr>
            <a:normAutofit/>
          </a:bodyPr>
          <a:lstStyle/>
          <a:p>
            <a:r>
              <a:rPr lang="en-US" dirty="0">
                <a:latin typeface="Calibri" panose="020F0502020204030204" pitchFamily="34" charset="0"/>
                <a:ea typeface="Cambria" panose="02040503050406030204" pitchFamily="18" charset="0"/>
                <a:cs typeface="Calibri" panose="020F0502020204030204" pitchFamily="34" charset="0"/>
              </a:rPr>
              <a:t>Saravanan S</a:t>
            </a:r>
          </a:p>
          <a:p>
            <a:r>
              <a:rPr lang="en-US" dirty="0">
                <a:latin typeface="Calibri" panose="020F0502020204030204" pitchFamily="34" charset="0"/>
                <a:ea typeface="Cambria" panose="02040503050406030204" pitchFamily="18" charset="0"/>
                <a:cs typeface="Calibri" panose="020F0502020204030204" pitchFamily="34" charset="0"/>
              </a:rPr>
              <a:t>Data Science Research Scholar</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E542-9250-4905-9500-F5B08EB7468B}"/>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Back up and Supporting Analysis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501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7661-C765-499B-9675-803F2D09C08A}"/>
              </a:ext>
            </a:extLst>
          </p:cNvPr>
          <p:cNvSpPr>
            <a:spLocks noGrp="1"/>
          </p:cNvSpPr>
          <p:nvPr>
            <p:ph type="title"/>
          </p:nvPr>
        </p:nvSpPr>
        <p:spPr/>
        <p:txBody>
          <a:bodyPr/>
          <a:lstStyle/>
          <a:p>
            <a:r>
              <a:rPr lang="en-IN" u="sng" dirty="0">
                <a:latin typeface="Calibri" panose="020F0502020204030204" pitchFamily="34" charset="0"/>
                <a:cs typeface="Calibri" panose="020F0502020204030204" pitchFamily="34" charset="0"/>
              </a:rPr>
              <a:t>Step 1</a:t>
            </a:r>
          </a:p>
        </p:txBody>
      </p:sp>
      <p:sp>
        <p:nvSpPr>
          <p:cNvPr id="3" name="Content Placeholder 2">
            <a:extLst>
              <a:ext uri="{FF2B5EF4-FFF2-40B4-BE49-F238E27FC236}">
                <a16:creationId xmlns:a16="http://schemas.microsoft.com/office/drawing/2014/main" id="{9EBE24EA-17E3-4803-8616-09A1A18F0CC2}"/>
              </a:ext>
            </a:extLst>
          </p:cNvPr>
          <p:cNvSpPr>
            <a:spLocks noGrp="1"/>
          </p:cNvSpPr>
          <p:nvPr>
            <p:ph sz="half" idx="1"/>
          </p:nvPr>
        </p:nvSpPr>
        <p:spPr/>
        <p:txBody>
          <a:bodyPr/>
          <a:lstStyle/>
          <a:p>
            <a:pPr marL="0" indent="0">
              <a:buNone/>
            </a:pPr>
            <a:r>
              <a:rPr lang="en-US" sz="2200" dirty="0">
                <a:solidFill>
                  <a:srgbClr val="222222"/>
                </a:solidFill>
                <a:latin typeface="Calibri" panose="020F0502020204030204" pitchFamily="34" charset="0"/>
              </a:rPr>
              <a:t>Segregate the data which has no missing value from both “</a:t>
            </a:r>
            <a:r>
              <a:rPr lang="en-US" sz="2200" dirty="0" err="1">
                <a:solidFill>
                  <a:srgbClr val="222222"/>
                </a:solidFill>
                <a:latin typeface="Calibri" panose="020F0502020204030204" pitchFamily="34" charset="0"/>
              </a:rPr>
              <a:t>new_beer_test</a:t>
            </a:r>
            <a:r>
              <a:rPr lang="en-US" sz="2200" dirty="0">
                <a:solidFill>
                  <a:srgbClr val="222222"/>
                </a:solidFill>
                <a:latin typeface="Calibri" panose="020F0502020204030204" pitchFamily="34" charset="0"/>
              </a:rPr>
              <a:t>” and “</a:t>
            </a:r>
            <a:r>
              <a:rPr lang="en-US" sz="2200" dirty="0" err="1">
                <a:solidFill>
                  <a:srgbClr val="222222"/>
                </a:solidFill>
                <a:latin typeface="Calibri" panose="020F0502020204030204" pitchFamily="34" charset="0"/>
              </a:rPr>
              <a:t>beer_train</a:t>
            </a:r>
            <a:r>
              <a:rPr lang="en-US" sz="2200" dirty="0">
                <a:solidFill>
                  <a:srgbClr val="222222"/>
                </a:solidFill>
                <a:latin typeface="Calibri" panose="020F0502020204030204" pitchFamily="34" charset="0"/>
              </a:rPr>
              <a:t>” combine them create a new training set as “</a:t>
            </a:r>
            <a:r>
              <a:rPr lang="en-US" sz="2200" dirty="0" err="1">
                <a:solidFill>
                  <a:srgbClr val="222222"/>
                </a:solidFill>
                <a:latin typeface="Calibri" panose="020F0502020204030204" pitchFamily="34" charset="0"/>
              </a:rPr>
              <a:t>new_beer_train</a:t>
            </a:r>
            <a:r>
              <a:rPr lang="en-US" sz="2200" dirty="0">
                <a:solidFill>
                  <a:srgbClr val="222222"/>
                </a:solidFill>
                <a:latin typeface="Calibri" panose="020F0502020204030204" pitchFamily="34" charset="0"/>
              </a:rPr>
              <a:t>”</a:t>
            </a:r>
          </a:p>
          <a:p>
            <a:endParaRPr lang="en-IN" dirty="0"/>
          </a:p>
        </p:txBody>
      </p:sp>
      <p:pic>
        <p:nvPicPr>
          <p:cNvPr id="6" name="Content Placeholder 5">
            <a:extLst>
              <a:ext uri="{FF2B5EF4-FFF2-40B4-BE49-F238E27FC236}">
                <a16:creationId xmlns:a16="http://schemas.microsoft.com/office/drawing/2014/main" id="{5FD5C2E6-DFD9-4772-A124-F7D7C899095C}"/>
              </a:ext>
            </a:extLst>
          </p:cNvPr>
          <p:cNvPicPr>
            <a:picLocks noGrp="1" noChangeAspect="1"/>
          </p:cNvPicPr>
          <p:nvPr>
            <p:ph sz="half" idx="2"/>
          </p:nvPr>
        </p:nvPicPr>
        <p:blipFill>
          <a:blip r:embed="rId2"/>
          <a:stretch>
            <a:fillRect/>
          </a:stretch>
        </p:blipFill>
        <p:spPr>
          <a:xfrm>
            <a:off x="6539657" y="1825625"/>
            <a:ext cx="4446686" cy="4351338"/>
          </a:xfrm>
          <a:solidFill>
            <a:srgbClr val="0070C0"/>
          </a:solidFill>
          <a:ln w="19050">
            <a:solidFill>
              <a:schemeClr val="tx1">
                <a:lumMod val="50000"/>
                <a:lumOff val="50000"/>
              </a:schemeClr>
            </a:solidFill>
          </a:ln>
        </p:spPr>
      </p:pic>
      <p:sp>
        <p:nvSpPr>
          <p:cNvPr id="4" name="Date Placeholder 3">
            <a:extLst>
              <a:ext uri="{FF2B5EF4-FFF2-40B4-BE49-F238E27FC236}">
                <a16:creationId xmlns:a16="http://schemas.microsoft.com/office/drawing/2014/main" id="{E49CD786-C2F6-478C-98F0-0CB4FB381A5C}"/>
              </a:ext>
            </a:extLst>
          </p:cNvPr>
          <p:cNvSpPr>
            <a:spLocks noGrp="1"/>
          </p:cNvSpPr>
          <p:nvPr>
            <p:ph type="dt" sz="half" idx="10"/>
          </p:nvPr>
        </p:nvSpPr>
        <p:spPr/>
        <p:txBody>
          <a:bodyPr/>
          <a:lstStyle/>
          <a:p>
            <a:fld id="{33358531-2A2A-4E7C-95AC-ACC70C91E92E}" type="datetime1">
              <a:rPr lang="en-US" smtClean="0"/>
              <a:t>11/11/2021</a:t>
            </a:fld>
            <a:endParaRPr lang="en-US"/>
          </a:p>
        </p:txBody>
      </p:sp>
    </p:spTree>
    <p:extLst>
      <p:ext uri="{BB962C8B-B14F-4D97-AF65-F5344CB8AC3E}">
        <p14:creationId xmlns:p14="http://schemas.microsoft.com/office/powerpoint/2010/main" val="262535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BF79-ED58-4BD7-9859-87A8E25F2443}"/>
              </a:ext>
            </a:extLst>
          </p:cNvPr>
          <p:cNvSpPr>
            <a:spLocks noGrp="1"/>
          </p:cNvSpPr>
          <p:nvPr>
            <p:ph type="title"/>
          </p:nvPr>
        </p:nvSpPr>
        <p:spPr/>
        <p:txBody>
          <a:bodyPr/>
          <a:lstStyle/>
          <a:p>
            <a:r>
              <a:rPr lang="en-IN" u="sng" dirty="0">
                <a:latin typeface="Calibri" panose="020F0502020204030204" pitchFamily="34" charset="0"/>
                <a:cs typeface="Calibri" panose="020F0502020204030204" pitchFamily="34" charset="0"/>
              </a:rPr>
              <a:t>Step 2</a:t>
            </a:r>
          </a:p>
        </p:txBody>
      </p:sp>
      <p:sp>
        <p:nvSpPr>
          <p:cNvPr id="3" name="Content Placeholder 2">
            <a:extLst>
              <a:ext uri="{FF2B5EF4-FFF2-40B4-BE49-F238E27FC236}">
                <a16:creationId xmlns:a16="http://schemas.microsoft.com/office/drawing/2014/main" id="{D59DCA7F-DC79-4DC7-91F4-7E21B4A2EA6A}"/>
              </a:ext>
            </a:extLst>
          </p:cNvPr>
          <p:cNvSpPr>
            <a:spLocks noGrp="1"/>
          </p:cNvSpPr>
          <p:nvPr>
            <p:ph sz="half" idx="1"/>
          </p:nvPr>
        </p:nvSpPr>
        <p:spPr/>
        <p:txBody>
          <a:bodyPr/>
          <a:lstStyle/>
          <a:p>
            <a:pPr marL="0" indent="0">
              <a:buNone/>
            </a:pPr>
            <a:r>
              <a:rPr lang="en-US" sz="2200" dirty="0">
                <a:solidFill>
                  <a:srgbClr val="222222"/>
                </a:solidFill>
                <a:latin typeface="Calibri" panose="020F0502020204030204" pitchFamily="34" charset="0"/>
              </a:rPr>
              <a:t>Create another  test set with missing values “ new _beer_test_1”</a:t>
            </a:r>
          </a:p>
          <a:p>
            <a:endParaRPr lang="en-IN" dirty="0"/>
          </a:p>
        </p:txBody>
      </p:sp>
      <p:pic>
        <p:nvPicPr>
          <p:cNvPr id="6" name="Content Placeholder 5">
            <a:extLst>
              <a:ext uri="{FF2B5EF4-FFF2-40B4-BE49-F238E27FC236}">
                <a16:creationId xmlns:a16="http://schemas.microsoft.com/office/drawing/2014/main" id="{3B616777-C5EC-4A50-ADC4-1BB6D9F54DCA}"/>
              </a:ext>
            </a:extLst>
          </p:cNvPr>
          <p:cNvPicPr>
            <a:picLocks noGrp="1" noChangeAspect="1"/>
          </p:cNvPicPr>
          <p:nvPr>
            <p:ph sz="half" idx="2"/>
          </p:nvPr>
        </p:nvPicPr>
        <p:blipFill>
          <a:blip r:embed="rId2"/>
          <a:stretch>
            <a:fillRect/>
          </a:stretch>
        </p:blipFill>
        <p:spPr>
          <a:xfrm>
            <a:off x="6525377" y="1825625"/>
            <a:ext cx="4010025" cy="838200"/>
          </a:xfrm>
          <a:solidFill>
            <a:srgbClr val="0070C0"/>
          </a:solidFill>
          <a:ln w="19050">
            <a:solidFill>
              <a:schemeClr val="tx1">
                <a:lumMod val="50000"/>
                <a:lumOff val="50000"/>
              </a:schemeClr>
            </a:solidFill>
          </a:ln>
        </p:spPr>
      </p:pic>
      <p:sp>
        <p:nvSpPr>
          <p:cNvPr id="4" name="Date Placeholder 3">
            <a:extLst>
              <a:ext uri="{FF2B5EF4-FFF2-40B4-BE49-F238E27FC236}">
                <a16:creationId xmlns:a16="http://schemas.microsoft.com/office/drawing/2014/main" id="{7935AE9D-B4DF-41BE-ABF0-35BF77C02B46}"/>
              </a:ext>
            </a:extLst>
          </p:cNvPr>
          <p:cNvSpPr>
            <a:spLocks noGrp="1"/>
          </p:cNvSpPr>
          <p:nvPr>
            <p:ph type="dt" sz="half" idx="10"/>
          </p:nvPr>
        </p:nvSpPr>
        <p:spPr/>
        <p:txBody>
          <a:bodyPr/>
          <a:lstStyle/>
          <a:p>
            <a:fld id="{F970AE71-F0EC-4D1C-898E-FE9E4D407925}" type="datetime1">
              <a:rPr lang="en-US" smtClean="0"/>
              <a:t>11/11/2021</a:t>
            </a:fld>
            <a:endParaRPr lang="en-US"/>
          </a:p>
        </p:txBody>
      </p:sp>
    </p:spTree>
    <p:extLst>
      <p:ext uri="{BB962C8B-B14F-4D97-AF65-F5344CB8AC3E}">
        <p14:creationId xmlns:p14="http://schemas.microsoft.com/office/powerpoint/2010/main" val="413396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E52C-F5A4-446E-8E94-810A4C9B6F17}"/>
              </a:ext>
            </a:extLst>
          </p:cNvPr>
          <p:cNvSpPr>
            <a:spLocks noGrp="1"/>
          </p:cNvSpPr>
          <p:nvPr>
            <p:ph type="title"/>
          </p:nvPr>
        </p:nvSpPr>
        <p:spPr/>
        <p:txBody>
          <a:bodyPr/>
          <a:lstStyle/>
          <a:p>
            <a:r>
              <a:rPr lang="en-IN" u="sng" dirty="0">
                <a:latin typeface="Calibri" panose="020F0502020204030204" pitchFamily="34" charset="0"/>
                <a:cs typeface="Calibri" panose="020F0502020204030204" pitchFamily="34" charset="0"/>
              </a:rPr>
              <a:t>Step 3</a:t>
            </a:r>
          </a:p>
        </p:txBody>
      </p:sp>
      <p:sp>
        <p:nvSpPr>
          <p:cNvPr id="3" name="Content Placeholder 2">
            <a:extLst>
              <a:ext uri="{FF2B5EF4-FFF2-40B4-BE49-F238E27FC236}">
                <a16:creationId xmlns:a16="http://schemas.microsoft.com/office/drawing/2014/main" id="{6CB26C49-5DCC-483D-8E44-0A47A3411379}"/>
              </a:ext>
            </a:extLst>
          </p:cNvPr>
          <p:cNvSpPr>
            <a:spLocks noGrp="1"/>
          </p:cNvSpPr>
          <p:nvPr>
            <p:ph sz="half" idx="1"/>
          </p:nvPr>
        </p:nvSpPr>
        <p:spPr/>
        <p:txBody>
          <a:bodyPr/>
          <a:lstStyle/>
          <a:p>
            <a:pPr marL="0" indent="0">
              <a:buNone/>
            </a:pPr>
            <a:r>
              <a:rPr lang="en-US" sz="2200" dirty="0">
                <a:solidFill>
                  <a:srgbClr val="222222"/>
                </a:solidFill>
                <a:latin typeface="Calibri" panose="020F0502020204030204" pitchFamily="34" charset="0"/>
              </a:rPr>
              <a:t>Target variables with missing values</a:t>
            </a:r>
          </a:p>
          <a:p>
            <a:pPr marL="800100" lvl="2" indent="-342900">
              <a:spcBef>
                <a:spcPts val="1000"/>
              </a:spcBef>
            </a:pPr>
            <a:r>
              <a:rPr lang="en-US" sz="1800" dirty="0" err="1">
                <a:solidFill>
                  <a:srgbClr val="222222"/>
                </a:solidFill>
                <a:latin typeface="Calibri" panose="020F0502020204030204" pitchFamily="34" charset="0"/>
              </a:rPr>
              <a:t>MashThickness</a:t>
            </a:r>
            <a:endParaRPr lang="en-US" sz="1800" dirty="0">
              <a:solidFill>
                <a:srgbClr val="222222"/>
              </a:solidFill>
              <a:latin typeface="Calibri" panose="020F0502020204030204" pitchFamily="34" charset="0"/>
            </a:endParaRPr>
          </a:p>
          <a:p>
            <a:pPr marL="800100" lvl="2" indent="-342900">
              <a:spcBef>
                <a:spcPts val="1000"/>
              </a:spcBef>
            </a:pPr>
            <a:r>
              <a:rPr lang="en-US" sz="1800" dirty="0" err="1">
                <a:solidFill>
                  <a:srgbClr val="222222"/>
                </a:solidFill>
                <a:latin typeface="Calibri" panose="020F0502020204030204" pitchFamily="34" charset="0"/>
              </a:rPr>
              <a:t>BoilGravity</a:t>
            </a:r>
            <a:endParaRPr lang="en-US" sz="1800" dirty="0">
              <a:solidFill>
                <a:srgbClr val="222222"/>
              </a:solidFill>
              <a:latin typeface="Calibri" panose="020F0502020204030204" pitchFamily="34" charset="0"/>
            </a:endParaRPr>
          </a:p>
          <a:p>
            <a:pPr marL="800100" lvl="2" indent="-342900">
              <a:spcBef>
                <a:spcPts val="1000"/>
              </a:spcBef>
            </a:pPr>
            <a:r>
              <a:rPr lang="en-US" sz="1800" dirty="0" err="1">
                <a:solidFill>
                  <a:srgbClr val="222222"/>
                </a:solidFill>
                <a:latin typeface="Calibri" panose="020F0502020204030204" pitchFamily="34" charset="0"/>
              </a:rPr>
              <a:t>PitchRate</a:t>
            </a:r>
            <a:endParaRPr lang="en-US" sz="1800" dirty="0">
              <a:solidFill>
                <a:srgbClr val="222222"/>
              </a:solidFill>
              <a:latin typeface="Calibri" panose="020F0502020204030204" pitchFamily="34" charset="0"/>
            </a:endParaRPr>
          </a:p>
          <a:p>
            <a:pPr marL="800100" lvl="2" indent="-342900">
              <a:spcBef>
                <a:spcPts val="1000"/>
              </a:spcBef>
            </a:pPr>
            <a:r>
              <a:rPr lang="en-US" sz="1800" dirty="0" err="1">
                <a:solidFill>
                  <a:srgbClr val="222222"/>
                </a:solidFill>
                <a:latin typeface="Calibri" panose="020F0502020204030204" pitchFamily="34" charset="0"/>
              </a:rPr>
              <a:t>PrimaryTemp</a:t>
            </a:r>
            <a:endParaRPr lang="en-US" sz="1800" dirty="0">
              <a:solidFill>
                <a:srgbClr val="222222"/>
              </a:solidFill>
              <a:latin typeface="Calibri" panose="020F0502020204030204" pitchFamily="34" charset="0"/>
            </a:endParaRPr>
          </a:p>
          <a:p>
            <a:endParaRPr lang="en-IN" dirty="0"/>
          </a:p>
        </p:txBody>
      </p:sp>
      <p:pic>
        <p:nvPicPr>
          <p:cNvPr id="6" name="Content Placeholder 5">
            <a:extLst>
              <a:ext uri="{FF2B5EF4-FFF2-40B4-BE49-F238E27FC236}">
                <a16:creationId xmlns:a16="http://schemas.microsoft.com/office/drawing/2014/main" id="{7A1BDF9E-1C35-41A9-ADEF-385BF7F17CD7}"/>
              </a:ext>
            </a:extLst>
          </p:cNvPr>
          <p:cNvPicPr>
            <a:picLocks noGrp="1" noChangeAspect="1"/>
          </p:cNvPicPr>
          <p:nvPr>
            <p:ph sz="half" idx="2"/>
          </p:nvPr>
        </p:nvPicPr>
        <p:blipFill>
          <a:blip r:embed="rId2"/>
          <a:stretch>
            <a:fillRect/>
          </a:stretch>
        </p:blipFill>
        <p:spPr>
          <a:xfrm>
            <a:off x="6172202" y="1916816"/>
            <a:ext cx="5181600" cy="3799840"/>
          </a:xfrm>
          <a:solidFill>
            <a:srgbClr val="0070C0"/>
          </a:solidFill>
          <a:ln w="19050">
            <a:solidFill>
              <a:schemeClr val="tx1">
                <a:lumMod val="50000"/>
                <a:lumOff val="50000"/>
              </a:schemeClr>
            </a:solidFill>
          </a:ln>
        </p:spPr>
      </p:pic>
      <p:sp>
        <p:nvSpPr>
          <p:cNvPr id="4" name="Date Placeholder 3">
            <a:extLst>
              <a:ext uri="{FF2B5EF4-FFF2-40B4-BE49-F238E27FC236}">
                <a16:creationId xmlns:a16="http://schemas.microsoft.com/office/drawing/2014/main" id="{73D21C46-CD12-4493-921F-BAC140FB3F15}"/>
              </a:ext>
            </a:extLst>
          </p:cNvPr>
          <p:cNvSpPr>
            <a:spLocks noGrp="1"/>
          </p:cNvSpPr>
          <p:nvPr>
            <p:ph type="dt" sz="half" idx="10"/>
          </p:nvPr>
        </p:nvSpPr>
        <p:spPr/>
        <p:txBody>
          <a:bodyPr/>
          <a:lstStyle/>
          <a:p>
            <a:fld id="{C6F0B7CA-97E7-4D60-80EA-82B069F6CD94}" type="datetime1">
              <a:rPr lang="en-US" smtClean="0"/>
              <a:t>11/11/2021</a:t>
            </a:fld>
            <a:endParaRPr lang="en-US"/>
          </a:p>
        </p:txBody>
      </p:sp>
    </p:spTree>
    <p:extLst>
      <p:ext uri="{BB962C8B-B14F-4D97-AF65-F5344CB8AC3E}">
        <p14:creationId xmlns:p14="http://schemas.microsoft.com/office/powerpoint/2010/main" val="3914101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6B4C4-9A42-401A-BD5A-5355CA4C225D}"/>
              </a:ext>
            </a:extLst>
          </p:cNvPr>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Supporting Pointers</a:t>
            </a:r>
            <a:endParaRPr lang="en-IN" u="sng" dirty="0">
              <a:latin typeface="Calibri" panose="020F0502020204030204" pitchFamily="34" charset="0"/>
              <a:cs typeface="Calibri" panose="020F0502020204030204" pitchFamily="34" charset="0"/>
            </a:endParaRPr>
          </a:p>
        </p:txBody>
      </p:sp>
      <p:sp>
        <p:nvSpPr>
          <p:cNvPr id="8" name="Content Placeholder 7">
            <a:extLst>
              <a:ext uri="{FF2B5EF4-FFF2-40B4-BE49-F238E27FC236}">
                <a16:creationId xmlns:a16="http://schemas.microsoft.com/office/drawing/2014/main" id="{8914F9D4-67C1-4481-A895-499101601F8F}"/>
              </a:ext>
            </a:extLst>
          </p:cNvPr>
          <p:cNvSpPr>
            <a:spLocks noGrp="1"/>
          </p:cNvSpPr>
          <p:nvPr>
            <p:ph sz="half" idx="1"/>
          </p:nvPr>
        </p:nvSpPr>
        <p:spPr>
          <a:xfrm>
            <a:off x="838199" y="1825625"/>
            <a:ext cx="9278924" cy="4351338"/>
          </a:xfrm>
        </p:spPr>
        <p:txBody>
          <a:bodyPr>
            <a:normAutofit/>
          </a:bodyPr>
          <a:lstStyle/>
          <a:p>
            <a:r>
              <a:rPr lang="en-US" dirty="0">
                <a:latin typeface="Calibri" panose="020F0502020204030204" pitchFamily="34" charset="0"/>
                <a:cs typeface="Calibri" panose="020F0502020204030204" pitchFamily="34" charset="0"/>
              </a:rPr>
              <a:t>Mash Thickness</a:t>
            </a:r>
          </a:p>
          <a:p>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Boil Gravity</a:t>
            </a:r>
          </a:p>
          <a:p>
            <a:pPr marL="0" indent="0">
              <a:buNone/>
            </a:pPr>
            <a:r>
              <a:rPr lang="en-US" sz="1500" dirty="0">
                <a:solidFill>
                  <a:srgbClr val="202124"/>
                </a:solidFill>
                <a:latin typeface="Calibri" panose="020F0502020204030204" pitchFamily="34" charset="0"/>
                <a:cs typeface="Calibri" panose="020F0502020204030204" pitchFamily="34" charset="0"/>
              </a:rPr>
              <a:t>       </a:t>
            </a:r>
            <a:r>
              <a:rPr lang="en-US" sz="2200" dirty="0">
                <a:solidFill>
                  <a:srgbClr val="222222"/>
                </a:solidFill>
                <a:latin typeface="Calibri" panose="020F0502020204030204" pitchFamily="34" charset="0"/>
              </a:rPr>
              <a:t>Means the three gallons of wort you are starting your boil with  as a     </a:t>
            </a:r>
          </a:p>
          <a:p>
            <a:pPr marL="0" indent="0">
              <a:buNone/>
            </a:pPr>
            <a:r>
              <a:rPr lang="en-US" sz="2200" dirty="0">
                <a:solidFill>
                  <a:srgbClr val="222222"/>
                </a:solidFill>
                <a:latin typeface="Calibri" panose="020F0502020204030204" pitchFamily="34" charset="0"/>
              </a:rPr>
              <a:t>     specific gravity of 1.059.</a:t>
            </a:r>
            <a:endParaRPr lang="en-IN" sz="2200" dirty="0">
              <a:solidFill>
                <a:srgbClr val="222222"/>
              </a:solidFill>
              <a:latin typeface="Calibri" panose="020F0502020204030204" pitchFamily="34" charset="0"/>
            </a:endParaRPr>
          </a:p>
          <a:p>
            <a:pPr marL="0" indent="0">
              <a:buNone/>
            </a:pPr>
            <a:endParaRPr lang="en-US" sz="2200" dirty="0">
              <a:solidFill>
                <a:srgbClr val="222222"/>
              </a:solidFill>
              <a:latin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p>
          <a:p>
            <a:endParaRPr lang="en-US" dirty="0"/>
          </a:p>
          <a:p>
            <a:endParaRPr lang="en-IN" dirty="0"/>
          </a:p>
        </p:txBody>
      </p:sp>
      <p:sp>
        <p:nvSpPr>
          <p:cNvPr id="9" name="Content Placeholder 8">
            <a:extLst>
              <a:ext uri="{FF2B5EF4-FFF2-40B4-BE49-F238E27FC236}">
                <a16:creationId xmlns:a16="http://schemas.microsoft.com/office/drawing/2014/main" id="{C8DBE647-944C-4200-86B8-ACC40C183214}"/>
              </a:ext>
            </a:extLst>
          </p:cNvPr>
          <p:cNvSpPr>
            <a:spLocks noGrp="1"/>
          </p:cNvSpPr>
          <p:nvPr>
            <p:ph sz="half" idx="2"/>
          </p:nvPr>
        </p:nvSpPr>
        <p:spPr>
          <a:xfrm>
            <a:off x="1199625" y="2412082"/>
            <a:ext cx="7743039" cy="943514"/>
          </a:xfrm>
        </p:spPr>
        <p:txBody>
          <a:bodyPr>
            <a:normAutofit/>
          </a:bodyPr>
          <a:lstStyle/>
          <a:p>
            <a:pPr marL="0" indent="0">
              <a:buNone/>
            </a:pPr>
            <a:r>
              <a:rPr lang="en-US" sz="2200" dirty="0">
                <a:solidFill>
                  <a:srgbClr val="222222"/>
                </a:solidFill>
                <a:latin typeface="Calibri" panose="020F0502020204030204" pitchFamily="34" charset="0"/>
              </a:rPr>
              <a:t>A thicker mash is more gentle to the enzymes because of the lower heat capacity of grain compared to water. </a:t>
            </a:r>
          </a:p>
          <a:p>
            <a:endParaRPr lang="en-IN" dirty="0"/>
          </a:p>
        </p:txBody>
      </p:sp>
      <p:sp>
        <p:nvSpPr>
          <p:cNvPr id="2" name="Date Placeholder 1">
            <a:extLst>
              <a:ext uri="{FF2B5EF4-FFF2-40B4-BE49-F238E27FC236}">
                <a16:creationId xmlns:a16="http://schemas.microsoft.com/office/drawing/2014/main" id="{52E856A0-D2F8-4E4B-BCD1-6F7C5EA2496F}"/>
              </a:ext>
            </a:extLst>
          </p:cNvPr>
          <p:cNvSpPr>
            <a:spLocks noGrp="1"/>
          </p:cNvSpPr>
          <p:nvPr>
            <p:ph type="dt" sz="half" idx="10"/>
          </p:nvPr>
        </p:nvSpPr>
        <p:spPr/>
        <p:txBody>
          <a:bodyPr/>
          <a:lstStyle/>
          <a:p>
            <a:fld id="{060EFA15-2CC8-4C10-BA15-58DF30E9F26D}" type="datetime1">
              <a:rPr lang="en-US" smtClean="0"/>
              <a:t>11/11/2021</a:t>
            </a:fld>
            <a:endParaRPr lang="en-US"/>
          </a:p>
        </p:txBody>
      </p:sp>
    </p:spTree>
    <p:extLst>
      <p:ext uri="{BB962C8B-B14F-4D97-AF65-F5344CB8AC3E}">
        <p14:creationId xmlns:p14="http://schemas.microsoft.com/office/powerpoint/2010/main" val="241226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72A18-0AE7-42C5-AB8F-39A4974D778F}"/>
              </a:ext>
            </a:extLst>
          </p:cNvPr>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Supporting Pointers</a:t>
            </a:r>
            <a:endParaRPr lang="en-IN"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74B747DA-F925-45A1-B98D-5B3AA0039185}"/>
              </a:ext>
            </a:extLst>
          </p:cNvPr>
          <p:cNvSpPr>
            <a:spLocks noGrp="1"/>
          </p:cNvSpPr>
          <p:nvPr>
            <p:ph sz="half" idx="1"/>
          </p:nvPr>
        </p:nvSpPr>
        <p:spPr>
          <a:xfrm>
            <a:off x="838199" y="1825625"/>
            <a:ext cx="8196743" cy="4351338"/>
          </a:xfrm>
        </p:spPr>
        <p:txBody>
          <a:bodyPr>
            <a:normAutofit/>
          </a:bodyPr>
          <a:lstStyle/>
          <a:p>
            <a:r>
              <a:rPr lang="en-US" dirty="0">
                <a:latin typeface="Calibri" panose="020F0502020204030204" pitchFamily="34" charset="0"/>
                <a:cs typeface="Calibri" panose="020F0502020204030204" pitchFamily="34" charset="0"/>
              </a:rPr>
              <a:t>Pitch Rate</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Primary Temperature</a:t>
            </a:r>
          </a:p>
          <a:p>
            <a:endParaRPr lang="en-IN" dirty="0"/>
          </a:p>
        </p:txBody>
      </p:sp>
      <p:sp>
        <p:nvSpPr>
          <p:cNvPr id="2" name="Date Placeholder 1">
            <a:extLst>
              <a:ext uri="{FF2B5EF4-FFF2-40B4-BE49-F238E27FC236}">
                <a16:creationId xmlns:a16="http://schemas.microsoft.com/office/drawing/2014/main" id="{76628D28-BE16-43F6-BC50-51D7907C4ED3}"/>
              </a:ext>
            </a:extLst>
          </p:cNvPr>
          <p:cNvSpPr>
            <a:spLocks noGrp="1"/>
          </p:cNvSpPr>
          <p:nvPr>
            <p:ph type="dt" sz="half" idx="10"/>
          </p:nvPr>
        </p:nvSpPr>
        <p:spPr/>
        <p:txBody>
          <a:bodyPr/>
          <a:lstStyle/>
          <a:p>
            <a:fld id="{E76E93D8-FE6F-425B-833E-0D007F89220E}" type="datetime1">
              <a:rPr lang="en-US" smtClean="0"/>
              <a:t>11/11/2021</a:t>
            </a:fld>
            <a:endParaRPr lang="en-US"/>
          </a:p>
        </p:txBody>
      </p:sp>
      <p:sp>
        <p:nvSpPr>
          <p:cNvPr id="7" name="Content Placeholder 8">
            <a:extLst>
              <a:ext uri="{FF2B5EF4-FFF2-40B4-BE49-F238E27FC236}">
                <a16:creationId xmlns:a16="http://schemas.microsoft.com/office/drawing/2014/main" id="{F40D9E82-1558-4425-AFFF-B7676FC172C8}"/>
              </a:ext>
            </a:extLst>
          </p:cNvPr>
          <p:cNvSpPr txBox="1">
            <a:spLocks/>
          </p:cNvSpPr>
          <p:nvPr/>
        </p:nvSpPr>
        <p:spPr>
          <a:xfrm>
            <a:off x="578839" y="2277859"/>
            <a:ext cx="7743039" cy="943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989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9899"/>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9899"/>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9899"/>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98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2" indent="0">
              <a:spcBef>
                <a:spcPts val="1000"/>
              </a:spcBef>
              <a:buNone/>
            </a:pPr>
            <a:r>
              <a:rPr lang="en-US" sz="2400" dirty="0">
                <a:solidFill>
                  <a:srgbClr val="222222"/>
                </a:solidFill>
                <a:latin typeface="Calibri" panose="020F0502020204030204" pitchFamily="34" charset="0"/>
              </a:rPr>
              <a:t>Pitching rate or final cell count C2 = number of cells/ml when diluted in final volume of wort to be fermented.</a:t>
            </a:r>
          </a:p>
          <a:p>
            <a:endParaRPr lang="en-IN" dirty="0"/>
          </a:p>
        </p:txBody>
      </p:sp>
      <p:sp>
        <p:nvSpPr>
          <p:cNvPr id="8" name="Content Placeholder 8">
            <a:extLst>
              <a:ext uri="{FF2B5EF4-FFF2-40B4-BE49-F238E27FC236}">
                <a16:creationId xmlns:a16="http://schemas.microsoft.com/office/drawing/2014/main" id="{C8BA9BB1-C536-4962-B360-C543F602C2B4}"/>
              </a:ext>
            </a:extLst>
          </p:cNvPr>
          <p:cNvSpPr txBox="1">
            <a:spLocks/>
          </p:cNvSpPr>
          <p:nvPr/>
        </p:nvSpPr>
        <p:spPr>
          <a:xfrm>
            <a:off x="583032" y="3923500"/>
            <a:ext cx="8275742" cy="147062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9899"/>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9899"/>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9899"/>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9899"/>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98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2" indent="0">
              <a:lnSpc>
                <a:spcPct val="110000"/>
              </a:lnSpc>
              <a:spcBef>
                <a:spcPts val="1000"/>
              </a:spcBef>
              <a:buNone/>
            </a:pPr>
            <a:r>
              <a:rPr lang="en-US" sz="9600" dirty="0">
                <a:solidFill>
                  <a:srgbClr val="222222"/>
                </a:solidFill>
                <a:latin typeface="Calibri" panose="020F0502020204030204" pitchFamily="34" charset="0"/>
              </a:rPr>
              <a:t>62-75 °F (17-24 °C) Lagers: 46-58 °F (8-14 °C) </a:t>
            </a:r>
          </a:p>
          <a:p>
            <a:pPr marL="457200" lvl="2" indent="0">
              <a:spcBef>
                <a:spcPts val="1000"/>
              </a:spcBef>
              <a:buNone/>
            </a:pPr>
            <a:endParaRPr lang="en-US" sz="4000" dirty="0">
              <a:solidFill>
                <a:srgbClr val="222222"/>
              </a:solidFill>
              <a:latin typeface="Calibri" panose="020F0502020204030204" pitchFamily="34" charset="0"/>
            </a:endParaRPr>
          </a:p>
          <a:p>
            <a:pPr marL="457200" lvl="2" indent="0">
              <a:spcBef>
                <a:spcPts val="1000"/>
              </a:spcBef>
              <a:buNone/>
            </a:pPr>
            <a:r>
              <a:rPr lang="en-US" sz="9600" dirty="0">
                <a:solidFill>
                  <a:srgbClr val="222222"/>
                </a:solidFill>
                <a:latin typeface="Calibri" panose="020F0502020204030204" pitchFamily="34" charset="0"/>
              </a:rPr>
              <a:t>Note: Lager fermentations can be started warmer (~60 °F/15.5 °C) until signs of fermentation (gravity drop, CO₂ production, head formation) are evident.</a:t>
            </a:r>
            <a:endParaRPr lang="en-IN" sz="9600" dirty="0">
              <a:solidFill>
                <a:srgbClr val="222222"/>
              </a:solidFill>
              <a:latin typeface="Calibri" panose="020F0502020204030204" pitchFamily="34" charset="0"/>
            </a:endParaRPr>
          </a:p>
          <a:p>
            <a:endParaRPr lang="en-IN" dirty="0"/>
          </a:p>
        </p:txBody>
      </p:sp>
    </p:spTree>
    <p:extLst>
      <p:ext uri="{BB962C8B-B14F-4D97-AF65-F5344CB8AC3E}">
        <p14:creationId xmlns:p14="http://schemas.microsoft.com/office/powerpoint/2010/main" val="2095218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0DAF10-40F4-4FEE-82DB-364BE073D13C}"/>
              </a:ext>
            </a:extLst>
          </p:cNvPr>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Solution Proposal </a:t>
            </a:r>
            <a:endParaRPr lang="en-IN" u="sng"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7E455D98-4D6C-49CB-B741-B77EB072FFAD}"/>
              </a:ext>
            </a:extLst>
          </p:cNvPr>
          <p:cNvSpPr>
            <a:spLocks noGrp="1"/>
          </p:cNvSpPr>
          <p:nvPr>
            <p:ph idx="1"/>
          </p:nvPr>
        </p:nvSpPr>
        <p:spPr/>
        <p:txBody>
          <a:bodyPr/>
          <a:lstStyle/>
          <a:p>
            <a:pPr marL="0" indent="0">
              <a:buNone/>
            </a:pPr>
            <a:r>
              <a:rPr lang="en-US" sz="2200" dirty="0">
                <a:solidFill>
                  <a:srgbClr val="222222"/>
                </a:solidFill>
                <a:latin typeface="Calibri" panose="020F0502020204030204" pitchFamily="34" charset="0"/>
              </a:rPr>
              <a:t>Solution adopted here is Ordinary Least Square Linear Regression model</a:t>
            </a:r>
          </a:p>
          <a:p>
            <a:pPr marL="0" indent="0">
              <a:buNone/>
            </a:pPr>
            <a:endParaRPr lang="en-IN" dirty="0"/>
          </a:p>
        </p:txBody>
      </p:sp>
      <p:sp>
        <p:nvSpPr>
          <p:cNvPr id="2" name="Date Placeholder 1">
            <a:extLst>
              <a:ext uri="{FF2B5EF4-FFF2-40B4-BE49-F238E27FC236}">
                <a16:creationId xmlns:a16="http://schemas.microsoft.com/office/drawing/2014/main" id="{82C4BFAB-BA53-45B6-9EBF-2B4CF8A82B3A}"/>
              </a:ext>
            </a:extLst>
          </p:cNvPr>
          <p:cNvSpPr>
            <a:spLocks noGrp="1"/>
          </p:cNvSpPr>
          <p:nvPr>
            <p:ph type="dt" sz="half" idx="10"/>
          </p:nvPr>
        </p:nvSpPr>
        <p:spPr/>
        <p:txBody>
          <a:bodyPr/>
          <a:lstStyle/>
          <a:p>
            <a:fld id="{B087ED61-3312-4B47-A602-27CA5AAF0E05}" type="datetime1">
              <a:rPr lang="en-US" smtClean="0"/>
              <a:t>11/11/2021</a:t>
            </a:fld>
            <a:endParaRPr lang="en-US"/>
          </a:p>
        </p:txBody>
      </p:sp>
    </p:spTree>
    <p:extLst>
      <p:ext uri="{BB962C8B-B14F-4D97-AF65-F5344CB8AC3E}">
        <p14:creationId xmlns:p14="http://schemas.microsoft.com/office/powerpoint/2010/main" val="412183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E9A9-8F35-4B38-8747-7FC7319421C5}"/>
              </a:ext>
            </a:extLst>
          </p:cNvPr>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Mathematical Model of OLS</a:t>
            </a:r>
            <a:endParaRPr lang="en-IN"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C125835-8128-4B7F-BF4C-7E4A0EFB441C}"/>
              </a:ext>
            </a:extLst>
          </p:cNvPr>
          <p:cNvSpPr>
            <a:spLocks noGrp="1"/>
          </p:cNvSpPr>
          <p:nvPr>
            <p:ph idx="1"/>
          </p:nvPr>
        </p:nvSpPr>
        <p:spPr/>
        <p:txBody>
          <a:bodyPr>
            <a:normAutofit/>
          </a:bodyPr>
          <a:lstStyle/>
          <a:p>
            <a:pPr marL="800100" lvl="2" indent="-342900">
              <a:spcBef>
                <a:spcPts val="1000"/>
              </a:spcBef>
            </a:pPr>
            <a:r>
              <a:rPr lang="en-US" sz="2400" dirty="0">
                <a:solidFill>
                  <a:srgbClr val="222222"/>
                </a:solidFill>
                <a:latin typeface="Calibri" panose="020F0502020204030204" pitchFamily="34" charset="0"/>
              </a:rPr>
              <a:t>In statistics, ordinary least squares (OLS) is a type of linear least squares method for estimating the unknown parameters in a linear regression model. </a:t>
            </a:r>
          </a:p>
          <a:p>
            <a:pPr marL="800100" lvl="2" indent="-342900">
              <a:spcBef>
                <a:spcPts val="1000"/>
              </a:spcBef>
            </a:pPr>
            <a:r>
              <a:rPr lang="en-US" sz="2400" dirty="0">
                <a:solidFill>
                  <a:srgbClr val="222222"/>
                </a:solidFill>
                <a:latin typeface="Calibri" panose="020F0502020204030204" pitchFamily="34" charset="0"/>
              </a:rPr>
              <a:t>OLS chooses the parameters of a linear function of a set of explanatory variables by the principle of least squares: minimizing the sum of the squares of the differences between the observed dependent variable (values of the variable being observed) in the given dataset and those predicted by the linear function of the independent variable.</a:t>
            </a:r>
            <a:endParaRPr lang="en-IN" sz="2400" dirty="0">
              <a:solidFill>
                <a:srgbClr val="222222"/>
              </a:solidFill>
              <a:latin typeface="Calibri" panose="020F0502020204030204" pitchFamily="34" charset="0"/>
            </a:endParaRPr>
          </a:p>
        </p:txBody>
      </p:sp>
      <p:sp>
        <p:nvSpPr>
          <p:cNvPr id="4" name="Date Placeholder 3">
            <a:extLst>
              <a:ext uri="{FF2B5EF4-FFF2-40B4-BE49-F238E27FC236}">
                <a16:creationId xmlns:a16="http://schemas.microsoft.com/office/drawing/2014/main" id="{E0042FFE-82B3-4CA3-BD41-CA5DD99DFC5A}"/>
              </a:ext>
            </a:extLst>
          </p:cNvPr>
          <p:cNvSpPr>
            <a:spLocks noGrp="1"/>
          </p:cNvSpPr>
          <p:nvPr>
            <p:ph type="dt" sz="half" idx="10"/>
          </p:nvPr>
        </p:nvSpPr>
        <p:spPr/>
        <p:txBody>
          <a:bodyPr/>
          <a:lstStyle/>
          <a:p>
            <a:fld id="{19085479-E765-431E-968A-8625DAA0FE84}" type="datetime1">
              <a:rPr lang="en-US" smtClean="0"/>
              <a:t>11/11/2021</a:t>
            </a:fld>
            <a:endParaRPr lang="en-US"/>
          </a:p>
        </p:txBody>
      </p:sp>
    </p:spTree>
    <p:extLst>
      <p:ext uri="{BB962C8B-B14F-4D97-AF65-F5344CB8AC3E}">
        <p14:creationId xmlns:p14="http://schemas.microsoft.com/office/powerpoint/2010/main" val="3476287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93078D-7586-48F6-AD6F-3035102046EE}"/>
              </a:ext>
            </a:extLst>
          </p:cNvPr>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Supporting Pointers</a:t>
            </a:r>
            <a:endParaRPr lang="en-IN"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ADA5872-80CB-4684-8BBE-30083C005F76}"/>
              </a:ext>
            </a:extLst>
          </p:cNvPr>
          <p:cNvSpPr>
            <a:spLocks noGrp="1"/>
          </p:cNvSpPr>
          <p:nvPr>
            <p:ph sz="half" idx="1"/>
          </p:nvPr>
        </p:nvSpPr>
        <p:spPr/>
        <p:txBody>
          <a:bodyPr>
            <a:normAutofit/>
          </a:bodyPr>
          <a:lstStyle/>
          <a:p>
            <a:pPr marL="800100" lvl="2" indent="-342900">
              <a:spcBef>
                <a:spcPts val="1000"/>
              </a:spcBef>
            </a:pPr>
            <a:r>
              <a:rPr lang="en-US" sz="2400" dirty="0">
                <a:solidFill>
                  <a:srgbClr val="222222"/>
                </a:solidFill>
                <a:latin typeface="Calibri" panose="020F0502020204030204" pitchFamily="34" charset="0"/>
              </a:rPr>
              <a:t>To be more precise, the model will minimize the squared errors: indeed, we do not want our positive errors to be compensated by the negative ones, since they are equally penalizing for our model.</a:t>
            </a:r>
            <a:endParaRPr lang="en-IN" sz="2400" dirty="0">
              <a:solidFill>
                <a:srgbClr val="222222"/>
              </a:solidFill>
              <a:latin typeface="Calibri" panose="020F0502020204030204" pitchFamily="34" charset="0"/>
            </a:endParaRPr>
          </a:p>
        </p:txBody>
      </p:sp>
      <p:pic>
        <p:nvPicPr>
          <p:cNvPr id="7" name="Content Placeholder 6">
            <a:extLst>
              <a:ext uri="{FF2B5EF4-FFF2-40B4-BE49-F238E27FC236}">
                <a16:creationId xmlns:a16="http://schemas.microsoft.com/office/drawing/2014/main" id="{255E009C-B8FC-4B6C-8B07-D21168A555B6}"/>
              </a:ext>
            </a:extLst>
          </p:cNvPr>
          <p:cNvPicPr>
            <a:picLocks noGrp="1" noChangeAspect="1"/>
          </p:cNvPicPr>
          <p:nvPr>
            <p:ph sz="half" idx="2"/>
          </p:nvPr>
        </p:nvPicPr>
        <p:blipFill>
          <a:blip r:embed="rId2"/>
          <a:stretch>
            <a:fillRect/>
          </a:stretch>
        </p:blipFill>
        <p:spPr>
          <a:xfrm>
            <a:off x="6248400" y="1825625"/>
            <a:ext cx="5105400" cy="2390775"/>
          </a:xfrm>
        </p:spPr>
      </p:pic>
      <p:sp>
        <p:nvSpPr>
          <p:cNvPr id="2" name="Date Placeholder 1">
            <a:extLst>
              <a:ext uri="{FF2B5EF4-FFF2-40B4-BE49-F238E27FC236}">
                <a16:creationId xmlns:a16="http://schemas.microsoft.com/office/drawing/2014/main" id="{96B59B91-7BAE-44A0-8DCA-E897C45FFEE3}"/>
              </a:ext>
            </a:extLst>
          </p:cNvPr>
          <p:cNvSpPr>
            <a:spLocks noGrp="1"/>
          </p:cNvSpPr>
          <p:nvPr>
            <p:ph type="dt" sz="half" idx="10"/>
          </p:nvPr>
        </p:nvSpPr>
        <p:spPr/>
        <p:txBody>
          <a:bodyPr/>
          <a:lstStyle/>
          <a:p>
            <a:fld id="{10A888BB-B458-4B46-BD08-4EDCA7BDFA79}" type="datetime1">
              <a:rPr lang="en-US" smtClean="0"/>
              <a:t>11/11/2021</a:t>
            </a:fld>
            <a:endParaRPr lang="en-US"/>
          </a:p>
        </p:txBody>
      </p:sp>
    </p:spTree>
    <p:extLst>
      <p:ext uri="{BB962C8B-B14F-4D97-AF65-F5344CB8AC3E}">
        <p14:creationId xmlns:p14="http://schemas.microsoft.com/office/powerpoint/2010/main" val="2156236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20DFA8-4C92-426C-BA07-53359D6856B9}"/>
              </a:ext>
            </a:extLst>
          </p:cNvPr>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Supporting Pointers</a:t>
            </a:r>
            <a:endParaRPr lang="en-IN" dirty="0"/>
          </a:p>
        </p:txBody>
      </p:sp>
      <p:sp>
        <p:nvSpPr>
          <p:cNvPr id="3" name="Content Placeholder 2">
            <a:extLst>
              <a:ext uri="{FF2B5EF4-FFF2-40B4-BE49-F238E27FC236}">
                <a16:creationId xmlns:a16="http://schemas.microsoft.com/office/drawing/2014/main" id="{C50CF759-50EA-46EB-B95E-1994788D960C}"/>
              </a:ext>
            </a:extLst>
          </p:cNvPr>
          <p:cNvSpPr>
            <a:spLocks noGrp="1"/>
          </p:cNvSpPr>
          <p:nvPr>
            <p:ph sz="half" idx="1"/>
          </p:nvPr>
        </p:nvSpPr>
        <p:spPr/>
        <p:txBody>
          <a:bodyPr>
            <a:normAutofit/>
          </a:bodyPr>
          <a:lstStyle/>
          <a:p>
            <a:r>
              <a:rPr lang="en-US" sz="2400" dirty="0">
                <a:solidFill>
                  <a:srgbClr val="222222"/>
                </a:solidFill>
                <a:latin typeface="Calibri" panose="020F0502020204030204" pitchFamily="34" charset="0"/>
              </a:rPr>
              <a:t>OLS equation looks like this</a:t>
            </a:r>
            <a:endParaRPr lang="en-IN" sz="2400" dirty="0">
              <a:solidFill>
                <a:srgbClr val="222222"/>
              </a:solidFill>
              <a:latin typeface="Calibri" panose="020F0502020204030204" pitchFamily="34" charset="0"/>
            </a:endParaRPr>
          </a:p>
        </p:txBody>
      </p:sp>
      <p:pic>
        <p:nvPicPr>
          <p:cNvPr id="10" name="Content Placeholder 9">
            <a:extLst>
              <a:ext uri="{FF2B5EF4-FFF2-40B4-BE49-F238E27FC236}">
                <a16:creationId xmlns:a16="http://schemas.microsoft.com/office/drawing/2014/main" id="{1A30E27B-2119-4824-8F7A-2B6BA06F8677}"/>
              </a:ext>
            </a:extLst>
          </p:cNvPr>
          <p:cNvPicPr>
            <a:picLocks noGrp="1" noChangeAspect="1"/>
          </p:cNvPicPr>
          <p:nvPr>
            <p:ph sz="half" idx="2"/>
          </p:nvPr>
        </p:nvPicPr>
        <p:blipFill>
          <a:blip r:embed="rId2"/>
          <a:stretch>
            <a:fillRect/>
          </a:stretch>
        </p:blipFill>
        <p:spPr>
          <a:xfrm>
            <a:off x="1876147" y="2660126"/>
            <a:ext cx="2286000" cy="552450"/>
          </a:xfrm>
        </p:spPr>
      </p:pic>
      <p:sp>
        <p:nvSpPr>
          <p:cNvPr id="2" name="Date Placeholder 1">
            <a:extLst>
              <a:ext uri="{FF2B5EF4-FFF2-40B4-BE49-F238E27FC236}">
                <a16:creationId xmlns:a16="http://schemas.microsoft.com/office/drawing/2014/main" id="{EA408F6A-7646-4051-91A9-DC16D090C614}"/>
              </a:ext>
            </a:extLst>
          </p:cNvPr>
          <p:cNvSpPr>
            <a:spLocks noGrp="1"/>
          </p:cNvSpPr>
          <p:nvPr>
            <p:ph type="dt" sz="half" idx="10"/>
          </p:nvPr>
        </p:nvSpPr>
        <p:spPr/>
        <p:txBody>
          <a:bodyPr/>
          <a:lstStyle/>
          <a:p>
            <a:fld id="{7FB4CDD2-180D-4971-881D-D66F71E04473}" type="datetime1">
              <a:rPr lang="en-US" smtClean="0"/>
              <a:t>11/11/2021</a:t>
            </a:fld>
            <a:endParaRPr lang="en-US"/>
          </a:p>
        </p:txBody>
      </p:sp>
    </p:spTree>
    <p:extLst>
      <p:ext uri="{BB962C8B-B14F-4D97-AF65-F5344CB8AC3E}">
        <p14:creationId xmlns:p14="http://schemas.microsoft.com/office/powerpoint/2010/main" val="86157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4859-4286-4F42-8056-D1EF7951E624}"/>
              </a:ext>
            </a:extLst>
          </p:cNvPr>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Problem Statement</a:t>
            </a:r>
            <a:endParaRPr lang="en-IN" u="sng"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815927D1-DA56-4536-A850-030944910720}"/>
              </a:ext>
            </a:extLst>
          </p:cNvPr>
          <p:cNvSpPr>
            <a:spLocks noGrp="1"/>
          </p:cNvSpPr>
          <p:nvPr>
            <p:ph idx="1"/>
          </p:nvPr>
        </p:nvSpPr>
        <p:spPr>
          <a:xfrm>
            <a:off x="838200" y="1789611"/>
            <a:ext cx="9812383" cy="2625635"/>
          </a:xfrm>
        </p:spPr>
        <p:txBody>
          <a:bodyPr>
            <a:normAutofit fontScale="77500" lnSpcReduction="20000"/>
          </a:bodyPr>
          <a:lstStyle/>
          <a:p>
            <a:r>
              <a:rPr lang="en-US" sz="2400" dirty="0">
                <a:solidFill>
                  <a:srgbClr val="222222"/>
                </a:solidFill>
                <a:latin typeface="Calibri" panose="020F0502020204030204" pitchFamily="34" charset="0"/>
              </a:rPr>
              <a:t>P</a:t>
            </a:r>
            <a:r>
              <a:rPr lang="en-US" sz="2400" b="0" i="0" dirty="0">
                <a:solidFill>
                  <a:srgbClr val="222222"/>
                </a:solidFill>
                <a:effectLst/>
                <a:latin typeface="Calibri" panose="020F0502020204030204" pitchFamily="34" charset="0"/>
              </a:rPr>
              <a:t>redict the missing values of the following variables:</a:t>
            </a:r>
          </a:p>
          <a:p>
            <a:pPr marL="0" indent="0">
              <a:buNone/>
            </a:pPr>
            <a:endParaRPr lang="en-US" sz="2400" b="0" i="0" dirty="0">
              <a:solidFill>
                <a:srgbClr val="222222"/>
              </a:solidFill>
              <a:effectLst/>
              <a:latin typeface="Calibri" panose="020F0502020204030204" pitchFamily="34" charset="0"/>
            </a:endParaRPr>
          </a:p>
          <a:p>
            <a:pPr marL="685800" lvl="2">
              <a:lnSpc>
                <a:spcPct val="110000"/>
              </a:lnSpc>
              <a:spcBef>
                <a:spcPts val="1000"/>
              </a:spcBef>
            </a:pPr>
            <a:r>
              <a:rPr lang="en-IN" b="1" dirty="0">
                <a:solidFill>
                  <a:srgbClr val="222222"/>
                </a:solidFill>
                <a:latin typeface="Calibri" panose="020F0502020204030204" pitchFamily="34" charset="0"/>
              </a:rPr>
              <a:t>MashThickness</a:t>
            </a:r>
          </a:p>
          <a:p>
            <a:pPr marL="685800" lvl="2">
              <a:lnSpc>
                <a:spcPct val="110000"/>
              </a:lnSpc>
              <a:spcBef>
                <a:spcPts val="1000"/>
              </a:spcBef>
            </a:pPr>
            <a:r>
              <a:rPr lang="en-IN" b="1" dirty="0">
                <a:solidFill>
                  <a:srgbClr val="222222"/>
                </a:solidFill>
                <a:latin typeface="Calibri" panose="020F0502020204030204" pitchFamily="34" charset="0"/>
              </a:rPr>
              <a:t>BoilGravity</a:t>
            </a:r>
          </a:p>
          <a:p>
            <a:pPr marL="685800" lvl="2">
              <a:lnSpc>
                <a:spcPct val="110000"/>
              </a:lnSpc>
              <a:spcBef>
                <a:spcPts val="1000"/>
              </a:spcBef>
            </a:pPr>
            <a:r>
              <a:rPr lang="en-IN" b="1" dirty="0">
                <a:solidFill>
                  <a:srgbClr val="222222"/>
                </a:solidFill>
                <a:latin typeface="Calibri" panose="020F0502020204030204" pitchFamily="34" charset="0"/>
              </a:rPr>
              <a:t>PitchRate</a:t>
            </a:r>
          </a:p>
          <a:p>
            <a:pPr marL="685800" lvl="2">
              <a:lnSpc>
                <a:spcPct val="110000"/>
              </a:lnSpc>
              <a:spcBef>
                <a:spcPts val="1000"/>
              </a:spcBef>
            </a:pPr>
            <a:r>
              <a:rPr lang="en-IN" b="1" dirty="0">
                <a:solidFill>
                  <a:srgbClr val="222222"/>
                </a:solidFill>
                <a:latin typeface="Calibri" panose="020F0502020204030204" pitchFamily="34" charset="0"/>
              </a:rPr>
              <a:t>PrimaryTemp</a:t>
            </a:r>
          </a:p>
          <a:p>
            <a:pPr marL="457200" lvl="1" indent="0">
              <a:buNone/>
            </a:pPr>
            <a:endParaRPr lang="en-IN" dirty="0">
              <a:latin typeface="Calibri" panose="020F0502020204030204" pitchFamily="34" charset="0"/>
              <a:cs typeface="Calibri" panose="020F0502020204030204" pitchFamily="34" charset="0"/>
            </a:endParaRPr>
          </a:p>
          <a:p>
            <a:pPr marL="176213" lvl="1" indent="-176213"/>
            <a:r>
              <a:rPr lang="en-IN" dirty="0">
                <a:solidFill>
                  <a:schemeClr val="tx1"/>
                </a:solidFill>
                <a:latin typeface="Calibri" panose="020F0502020204030204" pitchFamily="34" charset="0"/>
                <a:cs typeface="Calibri" panose="020F0502020204030204" pitchFamily="34" charset="0"/>
              </a:rPr>
              <a:t>Statistical analysis of the data to derive model creation</a:t>
            </a:r>
          </a:p>
        </p:txBody>
      </p:sp>
      <p:sp>
        <p:nvSpPr>
          <p:cNvPr id="3" name="Date Placeholder 2">
            <a:extLst>
              <a:ext uri="{FF2B5EF4-FFF2-40B4-BE49-F238E27FC236}">
                <a16:creationId xmlns:a16="http://schemas.microsoft.com/office/drawing/2014/main" id="{CDCDA2E7-4974-46D0-9764-7E8FE7C64823}"/>
              </a:ext>
            </a:extLst>
          </p:cNvPr>
          <p:cNvSpPr>
            <a:spLocks noGrp="1"/>
          </p:cNvSpPr>
          <p:nvPr>
            <p:ph type="dt" sz="half" idx="10"/>
          </p:nvPr>
        </p:nvSpPr>
        <p:spPr>
          <a:xfrm>
            <a:off x="838200" y="6384059"/>
            <a:ext cx="2743200" cy="365125"/>
          </a:xfrm>
        </p:spPr>
        <p:txBody>
          <a:bodyPr/>
          <a:lstStyle/>
          <a:p>
            <a:fld id="{1970458D-FB67-415B-8E3E-B753C8967440}" type="datetime1">
              <a:rPr lang="en-US" smtClean="0"/>
              <a:t>11/11/2021</a:t>
            </a:fld>
            <a:endParaRPr lang="en-US"/>
          </a:p>
        </p:txBody>
      </p:sp>
    </p:spTree>
    <p:extLst>
      <p:ext uri="{BB962C8B-B14F-4D97-AF65-F5344CB8AC3E}">
        <p14:creationId xmlns:p14="http://schemas.microsoft.com/office/powerpoint/2010/main" val="313708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763225-3050-45AE-A114-3248A370FEFB}"/>
              </a:ext>
            </a:extLst>
          </p:cNvPr>
          <p:cNvSpPr>
            <a:spLocks noGrp="1"/>
          </p:cNvSpPr>
          <p:nvPr>
            <p:ph type="title"/>
          </p:nvPr>
        </p:nvSpPr>
        <p:spPr/>
        <p:txBody>
          <a:bodyPr>
            <a:normAutofit/>
          </a:bodyPr>
          <a:lstStyle/>
          <a:p>
            <a:r>
              <a:rPr lang="en-US" u="sng" dirty="0">
                <a:latin typeface="Calibri" panose="020F0502020204030204" pitchFamily="34" charset="0"/>
                <a:cs typeface="Calibri" panose="020F0502020204030204" pitchFamily="34" charset="0"/>
              </a:rPr>
              <a:t>Multivariate Modelling</a:t>
            </a:r>
            <a:endParaRPr lang="en-IN" u="sng"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7C29833A-7D6C-4244-B842-90CB2BE48033}"/>
              </a:ext>
            </a:extLst>
          </p:cNvPr>
          <p:cNvSpPr>
            <a:spLocks noGrp="1"/>
          </p:cNvSpPr>
          <p:nvPr>
            <p:ph idx="1"/>
          </p:nvPr>
        </p:nvSpPr>
        <p:spPr/>
        <p:txBody>
          <a:bodyPr>
            <a:normAutofit/>
          </a:bodyPr>
          <a:lstStyle/>
          <a:p>
            <a:pPr algn="just"/>
            <a:r>
              <a:rPr lang="en-US" sz="2400" b="0" i="0" dirty="0">
                <a:solidFill>
                  <a:schemeClr val="tx1"/>
                </a:solidFill>
                <a:effectLst/>
                <a:latin typeface="Calibri" panose="020F0502020204030204" pitchFamily="34" charset="0"/>
                <a:cs typeface="Calibri" panose="020F0502020204030204" pitchFamily="34" charset="0"/>
              </a:rPr>
              <a:t>As the name implies, multivariate regression is a technique that estimates a single regression model with more than one outcome variable. </a:t>
            </a:r>
          </a:p>
          <a:p>
            <a:pPr algn="just"/>
            <a:r>
              <a:rPr lang="en-US" sz="2400" b="0" i="0" dirty="0">
                <a:solidFill>
                  <a:schemeClr val="tx1"/>
                </a:solidFill>
                <a:effectLst/>
                <a:latin typeface="Calibri" panose="020F0502020204030204" pitchFamily="34" charset="0"/>
                <a:cs typeface="Calibri" panose="020F0502020204030204" pitchFamily="34" charset="0"/>
              </a:rPr>
              <a:t>When there is more than one predictor variable in a multivariate regression model, the model is a multivariate multiple regression.</a:t>
            </a:r>
            <a:endParaRPr lang="en-IN" sz="2400" dirty="0">
              <a:solidFill>
                <a:schemeClr val="tx1"/>
              </a:solidFill>
              <a:latin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30D8BB02-C35B-4833-824D-DE6FAA46318D}"/>
              </a:ext>
            </a:extLst>
          </p:cNvPr>
          <p:cNvSpPr>
            <a:spLocks noGrp="1"/>
          </p:cNvSpPr>
          <p:nvPr>
            <p:ph type="dt" sz="half" idx="10"/>
          </p:nvPr>
        </p:nvSpPr>
        <p:spPr/>
        <p:txBody>
          <a:bodyPr/>
          <a:lstStyle/>
          <a:p>
            <a:fld id="{499ED672-4C2C-42C2-99AB-BF58773DAA58}" type="datetime1">
              <a:rPr lang="en-US" smtClean="0"/>
              <a:t>11/11/2021</a:t>
            </a:fld>
            <a:endParaRPr lang="en-US"/>
          </a:p>
        </p:txBody>
      </p:sp>
    </p:spTree>
    <p:extLst>
      <p:ext uri="{BB962C8B-B14F-4D97-AF65-F5344CB8AC3E}">
        <p14:creationId xmlns:p14="http://schemas.microsoft.com/office/powerpoint/2010/main" val="4141904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E0A2-9DF3-40A9-92BD-3EB6EDF4B876}"/>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Steps Followed</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84CF237-701E-47AC-A331-D9D5A7801A0B}"/>
              </a:ext>
            </a:extLst>
          </p:cNvPr>
          <p:cNvSpPr>
            <a:spLocks noGrp="1"/>
          </p:cNvSpPr>
          <p:nvPr>
            <p:ph idx="1"/>
          </p:nvPr>
        </p:nvSpPr>
        <p:spPr/>
        <p:txBody>
          <a:bodyPr/>
          <a:lstStyle/>
          <a:p>
            <a:pPr algn="just"/>
            <a:r>
              <a:rPr lang="en-US" sz="2400" dirty="0">
                <a:solidFill>
                  <a:schemeClr val="tx1"/>
                </a:solidFill>
                <a:latin typeface="Calibri" panose="020F0502020204030204" pitchFamily="34" charset="0"/>
                <a:cs typeface="Calibri" panose="020F0502020204030204" pitchFamily="34" charset="0"/>
              </a:rPr>
              <a:t>Select Dependent Variable</a:t>
            </a:r>
          </a:p>
          <a:p>
            <a:pPr algn="just"/>
            <a:r>
              <a:rPr lang="en-US" sz="2400" dirty="0">
                <a:solidFill>
                  <a:schemeClr val="tx1"/>
                </a:solidFill>
                <a:latin typeface="Calibri" panose="020F0502020204030204" pitchFamily="34" charset="0"/>
                <a:cs typeface="Calibri" panose="020F0502020204030204" pitchFamily="34" charset="0"/>
              </a:rPr>
              <a:t>Import RFE (Recursive Feature Elimination) to select best features.</a:t>
            </a:r>
          </a:p>
          <a:p>
            <a:pPr algn="just"/>
            <a:r>
              <a:rPr lang="en-US" sz="2400" dirty="0">
                <a:solidFill>
                  <a:schemeClr val="tx1"/>
                </a:solidFill>
                <a:latin typeface="Calibri" panose="020F0502020204030204" pitchFamily="34" charset="0"/>
                <a:cs typeface="Calibri" panose="020F0502020204030204" pitchFamily="34" charset="0"/>
              </a:rPr>
              <a:t>Based on best Features selected, create an OLS model with summary</a:t>
            </a:r>
          </a:p>
          <a:p>
            <a:pPr algn="just"/>
            <a:r>
              <a:rPr lang="en-US" sz="2400" dirty="0">
                <a:solidFill>
                  <a:schemeClr val="tx1"/>
                </a:solidFill>
                <a:latin typeface="Calibri" panose="020F0502020204030204" pitchFamily="34" charset="0"/>
                <a:cs typeface="Calibri" panose="020F0502020204030204" pitchFamily="34" charset="0"/>
              </a:rPr>
              <a:t>Key Summary statistics: R2, adj R2, Probability of independent variables, Variance Inflation Factor</a:t>
            </a:r>
          </a:p>
          <a:p>
            <a:endParaRPr lang="en-IN" dirty="0"/>
          </a:p>
        </p:txBody>
      </p:sp>
      <p:sp>
        <p:nvSpPr>
          <p:cNvPr id="4" name="Date Placeholder 3">
            <a:extLst>
              <a:ext uri="{FF2B5EF4-FFF2-40B4-BE49-F238E27FC236}">
                <a16:creationId xmlns:a16="http://schemas.microsoft.com/office/drawing/2014/main" id="{B7361604-DE6A-41CF-AD91-EEF56FAA35D0}"/>
              </a:ext>
            </a:extLst>
          </p:cNvPr>
          <p:cNvSpPr>
            <a:spLocks noGrp="1"/>
          </p:cNvSpPr>
          <p:nvPr>
            <p:ph type="dt" sz="half" idx="10"/>
          </p:nvPr>
        </p:nvSpPr>
        <p:spPr/>
        <p:txBody>
          <a:bodyPr/>
          <a:lstStyle/>
          <a:p>
            <a:fld id="{A47A2EAE-5CAE-4722-833D-F84DFBC16343}" type="datetime1">
              <a:rPr lang="en-US" smtClean="0"/>
              <a:t>11/11/2021</a:t>
            </a:fld>
            <a:endParaRPr lang="en-US"/>
          </a:p>
        </p:txBody>
      </p:sp>
    </p:spTree>
    <p:extLst>
      <p:ext uri="{BB962C8B-B14F-4D97-AF65-F5344CB8AC3E}">
        <p14:creationId xmlns:p14="http://schemas.microsoft.com/office/powerpoint/2010/main" val="398144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498A-1DAC-4CB6-BF78-536FCE94A15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Predictive Modelling</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040C6CFC-D90F-4FA2-9553-F87AE5228AD2}"/>
              </a:ext>
            </a:extLst>
          </p:cNvPr>
          <p:cNvSpPr>
            <a:spLocks noGrp="1"/>
          </p:cNvSpPr>
          <p:nvPr>
            <p:ph idx="1"/>
          </p:nvPr>
        </p:nvSpPr>
        <p:spPr/>
        <p:txBody>
          <a:bodyPr/>
          <a:lstStyle/>
          <a:p>
            <a:r>
              <a:rPr lang="en-US" sz="2400" dirty="0">
                <a:solidFill>
                  <a:srgbClr val="222222"/>
                </a:solidFill>
                <a:latin typeface="Calibri" panose="020F0502020204030204" pitchFamily="34" charset="0"/>
              </a:rPr>
              <a:t>First Imported Data set</a:t>
            </a:r>
          </a:p>
          <a:p>
            <a:r>
              <a:rPr lang="en-US" sz="2400" dirty="0">
                <a:solidFill>
                  <a:srgbClr val="222222"/>
                </a:solidFill>
                <a:latin typeface="Calibri" panose="020F0502020204030204" pitchFamily="34" charset="0"/>
              </a:rPr>
              <a:t>Merged Beer Sample submission and beer test and renamed it as </a:t>
            </a:r>
            <a:r>
              <a:rPr lang="en-US" sz="2400" dirty="0" err="1">
                <a:solidFill>
                  <a:srgbClr val="222222"/>
                </a:solidFill>
                <a:latin typeface="Calibri" panose="020F0502020204030204" pitchFamily="34" charset="0"/>
              </a:rPr>
              <a:t>new_beer_test</a:t>
            </a:r>
            <a:endParaRPr lang="en-US" sz="2400" dirty="0">
              <a:solidFill>
                <a:srgbClr val="222222"/>
              </a:solidFill>
              <a:latin typeface="Calibri" panose="020F0502020204030204" pitchFamily="34" charset="0"/>
            </a:endParaRPr>
          </a:p>
          <a:p>
            <a:r>
              <a:rPr lang="en-US" sz="2400" dirty="0">
                <a:solidFill>
                  <a:srgbClr val="222222"/>
                </a:solidFill>
                <a:latin typeface="Calibri" panose="020F0502020204030204" pitchFamily="34" charset="0"/>
              </a:rPr>
              <a:t>Segregated data set without null value as Train and with null value as test</a:t>
            </a:r>
          </a:p>
          <a:p>
            <a:r>
              <a:rPr lang="en-US" sz="2400" dirty="0">
                <a:solidFill>
                  <a:srgbClr val="222222"/>
                </a:solidFill>
                <a:latin typeface="Calibri" panose="020F0502020204030204" pitchFamily="34" charset="0"/>
              </a:rPr>
              <a:t>Performed EDA on dataset</a:t>
            </a:r>
          </a:p>
          <a:p>
            <a:endParaRPr lang="en-IN" dirty="0"/>
          </a:p>
        </p:txBody>
      </p:sp>
      <p:sp>
        <p:nvSpPr>
          <p:cNvPr id="3" name="Date Placeholder 2">
            <a:extLst>
              <a:ext uri="{FF2B5EF4-FFF2-40B4-BE49-F238E27FC236}">
                <a16:creationId xmlns:a16="http://schemas.microsoft.com/office/drawing/2014/main" id="{B4FEFA8A-ABED-471C-B824-F75B9CC18EB4}"/>
              </a:ext>
            </a:extLst>
          </p:cNvPr>
          <p:cNvSpPr>
            <a:spLocks noGrp="1"/>
          </p:cNvSpPr>
          <p:nvPr>
            <p:ph type="dt" sz="half" idx="10"/>
          </p:nvPr>
        </p:nvSpPr>
        <p:spPr/>
        <p:txBody>
          <a:bodyPr/>
          <a:lstStyle/>
          <a:p>
            <a:fld id="{4D7A3BAD-C611-4933-8ECC-7C99B0E6713C}" type="datetime1">
              <a:rPr lang="en-US" smtClean="0"/>
              <a:t>11/11/2021</a:t>
            </a:fld>
            <a:endParaRPr lang="en-US"/>
          </a:p>
        </p:txBody>
      </p:sp>
    </p:spTree>
    <p:extLst>
      <p:ext uri="{BB962C8B-B14F-4D97-AF65-F5344CB8AC3E}">
        <p14:creationId xmlns:p14="http://schemas.microsoft.com/office/powerpoint/2010/main" val="2220918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CFCB-1DDD-44FB-A71B-95A121FAD8E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Style vs Size</a:t>
            </a:r>
            <a:endParaRPr lang="en-IN"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30B25FAE-B773-4ED8-8D9A-91E7B5B12FE4}"/>
              </a:ext>
            </a:extLst>
          </p:cNvPr>
          <p:cNvSpPr>
            <a:spLocks noGrp="1"/>
          </p:cNvSpPr>
          <p:nvPr>
            <p:ph sz="half" idx="2"/>
          </p:nvPr>
        </p:nvSpPr>
        <p:spPr/>
        <p:txBody>
          <a:bodyPr/>
          <a:lstStyle/>
          <a:p>
            <a:r>
              <a:rPr lang="en-US" sz="2400" dirty="0">
                <a:solidFill>
                  <a:schemeClr val="tx1"/>
                </a:solidFill>
                <a:latin typeface="Calibri" panose="020F0502020204030204" pitchFamily="34" charset="0"/>
                <a:cs typeface="Calibri" panose="020F0502020204030204" pitchFamily="34" charset="0"/>
              </a:rPr>
              <a:t>Beer styles differentiate and categorize beers by color, flavor, strength, ingredients, production method, recipe, history, or origin.</a:t>
            </a:r>
          </a:p>
          <a:p>
            <a:r>
              <a:rPr lang="en-US" sz="2400" dirty="0">
                <a:solidFill>
                  <a:schemeClr val="tx1"/>
                </a:solidFill>
                <a:latin typeface="Calibri" panose="020F0502020204030204" pitchFamily="34" charset="0"/>
                <a:cs typeface="Calibri" panose="020F0502020204030204" pitchFamily="34" charset="0"/>
              </a:rPr>
              <a:t>American Light Larger has higher size value</a:t>
            </a:r>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pic>
        <p:nvPicPr>
          <p:cNvPr id="6" name="Content Placeholder 7">
            <a:extLst>
              <a:ext uri="{FF2B5EF4-FFF2-40B4-BE49-F238E27FC236}">
                <a16:creationId xmlns:a16="http://schemas.microsoft.com/office/drawing/2014/main" id="{E5877714-9255-43EF-A68C-451684B18979}"/>
              </a:ext>
            </a:extLst>
          </p:cNvPr>
          <p:cNvPicPr>
            <a:picLocks noGrp="1" noChangeAspect="1"/>
          </p:cNvPicPr>
          <p:nvPr>
            <p:ph sz="half" idx="1"/>
          </p:nvPr>
        </p:nvPicPr>
        <p:blipFill>
          <a:blip r:embed="rId2"/>
          <a:stretch>
            <a:fillRect/>
          </a:stretch>
        </p:blipFill>
        <p:spPr>
          <a:xfrm>
            <a:off x="1081087" y="1862931"/>
            <a:ext cx="4695825" cy="4276725"/>
          </a:xfrm>
        </p:spPr>
      </p:pic>
      <p:sp>
        <p:nvSpPr>
          <p:cNvPr id="3" name="Date Placeholder 2">
            <a:extLst>
              <a:ext uri="{FF2B5EF4-FFF2-40B4-BE49-F238E27FC236}">
                <a16:creationId xmlns:a16="http://schemas.microsoft.com/office/drawing/2014/main" id="{B175C548-298D-4306-9B5A-B928F75B54BC}"/>
              </a:ext>
            </a:extLst>
          </p:cNvPr>
          <p:cNvSpPr>
            <a:spLocks noGrp="1"/>
          </p:cNvSpPr>
          <p:nvPr>
            <p:ph type="dt" sz="half" idx="10"/>
          </p:nvPr>
        </p:nvSpPr>
        <p:spPr/>
        <p:txBody>
          <a:bodyPr/>
          <a:lstStyle/>
          <a:p>
            <a:fld id="{6BBE9B2E-BE54-43B1-8B69-09AFB5896C1F}" type="datetime1">
              <a:rPr lang="en-US" smtClean="0"/>
              <a:t>11/11/2021</a:t>
            </a:fld>
            <a:endParaRPr lang="en-US"/>
          </a:p>
        </p:txBody>
      </p:sp>
    </p:spTree>
    <p:extLst>
      <p:ext uri="{BB962C8B-B14F-4D97-AF65-F5344CB8AC3E}">
        <p14:creationId xmlns:p14="http://schemas.microsoft.com/office/powerpoint/2010/main" val="3371943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2F46-D498-4785-BDB1-3AA2BAFCD55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Style vs OG</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EF40B2AB-038B-4EAB-AC61-53F21CE0AD1F}"/>
              </a:ext>
            </a:extLst>
          </p:cNvPr>
          <p:cNvSpPr>
            <a:spLocks noGrp="1"/>
          </p:cNvSpPr>
          <p:nvPr>
            <p:ph sz="half" idx="2"/>
          </p:nvPr>
        </p:nvSpPr>
        <p:spPr/>
        <p:txBody>
          <a:bodyPr/>
          <a:lstStyle/>
          <a:p>
            <a:r>
              <a:rPr lang="en-US" sz="2400" dirty="0">
                <a:solidFill>
                  <a:schemeClr val="tx1"/>
                </a:solidFill>
                <a:latin typeface="Calibri" panose="020F0502020204030204" pitchFamily="34" charset="0"/>
                <a:cs typeface="Calibri" panose="020F0502020204030204" pitchFamily="34" charset="0"/>
              </a:rPr>
              <a:t>Original gravity is defined as the relative density of the wort – the liquid that will ferment and become beer.</a:t>
            </a:r>
          </a:p>
          <a:p>
            <a:r>
              <a:rPr lang="en-US" sz="2400" dirty="0">
                <a:solidFill>
                  <a:schemeClr val="tx1"/>
                </a:solidFill>
                <a:latin typeface="Calibri" panose="020F0502020204030204" pitchFamily="34" charset="0"/>
                <a:cs typeface="Calibri" panose="020F0502020204030204" pitchFamily="34" charset="0"/>
              </a:rPr>
              <a:t>American stout has higher OG</a:t>
            </a:r>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pic>
        <p:nvPicPr>
          <p:cNvPr id="5" name="Content Placeholder 5">
            <a:extLst>
              <a:ext uri="{FF2B5EF4-FFF2-40B4-BE49-F238E27FC236}">
                <a16:creationId xmlns:a16="http://schemas.microsoft.com/office/drawing/2014/main" id="{A243637D-E4B4-4C3F-91A6-96E13938C64E}"/>
              </a:ext>
            </a:extLst>
          </p:cNvPr>
          <p:cNvPicPr>
            <a:picLocks noGrp="1" noChangeAspect="1"/>
          </p:cNvPicPr>
          <p:nvPr>
            <p:ph sz="half" idx="1"/>
          </p:nvPr>
        </p:nvPicPr>
        <p:blipFill>
          <a:blip r:embed="rId2"/>
          <a:stretch>
            <a:fillRect/>
          </a:stretch>
        </p:blipFill>
        <p:spPr>
          <a:xfrm>
            <a:off x="1038225" y="1872456"/>
            <a:ext cx="4781550" cy="4257675"/>
          </a:xfrm>
        </p:spPr>
      </p:pic>
      <p:sp>
        <p:nvSpPr>
          <p:cNvPr id="3" name="Date Placeholder 2">
            <a:extLst>
              <a:ext uri="{FF2B5EF4-FFF2-40B4-BE49-F238E27FC236}">
                <a16:creationId xmlns:a16="http://schemas.microsoft.com/office/drawing/2014/main" id="{AD809ED6-A508-4562-A50B-7ED1B800CDC1}"/>
              </a:ext>
            </a:extLst>
          </p:cNvPr>
          <p:cNvSpPr>
            <a:spLocks noGrp="1"/>
          </p:cNvSpPr>
          <p:nvPr>
            <p:ph type="dt" sz="half" idx="10"/>
          </p:nvPr>
        </p:nvSpPr>
        <p:spPr/>
        <p:txBody>
          <a:bodyPr/>
          <a:lstStyle/>
          <a:p>
            <a:fld id="{8D98F6E8-5DA3-4830-8FE1-3DBE0005879F}" type="datetime1">
              <a:rPr lang="en-US" smtClean="0"/>
              <a:t>11/11/2021</a:t>
            </a:fld>
            <a:endParaRPr lang="en-US"/>
          </a:p>
        </p:txBody>
      </p:sp>
    </p:spTree>
    <p:extLst>
      <p:ext uri="{BB962C8B-B14F-4D97-AF65-F5344CB8AC3E}">
        <p14:creationId xmlns:p14="http://schemas.microsoft.com/office/powerpoint/2010/main" val="17457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0A3E-2D2B-4129-A0EA-DCE4EE55AF89}"/>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Style vs FG</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82983E18-CB75-48C1-B806-C816AEECDFFF}"/>
              </a:ext>
            </a:extLst>
          </p:cNvPr>
          <p:cNvSpPr>
            <a:spLocks noGrp="1"/>
          </p:cNvSpPr>
          <p:nvPr>
            <p:ph sz="half" idx="2"/>
          </p:nvPr>
        </p:nvSpPr>
        <p:spPr/>
        <p:txBody>
          <a:bodyPr/>
          <a:lstStyle/>
          <a:p>
            <a:r>
              <a:rPr lang="en-US" sz="2400" dirty="0">
                <a:solidFill>
                  <a:schemeClr val="tx1"/>
                </a:solidFill>
                <a:latin typeface="Calibri" panose="020F0502020204030204" pitchFamily="34" charset="0"/>
                <a:cs typeface="Calibri" panose="020F0502020204030204" pitchFamily="34" charset="0"/>
              </a:rPr>
              <a:t>If the fermentation is finished, the specific gravity is called the final gravity (abbreviated FG)</a:t>
            </a:r>
          </a:p>
          <a:p>
            <a:r>
              <a:rPr lang="en-US" sz="2400" dirty="0">
                <a:solidFill>
                  <a:schemeClr val="tx1"/>
                </a:solidFill>
                <a:latin typeface="Calibri" panose="020F0502020204030204" pitchFamily="34" charset="0"/>
                <a:cs typeface="Calibri" panose="020F0502020204030204" pitchFamily="34" charset="0"/>
              </a:rPr>
              <a:t>American stout has higher FG</a:t>
            </a:r>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pic>
        <p:nvPicPr>
          <p:cNvPr id="5" name="Content Placeholder 5">
            <a:extLst>
              <a:ext uri="{FF2B5EF4-FFF2-40B4-BE49-F238E27FC236}">
                <a16:creationId xmlns:a16="http://schemas.microsoft.com/office/drawing/2014/main" id="{CB30D811-5A04-4547-9EA5-30D165F7CCC3}"/>
              </a:ext>
            </a:extLst>
          </p:cNvPr>
          <p:cNvPicPr>
            <a:picLocks noGrp="1" noChangeAspect="1"/>
          </p:cNvPicPr>
          <p:nvPr>
            <p:ph sz="half" idx="1"/>
          </p:nvPr>
        </p:nvPicPr>
        <p:blipFill>
          <a:blip r:embed="rId2"/>
          <a:stretch>
            <a:fillRect/>
          </a:stretch>
        </p:blipFill>
        <p:spPr>
          <a:xfrm>
            <a:off x="1176337" y="1872456"/>
            <a:ext cx="4505325" cy="4257675"/>
          </a:xfrm>
        </p:spPr>
      </p:pic>
      <p:sp>
        <p:nvSpPr>
          <p:cNvPr id="3" name="Date Placeholder 2">
            <a:extLst>
              <a:ext uri="{FF2B5EF4-FFF2-40B4-BE49-F238E27FC236}">
                <a16:creationId xmlns:a16="http://schemas.microsoft.com/office/drawing/2014/main" id="{9D82F503-AF42-42A6-9752-BCBD6AF49E75}"/>
              </a:ext>
            </a:extLst>
          </p:cNvPr>
          <p:cNvSpPr>
            <a:spLocks noGrp="1"/>
          </p:cNvSpPr>
          <p:nvPr>
            <p:ph type="dt" sz="half" idx="10"/>
          </p:nvPr>
        </p:nvSpPr>
        <p:spPr/>
        <p:txBody>
          <a:bodyPr/>
          <a:lstStyle/>
          <a:p>
            <a:fld id="{0A88BC93-1514-40B7-9B60-EB801F402CCA}" type="datetime1">
              <a:rPr lang="en-US" smtClean="0"/>
              <a:t>11/11/2021</a:t>
            </a:fld>
            <a:endParaRPr lang="en-US"/>
          </a:p>
        </p:txBody>
      </p:sp>
    </p:spTree>
    <p:extLst>
      <p:ext uri="{BB962C8B-B14F-4D97-AF65-F5344CB8AC3E}">
        <p14:creationId xmlns:p14="http://schemas.microsoft.com/office/powerpoint/2010/main" val="3669557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0C5A-9B49-4011-8478-D147D63B993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Style vs ABV</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8B5C3A61-0723-4774-8462-8D3622813C27}"/>
              </a:ext>
            </a:extLst>
          </p:cNvPr>
          <p:cNvSpPr>
            <a:spLocks noGrp="1"/>
          </p:cNvSpPr>
          <p:nvPr>
            <p:ph sz="half" idx="2"/>
          </p:nvPr>
        </p:nvSpPr>
        <p:spPr/>
        <p:txBody>
          <a:bodyPr>
            <a:normAutofit/>
          </a:bodyPr>
          <a:lstStyle/>
          <a:p>
            <a:r>
              <a:rPr lang="en-US" sz="2400" dirty="0">
                <a:solidFill>
                  <a:schemeClr val="tx1"/>
                </a:solidFill>
                <a:latin typeface="Calibri" panose="020F0502020204030204" pitchFamily="34" charset="0"/>
                <a:cs typeface="Calibri" panose="020F0502020204030204" pitchFamily="34" charset="0"/>
              </a:rPr>
              <a:t>Technically, alcohol by volume is defined as a standard measure of how much alcohol is contained in a given volume of an alcoholic beverage. It is defined as the number of milliliters (mL) of pure ethanol present in 100 mL of solution at 20°C (68°F).</a:t>
            </a:r>
          </a:p>
          <a:p>
            <a:r>
              <a:rPr lang="en-US" sz="2400" dirty="0">
                <a:solidFill>
                  <a:schemeClr val="tx1"/>
                </a:solidFill>
                <a:latin typeface="Calibri" panose="020F0502020204030204" pitchFamily="34" charset="0"/>
                <a:cs typeface="Calibri" panose="020F0502020204030204" pitchFamily="34" charset="0"/>
              </a:rPr>
              <a:t>Imperical IPA has higher value</a:t>
            </a:r>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pic>
        <p:nvPicPr>
          <p:cNvPr id="5" name="Content Placeholder 5">
            <a:extLst>
              <a:ext uri="{FF2B5EF4-FFF2-40B4-BE49-F238E27FC236}">
                <a16:creationId xmlns:a16="http://schemas.microsoft.com/office/drawing/2014/main" id="{1CD24C8C-858D-49BD-B505-1BA0EE0BA5BD}"/>
              </a:ext>
            </a:extLst>
          </p:cNvPr>
          <p:cNvPicPr>
            <a:picLocks noGrp="1" noChangeAspect="1"/>
          </p:cNvPicPr>
          <p:nvPr>
            <p:ph sz="half" idx="1"/>
          </p:nvPr>
        </p:nvPicPr>
        <p:blipFill>
          <a:blip r:embed="rId2"/>
          <a:stretch>
            <a:fillRect/>
          </a:stretch>
        </p:blipFill>
        <p:spPr>
          <a:xfrm>
            <a:off x="1111747" y="1825625"/>
            <a:ext cx="4634505" cy="4351338"/>
          </a:xfrm>
        </p:spPr>
      </p:pic>
      <p:sp>
        <p:nvSpPr>
          <p:cNvPr id="3" name="Date Placeholder 2">
            <a:extLst>
              <a:ext uri="{FF2B5EF4-FFF2-40B4-BE49-F238E27FC236}">
                <a16:creationId xmlns:a16="http://schemas.microsoft.com/office/drawing/2014/main" id="{ED3FE68D-06DA-4420-9648-9AD378F248E9}"/>
              </a:ext>
            </a:extLst>
          </p:cNvPr>
          <p:cNvSpPr>
            <a:spLocks noGrp="1"/>
          </p:cNvSpPr>
          <p:nvPr>
            <p:ph type="dt" sz="half" idx="10"/>
          </p:nvPr>
        </p:nvSpPr>
        <p:spPr/>
        <p:txBody>
          <a:bodyPr/>
          <a:lstStyle/>
          <a:p>
            <a:fld id="{7352F3D3-0C22-4E8B-BBB0-39C6C62224D4}" type="datetime1">
              <a:rPr lang="en-US" smtClean="0"/>
              <a:t>11/11/2021</a:t>
            </a:fld>
            <a:endParaRPr lang="en-US"/>
          </a:p>
        </p:txBody>
      </p:sp>
    </p:spTree>
    <p:extLst>
      <p:ext uri="{BB962C8B-B14F-4D97-AF65-F5344CB8AC3E}">
        <p14:creationId xmlns:p14="http://schemas.microsoft.com/office/powerpoint/2010/main" val="4262756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5BB7-5CF7-4F28-B1DE-ACF32805358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Style vs IBU</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B59C544F-4C3B-417E-8AB2-816A05AF5D9C}"/>
              </a:ext>
            </a:extLst>
          </p:cNvPr>
          <p:cNvSpPr>
            <a:spLocks noGrp="1"/>
          </p:cNvSpPr>
          <p:nvPr>
            <p:ph sz="half" idx="2"/>
          </p:nvPr>
        </p:nvSpPr>
        <p:spPr/>
        <p:txBody>
          <a:bodyPr/>
          <a:lstStyle/>
          <a:p>
            <a:r>
              <a:rPr lang="en-US" sz="2400" dirty="0">
                <a:solidFill>
                  <a:schemeClr val="tx1"/>
                </a:solidFill>
                <a:latin typeface="Calibri" panose="020F0502020204030204" pitchFamily="34" charset="0"/>
                <a:cs typeface="Calibri" panose="020F0502020204030204" pitchFamily="34" charset="0"/>
              </a:rPr>
              <a:t>IBUs stand for International Bittering Units ‒ a pretty good gauge of a beer’s bitterness.</a:t>
            </a:r>
          </a:p>
          <a:p>
            <a:r>
              <a:rPr lang="en-US" sz="2400" dirty="0">
                <a:solidFill>
                  <a:schemeClr val="tx1"/>
                </a:solidFill>
                <a:latin typeface="Calibri" panose="020F0502020204030204" pitchFamily="34" charset="0"/>
                <a:cs typeface="Calibri" panose="020F0502020204030204" pitchFamily="34" charset="0"/>
              </a:rPr>
              <a:t>Imperical IPA has higher value</a:t>
            </a:r>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pic>
        <p:nvPicPr>
          <p:cNvPr id="5" name="Content Placeholder 5">
            <a:extLst>
              <a:ext uri="{FF2B5EF4-FFF2-40B4-BE49-F238E27FC236}">
                <a16:creationId xmlns:a16="http://schemas.microsoft.com/office/drawing/2014/main" id="{33276722-30A6-4F56-B1BF-9291CDE3EAD8}"/>
              </a:ext>
            </a:extLst>
          </p:cNvPr>
          <p:cNvPicPr>
            <a:picLocks noGrp="1" noChangeAspect="1"/>
          </p:cNvPicPr>
          <p:nvPr>
            <p:ph sz="half" idx="1"/>
          </p:nvPr>
        </p:nvPicPr>
        <p:blipFill>
          <a:blip r:embed="rId2"/>
          <a:stretch>
            <a:fillRect/>
          </a:stretch>
        </p:blipFill>
        <p:spPr>
          <a:xfrm>
            <a:off x="893873" y="1825625"/>
            <a:ext cx="5070254" cy="4351338"/>
          </a:xfrm>
        </p:spPr>
      </p:pic>
      <p:sp>
        <p:nvSpPr>
          <p:cNvPr id="3" name="Date Placeholder 2">
            <a:extLst>
              <a:ext uri="{FF2B5EF4-FFF2-40B4-BE49-F238E27FC236}">
                <a16:creationId xmlns:a16="http://schemas.microsoft.com/office/drawing/2014/main" id="{707FBF8D-86D5-450D-9F23-C506A75D07C0}"/>
              </a:ext>
            </a:extLst>
          </p:cNvPr>
          <p:cNvSpPr>
            <a:spLocks noGrp="1"/>
          </p:cNvSpPr>
          <p:nvPr>
            <p:ph type="dt" sz="half" idx="10"/>
          </p:nvPr>
        </p:nvSpPr>
        <p:spPr/>
        <p:txBody>
          <a:bodyPr/>
          <a:lstStyle/>
          <a:p>
            <a:fld id="{9C2D1418-6FD0-44E8-B9D4-089D0E004FC5}" type="datetime1">
              <a:rPr lang="en-US" smtClean="0"/>
              <a:t>11/11/2021</a:t>
            </a:fld>
            <a:endParaRPr lang="en-US"/>
          </a:p>
        </p:txBody>
      </p:sp>
    </p:spTree>
    <p:extLst>
      <p:ext uri="{BB962C8B-B14F-4D97-AF65-F5344CB8AC3E}">
        <p14:creationId xmlns:p14="http://schemas.microsoft.com/office/powerpoint/2010/main" val="392557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BA40-A065-4539-8C61-7F21E5B3CCF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Style vs Color</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DF717FE9-026C-4968-8A9D-1C413EABF20F}"/>
              </a:ext>
            </a:extLst>
          </p:cNvPr>
          <p:cNvSpPr>
            <a:spLocks noGrp="1"/>
          </p:cNvSpPr>
          <p:nvPr>
            <p:ph sz="half" idx="2"/>
          </p:nvPr>
        </p:nvSpPr>
        <p:spPr/>
        <p:txBody>
          <a:bodyPr/>
          <a:lstStyle/>
          <a:p>
            <a:r>
              <a:rPr lang="en-US" sz="2400" dirty="0">
                <a:solidFill>
                  <a:schemeClr val="tx1"/>
                </a:solidFill>
                <a:latin typeface="Calibri" panose="020F0502020204030204" pitchFamily="34" charset="0"/>
                <a:cs typeface="Calibri" panose="020F0502020204030204" pitchFamily="34" charset="0"/>
              </a:rPr>
              <a:t>American Stout has higher value</a:t>
            </a:r>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pic>
        <p:nvPicPr>
          <p:cNvPr id="5" name="Content Placeholder 5">
            <a:extLst>
              <a:ext uri="{FF2B5EF4-FFF2-40B4-BE49-F238E27FC236}">
                <a16:creationId xmlns:a16="http://schemas.microsoft.com/office/drawing/2014/main" id="{D1897465-16D8-48E2-BEDF-38C24B99A423}"/>
              </a:ext>
            </a:extLst>
          </p:cNvPr>
          <p:cNvPicPr>
            <a:picLocks noGrp="1" noChangeAspect="1"/>
          </p:cNvPicPr>
          <p:nvPr>
            <p:ph sz="half" idx="1"/>
          </p:nvPr>
        </p:nvPicPr>
        <p:blipFill>
          <a:blip r:embed="rId2"/>
          <a:stretch>
            <a:fillRect/>
          </a:stretch>
        </p:blipFill>
        <p:spPr>
          <a:xfrm>
            <a:off x="1143000" y="1848644"/>
            <a:ext cx="4572000" cy="4305300"/>
          </a:xfrm>
        </p:spPr>
      </p:pic>
      <p:sp>
        <p:nvSpPr>
          <p:cNvPr id="3" name="Date Placeholder 2">
            <a:extLst>
              <a:ext uri="{FF2B5EF4-FFF2-40B4-BE49-F238E27FC236}">
                <a16:creationId xmlns:a16="http://schemas.microsoft.com/office/drawing/2014/main" id="{17688322-ABDF-4B22-BD80-DA6B09AB4B46}"/>
              </a:ext>
            </a:extLst>
          </p:cNvPr>
          <p:cNvSpPr>
            <a:spLocks noGrp="1"/>
          </p:cNvSpPr>
          <p:nvPr>
            <p:ph type="dt" sz="half" idx="10"/>
          </p:nvPr>
        </p:nvSpPr>
        <p:spPr/>
        <p:txBody>
          <a:bodyPr/>
          <a:lstStyle/>
          <a:p>
            <a:fld id="{14CFC59C-080B-415D-982E-9D1B58E08E7F}" type="datetime1">
              <a:rPr lang="en-US" smtClean="0"/>
              <a:t>11/11/2021</a:t>
            </a:fld>
            <a:endParaRPr lang="en-US"/>
          </a:p>
        </p:txBody>
      </p:sp>
    </p:spTree>
    <p:extLst>
      <p:ext uri="{BB962C8B-B14F-4D97-AF65-F5344CB8AC3E}">
        <p14:creationId xmlns:p14="http://schemas.microsoft.com/office/powerpoint/2010/main" val="2135767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6F78-BD36-4353-8253-FF79F361ECE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Style vs </a:t>
            </a:r>
            <a:r>
              <a:rPr lang="en-US" dirty="0" err="1">
                <a:latin typeface="Calibri" panose="020F0502020204030204" pitchFamily="34" charset="0"/>
                <a:cs typeface="Calibri" panose="020F0502020204030204" pitchFamily="34" charset="0"/>
              </a:rPr>
              <a:t>Boilsize</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9B00B070-9722-4F73-A2A2-C3377F47F3C1}"/>
              </a:ext>
            </a:extLst>
          </p:cNvPr>
          <p:cNvSpPr>
            <a:spLocks noGrp="1"/>
          </p:cNvSpPr>
          <p:nvPr>
            <p:ph sz="half" idx="2"/>
          </p:nvPr>
        </p:nvSpPr>
        <p:spPr/>
        <p:txBody>
          <a:bodyPr/>
          <a:lstStyle/>
          <a:p>
            <a:r>
              <a:rPr lang="en-US" sz="2400" dirty="0">
                <a:solidFill>
                  <a:schemeClr val="tx1"/>
                </a:solidFill>
                <a:latin typeface="Calibri" panose="020F0502020204030204" pitchFamily="34" charset="0"/>
                <a:cs typeface="Calibri" panose="020F0502020204030204" pitchFamily="34" charset="0"/>
              </a:rPr>
              <a:t>American Light Larger has higher value</a:t>
            </a:r>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pic>
        <p:nvPicPr>
          <p:cNvPr id="5" name="Content Placeholder 5">
            <a:extLst>
              <a:ext uri="{FF2B5EF4-FFF2-40B4-BE49-F238E27FC236}">
                <a16:creationId xmlns:a16="http://schemas.microsoft.com/office/drawing/2014/main" id="{FA5ED17B-C574-4F18-B826-D4D42CC3F4A1}"/>
              </a:ext>
            </a:extLst>
          </p:cNvPr>
          <p:cNvPicPr>
            <a:picLocks noGrp="1" noChangeAspect="1"/>
          </p:cNvPicPr>
          <p:nvPr>
            <p:ph sz="half" idx="1"/>
          </p:nvPr>
        </p:nvPicPr>
        <p:blipFill>
          <a:blip r:embed="rId2"/>
          <a:stretch>
            <a:fillRect/>
          </a:stretch>
        </p:blipFill>
        <p:spPr>
          <a:xfrm>
            <a:off x="1095375" y="1853406"/>
            <a:ext cx="4667250" cy="4295775"/>
          </a:xfrm>
        </p:spPr>
      </p:pic>
      <p:sp>
        <p:nvSpPr>
          <p:cNvPr id="3" name="Date Placeholder 2">
            <a:extLst>
              <a:ext uri="{FF2B5EF4-FFF2-40B4-BE49-F238E27FC236}">
                <a16:creationId xmlns:a16="http://schemas.microsoft.com/office/drawing/2014/main" id="{E9FED296-2A85-435E-AA49-BCA382A92CA1}"/>
              </a:ext>
            </a:extLst>
          </p:cNvPr>
          <p:cNvSpPr>
            <a:spLocks noGrp="1"/>
          </p:cNvSpPr>
          <p:nvPr>
            <p:ph type="dt" sz="half" idx="10"/>
          </p:nvPr>
        </p:nvSpPr>
        <p:spPr/>
        <p:txBody>
          <a:bodyPr/>
          <a:lstStyle/>
          <a:p>
            <a:fld id="{B4C536B0-60BA-46FB-8E81-16BBBD4D8710}" type="datetime1">
              <a:rPr lang="en-US" smtClean="0"/>
              <a:t>11/11/2021</a:t>
            </a:fld>
            <a:endParaRPr lang="en-US"/>
          </a:p>
        </p:txBody>
      </p:sp>
    </p:spTree>
    <p:extLst>
      <p:ext uri="{BB962C8B-B14F-4D97-AF65-F5344CB8AC3E}">
        <p14:creationId xmlns:p14="http://schemas.microsoft.com/office/powerpoint/2010/main" val="267013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76FD-160D-43F2-B799-98AC6BD3ECB4}"/>
              </a:ext>
            </a:extLst>
          </p:cNvPr>
          <p:cNvSpPr>
            <a:spLocks noGrp="1"/>
          </p:cNvSpPr>
          <p:nvPr>
            <p:ph type="title"/>
          </p:nvPr>
        </p:nvSpPr>
        <p:spPr/>
        <p:txBody>
          <a:bodyPr/>
          <a:lstStyle/>
          <a:p>
            <a:r>
              <a:rPr lang="en-IN" u="sng" dirty="0">
                <a:latin typeface="Calibri" panose="020F0502020204030204" pitchFamily="34" charset="0"/>
                <a:cs typeface="Calibri" panose="020F0502020204030204" pitchFamily="34" charset="0"/>
              </a:rPr>
              <a:t>Input Data Sample </a:t>
            </a:r>
          </a:p>
        </p:txBody>
      </p:sp>
      <p:sp>
        <p:nvSpPr>
          <p:cNvPr id="4" name="Content Placeholder 3">
            <a:extLst>
              <a:ext uri="{FF2B5EF4-FFF2-40B4-BE49-F238E27FC236}">
                <a16:creationId xmlns:a16="http://schemas.microsoft.com/office/drawing/2014/main" id="{460B82BC-0013-4C60-A6B8-7E40C6FC924B}"/>
              </a:ext>
            </a:extLst>
          </p:cNvPr>
          <p:cNvSpPr>
            <a:spLocks noGrp="1"/>
          </p:cNvSpPr>
          <p:nvPr>
            <p:ph sz="half" idx="1"/>
          </p:nvPr>
        </p:nvSpPr>
        <p:spPr>
          <a:xfrm>
            <a:off x="1238794" y="1912711"/>
            <a:ext cx="5181600" cy="4351338"/>
          </a:xfrm>
        </p:spPr>
        <p:txBody>
          <a:bodyPr/>
          <a:lstStyle/>
          <a:p>
            <a:pPr marL="685800" lvl="2">
              <a:spcBef>
                <a:spcPts val="1000"/>
              </a:spcBef>
            </a:pPr>
            <a:r>
              <a:rPr lang="en-US" sz="1600" b="1" dirty="0">
                <a:solidFill>
                  <a:srgbClr val="222222"/>
                </a:solidFill>
                <a:latin typeface="Calibri" panose="020F0502020204030204" pitchFamily="34" charset="0"/>
              </a:rPr>
              <a:t>Beer Sample</a:t>
            </a:r>
          </a:p>
          <a:p>
            <a:pPr marL="685800" lvl="2">
              <a:spcBef>
                <a:spcPts val="1000"/>
              </a:spcBef>
            </a:pPr>
            <a:endParaRPr lang="en-US" sz="1600" b="1" dirty="0">
              <a:solidFill>
                <a:srgbClr val="222222"/>
              </a:solidFill>
              <a:latin typeface="Calibri" panose="020F0502020204030204" pitchFamily="34" charset="0"/>
            </a:endParaRPr>
          </a:p>
          <a:p>
            <a:pPr marL="685800" lvl="2">
              <a:spcBef>
                <a:spcPts val="1000"/>
              </a:spcBef>
            </a:pPr>
            <a:endParaRPr lang="en-US" sz="1600" b="1" dirty="0">
              <a:solidFill>
                <a:srgbClr val="222222"/>
              </a:solidFill>
              <a:latin typeface="Calibri" panose="020F0502020204030204" pitchFamily="34" charset="0"/>
            </a:endParaRPr>
          </a:p>
          <a:p>
            <a:pPr marL="685800" lvl="2">
              <a:spcBef>
                <a:spcPts val="1000"/>
              </a:spcBef>
            </a:pPr>
            <a:r>
              <a:rPr lang="en-US" sz="1600" b="1" dirty="0">
                <a:solidFill>
                  <a:srgbClr val="222222"/>
                </a:solidFill>
                <a:latin typeface="Calibri" panose="020F0502020204030204" pitchFamily="34" charset="0"/>
              </a:rPr>
              <a:t>Beer Test</a:t>
            </a:r>
          </a:p>
          <a:p>
            <a:pPr marL="685800" lvl="2">
              <a:spcBef>
                <a:spcPts val="1000"/>
              </a:spcBef>
            </a:pPr>
            <a:endParaRPr lang="en-US" sz="1600" b="1" dirty="0">
              <a:solidFill>
                <a:srgbClr val="222222"/>
              </a:solidFill>
              <a:latin typeface="Calibri" panose="020F0502020204030204" pitchFamily="34" charset="0"/>
            </a:endParaRPr>
          </a:p>
          <a:p>
            <a:pPr marL="685800" lvl="2">
              <a:spcBef>
                <a:spcPts val="1000"/>
              </a:spcBef>
            </a:pPr>
            <a:endParaRPr lang="en-US" sz="1600" b="1" dirty="0">
              <a:solidFill>
                <a:srgbClr val="222222"/>
              </a:solidFill>
              <a:latin typeface="Calibri" panose="020F0502020204030204" pitchFamily="34" charset="0"/>
            </a:endParaRPr>
          </a:p>
          <a:p>
            <a:pPr marL="685800" lvl="2">
              <a:spcBef>
                <a:spcPts val="1000"/>
              </a:spcBef>
            </a:pPr>
            <a:r>
              <a:rPr lang="en-US" sz="1600" b="1" dirty="0">
                <a:solidFill>
                  <a:srgbClr val="222222"/>
                </a:solidFill>
                <a:latin typeface="Calibri" panose="020F0502020204030204" pitchFamily="34" charset="0"/>
              </a:rPr>
              <a:t>Beer Train</a:t>
            </a:r>
            <a:endParaRPr lang="en-IN" sz="1600" b="1" dirty="0">
              <a:solidFill>
                <a:srgbClr val="222222"/>
              </a:solidFill>
              <a:latin typeface="Calibri" panose="020F0502020204030204" pitchFamily="34" charset="0"/>
            </a:endParaRPr>
          </a:p>
        </p:txBody>
      </p:sp>
      <p:graphicFrame>
        <p:nvGraphicFramePr>
          <p:cNvPr id="6" name="Content Placeholder 5" descr="Beer Sample Submission&#10;">
            <a:extLst>
              <a:ext uri="{FF2B5EF4-FFF2-40B4-BE49-F238E27FC236}">
                <a16:creationId xmlns:a16="http://schemas.microsoft.com/office/drawing/2014/main" id="{D4874314-C967-472F-A8A1-E84259548A02}"/>
              </a:ext>
              <a:ext uri="{C183D7F6-B498-43B3-948B-1728B52AA6E4}">
                <adec:decorative xmlns:adec="http://schemas.microsoft.com/office/drawing/2017/decorative" val="0"/>
              </a:ext>
            </a:extLst>
          </p:cNvPr>
          <p:cNvGraphicFramePr>
            <a:graphicFrameLocks noGrp="1" noChangeAspect="1"/>
          </p:cNvGraphicFramePr>
          <p:nvPr>
            <p:ph sz="half" idx="2"/>
            <p:extLst>
              <p:ext uri="{D42A27DB-BD31-4B8C-83A1-F6EECF244321}">
                <p14:modId xmlns:p14="http://schemas.microsoft.com/office/powerpoint/2010/main" val="1998725177"/>
              </p:ext>
            </p:extLst>
          </p:nvPr>
        </p:nvGraphicFramePr>
        <p:xfrm>
          <a:off x="3214453" y="1912711"/>
          <a:ext cx="914400" cy="792163"/>
        </p:xfrm>
        <a:graphic>
          <a:graphicData uri="http://schemas.openxmlformats.org/presentationml/2006/ole">
            <mc:AlternateContent xmlns:mc="http://schemas.openxmlformats.org/markup-compatibility/2006">
              <mc:Choice xmlns:v="urn:schemas-microsoft-com:vml" Requires="v">
                <p:oleObj spid="_x0000_s2149" name="Macro-Enabled Worksheet" showAsIcon="1" r:id="rId3" imgW="914400" imgH="792360" progId="Excel.SheetMacroEnabled.12">
                  <p:embed/>
                </p:oleObj>
              </mc:Choice>
              <mc:Fallback>
                <p:oleObj name="Macro-Enabled Worksheet" showAsIcon="1" r:id="rId3" imgW="914400" imgH="792360" progId="Excel.SheetMacroEnabled.12">
                  <p:embed/>
                  <p:pic>
                    <p:nvPicPr>
                      <p:cNvPr id="6" name="Content Placeholder 5" descr="Beer Sample Submission&#10;">
                        <a:extLst>
                          <a:ext uri="{FF2B5EF4-FFF2-40B4-BE49-F238E27FC236}">
                            <a16:creationId xmlns:a16="http://schemas.microsoft.com/office/drawing/2014/main" id="{1401D2A3-DA98-4D0C-B7E9-013D205BB126}"/>
                          </a:ext>
                          <a:ext uri="{C183D7F6-B498-43B3-948B-1728B52AA6E4}">
                            <adec:decorative xmlns:adec="http://schemas.microsoft.com/office/drawing/2017/decorative" val="0"/>
                          </a:ext>
                        </a:extLst>
                      </p:cNvPr>
                      <p:cNvPicPr/>
                      <p:nvPr/>
                    </p:nvPicPr>
                    <p:blipFill>
                      <a:blip r:embed="rId4"/>
                      <a:stretch>
                        <a:fillRect/>
                      </a:stretch>
                    </p:blipFill>
                    <p:spPr>
                      <a:xfrm>
                        <a:off x="3214453" y="1912711"/>
                        <a:ext cx="914400" cy="79216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EC6F40B4-A0E0-402C-8892-1160BEB55413}"/>
              </a:ext>
            </a:extLst>
          </p:cNvPr>
          <p:cNvGraphicFramePr>
            <a:graphicFrameLocks noChangeAspect="1"/>
          </p:cNvGraphicFramePr>
          <p:nvPr>
            <p:extLst>
              <p:ext uri="{D42A27DB-BD31-4B8C-83A1-F6EECF244321}">
                <p14:modId xmlns:p14="http://schemas.microsoft.com/office/powerpoint/2010/main" val="3069070020"/>
              </p:ext>
            </p:extLst>
          </p:nvPr>
        </p:nvGraphicFramePr>
        <p:xfrm>
          <a:off x="3068980" y="2797175"/>
          <a:ext cx="1205345" cy="1044214"/>
        </p:xfrm>
        <a:graphic>
          <a:graphicData uri="http://schemas.openxmlformats.org/presentationml/2006/ole">
            <mc:AlternateContent xmlns:mc="http://schemas.openxmlformats.org/markup-compatibility/2006">
              <mc:Choice xmlns:v="urn:schemas-microsoft-com:vml" Requires="v">
                <p:oleObj spid="_x0000_s2150" name="Macro-Enabled Worksheet" showAsIcon="1" r:id="rId5" imgW="914400" imgH="792360" progId="Excel.SheetMacroEnabled.12">
                  <p:embed/>
                </p:oleObj>
              </mc:Choice>
              <mc:Fallback>
                <p:oleObj name="Macro-Enabled Worksheet" showAsIcon="1" r:id="rId5" imgW="914400" imgH="792360" progId="Excel.SheetMacroEnabled.12">
                  <p:embed/>
                  <p:pic>
                    <p:nvPicPr>
                      <p:cNvPr id="7" name="Object 6">
                        <a:extLst>
                          <a:ext uri="{FF2B5EF4-FFF2-40B4-BE49-F238E27FC236}">
                            <a16:creationId xmlns:a16="http://schemas.microsoft.com/office/drawing/2014/main" id="{4B7817E0-F37A-418A-8876-D1E8BB0E445A}"/>
                          </a:ext>
                        </a:extLst>
                      </p:cNvPr>
                      <p:cNvPicPr/>
                      <p:nvPr/>
                    </p:nvPicPr>
                    <p:blipFill>
                      <a:blip r:embed="rId6"/>
                      <a:stretch>
                        <a:fillRect/>
                      </a:stretch>
                    </p:blipFill>
                    <p:spPr>
                      <a:xfrm>
                        <a:off x="3068980" y="2797175"/>
                        <a:ext cx="1205345" cy="1044214"/>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B6BA1ACE-9453-4DC3-830C-1B1324F3179B}"/>
              </a:ext>
            </a:extLst>
          </p:cNvPr>
          <p:cNvGraphicFramePr>
            <a:graphicFrameLocks noChangeAspect="1"/>
          </p:cNvGraphicFramePr>
          <p:nvPr>
            <p:extLst>
              <p:ext uri="{D42A27DB-BD31-4B8C-83A1-F6EECF244321}">
                <p14:modId xmlns:p14="http://schemas.microsoft.com/office/powerpoint/2010/main" val="1631774031"/>
              </p:ext>
            </p:extLst>
          </p:nvPr>
        </p:nvGraphicFramePr>
        <p:xfrm>
          <a:off x="2978727" y="3933690"/>
          <a:ext cx="1205345" cy="1044214"/>
        </p:xfrm>
        <a:graphic>
          <a:graphicData uri="http://schemas.openxmlformats.org/presentationml/2006/ole">
            <mc:AlternateContent xmlns:mc="http://schemas.openxmlformats.org/markup-compatibility/2006">
              <mc:Choice xmlns:v="urn:schemas-microsoft-com:vml" Requires="v">
                <p:oleObj spid="_x0000_s2151" name="Macro-Enabled Worksheet" showAsIcon="1" r:id="rId7" imgW="914400" imgH="792360" progId="Excel.SheetMacroEnabled.12">
                  <p:embed/>
                </p:oleObj>
              </mc:Choice>
              <mc:Fallback>
                <p:oleObj name="Macro-Enabled Worksheet" showAsIcon="1" r:id="rId7" imgW="914400" imgH="792360" progId="Excel.SheetMacroEnabled.12">
                  <p:embed/>
                  <p:pic>
                    <p:nvPicPr>
                      <p:cNvPr id="8" name="Object 7">
                        <a:extLst>
                          <a:ext uri="{FF2B5EF4-FFF2-40B4-BE49-F238E27FC236}">
                            <a16:creationId xmlns:a16="http://schemas.microsoft.com/office/drawing/2014/main" id="{DFA6C02C-CB75-43B9-A1EB-BB2CB86A05E9}"/>
                          </a:ext>
                        </a:extLst>
                      </p:cNvPr>
                      <p:cNvPicPr/>
                      <p:nvPr/>
                    </p:nvPicPr>
                    <p:blipFill>
                      <a:blip r:embed="rId8"/>
                      <a:stretch>
                        <a:fillRect/>
                      </a:stretch>
                    </p:blipFill>
                    <p:spPr>
                      <a:xfrm>
                        <a:off x="2978727" y="3933690"/>
                        <a:ext cx="1205345" cy="1044214"/>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0147181B-493D-428F-987C-283549AED405}"/>
              </a:ext>
            </a:extLst>
          </p:cNvPr>
          <p:cNvSpPr>
            <a:spLocks noGrp="1"/>
          </p:cNvSpPr>
          <p:nvPr>
            <p:ph type="dt" sz="half" idx="10"/>
          </p:nvPr>
        </p:nvSpPr>
        <p:spPr/>
        <p:txBody>
          <a:bodyPr/>
          <a:lstStyle/>
          <a:p>
            <a:fld id="{5CD5AF2A-F65F-49B1-AE79-2BFD70EE5FC9}" type="datetime1">
              <a:rPr lang="en-US" smtClean="0"/>
              <a:t>11/11/2021</a:t>
            </a:fld>
            <a:endParaRPr lang="en-US"/>
          </a:p>
        </p:txBody>
      </p:sp>
    </p:spTree>
    <p:extLst>
      <p:ext uri="{BB962C8B-B14F-4D97-AF65-F5344CB8AC3E}">
        <p14:creationId xmlns:p14="http://schemas.microsoft.com/office/powerpoint/2010/main" val="3214145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7024-33CB-4677-B4FE-DB6BF8AAECF7}"/>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Style vs </a:t>
            </a:r>
            <a:r>
              <a:rPr lang="en-US" dirty="0" err="1">
                <a:latin typeface="Calibri" panose="020F0502020204030204" pitchFamily="34" charset="0"/>
                <a:cs typeface="Calibri" panose="020F0502020204030204" pitchFamily="34" charset="0"/>
              </a:rPr>
              <a:t>Boiltime</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94D39B8-0F23-48D4-AF01-D83BC392B04E}"/>
              </a:ext>
            </a:extLst>
          </p:cNvPr>
          <p:cNvSpPr>
            <a:spLocks noGrp="1"/>
          </p:cNvSpPr>
          <p:nvPr>
            <p:ph sz="half" idx="2"/>
          </p:nvPr>
        </p:nvSpPr>
        <p:spPr/>
        <p:txBody>
          <a:bodyPr/>
          <a:lstStyle/>
          <a:p>
            <a:r>
              <a:rPr lang="en-US" sz="2400" dirty="0">
                <a:solidFill>
                  <a:schemeClr val="tx1"/>
                </a:solidFill>
                <a:latin typeface="Calibri" panose="020F0502020204030204" pitchFamily="34" charset="0"/>
                <a:cs typeface="Calibri" panose="020F0502020204030204" pitchFamily="34" charset="0"/>
              </a:rPr>
              <a:t>Imperical IPA has higher value</a:t>
            </a:r>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pic>
        <p:nvPicPr>
          <p:cNvPr id="5" name="Content Placeholder 5">
            <a:extLst>
              <a:ext uri="{FF2B5EF4-FFF2-40B4-BE49-F238E27FC236}">
                <a16:creationId xmlns:a16="http://schemas.microsoft.com/office/drawing/2014/main" id="{0FE614E7-D0F9-4E59-98AB-9F049EB556D9}"/>
              </a:ext>
            </a:extLst>
          </p:cNvPr>
          <p:cNvPicPr>
            <a:picLocks noGrp="1" noChangeAspect="1"/>
          </p:cNvPicPr>
          <p:nvPr>
            <p:ph sz="half" idx="1"/>
          </p:nvPr>
        </p:nvPicPr>
        <p:blipFill>
          <a:blip r:embed="rId2"/>
          <a:stretch>
            <a:fillRect/>
          </a:stretch>
        </p:blipFill>
        <p:spPr>
          <a:xfrm>
            <a:off x="1062037" y="1877219"/>
            <a:ext cx="4733925" cy="4248150"/>
          </a:xfrm>
        </p:spPr>
      </p:pic>
      <p:sp>
        <p:nvSpPr>
          <p:cNvPr id="3" name="Date Placeholder 2">
            <a:extLst>
              <a:ext uri="{FF2B5EF4-FFF2-40B4-BE49-F238E27FC236}">
                <a16:creationId xmlns:a16="http://schemas.microsoft.com/office/drawing/2014/main" id="{58E3AFC0-31E0-4F82-A129-5D35F41DDD65}"/>
              </a:ext>
            </a:extLst>
          </p:cNvPr>
          <p:cNvSpPr>
            <a:spLocks noGrp="1"/>
          </p:cNvSpPr>
          <p:nvPr>
            <p:ph type="dt" sz="half" idx="10"/>
          </p:nvPr>
        </p:nvSpPr>
        <p:spPr/>
        <p:txBody>
          <a:bodyPr/>
          <a:lstStyle/>
          <a:p>
            <a:fld id="{129CABB7-845B-41BD-9EBA-718EF6847DB8}" type="datetime1">
              <a:rPr lang="en-US" smtClean="0"/>
              <a:t>11/11/2021</a:t>
            </a:fld>
            <a:endParaRPr lang="en-US"/>
          </a:p>
        </p:txBody>
      </p:sp>
    </p:spTree>
    <p:extLst>
      <p:ext uri="{BB962C8B-B14F-4D97-AF65-F5344CB8AC3E}">
        <p14:creationId xmlns:p14="http://schemas.microsoft.com/office/powerpoint/2010/main" val="4017646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CD03-C087-43E7-9AF6-D59D3D0CD93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Style vs Mash Thickness</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48C06F69-41F4-48F3-BB16-ED036354F221}"/>
              </a:ext>
            </a:extLst>
          </p:cNvPr>
          <p:cNvSpPr>
            <a:spLocks noGrp="1"/>
          </p:cNvSpPr>
          <p:nvPr>
            <p:ph sz="half" idx="2"/>
          </p:nvPr>
        </p:nvSpPr>
        <p:spPr/>
        <p:txBody>
          <a:bodyPr/>
          <a:lstStyle/>
          <a:p>
            <a:r>
              <a:rPr lang="en-US" sz="2400" dirty="0">
                <a:solidFill>
                  <a:schemeClr val="tx1"/>
                </a:solidFill>
                <a:latin typeface="Calibri" panose="020F0502020204030204" pitchFamily="34" charset="0"/>
                <a:cs typeface="Calibri" panose="020F0502020204030204" pitchFamily="34" charset="0"/>
              </a:rPr>
              <a:t>American light larger has higher value</a:t>
            </a:r>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pic>
        <p:nvPicPr>
          <p:cNvPr id="5" name="Content Placeholder 5">
            <a:extLst>
              <a:ext uri="{FF2B5EF4-FFF2-40B4-BE49-F238E27FC236}">
                <a16:creationId xmlns:a16="http://schemas.microsoft.com/office/drawing/2014/main" id="{6BCD3450-4AD8-4847-BCC6-5BB205E2B4E7}"/>
              </a:ext>
            </a:extLst>
          </p:cNvPr>
          <p:cNvPicPr>
            <a:picLocks noGrp="1" noChangeAspect="1"/>
          </p:cNvPicPr>
          <p:nvPr>
            <p:ph sz="half" idx="1"/>
          </p:nvPr>
        </p:nvPicPr>
        <p:blipFill>
          <a:blip r:embed="rId2"/>
          <a:stretch>
            <a:fillRect/>
          </a:stretch>
        </p:blipFill>
        <p:spPr>
          <a:xfrm>
            <a:off x="909637" y="1858169"/>
            <a:ext cx="5038725" cy="4286250"/>
          </a:xfrm>
        </p:spPr>
      </p:pic>
      <p:sp>
        <p:nvSpPr>
          <p:cNvPr id="3" name="Date Placeholder 2">
            <a:extLst>
              <a:ext uri="{FF2B5EF4-FFF2-40B4-BE49-F238E27FC236}">
                <a16:creationId xmlns:a16="http://schemas.microsoft.com/office/drawing/2014/main" id="{730AB2CB-F66F-4504-B269-CE4E40BFBBDC}"/>
              </a:ext>
            </a:extLst>
          </p:cNvPr>
          <p:cNvSpPr>
            <a:spLocks noGrp="1"/>
          </p:cNvSpPr>
          <p:nvPr>
            <p:ph type="dt" sz="half" idx="10"/>
          </p:nvPr>
        </p:nvSpPr>
        <p:spPr/>
        <p:txBody>
          <a:bodyPr/>
          <a:lstStyle/>
          <a:p>
            <a:fld id="{D2CFBFD6-54C1-45DC-882F-335B72EF7CF1}" type="datetime1">
              <a:rPr lang="en-US" smtClean="0"/>
              <a:t>11/11/2021</a:t>
            </a:fld>
            <a:endParaRPr lang="en-US"/>
          </a:p>
        </p:txBody>
      </p:sp>
    </p:spTree>
    <p:extLst>
      <p:ext uri="{BB962C8B-B14F-4D97-AF65-F5344CB8AC3E}">
        <p14:creationId xmlns:p14="http://schemas.microsoft.com/office/powerpoint/2010/main" val="1715628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E4C9-5C6B-4FBB-8979-1D6B16EE37E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Style vs Pitch Rate</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3C4191A4-66A4-4E06-AA6B-B9D72870B439}"/>
              </a:ext>
            </a:extLst>
          </p:cNvPr>
          <p:cNvSpPr>
            <a:spLocks noGrp="1"/>
          </p:cNvSpPr>
          <p:nvPr>
            <p:ph sz="half" idx="2"/>
          </p:nvPr>
        </p:nvSpPr>
        <p:spPr/>
        <p:txBody>
          <a:bodyPr/>
          <a:lstStyle/>
          <a:p>
            <a:r>
              <a:rPr lang="en-US" sz="2400" dirty="0">
                <a:solidFill>
                  <a:schemeClr val="tx1"/>
                </a:solidFill>
                <a:latin typeface="Calibri" panose="020F0502020204030204" pitchFamily="34" charset="0"/>
                <a:cs typeface="Calibri" panose="020F0502020204030204" pitchFamily="34" charset="0"/>
              </a:rPr>
              <a:t>Imperical IPA has higher value</a:t>
            </a:r>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pic>
        <p:nvPicPr>
          <p:cNvPr id="5" name="Content Placeholder 5">
            <a:extLst>
              <a:ext uri="{FF2B5EF4-FFF2-40B4-BE49-F238E27FC236}">
                <a16:creationId xmlns:a16="http://schemas.microsoft.com/office/drawing/2014/main" id="{0715C992-C8DF-4368-B3E9-1869CFB8575F}"/>
              </a:ext>
            </a:extLst>
          </p:cNvPr>
          <p:cNvPicPr>
            <a:picLocks noGrp="1" noChangeAspect="1"/>
          </p:cNvPicPr>
          <p:nvPr>
            <p:ph sz="half" idx="1"/>
          </p:nvPr>
        </p:nvPicPr>
        <p:blipFill>
          <a:blip r:embed="rId2"/>
          <a:stretch>
            <a:fillRect/>
          </a:stretch>
        </p:blipFill>
        <p:spPr>
          <a:xfrm>
            <a:off x="1100137" y="1839119"/>
            <a:ext cx="4657725" cy="4324350"/>
          </a:xfrm>
        </p:spPr>
      </p:pic>
      <p:sp>
        <p:nvSpPr>
          <p:cNvPr id="3" name="Date Placeholder 2">
            <a:extLst>
              <a:ext uri="{FF2B5EF4-FFF2-40B4-BE49-F238E27FC236}">
                <a16:creationId xmlns:a16="http://schemas.microsoft.com/office/drawing/2014/main" id="{3847CBBE-15E9-4144-A247-06F86723A6B8}"/>
              </a:ext>
            </a:extLst>
          </p:cNvPr>
          <p:cNvSpPr>
            <a:spLocks noGrp="1"/>
          </p:cNvSpPr>
          <p:nvPr>
            <p:ph type="dt" sz="half" idx="10"/>
          </p:nvPr>
        </p:nvSpPr>
        <p:spPr/>
        <p:txBody>
          <a:bodyPr/>
          <a:lstStyle/>
          <a:p>
            <a:fld id="{1449A992-1AB4-47D8-80E3-39394B1C9A88}" type="datetime1">
              <a:rPr lang="en-US" smtClean="0"/>
              <a:t>11/11/2021</a:t>
            </a:fld>
            <a:endParaRPr lang="en-US"/>
          </a:p>
        </p:txBody>
      </p:sp>
    </p:spTree>
    <p:extLst>
      <p:ext uri="{BB962C8B-B14F-4D97-AF65-F5344CB8AC3E}">
        <p14:creationId xmlns:p14="http://schemas.microsoft.com/office/powerpoint/2010/main" val="1474511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F551-302F-4E72-A676-9B452C186F5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Style vs Primary Temp</a:t>
            </a:r>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4F7AE1BE-9967-4FCF-BAAC-CA62FCCEAABD}"/>
              </a:ext>
            </a:extLst>
          </p:cNvPr>
          <p:cNvSpPr>
            <a:spLocks noGrp="1"/>
          </p:cNvSpPr>
          <p:nvPr>
            <p:ph sz="half" idx="2"/>
          </p:nvPr>
        </p:nvSpPr>
        <p:spPr/>
        <p:txBody>
          <a:bodyPr/>
          <a:lstStyle/>
          <a:p>
            <a:r>
              <a:rPr lang="en-US" sz="2400" dirty="0">
                <a:solidFill>
                  <a:schemeClr val="tx1"/>
                </a:solidFill>
                <a:latin typeface="Calibri" panose="020F0502020204030204" pitchFamily="34" charset="0"/>
                <a:cs typeface="Calibri" panose="020F0502020204030204" pitchFamily="34" charset="0"/>
              </a:rPr>
              <a:t>Saison has higher value</a:t>
            </a:r>
            <a:endParaRPr lang="en-IN" sz="2400" dirty="0">
              <a:solidFill>
                <a:schemeClr val="tx1"/>
              </a:solidFill>
              <a:latin typeface="Calibri" panose="020F0502020204030204" pitchFamily="34" charset="0"/>
              <a:cs typeface="Calibri" panose="020F0502020204030204" pitchFamily="34" charset="0"/>
            </a:endParaRPr>
          </a:p>
          <a:p>
            <a:endParaRPr lang="en-IN" dirty="0"/>
          </a:p>
        </p:txBody>
      </p:sp>
      <p:pic>
        <p:nvPicPr>
          <p:cNvPr id="5" name="Content Placeholder 5">
            <a:extLst>
              <a:ext uri="{FF2B5EF4-FFF2-40B4-BE49-F238E27FC236}">
                <a16:creationId xmlns:a16="http://schemas.microsoft.com/office/drawing/2014/main" id="{09BB3B24-1756-4351-9CF6-8A4F903A746C}"/>
              </a:ext>
            </a:extLst>
          </p:cNvPr>
          <p:cNvPicPr>
            <a:picLocks noGrp="1" noChangeAspect="1"/>
          </p:cNvPicPr>
          <p:nvPr>
            <p:ph sz="half" idx="1"/>
          </p:nvPr>
        </p:nvPicPr>
        <p:blipFill>
          <a:blip r:embed="rId2"/>
          <a:stretch>
            <a:fillRect/>
          </a:stretch>
        </p:blipFill>
        <p:spPr>
          <a:xfrm>
            <a:off x="1106070" y="1825625"/>
            <a:ext cx="4645860" cy="4351338"/>
          </a:xfrm>
        </p:spPr>
      </p:pic>
      <p:sp>
        <p:nvSpPr>
          <p:cNvPr id="3" name="Date Placeholder 2">
            <a:extLst>
              <a:ext uri="{FF2B5EF4-FFF2-40B4-BE49-F238E27FC236}">
                <a16:creationId xmlns:a16="http://schemas.microsoft.com/office/drawing/2014/main" id="{3D037B07-D43C-4668-A2B3-BFBA0A98527A}"/>
              </a:ext>
            </a:extLst>
          </p:cNvPr>
          <p:cNvSpPr>
            <a:spLocks noGrp="1"/>
          </p:cNvSpPr>
          <p:nvPr>
            <p:ph type="dt" sz="half" idx="10"/>
          </p:nvPr>
        </p:nvSpPr>
        <p:spPr/>
        <p:txBody>
          <a:bodyPr/>
          <a:lstStyle/>
          <a:p>
            <a:fld id="{C6DBB234-14C1-415B-8E66-0DD5EED59218}" type="datetime1">
              <a:rPr lang="en-US" smtClean="0"/>
              <a:t>11/11/2021</a:t>
            </a:fld>
            <a:endParaRPr lang="en-US"/>
          </a:p>
        </p:txBody>
      </p:sp>
    </p:spTree>
    <p:extLst>
      <p:ext uri="{BB962C8B-B14F-4D97-AF65-F5344CB8AC3E}">
        <p14:creationId xmlns:p14="http://schemas.microsoft.com/office/powerpoint/2010/main" val="4097251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201DAA-B68E-4E02-B782-3DD3E550B41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Challenges Faced in the Dataset</a:t>
            </a:r>
            <a:endParaRPr lang="en-IN" dirty="0">
              <a:latin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5E683297-BE91-4D0F-B281-5EAC2820835D}"/>
              </a:ext>
            </a:extLst>
          </p:cNvPr>
          <p:cNvSpPr>
            <a:spLocks noGrp="1"/>
          </p:cNvSpPr>
          <p:nvPr>
            <p:ph idx="1"/>
          </p:nvPr>
        </p:nvSpPr>
        <p:spPr/>
        <p:txBody>
          <a:bodyPr>
            <a:normAutofit/>
          </a:bodyPr>
          <a:lstStyle/>
          <a:p>
            <a:r>
              <a:rPr lang="en-US" sz="2400" dirty="0">
                <a:solidFill>
                  <a:schemeClr val="tx1"/>
                </a:solidFill>
                <a:latin typeface="Calibri" panose="020F0502020204030204" pitchFamily="34" charset="0"/>
                <a:cs typeface="Calibri" panose="020F0502020204030204" pitchFamily="34" charset="0"/>
              </a:rPr>
              <a:t>Highly skewed dataset</a:t>
            </a:r>
          </a:p>
          <a:p>
            <a:r>
              <a:rPr lang="en-US" sz="2400" dirty="0">
                <a:solidFill>
                  <a:schemeClr val="tx1"/>
                </a:solidFill>
                <a:latin typeface="Calibri" panose="020F0502020204030204" pitchFamily="34" charset="0"/>
                <a:cs typeface="Calibri" panose="020F0502020204030204" pitchFamily="34" charset="0"/>
              </a:rPr>
              <a:t>Most variables are highly skewed</a:t>
            </a:r>
          </a:p>
          <a:p>
            <a:r>
              <a:rPr lang="en-US" sz="2400" dirty="0">
                <a:solidFill>
                  <a:schemeClr val="tx1"/>
                </a:solidFill>
                <a:latin typeface="Calibri" panose="020F0502020204030204" pitchFamily="34" charset="0"/>
                <a:cs typeface="Calibri" panose="020F0502020204030204" pitchFamily="34" charset="0"/>
              </a:rPr>
              <a:t>When we apply transformation and build model, kurtosis and skewness is extremely high.</a:t>
            </a:r>
          </a:p>
          <a:p>
            <a:r>
              <a:rPr lang="en-US" sz="2400" dirty="0">
                <a:solidFill>
                  <a:schemeClr val="tx1"/>
                </a:solidFill>
                <a:latin typeface="Calibri" panose="020F0502020204030204" pitchFamily="34" charset="0"/>
                <a:cs typeface="Calibri" panose="020F0502020204030204" pitchFamily="34" charset="0"/>
              </a:rPr>
              <a:t>Less emphasis is given to skewness and kurtosis</a:t>
            </a:r>
            <a:endParaRPr lang="en-IN" sz="2400" dirty="0">
              <a:solidFill>
                <a:schemeClr val="tx1"/>
              </a:solidFill>
              <a:latin typeface="Calibri" panose="020F0502020204030204" pitchFamily="34" charset="0"/>
              <a:cs typeface="Calibri" panose="020F0502020204030204" pitchFamily="34" charset="0"/>
            </a:endParaRPr>
          </a:p>
        </p:txBody>
      </p:sp>
      <p:sp>
        <p:nvSpPr>
          <p:cNvPr id="2" name="Date Placeholder 1">
            <a:extLst>
              <a:ext uri="{FF2B5EF4-FFF2-40B4-BE49-F238E27FC236}">
                <a16:creationId xmlns:a16="http://schemas.microsoft.com/office/drawing/2014/main" id="{2D34F4CC-02D9-482B-B509-5AFB65A7B892}"/>
              </a:ext>
            </a:extLst>
          </p:cNvPr>
          <p:cNvSpPr>
            <a:spLocks noGrp="1"/>
          </p:cNvSpPr>
          <p:nvPr>
            <p:ph type="dt" sz="half" idx="10"/>
          </p:nvPr>
        </p:nvSpPr>
        <p:spPr/>
        <p:txBody>
          <a:bodyPr/>
          <a:lstStyle/>
          <a:p>
            <a:fld id="{28038331-8D29-4AD6-8B1B-CC6526E155EF}" type="datetime1">
              <a:rPr lang="en-US" smtClean="0"/>
              <a:t>11/11/2021</a:t>
            </a:fld>
            <a:endParaRPr lang="en-US"/>
          </a:p>
        </p:txBody>
      </p:sp>
    </p:spTree>
    <p:extLst>
      <p:ext uri="{BB962C8B-B14F-4D97-AF65-F5344CB8AC3E}">
        <p14:creationId xmlns:p14="http://schemas.microsoft.com/office/powerpoint/2010/main" val="390870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3B13-D493-43C4-BB39-26A06F16221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Applications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6DCBCDB-6A11-497B-BE3E-F1B4775DB1C8}"/>
              </a:ext>
            </a:extLst>
          </p:cNvPr>
          <p:cNvSpPr>
            <a:spLocks noGrp="1"/>
          </p:cNvSpPr>
          <p:nvPr>
            <p:ph idx="1"/>
          </p:nvPr>
        </p:nvSpPr>
        <p:spPr/>
        <p:txBody>
          <a:bodyPr/>
          <a:lstStyle/>
          <a:p>
            <a:r>
              <a:rPr lang="en-US" sz="2400" dirty="0">
                <a:solidFill>
                  <a:schemeClr val="tx1"/>
                </a:solidFill>
                <a:latin typeface="Calibri" panose="020F0502020204030204" pitchFamily="34" charset="0"/>
                <a:cs typeface="Calibri" panose="020F0502020204030204" pitchFamily="34" charset="0"/>
              </a:rPr>
              <a:t>Used to find the optimal value of mash thickness to attain original gravity</a:t>
            </a:r>
          </a:p>
          <a:p>
            <a:r>
              <a:rPr lang="en-US" sz="2400" dirty="0">
                <a:solidFill>
                  <a:schemeClr val="tx1"/>
                </a:solidFill>
                <a:latin typeface="Calibri" panose="020F0502020204030204" pitchFamily="34" charset="0"/>
                <a:cs typeface="Calibri" panose="020F0502020204030204" pitchFamily="34" charset="0"/>
              </a:rPr>
              <a:t>Used to find the optimal value for maintaining color, gravity, etc.</a:t>
            </a:r>
          </a:p>
          <a:p>
            <a:endParaRPr lang="en-IN" dirty="0"/>
          </a:p>
        </p:txBody>
      </p:sp>
      <p:sp>
        <p:nvSpPr>
          <p:cNvPr id="4" name="Date Placeholder 3">
            <a:extLst>
              <a:ext uri="{FF2B5EF4-FFF2-40B4-BE49-F238E27FC236}">
                <a16:creationId xmlns:a16="http://schemas.microsoft.com/office/drawing/2014/main" id="{5CFAE3FC-274E-418A-9132-E8782899B0C7}"/>
              </a:ext>
            </a:extLst>
          </p:cNvPr>
          <p:cNvSpPr>
            <a:spLocks noGrp="1"/>
          </p:cNvSpPr>
          <p:nvPr>
            <p:ph type="dt" sz="half" idx="10"/>
          </p:nvPr>
        </p:nvSpPr>
        <p:spPr/>
        <p:txBody>
          <a:bodyPr/>
          <a:lstStyle/>
          <a:p>
            <a:fld id="{05E99D4F-4FE6-4392-9CC0-ECDBCEC367F7}" type="datetime1">
              <a:rPr lang="en-US" smtClean="0"/>
              <a:t>11/11/2021</a:t>
            </a:fld>
            <a:endParaRPr lang="en-US"/>
          </a:p>
        </p:txBody>
      </p:sp>
    </p:spTree>
    <p:extLst>
      <p:ext uri="{BB962C8B-B14F-4D97-AF65-F5344CB8AC3E}">
        <p14:creationId xmlns:p14="http://schemas.microsoft.com/office/powerpoint/2010/main" val="26846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4352B-07AB-44A3-954A-631D6346502D}"/>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Thank you</a:t>
            </a:r>
            <a:endParaRPr lang="en-IN" dirty="0">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2C52AA33-19D7-4314-8799-566671CAD74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8121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E550-62C8-4ED7-85D9-F1057A2462F8}"/>
              </a:ext>
            </a:extLst>
          </p:cNvPr>
          <p:cNvSpPr>
            <a:spLocks noGrp="1"/>
          </p:cNvSpPr>
          <p:nvPr>
            <p:ph type="title"/>
          </p:nvPr>
        </p:nvSpPr>
        <p:spPr/>
        <p:txBody>
          <a:bodyPr>
            <a:normAutofit/>
          </a:bodyPr>
          <a:lstStyle/>
          <a:p>
            <a:r>
              <a:rPr lang="en-US" u="sng" dirty="0">
                <a:latin typeface="Calibri" panose="020F0502020204030204" pitchFamily="34" charset="0"/>
                <a:cs typeface="Calibri" panose="020F0502020204030204" pitchFamily="34" charset="0"/>
              </a:rPr>
              <a:t>Merging of the Data Samples </a:t>
            </a:r>
            <a:endParaRPr lang="en-IN"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8CB4014-AD68-4467-95AB-1DDAEC1D7D31}"/>
              </a:ext>
            </a:extLst>
          </p:cNvPr>
          <p:cNvSpPr>
            <a:spLocks noGrp="1"/>
          </p:cNvSpPr>
          <p:nvPr>
            <p:ph sz="half" idx="1"/>
          </p:nvPr>
        </p:nvSpPr>
        <p:spPr>
          <a:xfrm>
            <a:off x="838200" y="1825625"/>
            <a:ext cx="4021183" cy="3476047"/>
          </a:xfrm>
        </p:spPr>
        <p:txBody>
          <a:bodyPr/>
          <a:lstStyle/>
          <a:p>
            <a:r>
              <a:rPr lang="en-US" sz="2200" dirty="0">
                <a:solidFill>
                  <a:srgbClr val="222222"/>
                </a:solidFill>
                <a:latin typeface="Calibri" panose="020F0502020204030204" pitchFamily="34" charset="0"/>
              </a:rPr>
              <a:t>To get style variable in beer_test we merge the two data set.</a:t>
            </a:r>
          </a:p>
          <a:p>
            <a:r>
              <a:rPr lang="en-US" sz="2200" dirty="0">
                <a:solidFill>
                  <a:srgbClr val="222222"/>
                </a:solidFill>
                <a:latin typeface="Calibri" panose="020F0502020204030204" pitchFamily="34" charset="0"/>
              </a:rPr>
              <a:t>Two datasets are concatenated using pd.concat([df1,df3],  axis=1)</a:t>
            </a:r>
          </a:p>
        </p:txBody>
      </p:sp>
      <p:pic>
        <p:nvPicPr>
          <p:cNvPr id="6" name="Content Placeholder 5">
            <a:extLst>
              <a:ext uri="{FF2B5EF4-FFF2-40B4-BE49-F238E27FC236}">
                <a16:creationId xmlns:a16="http://schemas.microsoft.com/office/drawing/2014/main" id="{CB3461FD-0ECF-4233-A947-DC21EFBD4DC0}"/>
              </a:ext>
            </a:extLst>
          </p:cNvPr>
          <p:cNvPicPr>
            <a:picLocks noGrp="1" noChangeAspect="1"/>
          </p:cNvPicPr>
          <p:nvPr>
            <p:ph sz="half" idx="2"/>
          </p:nvPr>
        </p:nvPicPr>
        <p:blipFill>
          <a:blip r:embed="rId2"/>
          <a:stretch>
            <a:fillRect/>
          </a:stretch>
        </p:blipFill>
        <p:spPr>
          <a:xfrm>
            <a:off x="5052291" y="1930399"/>
            <a:ext cx="6696363" cy="3371273"/>
          </a:xfrm>
          <a:solidFill>
            <a:srgbClr val="0070C0"/>
          </a:solidFill>
          <a:ln w="19050">
            <a:solidFill>
              <a:schemeClr val="tx1">
                <a:lumMod val="50000"/>
                <a:lumOff val="50000"/>
              </a:schemeClr>
            </a:solidFill>
          </a:ln>
        </p:spPr>
      </p:pic>
      <p:sp>
        <p:nvSpPr>
          <p:cNvPr id="4" name="Date Placeholder 3">
            <a:extLst>
              <a:ext uri="{FF2B5EF4-FFF2-40B4-BE49-F238E27FC236}">
                <a16:creationId xmlns:a16="http://schemas.microsoft.com/office/drawing/2014/main" id="{93855960-5E8B-43DB-979E-B8E889F2E4EC}"/>
              </a:ext>
            </a:extLst>
          </p:cNvPr>
          <p:cNvSpPr>
            <a:spLocks noGrp="1"/>
          </p:cNvSpPr>
          <p:nvPr>
            <p:ph type="dt" sz="half" idx="10"/>
          </p:nvPr>
        </p:nvSpPr>
        <p:spPr/>
        <p:txBody>
          <a:bodyPr/>
          <a:lstStyle/>
          <a:p>
            <a:fld id="{2F82E541-94D5-4A29-87DF-F773D545461D}" type="datetime1">
              <a:rPr lang="en-US" smtClean="0"/>
              <a:t>11/11/2021</a:t>
            </a:fld>
            <a:endParaRPr lang="en-US"/>
          </a:p>
        </p:txBody>
      </p:sp>
    </p:spTree>
    <p:extLst>
      <p:ext uri="{BB962C8B-B14F-4D97-AF65-F5344CB8AC3E}">
        <p14:creationId xmlns:p14="http://schemas.microsoft.com/office/powerpoint/2010/main" val="61689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4D9E-BBCD-4601-BCD3-B1967D4A6F95}"/>
              </a:ext>
            </a:extLst>
          </p:cNvPr>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Data Segregation “without” Null Values</a:t>
            </a:r>
            <a:endParaRPr lang="en-IN"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455E584-5F7A-465B-9827-4B4DB3457792}"/>
              </a:ext>
            </a:extLst>
          </p:cNvPr>
          <p:cNvSpPr>
            <a:spLocks noGrp="1"/>
          </p:cNvSpPr>
          <p:nvPr>
            <p:ph sz="half" idx="1"/>
          </p:nvPr>
        </p:nvSpPr>
        <p:spPr>
          <a:xfrm>
            <a:off x="838200" y="1825625"/>
            <a:ext cx="5181600" cy="4128135"/>
          </a:xfrm>
        </p:spPr>
        <p:txBody>
          <a:bodyPr/>
          <a:lstStyle/>
          <a:p>
            <a:r>
              <a:rPr lang="en-US" sz="2200" dirty="0">
                <a:solidFill>
                  <a:srgbClr val="222222"/>
                </a:solidFill>
                <a:latin typeface="Calibri" panose="020F0502020204030204" pitchFamily="34" charset="0"/>
              </a:rPr>
              <a:t>Segregated </a:t>
            </a:r>
            <a:r>
              <a:rPr lang="en-US" sz="2200" b="1" u="sng" dirty="0">
                <a:solidFill>
                  <a:srgbClr val="222222"/>
                </a:solidFill>
                <a:latin typeface="Calibri" panose="020F0502020204030204" pitchFamily="34" charset="0"/>
              </a:rPr>
              <a:t>Non Null </a:t>
            </a:r>
            <a:r>
              <a:rPr lang="en-US" sz="2200" dirty="0">
                <a:solidFill>
                  <a:srgbClr val="222222"/>
                </a:solidFill>
                <a:latin typeface="Calibri" panose="020F0502020204030204" pitchFamily="34" charset="0"/>
              </a:rPr>
              <a:t>values to get train data set</a:t>
            </a:r>
          </a:p>
          <a:p>
            <a:r>
              <a:rPr lang="en-US" sz="2200" dirty="0">
                <a:solidFill>
                  <a:srgbClr val="222222"/>
                </a:solidFill>
                <a:latin typeface="Calibri" panose="020F0502020204030204" pitchFamily="34" charset="0"/>
              </a:rPr>
              <a:t>This is achieved by using dropna() function</a:t>
            </a:r>
          </a:p>
          <a:p>
            <a:endParaRPr lang="en-IN" dirty="0"/>
          </a:p>
        </p:txBody>
      </p:sp>
      <p:pic>
        <p:nvPicPr>
          <p:cNvPr id="6" name="Content Placeholder 5">
            <a:extLst>
              <a:ext uri="{FF2B5EF4-FFF2-40B4-BE49-F238E27FC236}">
                <a16:creationId xmlns:a16="http://schemas.microsoft.com/office/drawing/2014/main" id="{9FE24DF3-F4DE-4187-8547-D13C4D53A494}"/>
              </a:ext>
            </a:extLst>
          </p:cNvPr>
          <p:cNvPicPr>
            <a:picLocks noGrp="1" noChangeAspect="1"/>
          </p:cNvPicPr>
          <p:nvPr>
            <p:ph sz="half" idx="2"/>
          </p:nvPr>
        </p:nvPicPr>
        <p:blipFill>
          <a:blip r:embed="rId2"/>
          <a:stretch>
            <a:fillRect/>
          </a:stretch>
        </p:blipFill>
        <p:spPr>
          <a:xfrm>
            <a:off x="5841276" y="1751648"/>
            <a:ext cx="5913582" cy="4202112"/>
          </a:xfrm>
          <a:solidFill>
            <a:srgbClr val="0070C0"/>
          </a:solidFill>
          <a:ln w="19050">
            <a:solidFill>
              <a:schemeClr val="tx1">
                <a:lumMod val="50000"/>
                <a:lumOff val="50000"/>
              </a:schemeClr>
            </a:solidFill>
          </a:ln>
        </p:spPr>
      </p:pic>
      <p:sp>
        <p:nvSpPr>
          <p:cNvPr id="4" name="Date Placeholder 3">
            <a:extLst>
              <a:ext uri="{FF2B5EF4-FFF2-40B4-BE49-F238E27FC236}">
                <a16:creationId xmlns:a16="http://schemas.microsoft.com/office/drawing/2014/main" id="{036E384B-701B-4107-8563-9CA78DCF9BAB}"/>
              </a:ext>
            </a:extLst>
          </p:cNvPr>
          <p:cNvSpPr>
            <a:spLocks noGrp="1"/>
          </p:cNvSpPr>
          <p:nvPr>
            <p:ph type="dt" sz="half" idx="10"/>
          </p:nvPr>
        </p:nvSpPr>
        <p:spPr/>
        <p:txBody>
          <a:bodyPr/>
          <a:lstStyle/>
          <a:p>
            <a:fld id="{24C19AA6-DFD1-4874-A3F3-C155FE6874CB}" type="datetime1">
              <a:rPr lang="en-US" smtClean="0"/>
              <a:t>11/11/2021</a:t>
            </a:fld>
            <a:endParaRPr lang="en-US"/>
          </a:p>
        </p:txBody>
      </p:sp>
    </p:spTree>
    <p:extLst>
      <p:ext uri="{BB962C8B-B14F-4D97-AF65-F5344CB8AC3E}">
        <p14:creationId xmlns:p14="http://schemas.microsoft.com/office/powerpoint/2010/main" val="289038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38F7-925D-46A0-8017-7A9067E02C52}"/>
              </a:ext>
            </a:extLst>
          </p:cNvPr>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Data Segregation “with” Null Values</a:t>
            </a:r>
            <a:endParaRPr lang="en-IN" u="sng"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2904D3F1-E525-4985-A151-5119DCCBAEA6}"/>
              </a:ext>
            </a:extLst>
          </p:cNvPr>
          <p:cNvSpPr>
            <a:spLocks noGrp="1"/>
          </p:cNvSpPr>
          <p:nvPr>
            <p:ph sz="half" idx="1"/>
          </p:nvPr>
        </p:nvSpPr>
        <p:spPr>
          <a:xfrm>
            <a:off x="838200" y="1825625"/>
            <a:ext cx="4306455" cy="4351338"/>
          </a:xfrm>
        </p:spPr>
        <p:txBody>
          <a:bodyPr/>
          <a:lstStyle/>
          <a:p>
            <a:r>
              <a:rPr lang="en-US" sz="2200" dirty="0">
                <a:solidFill>
                  <a:srgbClr val="222222"/>
                </a:solidFill>
                <a:latin typeface="Calibri" panose="020F0502020204030204" pitchFamily="34" charset="0"/>
              </a:rPr>
              <a:t>Segregated </a:t>
            </a:r>
            <a:r>
              <a:rPr lang="en-US" sz="2200" b="1" u="sng" dirty="0">
                <a:solidFill>
                  <a:srgbClr val="222222"/>
                </a:solidFill>
                <a:latin typeface="Calibri" panose="020F0502020204030204" pitchFamily="34" charset="0"/>
              </a:rPr>
              <a:t>Null</a:t>
            </a:r>
            <a:r>
              <a:rPr lang="en-US" sz="2200" dirty="0">
                <a:solidFill>
                  <a:srgbClr val="222222"/>
                </a:solidFill>
                <a:latin typeface="Calibri" panose="020F0502020204030204" pitchFamily="34" charset="0"/>
              </a:rPr>
              <a:t> values to get test data set</a:t>
            </a:r>
          </a:p>
          <a:p>
            <a:r>
              <a:rPr lang="en-US" sz="2200" dirty="0">
                <a:solidFill>
                  <a:srgbClr val="222222"/>
                </a:solidFill>
                <a:latin typeface="Calibri" panose="020F0502020204030204" pitchFamily="34" charset="0"/>
              </a:rPr>
              <a:t>This is achieved by using df2[df2.isnull().any(axis=1)  function</a:t>
            </a:r>
          </a:p>
          <a:p>
            <a:endParaRPr lang="en-IN" dirty="0"/>
          </a:p>
        </p:txBody>
      </p:sp>
      <p:pic>
        <p:nvPicPr>
          <p:cNvPr id="7" name="Content Placeholder 6">
            <a:extLst>
              <a:ext uri="{FF2B5EF4-FFF2-40B4-BE49-F238E27FC236}">
                <a16:creationId xmlns:a16="http://schemas.microsoft.com/office/drawing/2014/main" id="{4C260097-A459-446F-9D51-07EA441C99DE}"/>
              </a:ext>
            </a:extLst>
          </p:cNvPr>
          <p:cNvPicPr>
            <a:picLocks noGrp="1" noChangeAspect="1"/>
          </p:cNvPicPr>
          <p:nvPr>
            <p:ph sz="half" idx="2"/>
          </p:nvPr>
        </p:nvPicPr>
        <p:blipFill>
          <a:blip r:embed="rId2"/>
          <a:stretch>
            <a:fillRect/>
          </a:stretch>
        </p:blipFill>
        <p:spPr>
          <a:xfrm>
            <a:off x="5310909" y="1690688"/>
            <a:ext cx="6042891" cy="4239057"/>
          </a:xfrm>
          <a:solidFill>
            <a:srgbClr val="0070C0"/>
          </a:solidFill>
          <a:ln w="19050">
            <a:solidFill>
              <a:schemeClr val="tx1">
                <a:lumMod val="50000"/>
                <a:lumOff val="50000"/>
              </a:schemeClr>
            </a:solidFill>
          </a:ln>
        </p:spPr>
      </p:pic>
      <p:sp>
        <p:nvSpPr>
          <p:cNvPr id="3" name="Date Placeholder 2">
            <a:extLst>
              <a:ext uri="{FF2B5EF4-FFF2-40B4-BE49-F238E27FC236}">
                <a16:creationId xmlns:a16="http://schemas.microsoft.com/office/drawing/2014/main" id="{413221FA-39E9-42E6-9992-80C3D8008F6F}"/>
              </a:ext>
            </a:extLst>
          </p:cNvPr>
          <p:cNvSpPr>
            <a:spLocks noGrp="1"/>
          </p:cNvSpPr>
          <p:nvPr>
            <p:ph type="dt" sz="half" idx="10"/>
          </p:nvPr>
        </p:nvSpPr>
        <p:spPr/>
        <p:txBody>
          <a:bodyPr/>
          <a:lstStyle/>
          <a:p>
            <a:fld id="{F73ED783-DA6E-4AB4-A093-4236E15FD1A3}" type="datetime1">
              <a:rPr lang="en-US" smtClean="0"/>
              <a:t>11/11/2021</a:t>
            </a:fld>
            <a:endParaRPr lang="en-US"/>
          </a:p>
        </p:txBody>
      </p:sp>
    </p:spTree>
    <p:extLst>
      <p:ext uri="{BB962C8B-B14F-4D97-AF65-F5344CB8AC3E}">
        <p14:creationId xmlns:p14="http://schemas.microsoft.com/office/powerpoint/2010/main" val="415150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5BCC-BCDA-4BFA-93A3-52308DBC5BA0}"/>
              </a:ext>
            </a:extLst>
          </p:cNvPr>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Statistical Analysis</a:t>
            </a:r>
            <a:endParaRPr lang="en-IN"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EE657D4-6A19-438A-B1DB-55F57A0B90D9}"/>
              </a:ext>
            </a:extLst>
          </p:cNvPr>
          <p:cNvSpPr>
            <a:spLocks noGrp="1"/>
          </p:cNvSpPr>
          <p:nvPr>
            <p:ph idx="1"/>
          </p:nvPr>
        </p:nvSpPr>
        <p:spPr/>
        <p:txBody>
          <a:bodyPr/>
          <a:lstStyle/>
          <a:p>
            <a:r>
              <a:rPr lang="en-US" sz="2200" dirty="0">
                <a:solidFill>
                  <a:srgbClr val="222222"/>
                </a:solidFill>
                <a:latin typeface="Calibri" panose="020F0502020204030204" pitchFamily="34" charset="0"/>
              </a:rPr>
              <a:t>Dependent variable is continuous, hence linear regression model is adopted.</a:t>
            </a:r>
          </a:p>
          <a:p>
            <a:r>
              <a:rPr lang="en-US" sz="2200" dirty="0">
                <a:solidFill>
                  <a:srgbClr val="222222"/>
                </a:solidFill>
                <a:latin typeface="Calibri" panose="020F0502020204030204" pitchFamily="34" charset="0"/>
              </a:rPr>
              <a:t>Used the following linear models:</a:t>
            </a:r>
          </a:p>
          <a:p>
            <a:pPr lvl="1"/>
            <a:r>
              <a:rPr lang="en-US" sz="2200" b="1" u="sng" dirty="0">
                <a:solidFill>
                  <a:srgbClr val="222222"/>
                </a:solidFill>
                <a:latin typeface="Calibri" panose="020F0502020204030204" pitchFamily="34" charset="0"/>
              </a:rPr>
              <a:t>Linear Regression </a:t>
            </a:r>
            <a:r>
              <a:rPr lang="en-US" sz="2200" dirty="0">
                <a:solidFill>
                  <a:srgbClr val="222222"/>
                </a:solidFill>
                <a:latin typeface="Calibri" panose="020F0502020204030204" pitchFamily="34" charset="0"/>
              </a:rPr>
              <a:t>using </a:t>
            </a:r>
            <a:r>
              <a:rPr lang="en-US" sz="2200" b="1" i="1" dirty="0">
                <a:solidFill>
                  <a:srgbClr val="222222"/>
                </a:solidFill>
                <a:latin typeface="Calibri" panose="020F0502020204030204" pitchFamily="34" charset="0"/>
              </a:rPr>
              <a:t>Sklearn </a:t>
            </a:r>
            <a:r>
              <a:rPr lang="en-US" sz="2200" b="1" dirty="0">
                <a:solidFill>
                  <a:srgbClr val="222222"/>
                </a:solidFill>
                <a:latin typeface="Calibri" panose="020F0502020204030204" pitchFamily="34" charset="0"/>
              </a:rPr>
              <a:t>tool kit.</a:t>
            </a:r>
          </a:p>
          <a:p>
            <a:pPr lvl="1"/>
            <a:r>
              <a:rPr lang="en-US" sz="2200" b="1" u="sng" dirty="0">
                <a:solidFill>
                  <a:srgbClr val="222222"/>
                </a:solidFill>
                <a:latin typeface="Calibri" panose="020F0502020204030204" pitchFamily="34" charset="0"/>
              </a:rPr>
              <a:t>OLS Regression </a:t>
            </a:r>
            <a:r>
              <a:rPr lang="en-US" sz="2200" dirty="0">
                <a:solidFill>
                  <a:srgbClr val="222222"/>
                </a:solidFill>
                <a:latin typeface="Calibri" panose="020F0502020204030204" pitchFamily="34" charset="0"/>
              </a:rPr>
              <a:t>using </a:t>
            </a:r>
            <a:r>
              <a:rPr lang="en-US" sz="2200" b="1" i="1" dirty="0">
                <a:solidFill>
                  <a:srgbClr val="222222"/>
                </a:solidFill>
                <a:latin typeface="Calibri" panose="020F0502020204030204" pitchFamily="34" charset="0"/>
              </a:rPr>
              <a:t>StatsModels.api</a:t>
            </a:r>
          </a:p>
          <a:p>
            <a:pPr marL="0" indent="0">
              <a:buNone/>
            </a:pPr>
            <a:endParaRPr lang="en-IN" dirty="0"/>
          </a:p>
        </p:txBody>
      </p:sp>
      <p:sp>
        <p:nvSpPr>
          <p:cNvPr id="4" name="Date Placeholder 3">
            <a:extLst>
              <a:ext uri="{FF2B5EF4-FFF2-40B4-BE49-F238E27FC236}">
                <a16:creationId xmlns:a16="http://schemas.microsoft.com/office/drawing/2014/main" id="{1D7F4B26-B2FB-416E-9E98-05DA781133EC}"/>
              </a:ext>
            </a:extLst>
          </p:cNvPr>
          <p:cNvSpPr>
            <a:spLocks noGrp="1"/>
          </p:cNvSpPr>
          <p:nvPr>
            <p:ph type="dt" sz="half" idx="10"/>
          </p:nvPr>
        </p:nvSpPr>
        <p:spPr/>
        <p:txBody>
          <a:bodyPr/>
          <a:lstStyle/>
          <a:p>
            <a:fld id="{C220154F-A5EE-4C6E-82AA-FA9219A0D8FF}" type="datetime1">
              <a:rPr lang="en-US" smtClean="0"/>
              <a:t>11/11/2021</a:t>
            </a:fld>
            <a:endParaRPr lang="en-US"/>
          </a:p>
        </p:txBody>
      </p:sp>
    </p:spTree>
    <p:extLst>
      <p:ext uri="{BB962C8B-B14F-4D97-AF65-F5344CB8AC3E}">
        <p14:creationId xmlns:p14="http://schemas.microsoft.com/office/powerpoint/2010/main" val="137947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A922-B2F3-4AC7-9335-DC4B1818214F}"/>
              </a:ext>
            </a:extLst>
          </p:cNvPr>
          <p:cNvSpPr>
            <a:spLocks noGrp="1"/>
          </p:cNvSpPr>
          <p:nvPr>
            <p:ph type="title"/>
          </p:nvPr>
        </p:nvSpPr>
        <p:spPr>
          <a:xfrm>
            <a:off x="838200" y="365125"/>
            <a:ext cx="10300063" cy="1132749"/>
          </a:xfrm>
        </p:spPr>
        <p:txBody>
          <a:bodyPr>
            <a:normAutofit/>
          </a:bodyPr>
          <a:lstStyle/>
          <a:p>
            <a:r>
              <a:rPr lang="en-US" u="sng" dirty="0">
                <a:latin typeface="Calibri" panose="020F0502020204030204" pitchFamily="34" charset="0"/>
                <a:cs typeface="Calibri" panose="020F0502020204030204" pitchFamily="34" charset="0"/>
              </a:rPr>
              <a:t>Comparison of Linear Predictive Models</a:t>
            </a:r>
            <a:endParaRPr lang="en-IN" u="sng" dirty="0">
              <a:latin typeface="Calibri" panose="020F0502020204030204" pitchFamily="34" charset="0"/>
              <a:cs typeface="Calibri" panose="020F0502020204030204" pitchFamily="34" charset="0"/>
            </a:endParaRPr>
          </a:p>
        </p:txBody>
      </p:sp>
      <p:pic>
        <p:nvPicPr>
          <p:cNvPr id="15" name="Content Placeholder 14">
            <a:extLst>
              <a:ext uri="{FF2B5EF4-FFF2-40B4-BE49-F238E27FC236}">
                <a16:creationId xmlns:a16="http://schemas.microsoft.com/office/drawing/2014/main" id="{D9D8E45D-CB14-49FC-AAA5-02E61479CE78}"/>
              </a:ext>
            </a:extLst>
          </p:cNvPr>
          <p:cNvPicPr>
            <a:picLocks noGrp="1" noChangeAspect="1"/>
          </p:cNvPicPr>
          <p:nvPr>
            <p:ph idx="1"/>
          </p:nvPr>
        </p:nvPicPr>
        <p:blipFill>
          <a:blip r:embed="rId2"/>
          <a:stretch>
            <a:fillRect/>
          </a:stretch>
        </p:blipFill>
        <p:spPr>
          <a:xfrm>
            <a:off x="1276694" y="2672284"/>
            <a:ext cx="9638611" cy="2621507"/>
          </a:xfrm>
          <a:solidFill>
            <a:srgbClr val="0070C0"/>
          </a:solidFill>
          <a:ln w="19050">
            <a:solidFill>
              <a:schemeClr val="tx1">
                <a:lumMod val="50000"/>
                <a:lumOff val="50000"/>
              </a:schemeClr>
            </a:solidFill>
          </a:ln>
        </p:spPr>
      </p:pic>
      <p:sp>
        <p:nvSpPr>
          <p:cNvPr id="3" name="Date Placeholder 2">
            <a:extLst>
              <a:ext uri="{FF2B5EF4-FFF2-40B4-BE49-F238E27FC236}">
                <a16:creationId xmlns:a16="http://schemas.microsoft.com/office/drawing/2014/main" id="{EA4AC8C3-6263-42F9-A49D-56E9E7BA1BDC}"/>
              </a:ext>
            </a:extLst>
          </p:cNvPr>
          <p:cNvSpPr>
            <a:spLocks noGrp="1"/>
          </p:cNvSpPr>
          <p:nvPr>
            <p:ph type="dt" sz="half" idx="10"/>
          </p:nvPr>
        </p:nvSpPr>
        <p:spPr/>
        <p:txBody>
          <a:bodyPr/>
          <a:lstStyle/>
          <a:p>
            <a:fld id="{89686ABE-8E9A-432E-8E4B-93DB4119A2AD}" type="datetime1">
              <a:rPr lang="en-US" smtClean="0"/>
              <a:t>11/11/2021</a:t>
            </a:fld>
            <a:endParaRPr lang="en-US"/>
          </a:p>
        </p:txBody>
      </p:sp>
    </p:spTree>
    <p:extLst>
      <p:ext uri="{BB962C8B-B14F-4D97-AF65-F5344CB8AC3E}">
        <p14:creationId xmlns:p14="http://schemas.microsoft.com/office/powerpoint/2010/main" val="50778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2B8E-8D5E-4DDB-884D-AB36797D5DE1}"/>
              </a:ext>
            </a:extLst>
          </p:cNvPr>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Conclusion and Summary</a:t>
            </a:r>
            <a:endParaRPr lang="en-IN" u="sng"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BCDF6A9-AB85-4136-896A-2D861CDFD871}"/>
              </a:ext>
            </a:extLst>
          </p:cNvPr>
          <p:cNvSpPr>
            <a:spLocks noGrp="1"/>
          </p:cNvSpPr>
          <p:nvPr>
            <p:ph sz="half" idx="1"/>
          </p:nvPr>
        </p:nvSpPr>
        <p:spPr/>
        <p:txBody>
          <a:bodyPr>
            <a:normAutofit/>
          </a:bodyPr>
          <a:lstStyle/>
          <a:p>
            <a:pPr marL="0" indent="0">
              <a:buNone/>
            </a:pPr>
            <a:r>
              <a:rPr lang="en-US" sz="2200" dirty="0">
                <a:solidFill>
                  <a:srgbClr val="222222"/>
                </a:solidFill>
                <a:latin typeface="Calibri" panose="020F0502020204030204" pitchFamily="34" charset="0"/>
              </a:rPr>
              <a:t>Model with </a:t>
            </a:r>
            <a:r>
              <a:rPr lang="en-US" sz="2200" b="1" u="sng" dirty="0">
                <a:solidFill>
                  <a:srgbClr val="222222"/>
                </a:solidFill>
                <a:latin typeface="Calibri" panose="020F0502020204030204" pitchFamily="34" charset="0"/>
              </a:rPr>
              <a:t>Boiled Gravity </a:t>
            </a:r>
            <a:r>
              <a:rPr lang="en-US" sz="2200" dirty="0">
                <a:solidFill>
                  <a:srgbClr val="222222"/>
                </a:solidFill>
                <a:latin typeface="Calibri" panose="020F0502020204030204" pitchFamily="34" charset="0"/>
              </a:rPr>
              <a:t>as dependent variable seems the best fit since it has:</a:t>
            </a:r>
          </a:p>
          <a:p>
            <a:pPr marL="0" indent="0">
              <a:buNone/>
            </a:pPr>
            <a:endParaRPr lang="en-US" sz="2200" dirty="0">
              <a:solidFill>
                <a:srgbClr val="222222"/>
              </a:solidFill>
              <a:latin typeface="Calibri" panose="020F0502020204030204" pitchFamily="34" charset="0"/>
            </a:endParaRPr>
          </a:p>
          <a:p>
            <a:pPr lvl="1"/>
            <a:r>
              <a:rPr lang="en-US" sz="2000" dirty="0">
                <a:solidFill>
                  <a:srgbClr val="222222"/>
                </a:solidFill>
                <a:latin typeface="Calibri" panose="020F0502020204030204" pitchFamily="34" charset="0"/>
              </a:rPr>
              <a:t>High R2 value</a:t>
            </a:r>
          </a:p>
          <a:p>
            <a:pPr lvl="1"/>
            <a:r>
              <a:rPr lang="en-US" sz="2000" dirty="0">
                <a:solidFill>
                  <a:srgbClr val="222222"/>
                </a:solidFill>
                <a:latin typeface="Calibri" panose="020F0502020204030204" pitchFamily="34" charset="0"/>
              </a:rPr>
              <a:t>High Adj R2 value</a:t>
            </a:r>
          </a:p>
          <a:p>
            <a:pPr lvl="1"/>
            <a:r>
              <a:rPr lang="en-US" sz="2000" dirty="0">
                <a:solidFill>
                  <a:srgbClr val="222222"/>
                </a:solidFill>
                <a:latin typeface="Calibri" panose="020F0502020204030204" pitchFamily="34" charset="0"/>
              </a:rPr>
              <a:t>High F statistic</a:t>
            </a:r>
          </a:p>
          <a:p>
            <a:pPr lvl="1"/>
            <a:r>
              <a:rPr lang="en-US" sz="2000" dirty="0">
                <a:solidFill>
                  <a:srgbClr val="222222"/>
                </a:solidFill>
                <a:latin typeface="Calibri" panose="020F0502020204030204" pitchFamily="34" charset="0"/>
              </a:rPr>
              <a:t>Low P value for various independent variables, which makes null hypothesis to be rejected.</a:t>
            </a:r>
          </a:p>
          <a:p>
            <a:pPr lvl="1"/>
            <a:r>
              <a:rPr lang="en-US" sz="2000" dirty="0">
                <a:solidFill>
                  <a:srgbClr val="222222"/>
                </a:solidFill>
                <a:latin typeface="Calibri" panose="020F0502020204030204" pitchFamily="34" charset="0"/>
              </a:rPr>
              <a:t>When boiled gravity increases sugar concentration increases</a:t>
            </a:r>
          </a:p>
          <a:p>
            <a:pPr marL="457200" lvl="1" indent="-457200">
              <a:buNone/>
            </a:pPr>
            <a:r>
              <a:rPr lang="en-US" sz="2000" dirty="0">
                <a:solidFill>
                  <a:srgbClr val="222222"/>
                </a:solidFill>
                <a:latin typeface="Calibri" panose="020F0502020204030204" pitchFamily="34" charset="0"/>
              </a:rPr>
              <a:t>            </a:t>
            </a:r>
            <a:r>
              <a:rPr lang="en-IN" sz="1400" u="sng" dirty="0">
                <a:solidFill>
                  <a:srgbClr val="222222"/>
                </a:solidFill>
                <a:effectLst/>
                <a:latin typeface="Cambria" panose="02040503050406030204" pitchFamily="18" charset="0"/>
                <a:ea typeface="Times New Roman" panose="02020603050405020304" pitchFamily="18" charset="0"/>
                <a:cs typeface="Arial" panose="020B0604020202020204" pitchFamily="34" charset="0"/>
                <a:hlinkClick r:id="rId2"/>
              </a:rPr>
              <a:t>https://github.com/subbrisaravanan/Beer-Data-Set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457200">
              <a:buNone/>
            </a:pPr>
            <a:endParaRPr lang="en-US" sz="2000" dirty="0">
              <a:solidFill>
                <a:srgbClr val="222222"/>
              </a:solidFill>
              <a:latin typeface="Calibri" panose="020F0502020204030204" pitchFamily="34" charset="0"/>
            </a:endParaRPr>
          </a:p>
          <a:p>
            <a:pPr lvl="6"/>
            <a:endParaRPr lang="en-US" dirty="0"/>
          </a:p>
          <a:p>
            <a:pPr lvl="6"/>
            <a:endParaRPr lang="en-US" dirty="0"/>
          </a:p>
          <a:p>
            <a:endParaRPr lang="en-IN" dirty="0"/>
          </a:p>
        </p:txBody>
      </p:sp>
      <p:pic>
        <p:nvPicPr>
          <p:cNvPr id="5" name="Content Placeholder 4">
            <a:extLst>
              <a:ext uri="{FF2B5EF4-FFF2-40B4-BE49-F238E27FC236}">
                <a16:creationId xmlns:a16="http://schemas.microsoft.com/office/drawing/2014/main" id="{722B1B36-55BE-4D4A-B697-D0615DADE746}"/>
              </a:ext>
            </a:extLst>
          </p:cNvPr>
          <p:cNvPicPr>
            <a:picLocks noGrp="1" noChangeAspect="1"/>
          </p:cNvPicPr>
          <p:nvPr>
            <p:ph sz="half" idx="2"/>
          </p:nvPr>
        </p:nvPicPr>
        <p:blipFill>
          <a:blip r:embed="rId3"/>
          <a:stretch>
            <a:fillRect/>
          </a:stretch>
        </p:blipFill>
        <p:spPr>
          <a:xfrm>
            <a:off x="6172200" y="1825625"/>
            <a:ext cx="5027023" cy="4184558"/>
          </a:xfrm>
          <a:solidFill>
            <a:srgbClr val="0070C0"/>
          </a:solidFill>
          <a:ln w="19050">
            <a:solidFill>
              <a:schemeClr val="tx1">
                <a:lumMod val="50000"/>
                <a:lumOff val="50000"/>
              </a:schemeClr>
            </a:solidFill>
          </a:ln>
        </p:spPr>
      </p:pic>
      <p:sp>
        <p:nvSpPr>
          <p:cNvPr id="4" name="Date Placeholder 3">
            <a:extLst>
              <a:ext uri="{FF2B5EF4-FFF2-40B4-BE49-F238E27FC236}">
                <a16:creationId xmlns:a16="http://schemas.microsoft.com/office/drawing/2014/main" id="{3B80103A-E543-4681-817D-13760F907764}"/>
              </a:ext>
            </a:extLst>
          </p:cNvPr>
          <p:cNvSpPr>
            <a:spLocks noGrp="1"/>
          </p:cNvSpPr>
          <p:nvPr>
            <p:ph type="dt" sz="half" idx="10"/>
          </p:nvPr>
        </p:nvSpPr>
        <p:spPr/>
        <p:txBody>
          <a:bodyPr/>
          <a:lstStyle/>
          <a:p>
            <a:fld id="{4D0D9F4F-9EC7-47E9-9522-05FC8C799674}" type="datetime1">
              <a:rPr lang="en-US" smtClean="0"/>
              <a:t>11/11/2021</a:t>
            </a:fld>
            <a:endParaRPr lang="en-US" dirty="0"/>
          </a:p>
        </p:txBody>
      </p:sp>
      <p:pic>
        <p:nvPicPr>
          <p:cNvPr id="6" name="Picture 5">
            <a:extLst>
              <a:ext uri="{FF2B5EF4-FFF2-40B4-BE49-F238E27FC236}">
                <a16:creationId xmlns:a16="http://schemas.microsoft.com/office/drawing/2014/main" id="{EFCD0A3C-A02C-4205-A8EF-1D04EAA16AB2}"/>
              </a:ext>
            </a:extLst>
          </p:cNvPr>
          <p:cNvPicPr>
            <a:picLocks noChangeAspect="1"/>
          </p:cNvPicPr>
          <p:nvPr/>
        </p:nvPicPr>
        <p:blipFill>
          <a:blip r:embed="rId4"/>
          <a:stretch>
            <a:fillRect/>
          </a:stretch>
        </p:blipFill>
        <p:spPr>
          <a:xfrm>
            <a:off x="833132" y="5456002"/>
            <a:ext cx="788169" cy="443345"/>
          </a:xfrm>
          <a:prstGeom prst="rect">
            <a:avLst/>
          </a:prstGeom>
        </p:spPr>
      </p:pic>
    </p:spTree>
    <p:extLst>
      <p:ext uri="{BB962C8B-B14F-4D97-AF65-F5344CB8AC3E}">
        <p14:creationId xmlns:p14="http://schemas.microsoft.com/office/powerpoint/2010/main" val="720574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E2DB70E-E6B0-4498-A95C-A2B73826DE04}" vid="{020CC848-2306-4273-81E5-D60DE93176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493</TotalTime>
  <Words>1057</Words>
  <Application>Microsoft Office PowerPoint</Application>
  <PresentationFormat>Widescreen</PresentationFormat>
  <Paragraphs>169</Paragraphs>
  <Slides>36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Arial</vt:lpstr>
      <vt:lpstr>Calibri</vt:lpstr>
      <vt:lpstr>Cambria</vt:lpstr>
      <vt:lpstr>Trebuchet MS</vt:lpstr>
      <vt:lpstr>Office Theme</vt:lpstr>
      <vt:lpstr>Macro-Enabled Worksheet</vt:lpstr>
      <vt:lpstr>Data Modelling &amp; Statistical Analysis  Hands on</vt:lpstr>
      <vt:lpstr>Problem Statement</vt:lpstr>
      <vt:lpstr>Input Data Sample </vt:lpstr>
      <vt:lpstr>Merging of the Data Samples </vt:lpstr>
      <vt:lpstr>Data Segregation “without” Null Values</vt:lpstr>
      <vt:lpstr>Data Segregation “with” Null Values</vt:lpstr>
      <vt:lpstr>Statistical Analysis</vt:lpstr>
      <vt:lpstr>Comparison of Linear Predictive Models</vt:lpstr>
      <vt:lpstr>Conclusion and Summary</vt:lpstr>
      <vt:lpstr>Back up and Supporting Analysis</vt:lpstr>
      <vt:lpstr>Step 1</vt:lpstr>
      <vt:lpstr>Step 2</vt:lpstr>
      <vt:lpstr>Step 3</vt:lpstr>
      <vt:lpstr>Supporting Pointers</vt:lpstr>
      <vt:lpstr>Supporting Pointers</vt:lpstr>
      <vt:lpstr>Solution Proposal </vt:lpstr>
      <vt:lpstr>Mathematical Model of OLS</vt:lpstr>
      <vt:lpstr>Supporting Pointers</vt:lpstr>
      <vt:lpstr>Supporting Pointers</vt:lpstr>
      <vt:lpstr>Multivariate Modelling</vt:lpstr>
      <vt:lpstr>Steps Followed</vt:lpstr>
      <vt:lpstr>Predictive Modelling</vt:lpstr>
      <vt:lpstr>Style vs Size</vt:lpstr>
      <vt:lpstr>Style vs OG</vt:lpstr>
      <vt:lpstr>Style vs FG</vt:lpstr>
      <vt:lpstr>Style vs ABV</vt:lpstr>
      <vt:lpstr>Style vs IBU</vt:lpstr>
      <vt:lpstr>Style vs Color</vt:lpstr>
      <vt:lpstr>Style vs Boilsize</vt:lpstr>
      <vt:lpstr>Style vs Boiltime</vt:lpstr>
      <vt:lpstr>Style vs Mash Thickness</vt:lpstr>
      <vt:lpstr>Style vs Pitch Rate</vt:lpstr>
      <vt:lpstr>Style vs Primary Temp</vt:lpstr>
      <vt:lpstr>Challenges Faced in the Dataset</vt:lpstr>
      <vt:lpstr>Applications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WITH SIEMENS</dc:title>
  <dc:creator>Saravanan S</dc:creator>
  <cp:lastModifiedBy>Saravanan S</cp:lastModifiedBy>
  <cp:revision>54</cp:revision>
  <dcterms:created xsi:type="dcterms:W3CDTF">2021-11-05T11:26:32Z</dcterms:created>
  <dcterms:modified xsi:type="dcterms:W3CDTF">2021-11-11T09:44:26Z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6dbec8-95a8-4638-9f5f-bd076536645c_Enabled">
    <vt:lpwstr>true</vt:lpwstr>
  </property>
  <property fmtid="{D5CDD505-2E9C-101B-9397-08002B2CF9AE}" pid="3" name="MSIP_Label_ff6dbec8-95a8-4638-9f5f-bd076536645c_SetDate">
    <vt:lpwstr>2021-11-11T08:35:21Z</vt:lpwstr>
  </property>
  <property fmtid="{D5CDD505-2E9C-101B-9397-08002B2CF9AE}" pid="4" name="MSIP_Label_ff6dbec8-95a8-4638-9f5f-bd076536645c_Method">
    <vt:lpwstr>Standard</vt:lpwstr>
  </property>
  <property fmtid="{D5CDD505-2E9C-101B-9397-08002B2CF9AE}" pid="5" name="MSIP_Label_ff6dbec8-95a8-4638-9f5f-bd076536645c_Name">
    <vt:lpwstr>Restricted - Default</vt:lpwstr>
  </property>
  <property fmtid="{D5CDD505-2E9C-101B-9397-08002B2CF9AE}" pid="6" name="MSIP_Label_ff6dbec8-95a8-4638-9f5f-bd076536645c_SiteId">
    <vt:lpwstr>5dbf1add-202a-4b8d-815b-bf0fb024e033</vt:lpwstr>
  </property>
  <property fmtid="{D5CDD505-2E9C-101B-9397-08002B2CF9AE}" pid="7" name="MSIP_Label_ff6dbec8-95a8-4638-9f5f-bd076536645c_ActionId">
    <vt:lpwstr>8f6cfb6e-6367-4d37-a1b9-3592201b0ad3</vt:lpwstr>
  </property>
  <property fmtid="{D5CDD505-2E9C-101B-9397-08002B2CF9AE}" pid="8" name="MSIP_Label_ff6dbec8-95a8-4638-9f5f-bd076536645c_ContentBits">
    <vt:lpwstr>0</vt:lpwstr>
  </property>
</Properties>
</file>