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6" r:id="rId4"/>
    <p:sldId id="260" r:id="rId5"/>
    <p:sldId id="264" r:id="rId6"/>
    <p:sldId id="265" r:id="rId7"/>
    <p:sldId id="266" r:id="rId8"/>
    <p:sldId id="267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3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3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1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0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0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4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1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0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289BAE-223D-429F-9A66-F210AE4BB66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BEBC6D-A753-4F74-B9F4-517DA0F5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5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005" y="328016"/>
            <a:ext cx="8825658" cy="3329581"/>
          </a:xfrm>
        </p:spPr>
        <p:txBody>
          <a:bodyPr/>
          <a:lstStyle/>
          <a:p>
            <a:r>
              <a:rPr lang="en-US" b="1" dirty="0" smtClean="0"/>
              <a:t>PREDICTING HEART </a:t>
            </a:r>
            <a:r>
              <a:rPr lang="en-US" b="1" dirty="0" smtClean="0"/>
              <a:t>DISEASE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Presentation by,</a:t>
            </a:r>
          </a:p>
          <a:p>
            <a:r>
              <a:rPr lang="en-US" b="1" dirty="0" err="1" smtClean="0"/>
              <a:t>S.Saravanan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Data Science Research Scholar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99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RoC</a:t>
            </a:r>
            <a:r>
              <a:rPr lang="en-US" dirty="0" smtClean="0"/>
              <a:t>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49" y="3466043"/>
            <a:ext cx="4076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Chest pain type	</a:t>
            </a:r>
            <a:endParaRPr lang="en-US" dirty="0" smtClean="0"/>
          </a:p>
          <a:p>
            <a:r>
              <a:rPr lang="en-US" dirty="0" smtClean="0"/>
              <a:t>Thallium</a:t>
            </a:r>
            <a:r>
              <a:rPr lang="en-US" dirty="0"/>
              <a:t>	</a:t>
            </a:r>
          </a:p>
          <a:p>
            <a:r>
              <a:rPr lang="en-US" dirty="0" smtClean="0"/>
              <a:t>ST </a:t>
            </a:r>
            <a:r>
              <a:rPr lang="en-US" dirty="0"/>
              <a:t>depression	</a:t>
            </a: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vessels </a:t>
            </a:r>
            <a:r>
              <a:rPr lang="en-US" dirty="0" err="1" smtClean="0"/>
              <a:t>fluro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/>
              <a:t>HR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 depression in ECG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 depression in ECG</a:t>
            </a:r>
            <a:r>
              <a:rPr lang="en-US" dirty="0"/>
              <a:t> at entry indicates severe coronary lesions and large benefits of an early invasive treatment strategy in unstable coronary artery disease; the FRISC II </a:t>
            </a:r>
            <a:r>
              <a:rPr lang="en-US" b="1" dirty="0"/>
              <a:t>ECG</a:t>
            </a:r>
            <a:r>
              <a:rPr lang="en-US" dirty="0"/>
              <a:t> </a:t>
            </a:r>
            <a:r>
              <a:rPr lang="en-US" dirty="0" err="1"/>
              <a:t>substudy</a:t>
            </a:r>
            <a:r>
              <a:rPr lang="en-US" dirty="0"/>
              <a:t>. The Fast </a:t>
            </a:r>
            <a:r>
              <a:rPr lang="en-US" dirty="0" err="1"/>
              <a:t>Revascularisation</a:t>
            </a:r>
            <a:r>
              <a:rPr lang="en-US" dirty="0"/>
              <a:t> during </a:t>
            </a:r>
            <a:r>
              <a:rPr lang="en-US" dirty="0" err="1"/>
              <a:t>InStability</a:t>
            </a:r>
            <a:r>
              <a:rPr lang="en-US" dirty="0"/>
              <a:t> in Coronary artery disease.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1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Thallium </a:t>
            </a:r>
            <a:r>
              <a:rPr lang="en-US" b="1" dirty="0"/>
              <a:t>stress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thallium stress test </a:t>
            </a:r>
            <a:r>
              <a:rPr lang="en-US" dirty="0"/>
              <a:t>is a nuclear imaging test that shows how well blood flows into your heart while you’re exercising or at rest. This test is also called a cardiac or nuclear stress test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0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FCI is a novel technology to visualize coronary vessels and myocardial perfusion intraoperatively using the </a:t>
            </a:r>
            <a:r>
              <a:rPr lang="en-US" dirty="0" err="1"/>
              <a:t>indocyanine</a:t>
            </a:r>
            <a:r>
              <a:rPr lang="en-US" dirty="0"/>
              <a:t> green dye with an infrared-sensitive imaging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Heart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Heart Rate decides whether a person will get Heart disease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4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HEART </a:t>
            </a:r>
            <a:r>
              <a:rPr lang="en-US" b="1" dirty="0" smtClean="0"/>
              <a:t>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Heart disease</a:t>
            </a:r>
            <a:r>
              <a:rPr lang="en-US" dirty="0"/>
              <a:t> refers to any </a:t>
            </a:r>
            <a:r>
              <a:rPr lang="en-US" b="1" dirty="0"/>
              <a:t>condition</a:t>
            </a:r>
            <a:r>
              <a:rPr lang="en-US" dirty="0"/>
              <a:t> affecting the </a:t>
            </a:r>
            <a:r>
              <a:rPr lang="en-US" b="1" dirty="0"/>
              <a:t>heart</a:t>
            </a:r>
            <a:r>
              <a:rPr lang="en-US" dirty="0"/>
              <a:t>. There are many types, some of which are preventable. Unlike </a:t>
            </a:r>
            <a:r>
              <a:rPr lang="en-US" b="1" dirty="0"/>
              <a:t>cardiovascular disease</a:t>
            </a:r>
            <a:r>
              <a:rPr lang="en-US" dirty="0"/>
              <a:t>, which includes </a:t>
            </a:r>
            <a:r>
              <a:rPr lang="en-US" b="1" dirty="0"/>
              <a:t>problems</a:t>
            </a:r>
            <a:r>
              <a:rPr lang="en-US" dirty="0"/>
              <a:t> with the entire circulatory system, </a:t>
            </a:r>
            <a:r>
              <a:rPr lang="en-US" b="1" dirty="0"/>
              <a:t>heart disease</a:t>
            </a:r>
            <a:r>
              <a:rPr lang="en-US" dirty="0"/>
              <a:t> affects only the </a:t>
            </a:r>
            <a:r>
              <a:rPr lang="en-US" b="1" dirty="0"/>
              <a:t>heart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Arrhythmia. An arrhythmia is a </a:t>
            </a:r>
            <a:r>
              <a:rPr lang="en-US" b="1" dirty="0"/>
              <a:t>heart</a:t>
            </a:r>
            <a:r>
              <a:rPr lang="en-US" dirty="0"/>
              <a:t> rhythm abnormality.</a:t>
            </a:r>
          </a:p>
          <a:p>
            <a:r>
              <a:rPr lang="en-US" dirty="0"/>
              <a:t>Atherosclerosis. Atherosclerosis is a hardening of the arteries.</a:t>
            </a:r>
          </a:p>
          <a:p>
            <a:r>
              <a:rPr lang="en-US" dirty="0"/>
              <a:t>Cardiomyopathy. This condition causes the </a:t>
            </a:r>
            <a:r>
              <a:rPr lang="en-US" b="1" dirty="0"/>
              <a:t>heart's</a:t>
            </a:r>
            <a:r>
              <a:rPr lang="en-US" dirty="0"/>
              <a:t> muscles to harden or grow weak.</a:t>
            </a:r>
          </a:p>
          <a:p>
            <a:r>
              <a:rPr lang="en-US" dirty="0"/>
              <a:t>Congenital </a:t>
            </a:r>
            <a:r>
              <a:rPr lang="en-US" b="1" dirty="0"/>
              <a:t>heart defects</a:t>
            </a:r>
            <a:r>
              <a:rPr lang="en-US" dirty="0"/>
              <a:t>. ...</a:t>
            </a:r>
          </a:p>
          <a:p>
            <a:r>
              <a:rPr lang="en-US" dirty="0"/>
              <a:t>Coronary </a:t>
            </a:r>
            <a:r>
              <a:rPr lang="en-US" b="1" dirty="0"/>
              <a:t>artery disease</a:t>
            </a:r>
            <a:r>
              <a:rPr lang="en-US" dirty="0"/>
              <a:t> (CAD). ...</a:t>
            </a:r>
          </a:p>
          <a:p>
            <a:r>
              <a:rPr lang="en-US" b="1" dirty="0"/>
              <a:t>Heart</a:t>
            </a:r>
            <a:r>
              <a:rPr lang="en-US" dirty="0"/>
              <a:t> infections.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HEART DISEASE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 per the dataset, Heart disease is absent in most people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54056"/>
            <a:ext cx="4491036" cy="32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Disease </a:t>
            </a:r>
            <a:r>
              <a:rPr lang="en-US" dirty="0" smtClean="0"/>
              <a:t>Vs Age Group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may affect any age </a:t>
            </a:r>
            <a:r>
              <a:rPr lang="en-US" dirty="0" smtClean="0"/>
              <a:t>group, but more susceptibility is found in older age group above 50.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2" y="2501096"/>
            <a:ext cx="4262436" cy="31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</a:t>
            </a:r>
            <a:r>
              <a:rPr lang="en-US" dirty="0"/>
              <a:t>Vs </a:t>
            </a:r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Heart Disease affects </a:t>
            </a:r>
            <a:r>
              <a:rPr lang="en-US" dirty="0" smtClean="0"/>
              <a:t>patients whose BP </a:t>
            </a:r>
            <a:r>
              <a:rPr lang="en-US" dirty="0" smtClean="0"/>
              <a:t>above 120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249467"/>
            <a:ext cx="4721350" cy="362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Vs </a:t>
            </a:r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 cholesterol above 250, there is a good chance of heart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560320"/>
            <a:ext cx="4545429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Vs </a:t>
            </a:r>
            <a:r>
              <a:rPr lang="en-US" dirty="0" smtClean="0"/>
              <a:t>ST Depression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When ST depression curve is more than 0.6, there is a high chance of heart disease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47923"/>
            <a:ext cx="4533898" cy="34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Model is used</a:t>
            </a:r>
          </a:p>
          <a:p>
            <a:r>
              <a:rPr lang="en-US" dirty="0" smtClean="0"/>
              <a:t>Accuracy Score – </a:t>
            </a:r>
            <a:r>
              <a:rPr lang="en-US" dirty="0" smtClean="0"/>
              <a:t>79</a:t>
            </a:r>
            <a:r>
              <a:rPr lang="en-US" dirty="0" smtClean="0"/>
              <a:t>%</a:t>
            </a:r>
          </a:p>
          <a:p>
            <a:r>
              <a:rPr lang="en-US" dirty="0" smtClean="0"/>
              <a:t>Recall Value – </a:t>
            </a:r>
            <a:r>
              <a:rPr lang="en-US" dirty="0" smtClean="0"/>
              <a:t>62.5%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227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PREDICTING HEART DISEASE </vt:lpstr>
      <vt:lpstr>HEART DISEASE</vt:lpstr>
      <vt:lpstr>TYPES </vt:lpstr>
      <vt:lpstr>HEART DISEASE</vt:lpstr>
      <vt:lpstr>Heart Disease Vs Age Group</vt:lpstr>
      <vt:lpstr>Heart Disease Vs BP</vt:lpstr>
      <vt:lpstr>Heart Disease Vs Cholesterol</vt:lpstr>
      <vt:lpstr>Heart Disease Vs ST Depression</vt:lpstr>
      <vt:lpstr>Model</vt:lpstr>
      <vt:lpstr>RoC Curve</vt:lpstr>
      <vt:lpstr>Features of Importance</vt:lpstr>
      <vt:lpstr>ST depression in ECG</vt:lpstr>
      <vt:lpstr>Thallium stress test</vt:lpstr>
      <vt:lpstr>FCI</vt:lpstr>
      <vt:lpstr>Maximum Heart Rate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</dc:title>
  <dc:creator>Subramanian M</dc:creator>
  <cp:lastModifiedBy>Subramanian M</cp:lastModifiedBy>
  <cp:revision>25</cp:revision>
  <dcterms:created xsi:type="dcterms:W3CDTF">2021-07-01T08:47:52Z</dcterms:created>
  <dcterms:modified xsi:type="dcterms:W3CDTF">2021-07-04T11:54:15Z</dcterms:modified>
</cp:coreProperties>
</file>