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979D-F9A5-BB00-BC2A-7DEBB7F7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E18D-1DFD-BF32-E8C7-F099463B0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ECCE-9724-A137-7556-A7AA0041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9F22-25F8-C728-C7C1-5C8F5B1E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90F8-8500-004A-9EFF-C58F65E1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8C66-9734-BAB6-6EBF-87A5BFDC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4044-6CBA-FF37-DE76-789D6B1A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72F7-9884-6EE9-82D3-503A418F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DCEF-DB0B-2B41-4BF3-3364532B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0867-0FBB-9FBF-030E-4C6AFC03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3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E8B81-CFE8-C5C1-E4C5-7A7B68147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02031-BCEA-31EC-4385-F5599540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E544-B53B-62C0-D781-B5283AEE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BBC1-D554-73B6-EAF2-FFF45B3D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549C-6B4F-FAEE-6D8C-049B0187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5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D1B8-DE3B-E871-FD53-85CE9D4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30A6-C19E-5C58-4080-749A046F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2A5B-58E8-E960-6AD4-621B21E0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4B13-9400-B0C0-6D9A-AC4B27B5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950A-52D1-DBB0-DA43-77BF1F3F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D8DE-9F87-7612-B9A7-CAF55523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07EC0-3F72-3BF0-DF8A-1A52FF0E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55E9-831B-8984-B3C2-E4C1D936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F168-8015-C097-3FC3-45BF08C5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57F5-63AF-BEC4-E92A-79644A07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DCC8-F720-40EB-B194-F4F30808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5D16-D1B2-4CEE-2D15-6596C3079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383DF-0396-6975-947C-D14C5ECA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6F470-C7F2-8746-A9FB-FBE27006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C053-DAFD-652E-1CAE-4ADA6BC7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7E72-4B85-B785-C6D0-230147C0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6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D73-1BD2-B390-7425-63276BB7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D36B-AEFF-BA94-C4E3-7ACFB6FE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8C8BC-C278-7BD7-F218-AC45F95A7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C14FE-3EE6-60E7-77B1-9310816EC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38184-C7F0-A104-8573-73B39A85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191A3-CA2C-21F2-A63D-D7AAB171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DEE48-8D4A-440C-411F-C4A7F380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8F8D2-98A7-20C3-67D6-51F94F2C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E180-EB17-317A-4C2C-5500DD0C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66426-C7BE-B978-6599-4CA7965E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ECBB8-79DB-1051-9A1E-A62A3BA0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5DA56-336D-7D5E-9EB4-83B73F7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3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82DCE-AF2A-BCE3-9445-2FD50BE0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253C4-C1AA-9850-96A9-20C6BC7E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66095-2AAE-A619-74E8-0431E181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2E4B-1A8A-9D4B-366B-E10BDCCA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6F09-837D-7DA3-2B86-4A3A1C89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6A69-B02A-5377-6869-B7ED9C5F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21954-FC99-2B49-32C9-AAE9C0A0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63799-CFD8-4134-C8CA-AE3A0991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1CD4F-DE51-24E9-17DE-0A107781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2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C8A8-8904-9DF9-0B92-BF113D96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AC07A-56FF-2248-2F36-93A1EE17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EA4DA-4A76-EBC3-77D4-D8E67353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34A9-65A7-57B2-9C03-560D9A85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534E-9E3F-517C-FC15-0BF29B77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8AD76-9C4F-68AB-652E-29B48ABB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756B8-6BF1-6FCE-2352-EA27CE22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565BA-1F96-8CAB-F739-A0CACF6D5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1AF9-1653-67BE-80BA-F69B35134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AD4F-235F-4143-BC9B-DD09088E8E5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C356-FD67-D17D-B3E4-AC4F5C7C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C1F9-4819-64AD-56C8-B78AFB59A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5B9B-3EA6-49F8-B3E6-ECE50235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7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3F479-A801-2791-9C17-18302520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AI-Driven System for Behavioral Analysis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1" name="Freeform: Shape 23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24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7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598BC2-B732-70BE-78CB-9E041A64700E}"/>
              </a:ext>
            </a:extLst>
          </p:cNvPr>
          <p:cNvSpPr/>
          <p:nvPr/>
        </p:nvSpPr>
        <p:spPr>
          <a:xfrm>
            <a:off x="0" y="3204"/>
            <a:ext cx="12192000" cy="68515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8F89D-C08F-8D4F-FABE-2314B0E72D35}"/>
              </a:ext>
            </a:extLst>
          </p:cNvPr>
          <p:cNvSpPr txBox="1"/>
          <p:nvPr/>
        </p:nvSpPr>
        <p:spPr>
          <a:xfrm>
            <a:off x="5239590" y="29920"/>
            <a:ext cx="178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MindMetrics</a:t>
            </a: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825D251-93A4-B74E-EB44-20928B927CAB}"/>
              </a:ext>
            </a:extLst>
          </p:cNvPr>
          <p:cNvSpPr/>
          <p:nvPr/>
        </p:nvSpPr>
        <p:spPr>
          <a:xfrm rot="5400000">
            <a:off x="1574021" y="-9114"/>
            <a:ext cx="763208" cy="3449232"/>
          </a:xfrm>
          <a:custGeom>
            <a:avLst/>
            <a:gdLst>
              <a:gd name="connsiteX0" fmla="*/ 1060704 w 1060704"/>
              <a:gd name="connsiteY0" fmla="*/ 914400 h 10012018"/>
              <a:gd name="connsiteX1" fmla="*/ 696004 w 1060704"/>
              <a:gd name="connsiteY1" fmla="*/ 914400 h 10012018"/>
              <a:gd name="connsiteX2" fmla="*/ 696004 w 1060704"/>
              <a:gd name="connsiteY2" fmla="*/ 10012018 h 10012018"/>
              <a:gd name="connsiteX3" fmla="*/ 364700 w 1060704"/>
              <a:gd name="connsiteY3" fmla="*/ 10012018 h 10012018"/>
              <a:gd name="connsiteX4" fmla="*/ 364700 w 1060704"/>
              <a:gd name="connsiteY4" fmla="*/ 914400 h 10012018"/>
              <a:gd name="connsiteX5" fmla="*/ 0 w 1060704"/>
              <a:gd name="connsiteY5" fmla="*/ 914400 h 10012018"/>
              <a:gd name="connsiteX6" fmla="*/ 530352 w 1060704"/>
              <a:gd name="connsiteY6" fmla="*/ 0 h 1001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704" h="10012018">
                <a:moveTo>
                  <a:pt x="1060704" y="914400"/>
                </a:moveTo>
                <a:lnTo>
                  <a:pt x="696004" y="914400"/>
                </a:lnTo>
                <a:lnTo>
                  <a:pt x="696004" y="10012018"/>
                </a:lnTo>
                <a:lnTo>
                  <a:pt x="364700" y="10012018"/>
                </a:lnTo>
                <a:lnTo>
                  <a:pt x="364700" y="914400"/>
                </a:lnTo>
                <a:lnTo>
                  <a:pt x="0" y="914400"/>
                </a:lnTo>
                <a:lnTo>
                  <a:pt x="5303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84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37D9A54-9993-5067-0EE2-15EC24102651}"/>
              </a:ext>
            </a:extLst>
          </p:cNvPr>
          <p:cNvCxnSpPr>
            <a:cxnSpLocks/>
          </p:cNvCxnSpPr>
          <p:nvPr/>
        </p:nvCxnSpPr>
        <p:spPr>
          <a:xfrm>
            <a:off x="873729" y="931899"/>
            <a:ext cx="0" cy="64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8B1F924-2EB9-6B5B-4F4F-9E6B37DC4220}"/>
              </a:ext>
            </a:extLst>
          </p:cNvPr>
          <p:cNvCxnSpPr>
            <a:cxnSpLocks/>
          </p:cNvCxnSpPr>
          <p:nvPr/>
        </p:nvCxnSpPr>
        <p:spPr>
          <a:xfrm>
            <a:off x="1955625" y="1758713"/>
            <a:ext cx="0" cy="6265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EE933D3-E570-6C98-5696-15F880862DCD}"/>
              </a:ext>
            </a:extLst>
          </p:cNvPr>
          <p:cNvCxnSpPr>
            <a:cxnSpLocks/>
          </p:cNvCxnSpPr>
          <p:nvPr/>
        </p:nvCxnSpPr>
        <p:spPr>
          <a:xfrm>
            <a:off x="2899951" y="968071"/>
            <a:ext cx="0" cy="64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FEB60BC-0879-F154-0A18-F9D1EFBA0D2C}"/>
              </a:ext>
            </a:extLst>
          </p:cNvPr>
          <p:cNvSpPr/>
          <p:nvPr/>
        </p:nvSpPr>
        <p:spPr>
          <a:xfrm>
            <a:off x="312096" y="432435"/>
            <a:ext cx="1741897" cy="52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and Preprocessing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A88411B-C7B2-55AB-C53B-DB974CFEABE1}"/>
              </a:ext>
            </a:extLst>
          </p:cNvPr>
          <p:cNvSpPr/>
          <p:nvPr/>
        </p:nvSpPr>
        <p:spPr>
          <a:xfrm>
            <a:off x="1239435" y="2418096"/>
            <a:ext cx="2729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 Tune(Q-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81C90C-F294-4E8A-0563-AEF11395DD8C}"/>
              </a:ext>
            </a:extLst>
          </p:cNvPr>
          <p:cNvSpPr txBox="1"/>
          <p:nvPr/>
        </p:nvSpPr>
        <p:spPr>
          <a:xfrm>
            <a:off x="932639" y="1530651"/>
            <a:ext cx="1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LLM Fine Tuning</a:t>
            </a:r>
            <a:endParaRPr lang="en-IN" b="1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C5C016E-6E26-8598-0813-C5DFD722874A}"/>
              </a:ext>
            </a:extLst>
          </p:cNvPr>
          <p:cNvSpPr/>
          <p:nvPr/>
        </p:nvSpPr>
        <p:spPr>
          <a:xfrm>
            <a:off x="2458113" y="578020"/>
            <a:ext cx="1168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IN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935FAF5-436D-1B05-2D49-697A5003B6AA}"/>
              </a:ext>
            </a:extLst>
          </p:cNvPr>
          <p:cNvGrpSpPr/>
          <p:nvPr/>
        </p:nvGrpSpPr>
        <p:grpSpPr>
          <a:xfrm>
            <a:off x="7877449" y="202025"/>
            <a:ext cx="2645757" cy="2576613"/>
            <a:chOff x="792653" y="1460664"/>
            <a:chExt cx="4462188" cy="4246096"/>
          </a:xfrm>
        </p:grpSpPr>
        <p:sp>
          <p:nvSpPr>
            <p:cNvPr id="245" name="Freeform 70">
              <a:extLst>
                <a:ext uri="{FF2B5EF4-FFF2-40B4-BE49-F238E27FC236}">
                  <a16:creationId xmlns:a16="http://schemas.microsoft.com/office/drawing/2014/main" id="{B4F70BE5-80F3-4E18-6E0C-245A8861A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671" y="5214039"/>
              <a:ext cx="724590" cy="492721"/>
            </a:xfrm>
            <a:custGeom>
              <a:avLst/>
              <a:gdLst>
                <a:gd name="T0" fmla="*/ 0 w 100"/>
                <a:gd name="T1" fmla="*/ 48 h 68"/>
                <a:gd name="T2" fmla="*/ 4 w 100"/>
                <a:gd name="T3" fmla="*/ 51 h 68"/>
                <a:gd name="T4" fmla="*/ 92 w 100"/>
                <a:gd name="T5" fmla="*/ 27 h 68"/>
                <a:gd name="T6" fmla="*/ 100 w 100"/>
                <a:gd name="T7" fmla="*/ 0 h 68"/>
                <a:gd name="T8" fmla="*/ 0 w 100"/>
                <a:gd name="T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0" y="48"/>
                  </a:moveTo>
                  <a:cubicBezTo>
                    <a:pt x="1" y="48"/>
                    <a:pt x="3" y="50"/>
                    <a:pt x="4" y="51"/>
                  </a:cubicBezTo>
                  <a:cubicBezTo>
                    <a:pt x="35" y="68"/>
                    <a:pt x="74" y="58"/>
                    <a:pt x="92" y="27"/>
                  </a:cubicBezTo>
                  <a:cubicBezTo>
                    <a:pt x="97" y="18"/>
                    <a:pt x="100" y="9"/>
                    <a:pt x="100" y="0"/>
                  </a:cubicBezTo>
                  <a:cubicBezTo>
                    <a:pt x="70" y="23"/>
                    <a:pt x="36" y="39"/>
                    <a:pt x="0" y="4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6" name="Freeform 72">
              <a:extLst>
                <a:ext uri="{FF2B5EF4-FFF2-40B4-BE49-F238E27FC236}">
                  <a16:creationId xmlns:a16="http://schemas.microsoft.com/office/drawing/2014/main" id="{5D5AC29E-23C8-AD5A-6C62-786CE4666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919" y="3085355"/>
              <a:ext cx="334922" cy="806710"/>
            </a:xfrm>
            <a:custGeom>
              <a:avLst/>
              <a:gdLst>
                <a:gd name="T0" fmla="*/ 8 w 46"/>
                <a:gd name="T1" fmla="*/ 111 h 111"/>
                <a:gd name="T2" fmla="*/ 28 w 46"/>
                <a:gd name="T3" fmla="*/ 90 h 111"/>
                <a:gd name="T4" fmla="*/ 4 w 46"/>
                <a:gd name="T5" fmla="*/ 2 h 111"/>
                <a:gd name="T6" fmla="*/ 0 w 46"/>
                <a:gd name="T7" fmla="*/ 0 h 111"/>
                <a:gd name="T8" fmla="*/ 8 w 4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1">
                  <a:moveTo>
                    <a:pt x="8" y="111"/>
                  </a:moveTo>
                  <a:cubicBezTo>
                    <a:pt x="16" y="106"/>
                    <a:pt x="23" y="99"/>
                    <a:pt x="28" y="90"/>
                  </a:cubicBezTo>
                  <a:cubicBezTo>
                    <a:pt x="46" y="59"/>
                    <a:pt x="35" y="20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0" y="35"/>
                    <a:pt x="13" y="73"/>
                    <a:pt x="8" y="11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796DDD9B-80A3-35DF-6FE5-146438478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583" y="1756940"/>
              <a:ext cx="674674" cy="508823"/>
            </a:xfrm>
            <a:custGeom>
              <a:avLst/>
              <a:gdLst>
                <a:gd name="T0" fmla="*/ 0 w 93"/>
                <a:gd name="T1" fmla="*/ 64 h 70"/>
                <a:gd name="T2" fmla="*/ 65 w 93"/>
                <a:gd name="T3" fmla="*/ 0 h 70"/>
                <a:gd name="T4" fmla="*/ 93 w 93"/>
                <a:gd name="T5" fmla="*/ 7 h 70"/>
                <a:gd name="T6" fmla="*/ 0 w 93"/>
                <a:gd name="T7" fmla="*/ 70 h 70"/>
                <a:gd name="T8" fmla="*/ 0 w 93"/>
                <a:gd name="T9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75" y="0"/>
                    <a:pt x="84" y="2"/>
                    <a:pt x="93" y="7"/>
                  </a:cubicBezTo>
                  <a:cubicBezTo>
                    <a:pt x="93" y="7"/>
                    <a:pt x="26" y="43"/>
                    <a:pt x="0" y="70"/>
                  </a:cubicBezTo>
                  <a:cubicBezTo>
                    <a:pt x="0" y="70"/>
                    <a:pt x="0" y="66"/>
                    <a:pt x="0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7095E07F-2CCE-D853-597B-25E2D464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67" y="1756940"/>
              <a:ext cx="674674" cy="508823"/>
            </a:xfrm>
            <a:custGeom>
              <a:avLst/>
              <a:gdLst>
                <a:gd name="T0" fmla="*/ 93 w 93"/>
                <a:gd name="T1" fmla="*/ 70 h 70"/>
                <a:gd name="T2" fmla="*/ 93 w 93"/>
                <a:gd name="T3" fmla="*/ 64 h 70"/>
                <a:gd name="T4" fmla="*/ 28 w 93"/>
                <a:gd name="T5" fmla="*/ 0 h 70"/>
                <a:gd name="T6" fmla="*/ 0 w 93"/>
                <a:gd name="T7" fmla="*/ 6 h 70"/>
                <a:gd name="T8" fmla="*/ 93 w 93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93" y="70"/>
                  </a:moveTo>
                  <a:cubicBezTo>
                    <a:pt x="93" y="69"/>
                    <a:pt x="93" y="66"/>
                    <a:pt x="93" y="64"/>
                  </a:cubicBezTo>
                  <a:cubicBezTo>
                    <a:pt x="93" y="29"/>
                    <a:pt x="64" y="0"/>
                    <a:pt x="28" y="0"/>
                  </a:cubicBezTo>
                  <a:cubicBezTo>
                    <a:pt x="18" y="0"/>
                    <a:pt x="9" y="2"/>
                    <a:pt x="0" y="6"/>
                  </a:cubicBezTo>
                  <a:cubicBezTo>
                    <a:pt x="35" y="21"/>
                    <a:pt x="67" y="43"/>
                    <a:pt x="93" y="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5BEB79BF-3C17-5CC0-8DFF-573D9225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653" y="3071187"/>
              <a:ext cx="333311" cy="806710"/>
            </a:xfrm>
            <a:custGeom>
              <a:avLst/>
              <a:gdLst>
                <a:gd name="T0" fmla="*/ 46 w 46"/>
                <a:gd name="T1" fmla="*/ 0 h 111"/>
                <a:gd name="T2" fmla="*/ 42 w 46"/>
                <a:gd name="T3" fmla="*/ 2 h 111"/>
                <a:gd name="T4" fmla="*/ 18 w 46"/>
                <a:gd name="T5" fmla="*/ 90 h 111"/>
                <a:gd name="T6" fmla="*/ 38 w 46"/>
                <a:gd name="T7" fmla="*/ 111 h 111"/>
                <a:gd name="T8" fmla="*/ 46 w 46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1">
                  <a:moveTo>
                    <a:pt x="46" y="0"/>
                  </a:moveTo>
                  <a:cubicBezTo>
                    <a:pt x="45" y="0"/>
                    <a:pt x="43" y="1"/>
                    <a:pt x="42" y="2"/>
                  </a:cubicBezTo>
                  <a:cubicBezTo>
                    <a:pt x="11" y="20"/>
                    <a:pt x="0" y="59"/>
                    <a:pt x="18" y="90"/>
                  </a:cubicBezTo>
                  <a:cubicBezTo>
                    <a:pt x="23" y="99"/>
                    <a:pt x="30" y="106"/>
                    <a:pt x="38" y="111"/>
                  </a:cubicBezTo>
                  <a:cubicBezTo>
                    <a:pt x="33" y="73"/>
                    <a:pt x="36" y="35"/>
                    <a:pt x="46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FA807603-6AB7-3D22-A8B1-56440F3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621" y="5199871"/>
              <a:ext cx="726200" cy="492721"/>
            </a:xfrm>
            <a:custGeom>
              <a:avLst/>
              <a:gdLst>
                <a:gd name="T0" fmla="*/ 0 w 100"/>
                <a:gd name="T1" fmla="*/ 0 h 68"/>
                <a:gd name="T2" fmla="*/ 8 w 100"/>
                <a:gd name="T3" fmla="*/ 27 h 68"/>
                <a:gd name="T4" fmla="*/ 96 w 100"/>
                <a:gd name="T5" fmla="*/ 51 h 68"/>
                <a:gd name="T6" fmla="*/ 100 w 100"/>
                <a:gd name="T7" fmla="*/ 48 h 68"/>
                <a:gd name="T8" fmla="*/ 0 w 10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0" y="0"/>
                  </a:moveTo>
                  <a:cubicBezTo>
                    <a:pt x="0" y="9"/>
                    <a:pt x="3" y="18"/>
                    <a:pt x="8" y="27"/>
                  </a:cubicBezTo>
                  <a:cubicBezTo>
                    <a:pt x="26" y="58"/>
                    <a:pt x="65" y="68"/>
                    <a:pt x="96" y="51"/>
                  </a:cubicBezTo>
                  <a:cubicBezTo>
                    <a:pt x="97" y="50"/>
                    <a:pt x="100" y="48"/>
                    <a:pt x="100" y="48"/>
                  </a:cubicBezTo>
                  <a:cubicBezTo>
                    <a:pt x="64" y="39"/>
                    <a:pt x="30" y="23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1" name="Oval 66">
              <a:extLst>
                <a:ext uri="{FF2B5EF4-FFF2-40B4-BE49-F238E27FC236}">
                  <a16:creationId xmlns:a16="http://schemas.microsoft.com/office/drawing/2014/main" id="{A1F1A234-35B2-BDBF-01B8-77826DA7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892" y="1655497"/>
              <a:ext cx="3967534" cy="39643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2" name="Freeform 69">
              <a:extLst>
                <a:ext uri="{FF2B5EF4-FFF2-40B4-BE49-F238E27FC236}">
                  <a16:creationId xmlns:a16="http://schemas.microsoft.com/office/drawing/2014/main" id="{E6945E1C-2FDE-DDF6-E0A0-FC0636ED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27" y="3493058"/>
              <a:ext cx="1545793" cy="2075547"/>
            </a:xfrm>
            <a:custGeom>
              <a:avLst/>
              <a:gdLst>
                <a:gd name="T0" fmla="*/ 43 w 213"/>
                <a:gd name="T1" fmla="*/ 167 h 286"/>
                <a:gd name="T2" fmla="*/ 168 w 213"/>
                <a:gd name="T3" fmla="*/ 286 h 286"/>
                <a:gd name="T4" fmla="*/ 146 w 213"/>
                <a:gd name="T5" fmla="*/ 263 h 286"/>
                <a:gd name="T6" fmla="*/ 145 w 213"/>
                <a:gd name="T7" fmla="*/ 262 h 286"/>
                <a:gd name="T8" fmla="*/ 137 w 213"/>
                <a:gd name="T9" fmla="*/ 234 h 286"/>
                <a:gd name="T10" fmla="*/ 169 w 213"/>
                <a:gd name="T11" fmla="*/ 174 h 286"/>
                <a:gd name="T12" fmla="*/ 194 w 213"/>
                <a:gd name="T13" fmla="*/ 80 h 286"/>
                <a:gd name="T14" fmla="*/ 100 w 213"/>
                <a:gd name="T15" fmla="*/ 55 h 286"/>
                <a:gd name="T16" fmla="*/ 32 w 213"/>
                <a:gd name="T17" fmla="*/ 53 h 286"/>
                <a:gd name="T18" fmla="*/ 12 w 213"/>
                <a:gd name="T19" fmla="*/ 32 h 286"/>
                <a:gd name="T20" fmla="*/ 11 w 213"/>
                <a:gd name="T21" fmla="*/ 31 h 286"/>
                <a:gd name="T22" fmla="*/ 3 w 213"/>
                <a:gd name="T23" fmla="*/ 0 h 286"/>
                <a:gd name="T24" fmla="*/ 43 w 213"/>
                <a:gd name="T25" fmla="*/ 1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86">
                  <a:moveTo>
                    <a:pt x="43" y="167"/>
                  </a:moveTo>
                  <a:cubicBezTo>
                    <a:pt x="74" y="220"/>
                    <a:pt x="118" y="260"/>
                    <a:pt x="168" y="286"/>
                  </a:cubicBezTo>
                  <a:cubicBezTo>
                    <a:pt x="159" y="280"/>
                    <a:pt x="152" y="273"/>
                    <a:pt x="146" y="263"/>
                  </a:cubicBezTo>
                  <a:cubicBezTo>
                    <a:pt x="145" y="263"/>
                    <a:pt x="145" y="262"/>
                    <a:pt x="145" y="262"/>
                  </a:cubicBezTo>
                  <a:cubicBezTo>
                    <a:pt x="140" y="253"/>
                    <a:pt x="137" y="244"/>
                    <a:pt x="137" y="234"/>
                  </a:cubicBezTo>
                  <a:cubicBezTo>
                    <a:pt x="135" y="211"/>
                    <a:pt x="147" y="187"/>
                    <a:pt x="169" y="174"/>
                  </a:cubicBezTo>
                  <a:cubicBezTo>
                    <a:pt x="201" y="155"/>
                    <a:pt x="213" y="113"/>
                    <a:pt x="194" y="80"/>
                  </a:cubicBezTo>
                  <a:cubicBezTo>
                    <a:pt x="175" y="48"/>
                    <a:pt x="133" y="36"/>
                    <a:pt x="100" y="55"/>
                  </a:cubicBezTo>
                  <a:cubicBezTo>
                    <a:pt x="78" y="68"/>
                    <a:pt x="52" y="66"/>
                    <a:pt x="32" y="53"/>
                  </a:cubicBezTo>
                  <a:cubicBezTo>
                    <a:pt x="24" y="48"/>
                    <a:pt x="17" y="41"/>
                    <a:pt x="12" y="32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6" y="21"/>
                    <a:pt x="3" y="10"/>
                    <a:pt x="3" y="0"/>
                  </a:cubicBezTo>
                  <a:cubicBezTo>
                    <a:pt x="0" y="56"/>
                    <a:pt x="13" y="115"/>
                    <a:pt x="43" y="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3" name="Freeform 71">
              <a:extLst>
                <a:ext uri="{FF2B5EF4-FFF2-40B4-BE49-F238E27FC236}">
                  <a16:creationId xmlns:a16="http://schemas.microsoft.com/office/drawing/2014/main" id="{00E1E842-058A-0FA9-3592-AAD0B7E00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72" y="3507227"/>
              <a:ext cx="1545793" cy="2075547"/>
            </a:xfrm>
            <a:custGeom>
              <a:avLst/>
              <a:gdLst>
                <a:gd name="T0" fmla="*/ 170 w 213"/>
                <a:gd name="T1" fmla="*/ 167 h 286"/>
                <a:gd name="T2" fmla="*/ 210 w 213"/>
                <a:gd name="T3" fmla="*/ 0 h 286"/>
                <a:gd name="T4" fmla="*/ 202 w 213"/>
                <a:gd name="T5" fmla="*/ 31 h 286"/>
                <a:gd name="T6" fmla="*/ 201 w 213"/>
                <a:gd name="T7" fmla="*/ 32 h 286"/>
                <a:gd name="T8" fmla="*/ 181 w 213"/>
                <a:gd name="T9" fmla="*/ 53 h 286"/>
                <a:gd name="T10" fmla="*/ 113 w 213"/>
                <a:gd name="T11" fmla="*/ 55 h 286"/>
                <a:gd name="T12" fmla="*/ 19 w 213"/>
                <a:gd name="T13" fmla="*/ 80 h 286"/>
                <a:gd name="T14" fmla="*/ 44 w 213"/>
                <a:gd name="T15" fmla="*/ 174 h 286"/>
                <a:gd name="T16" fmla="*/ 76 w 213"/>
                <a:gd name="T17" fmla="*/ 234 h 286"/>
                <a:gd name="T18" fmla="*/ 68 w 213"/>
                <a:gd name="T19" fmla="*/ 262 h 286"/>
                <a:gd name="T20" fmla="*/ 67 w 213"/>
                <a:gd name="T21" fmla="*/ 263 h 286"/>
                <a:gd name="T22" fmla="*/ 45 w 213"/>
                <a:gd name="T23" fmla="*/ 286 h 286"/>
                <a:gd name="T24" fmla="*/ 170 w 213"/>
                <a:gd name="T25" fmla="*/ 1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86">
                  <a:moveTo>
                    <a:pt x="170" y="167"/>
                  </a:moveTo>
                  <a:cubicBezTo>
                    <a:pt x="200" y="115"/>
                    <a:pt x="213" y="56"/>
                    <a:pt x="210" y="0"/>
                  </a:cubicBezTo>
                  <a:cubicBezTo>
                    <a:pt x="210" y="10"/>
                    <a:pt x="207" y="21"/>
                    <a:pt x="202" y="31"/>
                  </a:cubicBezTo>
                  <a:cubicBezTo>
                    <a:pt x="201" y="31"/>
                    <a:pt x="201" y="31"/>
                    <a:pt x="201" y="32"/>
                  </a:cubicBezTo>
                  <a:cubicBezTo>
                    <a:pt x="196" y="41"/>
                    <a:pt x="189" y="48"/>
                    <a:pt x="181" y="53"/>
                  </a:cubicBezTo>
                  <a:cubicBezTo>
                    <a:pt x="161" y="66"/>
                    <a:pt x="135" y="68"/>
                    <a:pt x="113" y="55"/>
                  </a:cubicBezTo>
                  <a:cubicBezTo>
                    <a:pt x="80" y="36"/>
                    <a:pt x="38" y="48"/>
                    <a:pt x="19" y="80"/>
                  </a:cubicBezTo>
                  <a:cubicBezTo>
                    <a:pt x="0" y="113"/>
                    <a:pt x="12" y="155"/>
                    <a:pt x="44" y="174"/>
                  </a:cubicBezTo>
                  <a:cubicBezTo>
                    <a:pt x="66" y="187"/>
                    <a:pt x="78" y="211"/>
                    <a:pt x="76" y="234"/>
                  </a:cubicBezTo>
                  <a:cubicBezTo>
                    <a:pt x="76" y="244"/>
                    <a:pt x="73" y="253"/>
                    <a:pt x="68" y="262"/>
                  </a:cubicBezTo>
                  <a:cubicBezTo>
                    <a:pt x="68" y="262"/>
                    <a:pt x="68" y="263"/>
                    <a:pt x="67" y="263"/>
                  </a:cubicBezTo>
                  <a:cubicBezTo>
                    <a:pt x="61" y="273"/>
                    <a:pt x="54" y="280"/>
                    <a:pt x="45" y="286"/>
                  </a:cubicBezTo>
                  <a:cubicBezTo>
                    <a:pt x="95" y="260"/>
                    <a:pt x="139" y="220"/>
                    <a:pt x="170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4" name="Freeform 75">
              <a:extLst>
                <a:ext uri="{FF2B5EF4-FFF2-40B4-BE49-F238E27FC236}">
                  <a16:creationId xmlns:a16="http://schemas.microsoft.com/office/drawing/2014/main" id="{0C743009-2C1C-7A07-8B5C-78272776E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453" y="1460664"/>
              <a:ext cx="2400810" cy="1262396"/>
            </a:xfrm>
            <a:custGeom>
              <a:avLst/>
              <a:gdLst>
                <a:gd name="T0" fmla="*/ 166 w 331"/>
                <a:gd name="T1" fmla="*/ 0 h 174"/>
                <a:gd name="T2" fmla="*/ 0 w 331"/>
                <a:gd name="T3" fmla="*/ 50 h 174"/>
                <a:gd name="T4" fmla="*/ 31 w 331"/>
                <a:gd name="T5" fmla="*/ 41 h 174"/>
                <a:gd name="T6" fmla="*/ 33 w 331"/>
                <a:gd name="T7" fmla="*/ 41 h 174"/>
                <a:gd name="T8" fmla="*/ 61 w 331"/>
                <a:gd name="T9" fmla="*/ 48 h 174"/>
                <a:gd name="T10" fmla="*/ 97 w 331"/>
                <a:gd name="T11" fmla="*/ 105 h 174"/>
                <a:gd name="T12" fmla="*/ 166 w 331"/>
                <a:gd name="T13" fmla="*/ 174 h 174"/>
                <a:gd name="T14" fmla="*/ 234 w 331"/>
                <a:gd name="T15" fmla="*/ 105 h 174"/>
                <a:gd name="T16" fmla="*/ 270 w 331"/>
                <a:gd name="T17" fmla="*/ 48 h 174"/>
                <a:gd name="T18" fmla="*/ 298 w 331"/>
                <a:gd name="T19" fmla="*/ 41 h 174"/>
                <a:gd name="T20" fmla="*/ 300 w 331"/>
                <a:gd name="T21" fmla="*/ 41 h 174"/>
                <a:gd name="T22" fmla="*/ 331 w 331"/>
                <a:gd name="T23" fmla="*/ 50 h 174"/>
                <a:gd name="T24" fmla="*/ 166 w 331"/>
                <a:gd name="T2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1" h="174">
                  <a:moveTo>
                    <a:pt x="166" y="0"/>
                  </a:moveTo>
                  <a:cubicBezTo>
                    <a:pt x="105" y="0"/>
                    <a:pt x="48" y="18"/>
                    <a:pt x="0" y="50"/>
                  </a:cubicBezTo>
                  <a:cubicBezTo>
                    <a:pt x="10" y="44"/>
                    <a:pt x="20" y="41"/>
                    <a:pt x="31" y="41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43" y="41"/>
                    <a:pt x="52" y="43"/>
                    <a:pt x="61" y="48"/>
                  </a:cubicBezTo>
                  <a:cubicBezTo>
                    <a:pt x="82" y="58"/>
                    <a:pt x="97" y="80"/>
                    <a:pt x="97" y="105"/>
                  </a:cubicBezTo>
                  <a:cubicBezTo>
                    <a:pt x="97" y="143"/>
                    <a:pt x="128" y="174"/>
                    <a:pt x="166" y="174"/>
                  </a:cubicBezTo>
                  <a:cubicBezTo>
                    <a:pt x="203" y="174"/>
                    <a:pt x="234" y="143"/>
                    <a:pt x="234" y="105"/>
                  </a:cubicBezTo>
                  <a:cubicBezTo>
                    <a:pt x="234" y="80"/>
                    <a:pt x="249" y="58"/>
                    <a:pt x="270" y="48"/>
                  </a:cubicBezTo>
                  <a:cubicBezTo>
                    <a:pt x="279" y="43"/>
                    <a:pt x="288" y="41"/>
                    <a:pt x="298" y="41"/>
                  </a:cubicBezTo>
                  <a:cubicBezTo>
                    <a:pt x="299" y="41"/>
                    <a:pt x="299" y="41"/>
                    <a:pt x="300" y="41"/>
                  </a:cubicBezTo>
                  <a:cubicBezTo>
                    <a:pt x="311" y="41"/>
                    <a:pt x="321" y="44"/>
                    <a:pt x="331" y="50"/>
                  </a:cubicBezTo>
                  <a:cubicBezTo>
                    <a:pt x="283" y="18"/>
                    <a:pt x="227" y="0"/>
                    <a:pt x="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77" tIns="91439" rIns="182877" bIns="91439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3D9653D-9240-354A-F619-EBB47F49376A}"/>
                </a:ext>
              </a:extLst>
            </p:cNvPr>
            <p:cNvSpPr txBox="1"/>
            <p:nvPr/>
          </p:nvSpPr>
          <p:spPr>
            <a:xfrm rot="18091918">
              <a:off x="3567238" y="4078084"/>
              <a:ext cx="1701627" cy="724756"/>
            </a:xfrm>
            <a:prstGeom prst="rect">
              <a:avLst/>
            </a:prstGeom>
            <a:noFill/>
          </p:spPr>
          <p:txBody>
            <a:bodyPr wrap="none" rtlCol="0" anchor="t">
              <a:prstTxWarp prst="textArchDow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Montserrat" panose="02000000000000000000" pitchFamily="2" charset="0"/>
                  <a:cs typeface="Montserrat" panose="02000000000000000000" pitchFamily="2" charset="0"/>
                </a:defRPr>
              </a:lvl1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Georgia" panose="02040502050405020303" pitchFamily="18" charset="0"/>
                </a:rPr>
                <a:t>Report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7CD14BC-C766-3B54-AB68-9B0E3256A0BB}"/>
                </a:ext>
              </a:extLst>
            </p:cNvPr>
            <p:cNvSpPr/>
            <p:nvPr/>
          </p:nvSpPr>
          <p:spPr>
            <a:xfrm>
              <a:off x="2772842" y="2064071"/>
              <a:ext cx="48603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Georgia Pro Cond" panose="02040506050405020303" pitchFamily="18" charset="0"/>
                  <a:ea typeface="Questrial" charset="0"/>
                  <a:cs typeface="Montserrat" panose="02000000000000000000" pitchFamily="2" charset="0"/>
                </a:rPr>
                <a:t>01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B689172-F06C-CDEC-1605-AD31D3A64D5D}"/>
                </a:ext>
              </a:extLst>
            </p:cNvPr>
            <p:cNvSpPr/>
            <p:nvPr/>
          </p:nvSpPr>
          <p:spPr>
            <a:xfrm>
              <a:off x="1584401" y="4146209"/>
              <a:ext cx="48603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Georgia Pro Cond" panose="02040506050405020303" pitchFamily="18" charset="0"/>
                  <a:ea typeface="Questrial" charset="0"/>
                  <a:cs typeface="Montserrat" panose="02000000000000000000" pitchFamily="2" charset="0"/>
                </a:rPr>
                <a:t>02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51414AB-857C-4B09-B3D1-2DF7FBF1AB8D}"/>
                </a:ext>
              </a:extLst>
            </p:cNvPr>
            <p:cNvSpPr/>
            <p:nvPr/>
          </p:nvSpPr>
          <p:spPr>
            <a:xfrm>
              <a:off x="3973245" y="4160378"/>
              <a:ext cx="48603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Georgia Pro Cond" panose="02040506050405020303" pitchFamily="18" charset="0"/>
                  <a:ea typeface="Questrial" charset="0"/>
                  <a:cs typeface="Montserrat" panose="02000000000000000000" pitchFamily="2" charset="0"/>
                </a:rPr>
                <a:t>03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42F7325-E6DD-8F0B-3B72-B6FC1D6D2C7B}"/>
                </a:ext>
              </a:extLst>
            </p:cNvPr>
            <p:cNvSpPr txBox="1"/>
            <p:nvPr/>
          </p:nvSpPr>
          <p:spPr>
            <a:xfrm rot="3600000">
              <a:off x="954781" y="4143255"/>
              <a:ext cx="1401623" cy="724756"/>
            </a:xfrm>
            <a:prstGeom prst="rect">
              <a:avLst/>
            </a:prstGeom>
            <a:noFill/>
          </p:spPr>
          <p:txBody>
            <a:bodyPr wrap="none" rtlCol="0" anchor="t">
              <a:prstTxWarp prst="textArchDow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Montserrat" panose="02000000000000000000" pitchFamily="2" charset="0"/>
                  <a:cs typeface="Montserrat" panose="02000000000000000000" pitchFamily="2" charset="0"/>
                </a:defRPr>
              </a:lvl1pPr>
            </a:lstStyle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Georgia" panose="02040502050405020303" pitchFamily="18" charset="0"/>
                </a:rPr>
                <a:t>Analysis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BED1283-4A48-920C-191E-CBBAC1E968CF}"/>
                </a:ext>
              </a:extLst>
            </p:cNvPr>
            <p:cNvSpPr txBox="1"/>
            <p:nvPr/>
          </p:nvSpPr>
          <p:spPr>
            <a:xfrm>
              <a:off x="2177428" y="1778037"/>
              <a:ext cx="1701627" cy="724756"/>
            </a:xfrm>
            <a:prstGeom prst="rect">
              <a:avLst/>
            </a:prstGeom>
            <a:noFill/>
          </p:spPr>
          <p:txBody>
            <a:bodyPr wrap="none" rtlCol="0" anchor="t">
              <a:prstTxWarp prst="textArchUp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Montserrat" panose="02000000000000000000" pitchFamily="2" charset="0"/>
                  <a:cs typeface="Montserrat" panose="02000000000000000000" pitchFamily="2" charset="0"/>
                </a:defRPr>
              </a:lvl1pPr>
            </a:lstStyle>
            <a:p>
              <a:pPr algn="ctr"/>
              <a:r>
                <a:rPr lang="en-US" b="1" dirty="0">
                  <a:solidFill>
                    <a:srgbClr val="FFFFFF"/>
                  </a:solidFill>
                  <a:latin typeface="Georgia" panose="02040502050405020303" pitchFamily="18" charset="0"/>
                </a:rPr>
                <a:t>Traits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8A68144-B06F-28E9-1D7D-262A729CDCB2}"/>
                </a:ext>
              </a:extLst>
            </p:cNvPr>
            <p:cNvSpPr txBox="1"/>
            <p:nvPr/>
          </p:nvSpPr>
          <p:spPr>
            <a:xfrm>
              <a:off x="1635713" y="3098485"/>
              <a:ext cx="2850464" cy="70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Georgia" panose="02040502050405020303" pitchFamily="18" charset="0"/>
                  <a:ea typeface="Cambria" panose="02040503050406030204" pitchFamily="18" charset="0"/>
                  <a:cs typeface="+mj-cs"/>
                </a:rPr>
                <a:t>Output</a:t>
              </a:r>
              <a:r>
                <a:rPr lang="en-IN" sz="2400" dirty="0">
                  <a:latin typeface="Georgia" panose="02040502050405020303" pitchFamily="18" charset="0"/>
                  <a:ea typeface="Cambria" panose="02040503050406030204" pitchFamily="18" charset="0"/>
                  <a:cs typeface="+mj-cs"/>
                </a:rPr>
                <a:t> </a:t>
              </a:r>
            </a:p>
          </p:txBody>
        </p:sp>
      </p:grp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159E475-B954-0950-595B-F84F3A261BD6}"/>
              </a:ext>
            </a:extLst>
          </p:cNvPr>
          <p:cNvSpPr/>
          <p:nvPr/>
        </p:nvSpPr>
        <p:spPr>
          <a:xfrm>
            <a:off x="10543314" y="362512"/>
            <a:ext cx="125070" cy="464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D5776C0-C8D2-7A58-5092-D6CC956BA131}"/>
              </a:ext>
            </a:extLst>
          </p:cNvPr>
          <p:cNvSpPr/>
          <p:nvPr/>
        </p:nvSpPr>
        <p:spPr>
          <a:xfrm>
            <a:off x="10548582" y="1149230"/>
            <a:ext cx="110672" cy="5392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5F55503-702C-2A56-985A-B740C45D885F}"/>
              </a:ext>
            </a:extLst>
          </p:cNvPr>
          <p:cNvSpPr/>
          <p:nvPr/>
        </p:nvSpPr>
        <p:spPr>
          <a:xfrm>
            <a:off x="10543314" y="1935947"/>
            <a:ext cx="125070" cy="8009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F1102B7-F98B-0C03-B7C9-E4B432DBEB8A}"/>
              </a:ext>
            </a:extLst>
          </p:cNvPr>
          <p:cNvSpPr txBox="1"/>
          <p:nvPr/>
        </p:nvSpPr>
        <p:spPr>
          <a:xfrm>
            <a:off x="10668386" y="162458"/>
            <a:ext cx="146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Traits Identification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Emotional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Adaptability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Anxiety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Social Interaction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EEB1E2E-C7BD-E6DE-3982-50AA579C44CD}"/>
              </a:ext>
            </a:extLst>
          </p:cNvPr>
          <p:cNvSpPr txBox="1"/>
          <p:nvPr/>
        </p:nvSpPr>
        <p:spPr>
          <a:xfrm>
            <a:off x="10668385" y="1057630"/>
            <a:ext cx="146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This involves evaluating Questionnaires (the beginning and end of a program) to assess changes in individual behavior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A1A929F-21E6-8D1B-2CCA-DFA4234ED7AF}"/>
              </a:ext>
            </a:extLst>
          </p:cNvPr>
          <p:cNvSpPr txBox="1"/>
          <p:nvPr/>
        </p:nvSpPr>
        <p:spPr>
          <a:xfrm>
            <a:off x="10648944" y="900428"/>
            <a:ext cx="1402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Comparison Analysis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84B6AE5-9E28-9CEA-CEDD-C237EB5432B9}"/>
              </a:ext>
            </a:extLst>
          </p:cNvPr>
          <p:cNvSpPr txBox="1"/>
          <p:nvPr/>
        </p:nvSpPr>
        <p:spPr>
          <a:xfrm>
            <a:off x="10668386" y="1729600"/>
            <a:ext cx="146305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Report Generation</a:t>
            </a:r>
          </a:p>
          <a:p>
            <a:r>
              <a:rPr lang="en-US" sz="800" dirty="0">
                <a:solidFill>
                  <a:schemeClr val="bg1"/>
                </a:solidFill>
              </a:rPr>
              <a:t>The model produces a concise report outlining initial, final behavioral traits and story, along with a comparison analysis to track  and offer personalized recommendations.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61BEA45-736B-2F36-273C-5F52E267AE1B}"/>
              </a:ext>
            </a:extLst>
          </p:cNvPr>
          <p:cNvSpPr txBox="1"/>
          <p:nvPr/>
        </p:nvSpPr>
        <p:spPr>
          <a:xfrm>
            <a:off x="2736015" y="2819253"/>
            <a:ext cx="18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MindMate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5A3B283-3CE2-71F1-52F6-55407AABE416}"/>
              </a:ext>
            </a:extLst>
          </p:cNvPr>
          <p:cNvGrpSpPr/>
          <p:nvPr/>
        </p:nvGrpSpPr>
        <p:grpSpPr>
          <a:xfrm>
            <a:off x="208548" y="3297319"/>
            <a:ext cx="6124875" cy="3423289"/>
            <a:chOff x="2303753" y="1351723"/>
            <a:chExt cx="7584494" cy="4926096"/>
          </a:xfrm>
        </p:grpSpPr>
        <p:cxnSp>
          <p:nvCxnSpPr>
            <p:cNvPr id="273" name="Connector: Elbow 272">
              <a:extLst>
                <a:ext uri="{FF2B5EF4-FFF2-40B4-BE49-F238E27FC236}">
                  <a16:creationId xmlns:a16="http://schemas.microsoft.com/office/drawing/2014/main" id="{4B4FDC84-4409-D6C8-13AE-EBEBA2091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7773" y="1985484"/>
              <a:ext cx="1421490" cy="837229"/>
            </a:xfrm>
            <a:prstGeom prst="bentConnector2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or: Elbow 273">
              <a:extLst>
                <a:ext uri="{FF2B5EF4-FFF2-40B4-BE49-F238E27FC236}">
                  <a16:creationId xmlns:a16="http://schemas.microsoft.com/office/drawing/2014/main" id="{22CA1CA6-A4CE-F8F9-8D38-CA2B667131B8}"/>
                </a:ext>
              </a:extLst>
            </p:cNvPr>
            <p:cNvCxnSpPr>
              <a:cxnSpLocks/>
              <a:endCxn id="289" idx="0"/>
            </p:cNvCxnSpPr>
            <p:nvPr/>
          </p:nvCxnSpPr>
          <p:spPr>
            <a:xfrm>
              <a:off x="7413142" y="1998736"/>
              <a:ext cx="1421490" cy="837229"/>
            </a:xfrm>
            <a:prstGeom prst="bentConnector2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2F0577AC-36E1-407C-E2DF-2E7E3C6270C1}"/>
                </a:ext>
              </a:extLst>
            </p:cNvPr>
            <p:cNvSpPr/>
            <p:nvPr/>
          </p:nvSpPr>
          <p:spPr>
            <a:xfrm>
              <a:off x="4625008" y="1351723"/>
              <a:ext cx="1669774" cy="1624005"/>
            </a:xfrm>
            <a:custGeom>
              <a:avLst/>
              <a:gdLst>
                <a:gd name="connsiteX0" fmla="*/ 834887 w 1669774"/>
                <a:gd name="connsiteY0" fmla="*/ 0 h 1624005"/>
                <a:gd name="connsiteX1" fmla="*/ 1669774 w 1669774"/>
                <a:gd name="connsiteY1" fmla="*/ 834887 h 1624005"/>
                <a:gd name="connsiteX2" fmla="*/ 1632239 w 1669774"/>
                <a:gd name="connsiteY2" fmla="*/ 1083157 h 1624005"/>
                <a:gd name="connsiteX3" fmla="*/ 1620716 w 1669774"/>
                <a:gd name="connsiteY3" fmla="*/ 1114640 h 1624005"/>
                <a:gd name="connsiteX4" fmla="*/ 1555833 w 1669774"/>
                <a:gd name="connsiteY4" fmla="*/ 1097957 h 1624005"/>
                <a:gd name="connsiteX5" fmla="*/ 1378226 w 1669774"/>
                <a:gd name="connsiteY5" fmla="*/ 1080053 h 1624005"/>
                <a:gd name="connsiteX6" fmla="*/ 566211 w 1669774"/>
                <a:gd name="connsiteY6" fmla="*/ 1618293 h 1624005"/>
                <a:gd name="connsiteX7" fmla="*/ 564121 w 1669774"/>
                <a:gd name="connsiteY7" fmla="*/ 1624005 h 1624005"/>
                <a:gd name="connsiteX8" fmla="*/ 509911 w 1669774"/>
                <a:gd name="connsiteY8" fmla="*/ 1604164 h 1624005"/>
                <a:gd name="connsiteX9" fmla="*/ 0 w 1669774"/>
                <a:gd name="connsiteY9" fmla="*/ 834887 h 1624005"/>
                <a:gd name="connsiteX10" fmla="*/ 834887 w 1669774"/>
                <a:gd name="connsiteY10" fmla="*/ 0 h 162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9774" h="1624005">
                  <a:moveTo>
                    <a:pt x="834887" y="0"/>
                  </a:moveTo>
                  <a:cubicBezTo>
                    <a:pt x="1295982" y="0"/>
                    <a:pt x="1669774" y="373792"/>
                    <a:pt x="1669774" y="834887"/>
                  </a:cubicBezTo>
                  <a:cubicBezTo>
                    <a:pt x="1669774" y="921342"/>
                    <a:pt x="1656633" y="1004728"/>
                    <a:pt x="1632239" y="1083157"/>
                  </a:cubicBezTo>
                  <a:lnTo>
                    <a:pt x="1620716" y="1114640"/>
                  </a:lnTo>
                  <a:lnTo>
                    <a:pt x="1555833" y="1097957"/>
                  </a:lnTo>
                  <a:cubicBezTo>
                    <a:pt x="1498464" y="1086218"/>
                    <a:pt x="1439065" y="1080053"/>
                    <a:pt x="1378226" y="1080053"/>
                  </a:cubicBezTo>
                  <a:cubicBezTo>
                    <a:pt x="1013192" y="1080053"/>
                    <a:pt x="699995" y="1301992"/>
                    <a:pt x="566211" y="1618293"/>
                  </a:cubicBezTo>
                  <a:lnTo>
                    <a:pt x="564121" y="1624005"/>
                  </a:lnTo>
                  <a:lnTo>
                    <a:pt x="509911" y="1604164"/>
                  </a:lnTo>
                  <a:cubicBezTo>
                    <a:pt x="210258" y="1477422"/>
                    <a:pt x="0" y="1180708"/>
                    <a:pt x="0" y="834887"/>
                  </a:cubicBezTo>
                  <a:cubicBezTo>
                    <a:pt x="0" y="373792"/>
                    <a:pt x="373792" y="0"/>
                    <a:pt x="834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A68DD32-7A32-53FD-8B61-1102D99CB452}"/>
                </a:ext>
              </a:extLst>
            </p:cNvPr>
            <p:cNvSpPr/>
            <p:nvPr/>
          </p:nvSpPr>
          <p:spPr>
            <a:xfrm rot="7168264">
              <a:off x="5930348" y="1431234"/>
              <a:ext cx="1669774" cy="1624005"/>
            </a:xfrm>
            <a:custGeom>
              <a:avLst/>
              <a:gdLst>
                <a:gd name="connsiteX0" fmla="*/ 834887 w 1669774"/>
                <a:gd name="connsiteY0" fmla="*/ 0 h 1624005"/>
                <a:gd name="connsiteX1" fmla="*/ 1669774 w 1669774"/>
                <a:gd name="connsiteY1" fmla="*/ 834887 h 1624005"/>
                <a:gd name="connsiteX2" fmla="*/ 1632239 w 1669774"/>
                <a:gd name="connsiteY2" fmla="*/ 1083157 h 1624005"/>
                <a:gd name="connsiteX3" fmla="*/ 1620716 w 1669774"/>
                <a:gd name="connsiteY3" fmla="*/ 1114640 h 1624005"/>
                <a:gd name="connsiteX4" fmla="*/ 1555833 w 1669774"/>
                <a:gd name="connsiteY4" fmla="*/ 1097957 h 1624005"/>
                <a:gd name="connsiteX5" fmla="*/ 1378226 w 1669774"/>
                <a:gd name="connsiteY5" fmla="*/ 1080053 h 1624005"/>
                <a:gd name="connsiteX6" fmla="*/ 566211 w 1669774"/>
                <a:gd name="connsiteY6" fmla="*/ 1618293 h 1624005"/>
                <a:gd name="connsiteX7" fmla="*/ 564121 w 1669774"/>
                <a:gd name="connsiteY7" fmla="*/ 1624005 h 1624005"/>
                <a:gd name="connsiteX8" fmla="*/ 509911 w 1669774"/>
                <a:gd name="connsiteY8" fmla="*/ 1604164 h 1624005"/>
                <a:gd name="connsiteX9" fmla="*/ 0 w 1669774"/>
                <a:gd name="connsiteY9" fmla="*/ 834887 h 1624005"/>
                <a:gd name="connsiteX10" fmla="*/ 834887 w 1669774"/>
                <a:gd name="connsiteY10" fmla="*/ 0 h 162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9774" h="1624005">
                  <a:moveTo>
                    <a:pt x="834887" y="0"/>
                  </a:moveTo>
                  <a:cubicBezTo>
                    <a:pt x="1295982" y="0"/>
                    <a:pt x="1669774" y="373792"/>
                    <a:pt x="1669774" y="834887"/>
                  </a:cubicBezTo>
                  <a:cubicBezTo>
                    <a:pt x="1669774" y="921342"/>
                    <a:pt x="1656633" y="1004728"/>
                    <a:pt x="1632239" y="1083157"/>
                  </a:cubicBezTo>
                  <a:lnTo>
                    <a:pt x="1620716" y="1114640"/>
                  </a:lnTo>
                  <a:lnTo>
                    <a:pt x="1555833" y="1097957"/>
                  </a:lnTo>
                  <a:cubicBezTo>
                    <a:pt x="1498464" y="1086218"/>
                    <a:pt x="1439065" y="1080053"/>
                    <a:pt x="1378226" y="1080053"/>
                  </a:cubicBezTo>
                  <a:cubicBezTo>
                    <a:pt x="1013192" y="1080053"/>
                    <a:pt x="699995" y="1301992"/>
                    <a:pt x="566211" y="1618293"/>
                  </a:cubicBezTo>
                  <a:lnTo>
                    <a:pt x="564121" y="1624005"/>
                  </a:lnTo>
                  <a:lnTo>
                    <a:pt x="509911" y="1604164"/>
                  </a:lnTo>
                  <a:cubicBezTo>
                    <a:pt x="210258" y="1477422"/>
                    <a:pt x="0" y="1180708"/>
                    <a:pt x="0" y="834887"/>
                  </a:cubicBezTo>
                  <a:cubicBezTo>
                    <a:pt x="0" y="373792"/>
                    <a:pt x="373792" y="0"/>
                    <a:pt x="834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9319C2E-2B9C-8F59-6546-A3BBAEBC0F57}"/>
                </a:ext>
              </a:extLst>
            </p:cNvPr>
            <p:cNvSpPr/>
            <p:nvPr/>
          </p:nvSpPr>
          <p:spPr>
            <a:xfrm rot="14220312">
              <a:off x="5184188" y="2543892"/>
              <a:ext cx="1669774" cy="1624005"/>
            </a:xfrm>
            <a:custGeom>
              <a:avLst/>
              <a:gdLst>
                <a:gd name="connsiteX0" fmla="*/ 834887 w 1669774"/>
                <a:gd name="connsiteY0" fmla="*/ 0 h 1624005"/>
                <a:gd name="connsiteX1" fmla="*/ 1669774 w 1669774"/>
                <a:gd name="connsiteY1" fmla="*/ 834887 h 1624005"/>
                <a:gd name="connsiteX2" fmla="*/ 1632239 w 1669774"/>
                <a:gd name="connsiteY2" fmla="*/ 1083157 h 1624005"/>
                <a:gd name="connsiteX3" fmla="*/ 1620716 w 1669774"/>
                <a:gd name="connsiteY3" fmla="*/ 1114640 h 1624005"/>
                <a:gd name="connsiteX4" fmla="*/ 1555833 w 1669774"/>
                <a:gd name="connsiteY4" fmla="*/ 1097957 h 1624005"/>
                <a:gd name="connsiteX5" fmla="*/ 1378226 w 1669774"/>
                <a:gd name="connsiteY5" fmla="*/ 1080053 h 1624005"/>
                <a:gd name="connsiteX6" fmla="*/ 566211 w 1669774"/>
                <a:gd name="connsiteY6" fmla="*/ 1618293 h 1624005"/>
                <a:gd name="connsiteX7" fmla="*/ 564121 w 1669774"/>
                <a:gd name="connsiteY7" fmla="*/ 1624005 h 1624005"/>
                <a:gd name="connsiteX8" fmla="*/ 509911 w 1669774"/>
                <a:gd name="connsiteY8" fmla="*/ 1604164 h 1624005"/>
                <a:gd name="connsiteX9" fmla="*/ 0 w 1669774"/>
                <a:gd name="connsiteY9" fmla="*/ 834887 h 1624005"/>
                <a:gd name="connsiteX10" fmla="*/ 834887 w 1669774"/>
                <a:gd name="connsiteY10" fmla="*/ 0 h 162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9774" h="1624005">
                  <a:moveTo>
                    <a:pt x="834887" y="0"/>
                  </a:moveTo>
                  <a:cubicBezTo>
                    <a:pt x="1295982" y="0"/>
                    <a:pt x="1669774" y="373792"/>
                    <a:pt x="1669774" y="834887"/>
                  </a:cubicBezTo>
                  <a:cubicBezTo>
                    <a:pt x="1669774" y="921342"/>
                    <a:pt x="1656633" y="1004728"/>
                    <a:pt x="1632239" y="1083157"/>
                  </a:cubicBezTo>
                  <a:lnTo>
                    <a:pt x="1620716" y="1114640"/>
                  </a:lnTo>
                  <a:lnTo>
                    <a:pt x="1555833" y="1097957"/>
                  </a:lnTo>
                  <a:cubicBezTo>
                    <a:pt x="1498464" y="1086218"/>
                    <a:pt x="1439065" y="1080053"/>
                    <a:pt x="1378226" y="1080053"/>
                  </a:cubicBezTo>
                  <a:cubicBezTo>
                    <a:pt x="1013192" y="1080053"/>
                    <a:pt x="699995" y="1301992"/>
                    <a:pt x="566211" y="1618293"/>
                  </a:cubicBezTo>
                  <a:lnTo>
                    <a:pt x="564121" y="1624005"/>
                  </a:lnTo>
                  <a:lnTo>
                    <a:pt x="509911" y="1604164"/>
                  </a:lnTo>
                  <a:cubicBezTo>
                    <a:pt x="210258" y="1477422"/>
                    <a:pt x="0" y="1180708"/>
                    <a:pt x="0" y="834887"/>
                  </a:cubicBezTo>
                  <a:cubicBezTo>
                    <a:pt x="0" y="373792"/>
                    <a:pt x="373792" y="0"/>
                    <a:pt x="83488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ED9D69E-979C-28E9-4147-4AF119D61C61}"/>
                </a:ext>
              </a:extLst>
            </p:cNvPr>
            <p:cNvGrpSpPr/>
            <p:nvPr/>
          </p:nvGrpSpPr>
          <p:grpSpPr>
            <a:xfrm>
              <a:off x="2303753" y="2835965"/>
              <a:ext cx="2483812" cy="1675605"/>
              <a:chOff x="2303753" y="2822713"/>
              <a:chExt cx="2483812" cy="167560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741FFC3-DAFB-5C66-C999-CADB05A4486C}"/>
                  </a:ext>
                </a:extLst>
              </p:cNvPr>
              <p:cNvSpPr/>
              <p:nvPr/>
            </p:nvSpPr>
            <p:spPr>
              <a:xfrm>
                <a:off x="2303753" y="2822713"/>
                <a:ext cx="373186" cy="3578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latin typeface="Georgia Pro Cond" panose="02040506050405020303" pitchFamily="18" charset="0"/>
                  </a:rPr>
                  <a:t>1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582D55E-E8CE-E129-DBE4-3887C4FA5380}"/>
                  </a:ext>
                </a:extLst>
              </p:cNvPr>
              <p:cNvSpPr/>
              <p:nvPr/>
            </p:nvSpPr>
            <p:spPr>
              <a:xfrm>
                <a:off x="2550532" y="2822713"/>
                <a:ext cx="2237033" cy="3578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Companion Support</a:t>
                </a: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42F5C41-C76E-74DC-1A98-6EB18BBB7B1B}"/>
                  </a:ext>
                </a:extLst>
              </p:cNvPr>
              <p:cNvSpPr/>
              <p:nvPr/>
            </p:nvSpPr>
            <p:spPr>
              <a:xfrm>
                <a:off x="2303753" y="3176989"/>
                <a:ext cx="2483812" cy="132132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Always available, providing tailored guidance and support throughout the program</a:t>
                </a:r>
                <a:endParaRPr lang="en-US" sz="12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7A374D64-86D9-B14E-C34A-78E47EBC8DCB}"/>
                </a:ext>
              </a:extLst>
            </p:cNvPr>
            <p:cNvGrpSpPr/>
            <p:nvPr/>
          </p:nvGrpSpPr>
          <p:grpSpPr>
            <a:xfrm>
              <a:off x="7404435" y="2835965"/>
              <a:ext cx="2483812" cy="1675605"/>
              <a:chOff x="2303753" y="2822713"/>
              <a:chExt cx="2483812" cy="1675605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5859F7C-D237-829F-8791-1B72510E890F}"/>
                  </a:ext>
                </a:extLst>
              </p:cNvPr>
              <p:cNvSpPr/>
              <p:nvPr/>
            </p:nvSpPr>
            <p:spPr>
              <a:xfrm>
                <a:off x="2303753" y="2822713"/>
                <a:ext cx="373186" cy="35780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latin typeface="Georgia Pro Cond" panose="02040506050405020303" pitchFamily="18" charset="0"/>
                  </a:rPr>
                  <a:t>2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1E744BCF-7139-55DC-E73F-136BA08974AA}"/>
                  </a:ext>
                </a:extLst>
              </p:cNvPr>
              <p:cNvSpPr/>
              <p:nvPr/>
            </p:nvSpPr>
            <p:spPr>
              <a:xfrm>
                <a:off x="2680334" y="2822713"/>
                <a:ext cx="2107231" cy="35780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Trait Integration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CDD9DD2-0036-A2DD-3264-17A58F7E0F3F}"/>
                  </a:ext>
                </a:extLst>
              </p:cNvPr>
              <p:cNvSpPr/>
              <p:nvPr/>
            </p:nvSpPr>
            <p:spPr>
              <a:xfrm>
                <a:off x="2303753" y="3176989"/>
                <a:ext cx="2483812" cy="1321329"/>
              </a:xfrm>
              <a:prstGeom prst="rect">
                <a:avLst/>
              </a:prstGeom>
              <a:solidFill>
                <a:schemeClr val="tx1">
                  <a:alpha val="5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Chatbot adapts to user traits identified by MindMetrics for personalized interactions through prompt engineering.</a:t>
                </a:r>
                <a:endParaRPr lang="en-US" sz="12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D2792E4B-BFF9-EBE1-8AFE-45552892488B}"/>
                </a:ext>
              </a:extLst>
            </p:cNvPr>
            <p:cNvGrpSpPr/>
            <p:nvPr/>
          </p:nvGrpSpPr>
          <p:grpSpPr>
            <a:xfrm>
              <a:off x="4856881" y="4602214"/>
              <a:ext cx="2483812" cy="1675605"/>
              <a:chOff x="2303753" y="2822713"/>
              <a:chExt cx="2483812" cy="1675605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9ECF5B14-9D70-E534-B3B0-470D7DF7256B}"/>
                  </a:ext>
                </a:extLst>
              </p:cNvPr>
              <p:cNvSpPr/>
              <p:nvPr/>
            </p:nvSpPr>
            <p:spPr>
              <a:xfrm>
                <a:off x="2303753" y="2822713"/>
                <a:ext cx="373186" cy="3578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latin typeface="Georgia Pro Cond" panose="02040506050405020303" pitchFamily="18" charset="0"/>
                  </a:rPr>
                  <a:t>3</a:t>
                </a: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A3E2A402-DD87-13D3-99DE-94A12B083763}"/>
                  </a:ext>
                </a:extLst>
              </p:cNvPr>
              <p:cNvSpPr/>
              <p:nvPr/>
            </p:nvSpPr>
            <p:spPr>
              <a:xfrm>
                <a:off x="2572330" y="2822713"/>
                <a:ext cx="2215235" cy="3578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Continuous Learning</a:t>
                </a:r>
                <a:endParaRPr lang="en-US" sz="12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E59E0A18-DA28-4AC4-EDBA-882AE40518F2}"/>
                  </a:ext>
                </a:extLst>
              </p:cNvPr>
              <p:cNvSpPr/>
              <p:nvPr/>
            </p:nvSpPr>
            <p:spPr>
              <a:xfrm>
                <a:off x="2303753" y="3176989"/>
                <a:ext cx="2483812" cy="1321329"/>
              </a:xfrm>
              <a:prstGeom prst="rect">
                <a:avLst/>
              </a:prstGeom>
              <a:solidFill>
                <a:schemeClr val="tx1">
                  <a:alpha val="54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Summarizes conversations for weekly trait updates and enhanced responses.</a:t>
                </a:r>
                <a:endParaRPr lang="en-US" sz="12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3618A3D-75A9-6ED1-88C6-9D4F4D842935}"/>
                </a:ext>
              </a:extLst>
            </p:cNvPr>
            <p:cNvCxnSpPr/>
            <p:nvPr/>
          </p:nvCxnSpPr>
          <p:spPr>
            <a:xfrm>
              <a:off x="6019075" y="4200939"/>
              <a:ext cx="0" cy="36015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BAC9E01-C2BB-5C8D-6341-257071BAB189}"/>
                </a:ext>
              </a:extLst>
            </p:cNvPr>
            <p:cNvSpPr txBox="1"/>
            <p:nvPr/>
          </p:nvSpPr>
          <p:spPr>
            <a:xfrm>
              <a:off x="5102577" y="1546578"/>
              <a:ext cx="709227" cy="79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ADEB3554-14BC-81EB-C6DA-D2CDCF8668BE}"/>
                </a:ext>
              </a:extLst>
            </p:cNvPr>
            <p:cNvSpPr txBox="1"/>
            <p:nvPr/>
          </p:nvSpPr>
          <p:spPr>
            <a:xfrm>
              <a:off x="6602785" y="1827737"/>
              <a:ext cx="709227" cy="79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157DDB4-F4F1-4877-9AC8-038247440987}"/>
                </a:ext>
              </a:extLst>
            </p:cNvPr>
            <p:cNvSpPr txBox="1"/>
            <p:nvPr/>
          </p:nvSpPr>
          <p:spPr>
            <a:xfrm>
              <a:off x="5636544" y="3126633"/>
              <a:ext cx="709227" cy="79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3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575550B-AE89-B9CC-8553-226032A95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81" y="5829567"/>
            <a:ext cx="478231" cy="5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9161CEF3-4C70-7C77-457B-374725A224BB}"/>
              </a:ext>
            </a:extLst>
          </p:cNvPr>
          <p:cNvSpPr txBox="1"/>
          <p:nvPr/>
        </p:nvSpPr>
        <p:spPr>
          <a:xfrm>
            <a:off x="8516263" y="2827640"/>
            <a:ext cx="222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Benefits and Risks</a:t>
            </a:r>
            <a:endParaRPr lang="en-IN" b="1" u="sng" dirty="0">
              <a:solidFill>
                <a:schemeClr val="bg1"/>
              </a:solidFill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2676F23-75ED-421E-8DC8-22290543227A}"/>
              </a:ext>
            </a:extLst>
          </p:cNvPr>
          <p:cNvGrpSpPr/>
          <p:nvPr/>
        </p:nvGrpSpPr>
        <p:grpSpPr>
          <a:xfrm>
            <a:off x="6791862" y="3337113"/>
            <a:ext cx="5303392" cy="2130073"/>
            <a:chOff x="1650300" y="1525795"/>
            <a:chExt cx="9249663" cy="3849159"/>
          </a:xfrm>
        </p:grpSpPr>
        <p:grpSp>
          <p:nvGrpSpPr>
            <p:cNvPr id="297" name="Google Shape;1775;p40">
              <a:extLst>
                <a:ext uri="{FF2B5EF4-FFF2-40B4-BE49-F238E27FC236}">
                  <a16:creationId xmlns:a16="http://schemas.microsoft.com/office/drawing/2014/main" id="{2EDB3A6F-1D06-41D5-A85D-0E439FBDCF2B}"/>
                </a:ext>
              </a:extLst>
            </p:cNvPr>
            <p:cNvGrpSpPr/>
            <p:nvPr/>
          </p:nvGrpSpPr>
          <p:grpSpPr>
            <a:xfrm>
              <a:off x="3251581" y="1525795"/>
              <a:ext cx="5707659" cy="3849159"/>
              <a:chOff x="2399189" y="1495678"/>
              <a:chExt cx="4372570" cy="2948795"/>
            </a:xfrm>
          </p:grpSpPr>
          <p:grpSp>
            <p:nvGrpSpPr>
              <p:cNvPr id="306" name="Google Shape;1776;p40">
                <a:extLst>
                  <a:ext uri="{FF2B5EF4-FFF2-40B4-BE49-F238E27FC236}">
                    <a16:creationId xmlns:a16="http://schemas.microsoft.com/office/drawing/2014/main" id="{1711AD4F-8358-46DC-A7CD-A89BAA963454}"/>
                  </a:ext>
                </a:extLst>
              </p:cNvPr>
              <p:cNvGrpSpPr/>
              <p:nvPr/>
            </p:nvGrpSpPr>
            <p:grpSpPr>
              <a:xfrm flipH="1">
                <a:off x="5680024" y="1505746"/>
                <a:ext cx="845546" cy="339323"/>
                <a:chOff x="2521094" y="1422561"/>
                <a:chExt cx="893433" cy="358541"/>
              </a:xfrm>
            </p:grpSpPr>
            <p:cxnSp>
              <p:nvCxnSpPr>
                <p:cNvPr id="330" name="Google Shape;1777;p40">
                  <a:extLst>
                    <a:ext uri="{FF2B5EF4-FFF2-40B4-BE49-F238E27FC236}">
                      <a16:creationId xmlns:a16="http://schemas.microsoft.com/office/drawing/2014/main" id="{38F9B6D1-D189-470E-9B72-0F5113CB5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76036" y="1425607"/>
                  <a:ext cx="338491" cy="35549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1778;p40">
                  <a:extLst>
                    <a:ext uri="{FF2B5EF4-FFF2-40B4-BE49-F238E27FC236}">
                      <a16:creationId xmlns:a16="http://schemas.microsoft.com/office/drawing/2014/main" id="{73C85DA9-56BE-4D03-A8CE-02166C0093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21094" y="1422561"/>
                  <a:ext cx="566165" cy="1027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307" name="Google Shape;1779;p40">
                <a:extLst>
                  <a:ext uri="{FF2B5EF4-FFF2-40B4-BE49-F238E27FC236}">
                    <a16:creationId xmlns:a16="http://schemas.microsoft.com/office/drawing/2014/main" id="{EF34D9F9-1D1F-4008-BAEA-9118F1A260C1}"/>
                  </a:ext>
                </a:extLst>
              </p:cNvPr>
              <p:cNvSpPr/>
              <p:nvPr/>
            </p:nvSpPr>
            <p:spPr>
              <a:xfrm flipH="1">
                <a:off x="3119124" y="1499218"/>
                <a:ext cx="1387105" cy="1417668"/>
              </a:xfrm>
              <a:custGeom>
                <a:avLst/>
                <a:gdLst/>
                <a:ahLst/>
                <a:cxnLst/>
                <a:rect l="l" t="t" r="r" b="b"/>
                <a:pathLst>
                  <a:path w="79650" h="81405" fill="none" extrusionOk="0">
                    <a:moveTo>
                      <a:pt x="0" y="1"/>
                    </a:moveTo>
                    <a:lnTo>
                      <a:pt x="0" y="19525"/>
                    </a:lnTo>
                    <a:cubicBezTo>
                      <a:pt x="32882" y="21555"/>
                      <a:pt x="59048" y="48297"/>
                      <a:pt x="60151" y="81405"/>
                    </a:cubicBezTo>
                    <a:lnTo>
                      <a:pt x="79650" y="81405"/>
                    </a:lnTo>
                    <a:cubicBezTo>
                      <a:pt x="78547" y="37520"/>
                      <a:pt x="43634" y="2056"/>
                      <a:pt x="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780;p40">
                <a:extLst>
                  <a:ext uri="{FF2B5EF4-FFF2-40B4-BE49-F238E27FC236}">
                    <a16:creationId xmlns:a16="http://schemas.microsoft.com/office/drawing/2014/main" id="{393D26A3-C30A-4F63-B53B-C3E7D1568333}"/>
                  </a:ext>
                </a:extLst>
              </p:cNvPr>
              <p:cNvSpPr/>
              <p:nvPr/>
            </p:nvSpPr>
            <p:spPr>
              <a:xfrm flipH="1">
                <a:off x="4663091" y="1499218"/>
                <a:ext cx="1387122" cy="1417668"/>
              </a:xfrm>
              <a:custGeom>
                <a:avLst/>
                <a:gdLst/>
                <a:ahLst/>
                <a:cxnLst/>
                <a:rect l="l" t="t" r="r" b="b"/>
                <a:pathLst>
                  <a:path w="79651" h="81405" fill="none" extrusionOk="0">
                    <a:moveTo>
                      <a:pt x="79651" y="1"/>
                    </a:moveTo>
                    <a:lnTo>
                      <a:pt x="79651" y="19525"/>
                    </a:lnTo>
                    <a:cubicBezTo>
                      <a:pt x="46793" y="21555"/>
                      <a:pt x="20628" y="48297"/>
                      <a:pt x="19500" y="81405"/>
                    </a:cubicBezTo>
                    <a:lnTo>
                      <a:pt x="1" y="81405"/>
                    </a:lnTo>
                    <a:cubicBezTo>
                      <a:pt x="1129" y="37520"/>
                      <a:pt x="36016" y="2056"/>
                      <a:pt x="79651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781;p40">
                <a:extLst>
                  <a:ext uri="{FF2B5EF4-FFF2-40B4-BE49-F238E27FC236}">
                    <a16:creationId xmlns:a16="http://schemas.microsoft.com/office/drawing/2014/main" id="{20E105C9-E238-4C7A-B120-90D43E1D671A}"/>
                  </a:ext>
                </a:extLst>
              </p:cNvPr>
              <p:cNvSpPr/>
              <p:nvPr/>
            </p:nvSpPr>
            <p:spPr>
              <a:xfrm flipH="1">
                <a:off x="3119124" y="3026154"/>
                <a:ext cx="1387105" cy="1417668"/>
              </a:xfrm>
              <a:custGeom>
                <a:avLst/>
                <a:gdLst/>
                <a:ahLst/>
                <a:cxnLst/>
                <a:rect l="l" t="t" r="r" b="b"/>
                <a:pathLst>
                  <a:path w="79650" h="81405" fill="none" extrusionOk="0">
                    <a:moveTo>
                      <a:pt x="0" y="81404"/>
                    </a:moveTo>
                    <a:lnTo>
                      <a:pt x="0" y="61881"/>
                    </a:lnTo>
                    <a:cubicBezTo>
                      <a:pt x="32882" y="59850"/>
                      <a:pt x="59048" y="33108"/>
                      <a:pt x="60151" y="1"/>
                    </a:cubicBezTo>
                    <a:lnTo>
                      <a:pt x="79650" y="1"/>
                    </a:lnTo>
                    <a:cubicBezTo>
                      <a:pt x="78547" y="43885"/>
                      <a:pt x="43634" y="79349"/>
                      <a:pt x="0" y="814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782;p40">
                <a:extLst>
                  <a:ext uri="{FF2B5EF4-FFF2-40B4-BE49-F238E27FC236}">
                    <a16:creationId xmlns:a16="http://schemas.microsoft.com/office/drawing/2014/main" id="{97FD5A2D-8273-45C5-B185-46EFEB908D25}"/>
                  </a:ext>
                </a:extLst>
              </p:cNvPr>
              <p:cNvSpPr/>
              <p:nvPr/>
            </p:nvSpPr>
            <p:spPr>
              <a:xfrm flipH="1">
                <a:off x="4663091" y="3026154"/>
                <a:ext cx="1387122" cy="1417668"/>
              </a:xfrm>
              <a:custGeom>
                <a:avLst/>
                <a:gdLst/>
                <a:ahLst/>
                <a:cxnLst/>
                <a:rect l="l" t="t" r="r" b="b"/>
                <a:pathLst>
                  <a:path w="79651" h="81405" fill="none" extrusionOk="0">
                    <a:moveTo>
                      <a:pt x="79651" y="81404"/>
                    </a:moveTo>
                    <a:lnTo>
                      <a:pt x="79651" y="61881"/>
                    </a:lnTo>
                    <a:cubicBezTo>
                      <a:pt x="46793" y="59850"/>
                      <a:pt x="20628" y="33108"/>
                      <a:pt x="19500" y="1"/>
                    </a:cubicBezTo>
                    <a:lnTo>
                      <a:pt x="1" y="1"/>
                    </a:lnTo>
                    <a:cubicBezTo>
                      <a:pt x="1129" y="43885"/>
                      <a:pt x="36016" y="79349"/>
                      <a:pt x="79651" y="814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783;p40">
                <a:extLst>
                  <a:ext uri="{FF2B5EF4-FFF2-40B4-BE49-F238E27FC236}">
                    <a16:creationId xmlns:a16="http://schemas.microsoft.com/office/drawing/2014/main" id="{F18B8B4A-B4D6-4EB0-BB80-FD3C2D0681A2}"/>
                  </a:ext>
                </a:extLst>
              </p:cNvPr>
              <p:cNvSpPr/>
              <p:nvPr/>
            </p:nvSpPr>
            <p:spPr>
              <a:xfrm flipH="1">
                <a:off x="3446039" y="1834040"/>
                <a:ext cx="1063691" cy="1086383"/>
              </a:xfrm>
              <a:custGeom>
                <a:avLst/>
                <a:gdLst/>
                <a:ahLst/>
                <a:cxnLst/>
                <a:rect l="l" t="t" r="r" b="b"/>
                <a:pathLst>
                  <a:path w="61079" h="62382" extrusionOk="0">
                    <a:moveTo>
                      <a:pt x="1" y="0"/>
                    </a:moveTo>
                    <a:lnTo>
                      <a:pt x="1" y="15263"/>
                    </a:lnTo>
                    <a:lnTo>
                      <a:pt x="201" y="15288"/>
                    </a:lnTo>
                    <a:cubicBezTo>
                      <a:pt x="25339" y="16817"/>
                      <a:pt x="44963" y="36993"/>
                      <a:pt x="45790" y="62181"/>
                    </a:cubicBezTo>
                    <a:lnTo>
                      <a:pt x="45815" y="62381"/>
                    </a:lnTo>
                    <a:lnTo>
                      <a:pt x="61079" y="62381"/>
                    </a:lnTo>
                    <a:lnTo>
                      <a:pt x="61054" y="62181"/>
                    </a:lnTo>
                    <a:cubicBezTo>
                      <a:pt x="60653" y="45990"/>
                      <a:pt x="54161" y="30677"/>
                      <a:pt x="42808" y="19098"/>
                    </a:cubicBezTo>
                    <a:cubicBezTo>
                      <a:pt x="31479" y="7544"/>
                      <a:pt x="16367" y="752"/>
                      <a:pt x="2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784;p40">
                <a:extLst>
                  <a:ext uri="{FF2B5EF4-FFF2-40B4-BE49-F238E27FC236}">
                    <a16:creationId xmlns:a16="http://schemas.microsoft.com/office/drawing/2014/main" id="{B63DE737-8145-4857-B13D-DB6BA3C956B2}"/>
                  </a:ext>
                </a:extLst>
              </p:cNvPr>
              <p:cNvSpPr/>
              <p:nvPr/>
            </p:nvSpPr>
            <p:spPr>
              <a:xfrm flipH="1">
                <a:off x="4659552" y="1834040"/>
                <a:ext cx="1063255" cy="1086383"/>
              </a:xfrm>
              <a:custGeom>
                <a:avLst/>
                <a:gdLst/>
                <a:ahLst/>
                <a:cxnLst/>
                <a:rect l="l" t="t" r="r" b="b"/>
                <a:pathLst>
                  <a:path w="61054" h="62382" extrusionOk="0">
                    <a:moveTo>
                      <a:pt x="60853" y="0"/>
                    </a:moveTo>
                    <a:cubicBezTo>
                      <a:pt x="44712" y="752"/>
                      <a:pt x="29574" y="7544"/>
                      <a:pt x="18246" y="19098"/>
                    </a:cubicBezTo>
                    <a:cubicBezTo>
                      <a:pt x="6892" y="30677"/>
                      <a:pt x="426" y="45990"/>
                      <a:pt x="0" y="62181"/>
                    </a:cubicBezTo>
                    <a:lnTo>
                      <a:pt x="0" y="62381"/>
                    </a:lnTo>
                    <a:lnTo>
                      <a:pt x="15263" y="62381"/>
                    </a:lnTo>
                    <a:lnTo>
                      <a:pt x="15263" y="62181"/>
                    </a:lnTo>
                    <a:cubicBezTo>
                      <a:pt x="16115" y="36993"/>
                      <a:pt x="35715" y="16817"/>
                      <a:pt x="60878" y="15288"/>
                    </a:cubicBezTo>
                    <a:lnTo>
                      <a:pt x="61053" y="15263"/>
                    </a:lnTo>
                    <a:lnTo>
                      <a:pt x="610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785;p40">
                <a:extLst>
                  <a:ext uri="{FF2B5EF4-FFF2-40B4-BE49-F238E27FC236}">
                    <a16:creationId xmlns:a16="http://schemas.microsoft.com/office/drawing/2014/main" id="{3EB1C6BB-DBB7-45A2-9A26-2C00C40E86DB}"/>
                  </a:ext>
                </a:extLst>
              </p:cNvPr>
              <p:cNvSpPr/>
              <p:nvPr/>
            </p:nvSpPr>
            <p:spPr>
              <a:xfrm flipH="1">
                <a:off x="3446039" y="3022671"/>
                <a:ext cx="1063691" cy="1086383"/>
              </a:xfrm>
              <a:custGeom>
                <a:avLst/>
                <a:gdLst/>
                <a:ahLst/>
                <a:cxnLst/>
                <a:rect l="l" t="t" r="r" b="b"/>
                <a:pathLst>
                  <a:path w="61079" h="62382" extrusionOk="0">
                    <a:moveTo>
                      <a:pt x="45815" y="0"/>
                    </a:moveTo>
                    <a:lnTo>
                      <a:pt x="45790" y="201"/>
                    </a:lnTo>
                    <a:cubicBezTo>
                      <a:pt x="44963" y="25389"/>
                      <a:pt x="25339" y="45564"/>
                      <a:pt x="201" y="47093"/>
                    </a:cubicBezTo>
                    <a:lnTo>
                      <a:pt x="1" y="47118"/>
                    </a:lnTo>
                    <a:lnTo>
                      <a:pt x="1" y="62381"/>
                    </a:lnTo>
                    <a:lnTo>
                      <a:pt x="226" y="62381"/>
                    </a:lnTo>
                    <a:cubicBezTo>
                      <a:pt x="16367" y="61629"/>
                      <a:pt x="31479" y="54837"/>
                      <a:pt x="42808" y="43283"/>
                    </a:cubicBezTo>
                    <a:cubicBezTo>
                      <a:pt x="54161" y="31704"/>
                      <a:pt x="60653" y="16391"/>
                      <a:pt x="61054" y="201"/>
                    </a:cubicBezTo>
                    <a:lnTo>
                      <a:pt x="610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786;p40">
                <a:extLst>
                  <a:ext uri="{FF2B5EF4-FFF2-40B4-BE49-F238E27FC236}">
                    <a16:creationId xmlns:a16="http://schemas.microsoft.com/office/drawing/2014/main" id="{DF7C41BF-D831-4F9F-9334-7B119BE00123}"/>
                  </a:ext>
                </a:extLst>
              </p:cNvPr>
              <p:cNvSpPr/>
              <p:nvPr/>
            </p:nvSpPr>
            <p:spPr>
              <a:xfrm flipH="1">
                <a:off x="4659552" y="3022671"/>
                <a:ext cx="1063255" cy="1086383"/>
              </a:xfrm>
              <a:custGeom>
                <a:avLst/>
                <a:gdLst/>
                <a:ahLst/>
                <a:cxnLst/>
                <a:rect l="l" t="t" r="r" b="b"/>
                <a:pathLst>
                  <a:path w="61054" h="62382" extrusionOk="0">
                    <a:moveTo>
                      <a:pt x="0" y="0"/>
                    </a:moveTo>
                    <a:lnTo>
                      <a:pt x="0" y="201"/>
                    </a:lnTo>
                    <a:cubicBezTo>
                      <a:pt x="426" y="16391"/>
                      <a:pt x="6892" y="31704"/>
                      <a:pt x="18246" y="43283"/>
                    </a:cubicBezTo>
                    <a:cubicBezTo>
                      <a:pt x="29574" y="54837"/>
                      <a:pt x="44712" y="61629"/>
                      <a:pt x="60853" y="62381"/>
                    </a:cubicBezTo>
                    <a:lnTo>
                      <a:pt x="61053" y="62381"/>
                    </a:lnTo>
                    <a:lnTo>
                      <a:pt x="61053" y="47118"/>
                    </a:lnTo>
                    <a:lnTo>
                      <a:pt x="60878" y="47093"/>
                    </a:lnTo>
                    <a:cubicBezTo>
                      <a:pt x="35715" y="45564"/>
                      <a:pt x="16115" y="25389"/>
                      <a:pt x="15263" y="201"/>
                    </a:cubicBezTo>
                    <a:lnTo>
                      <a:pt x="15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787;p40">
                <a:extLst>
                  <a:ext uri="{FF2B5EF4-FFF2-40B4-BE49-F238E27FC236}">
                    <a16:creationId xmlns:a16="http://schemas.microsoft.com/office/drawing/2014/main" id="{DD521D24-9CD3-45F6-9D57-20D1C3365F27}"/>
                  </a:ext>
                </a:extLst>
              </p:cNvPr>
              <p:cNvSpPr/>
              <p:nvPr/>
            </p:nvSpPr>
            <p:spPr>
              <a:xfrm flipH="1">
                <a:off x="3385740" y="1748471"/>
                <a:ext cx="609333" cy="609333"/>
              </a:xfrm>
              <a:custGeom>
                <a:avLst/>
                <a:gdLst/>
                <a:ahLst/>
                <a:cxnLst/>
                <a:rect l="l" t="t" r="r" b="b"/>
                <a:pathLst>
                  <a:path w="34989" h="34989" extrusionOk="0">
                    <a:moveTo>
                      <a:pt x="17494" y="1"/>
                    </a:moveTo>
                    <a:cubicBezTo>
                      <a:pt x="7820" y="1"/>
                      <a:pt x="1" y="7845"/>
                      <a:pt x="1" y="17495"/>
                    </a:cubicBezTo>
                    <a:cubicBezTo>
                      <a:pt x="1" y="27169"/>
                      <a:pt x="7820" y="34988"/>
                      <a:pt x="17494" y="34988"/>
                    </a:cubicBezTo>
                    <a:cubicBezTo>
                      <a:pt x="27144" y="34988"/>
                      <a:pt x="34988" y="27169"/>
                      <a:pt x="34988" y="17495"/>
                    </a:cubicBezTo>
                    <a:cubicBezTo>
                      <a:pt x="34988" y="7845"/>
                      <a:pt x="27144" y="1"/>
                      <a:pt x="174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788;p40">
                <a:extLst>
                  <a:ext uri="{FF2B5EF4-FFF2-40B4-BE49-F238E27FC236}">
                    <a16:creationId xmlns:a16="http://schemas.microsoft.com/office/drawing/2014/main" id="{A5F3D3A1-14DB-4011-94B0-70C2991CB0F5}"/>
                  </a:ext>
                </a:extLst>
              </p:cNvPr>
              <p:cNvSpPr/>
              <p:nvPr/>
            </p:nvSpPr>
            <p:spPr>
              <a:xfrm flipH="1">
                <a:off x="5161134" y="1732194"/>
                <a:ext cx="609333" cy="609333"/>
              </a:xfrm>
              <a:custGeom>
                <a:avLst/>
                <a:gdLst/>
                <a:ahLst/>
                <a:cxnLst/>
                <a:rect l="l" t="t" r="r" b="b"/>
                <a:pathLst>
                  <a:path w="34989" h="34989" extrusionOk="0">
                    <a:moveTo>
                      <a:pt x="17494" y="1"/>
                    </a:moveTo>
                    <a:cubicBezTo>
                      <a:pt x="7820" y="1"/>
                      <a:pt x="0" y="7845"/>
                      <a:pt x="0" y="17495"/>
                    </a:cubicBezTo>
                    <a:cubicBezTo>
                      <a:pt x="0" y="27169"/>
                      <a:pt x="7820" y="34988"/>
                      <a:pt x="17494" y="34988"/>
                    </a:cubicBezTo>
                    <a:cubicBezTo>
                      <a:pt x="27143" y="34988"/>
                      <a:pt x="34988" y="27169"/>
                      <a:pt x="34988" y="17495"/>
                    </a:cubicBezTo>
                    <a:cubicBezTo>
                      <a:pt x="34988" y="7845"/>
                      <a:pt x="27143" y="1"/>
                      <a:pt x="174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1789;p40">
                <a:extLst>
                  <a:ext uri="{FF2B5EF4-FFF2-40B4-BE49-F238E27FC236}">
                    <a16:creationId xmlns:a16="http://schemas.microsoft.com/office/drawing/2014/main" id="{938F86A9-C76D-4263-A421-BDC39852AA6A}"/>
                  </a:ext>
                </a:extLst>
              </p:cNvPr>
              <p:cNvSpPr/>
              <p:nvPr/>
            </p:nvSpPr>
            <p:spPr>
              <a:xfrm flipH="1">
                <a:off x="3385740" y="3585322"/>
                <a:ext cx="609333" cy="609333"/>
              </a:xfrm>
              <a:custGeom>
                <a:avLst/>
                <a:gdLst/>
                <a:ahLst/>
                <a:cxnLst/>
                <a:rect l="l" t="t" r="r" b="b"/>
                <a:pathLst>
                  <a:path w="34989" h="34989" extrusionOk="0">
                    <a:moveTo>
                      <a:pt x="17494" y="1"/>
                    </a:moveTo>
                    <a:cubicBezTo>
                      <a:pt x="7820" y="1"/>
                      <a:pt x="1" y="7821"/>
                      <a:pt x="1" y="17495"/>
                    </a:cubicBezTo>
                    <a:cubicBezTo>
                      <a:pt x="1" y="27144"/>
                      <a:pt x="7820" y="34989"/>
                      <a:pt x="17494" y="34989"/>
                    </a:cubicBezTo>
                    <a:cubicBezTo>
                      <a:pt x="27144" y="34989"/>
                      <a:pt x="34988" y="27144"/>
                      <a:pt x="34988" y="17495"/>
                    </a:cubicBezTo>
                    <a:cubicBezTo>
                      <a:pt x="34988" y="7821"/>
                      <a:pt x="27144" y="1"/>
                      <a:pt x="174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790;p40">
                <a:extLst>
                  <a:ext uri="{FF2B5EF4-FFF2-40B4-BE49-F238E27FC236}">
                    <a16:creationId xmlns:a16="http://schemas.microsoft.com/office/drawing/2014/main" id="{C9D726BF-09C1-42FB-97D8-9F07608FEC66}"/>
                  </a:ext>
                </a:extLst>
              </p:cNvPr>
              <p:cNvSpPr/>
              <p:nvPr/>
            </p:nvSpPr>
            <p:spPr>
              <a:xfrm flipH="1">
                <a:off x="5173720" y="3585322"/>
                <a:ext cx="609333" cy="609333"/>
              </a:xfrm>
              <a:custGeom>
                <a:avLst/>
                <a:gdLst/>
                <a:ahLst/>
                <a:cxnLst/>
                <a:rect l="l" t="t" r="r" b="b"/>
                <a:pathLst>
                  <a:path w="34989" h="34989" extrusionOk="0">
                    <a:moveTo>
                      <a:pt x="17494" y="1"/>
                    </a:moveTo>
                    <a:cubicBezTo>
                      <a:pt x="7820" y="1"/>
                      <a:pt x="0" y="7821"/>
                      <a:pt x="0" y="17495"/>
                    </a:cubicBezTo>
                    <a:cubicBezTo>
                      <a:pt x="0" y="27144"/>
                      <a:pt x="7820" y="34989"/>
                      <a:pt x="17494" y="34989"/>
                    </a:cubicBezTo>
                    <a:cubicBezTo>
                      <a:pt x="27143" y="34989"/>
                      <a:pt x="34988" y="27144"/>
                      <a:pt x="34988" y="17495"/>
                    </a:cubicBezTo>
                    <a:cubicBezTo>
                      <a:pt x="34988" y="7821"/>
                      <a:pt x="27143" y="1"/>
                      <a:pt x="174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9" name="Google Shape;1803;p40">
                <a:extLst>
                  <a:ext uri="{FF2B5EF4-FFF2-40B4-BE49-F238E27FC236}">
                    <a16:creationId xmlns:a16="http://schemas.microsoft.com/office/drawing/2014/main" id="{8330F4DF-847E-49C9-AF40-CC2895EB74E5}"/>
                  </a:ext>
                </a:extLst>
              </p:cNvPr>
              <p:cNvGrpSpPr/>
              <p:nvPr/>
            </p:nvGrpSpPr>
            <p:grpSpPr>
              <a:xfrm rot="10800000">
                <a:off x="5680029" y="4109117"/>
                <a:ext cx="1091730" cy="312741"/>
                <a:chOff x="2260965" y="1450647"/>
                <a:chExt cx="1153560" cy="330453"/>
              </a:xfrm>
            </p:grpSpPr>
            <p:cxnSp>
              <p:nvCxnSpPr>
                <p:cNvPr id="328" name="Google Shape;1804;p40">
                  <a:extLst>
                    <a:ext uri="{FF2B5EF4-FFF2-40B4-BE49-F238E27FC236}">
                      <a16:creationId xmlns:a16="http://schemas.microsoft.com/office/drawing/2014/main" id="{D6EBF84A-5520-4B29-A0D5-87E1768FA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076038" y="1450647"/>
                  <a:ext cx="338487" cy="3304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1805;p40">
                  <a:extLst>
                    <a:ext uri="{FF2B5EF4-FFF2-40B4-BE49-F238E27FC236}">
                      <a16:creationId xmlns:a16="http://schemas.microsoft.com/office/drawing/2014/main" id="{5FC41BC7-0EED-4360-A613-9A398CD39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260965" y="1450649"/>
                  <a:ext cx="828101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grpSp>
            <p:nvGrpSpPr>
              <p:cNvPr id="320" name="Google Shape;1806;p40">
                <a:extLst>
                  <a:ext uri="{FF2B5EF4-FFF2-40B4-BE49-F238E27FC236}">
                    <a16:creationId xmlns:a16="http://schemas.microsoft.com/office/drawing/2014/main" id="{8113731A-1EB1-427D-9674-591EC32EBCD1}"/>
                  </a:ext>
                </a:extLst>
              </p:cNvPr>
              <p:cNvGrpSpPr/>
              <p:nvPr/>
            </p:nvGrpSpPr>
            <p:grpSpPr>
              <a:xfrm>
                <a:off x="2399189" y="1495678"/>
                <a:ext cx="1077315" cy="349391"/>
                <a:chOff x="2276198" y="1411923"/>
                <a:chExt cx="1138329" cy="369179"/>
              </a:xfrm>
            </p:grpSpPr>
            <p:cxnSp>
              <p:nvCxnSpPr>
                <p:cNvPr id="326" name="Google Shape;1807;p40">
                  <a:extLst>
                    <a:ext uri="{FF2B5EF4-FFF2-40B4-BE49-F238E27FC236}">
                      <a16:creationId xmlns:a16="http://schemas.microsoft.com/office/drawing/2014/main" id="{ED2322C1-EF37-4E9B-8930-157C8438B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7793" y="1415662"/>
                  <a:ext cx="346734" cy="3654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1808;p40">
                  <a:extLst>
                    <a:ext uri="{FF2B5EF4-FFF2-40B4-BE49-F238E27FC236}">
                      <a16:creationId xmlns:a16="http://schemas.microsoft.com/office/drawing/2014/main" id="{62397F43-B093-409E-80B6-0988394CF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76198" y="1411923"/>
                  <a:ext cx="818638" cy="245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grpSp>
            <p:nvGrpSpPr>
              <p:cNvPr id="321" name="Google Shape;1809;p40">
                <a:extLst>
                  <a:ext uri="{FF2B5EF4-FFF2-40B4-BE49-F238E27FC236}">
                    <a16:creationId xmlns:a16="http://schemas.microsoft.com/office/drawing/2014/main" id="{CCF2340B-F592-4F36-8264-833AB27C48D8}"/>
                  </a:ext>
                </a:extLst>
              </p:cNvPr>
              <p:cNvGrpSpPr/>
              <p:nvPr/>
            </p:nvGrpSpPr>
            <p:grpSpPr>
              <a:xfrm rot="10800000" flipH="1">
                <a:off x="2561150" y="4109119"/>
                <a:ext cx="915353" cy="335354"/>
                <a:chOff x="2447331" y="1426753"/>
                <a:chExt cx="967194" cy="354347"/>
              </a:xfrm>
            </p:grpSpPr>
            <p:cxnSp>
              <p:nvCxnSpPr>
                <p:cNvPr id="324" name="Google Shape;1810;p40">
                  <a:extLst>
                    <a:ext uri="{FF2B5EF4-FFF2-40B4-BE49-F238E27FC236}">
                      <a16:creationId xmlns:a16="http://schemas.microsoft.com/office/drawing/2014/main" id="{7BCD7962-1774-40D8-B325-D953A5DB6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076034" y="1427440"/>
                  <a:ext cx="338491" cy="35366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" name="Google Shape;1811;p40">
                  <a:extLst>
                    <a:ext uri="{FF2B5EF4-FFF2-40B4-BE49-F238E27FC236}">
                      <a16:creationId xmlns:a16="http://schemas.microsoft.com/office/drawing/2014/main" id="{523B7CA4-8C3C-4DF8-B26A-1690243E3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447331" y="1426753"/>
                  <a:ext cx="63474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322" name="Google Shape;1812;p40">
                <a:extLst>
                  <a:ext uri="{FF2B5EF4-FFF2-40B4-BE49-F238E27FC236}">
                    <a16:creationId xmlns:a16="http://schemas.microsoft.com/office/drawing/2014/main" id="{F63EFDFA-EB71-46BD-A881-ECD34BC48A30}"/>
                  </a:ext>
                </a:extLst>
              </p:cNvPr>
              <p:cNvSpPr txBox="1"/>
              <p:nvPr/>
            </p:nvSpPr>
            <p:spPr>
              <a:xfrm>
                <a:off x="3668845" y="2823458"/>
                <a:ext cx="927629" cy="3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bg1"/>
                    </a:solidFill>
                    <a:latin typeface="Georgia" panose="020405020504050203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BENEFITS</a:t>
                </a:r>
                <a:endParaRPr sz="800" dirty="0">
                  <a:solidFill>
                    <a:schemeClr val="bg1"/>
                  </a:solidFill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3" name="Google Shape;1813;p40">
                <a:extLst>
                  <a:ext uri="{FF2B5EF4-FFF2-40B4-BE49-F238E27FC236}">
                    <a16:creationId xmlns:a16="http://schemas.microsoft.com/office/drawing/2014/main" id="{C714BCE8-7B2E-4A33-945A-28F30A797C6A}"/>
                  </a:ext>
                </a:extLst>
              </p:cNvPr>
              <p:cNvSpPr txBox="1"/>
              <p:nvPr/>
            </p:nvSpPr>
            <p:spPr>
              <a:xfrm>
                <a:off x="4746296" y="2819628"/>
                <a:ext cx="761383" cy="300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>
                    <a:solidFill>
                      <a:schemeClr val="bg1"/>
                    </a:solidFill>
                    <a:latin typeface="Georgia" panose="020405020504050203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RISKS</a:t>
                </a:r>
                <a:endParaRPr sz="800" dirty="0">
                  <a:solidFill>
                    <a:schemeClr val="bg1"/>
                  </a:solidFill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98" name="TextBox 42">
              <a:extLst>
                <a:ext uri="{FF2B5EF4-FFF2-40B4-BE49-F238E27FC236}">
                  <a16:creationId xmlns:a16="http://schemas.microsoft.com/office/drawing/2014/main" id="{9CCEC9AF-DEB8-4C59-A6A3-758BC618EF49}"/>
                </a:ext>
              </a:extLst>
            </p:cNvPr>
            <p:cNvSpPr txBox="1"/>
            <p:nvPr/>
          </p:nvSpPr>
          <p:spPr>
            <a:xfrm>
              <a:off x="1650300" y="4269589"/>
              <a:ext cx="2275957" cy="8064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8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Personalized Insights</a:t>
              </a:r>
            </a:p>
            <a:p>
              <a:pPr>
                <a:spcBef>
                  <a:spcPts val="600"/>
                </a:spcBef>
              </a:pPr>
              <a:r>
                <a:rPr lang="en-US" sz="8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Tailored feedback based on individual behavioral traits.</a:t>
              </a:r>
            </a:p>
          </p:txBody>
        </p:sp>
        <p:sp>
          <p:nvSpPr>
            <p:cNvPr id="299" name="TextBox 43">
              <a:extLst>
                <a:ext uri="{FF2B5EF4-FFF2-40B4-BE49-F238E27FC236}">
                  <a16:creationId xmlns:a16="http://schemas.microsoft.com/office/drawing/2014/main" id="{F2EB587D-3738-48D7-A9C4-2996BB1FC8AA}"/>
                </a:ext>
              </a:extLst>
            </p:cNvPr>
            <p:cNvSpPr txBox="1"/>
            <p:nvPr/>
          </p:nvSpPr>
          <p:spPr>
            <a:xfrm>
              <a:off x="1719923" y="1691840"/>
              <a:ext cx="2379166" cy="8064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8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Rapid Processing</a:t>
              </a:r>
            </a:p>
            <a:p>
              <a:pPr>
                <a:spcBef>
                  <a:spcPts val="600"/>
                </a:spcBef>
              </a:pPr>
              <a:r>
                <a:rPr lang="en-US" sz="8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Quickly analyzes and identifies traits for timely feedback.</a:t>
              </a:r>
            </a:p>
          </p:txBody>
        </p:sp>
        <p:sp>
          <p:nvSpPr>
            <p:cNvPr id="300" name="TextBox 44">
              <a:extLst>
                <a:ext uri="{FF2B5EF4-FFF2-40B4-BE49-F238E27FC236}">
                  <a16:creationId xmlns:a16="http://schemas.microsoft.com/office/drawing/2014/main" id="{8B915A17-4ED4-4E0E-9908-26C97CCC5343}"/>
                </a:ext>
              </a:extLst>
            </p:cNvPr>
            <p:cNvSpPr txBox="1"/>
            <p:nvPr/>
          </p:nvSpPr>
          <p:spPr>
            <a:xfrm>
              <a:off x="8281836" y="1728892"/>
              <a:ext cx="2471612" cy="8064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600"/>
                </a:spcBef>
              </a:pPr>
              <a:r>
                <a:rPr lang="en-US" sz="8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Data Privacy Concerns</a:t>
              </a:r>
            </a:p>
            <a:p>
              <a:pPr lvl="0" algn="r">
                <a:spcBef>
                  <a:spcPts val="600"/>
                </a:spcBef>
              </a:pPr>
              <a:r>
                <a:rPr lang="en-US" sz="8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Ensuring secure handling of sensitive user information</a:t>
              </a:r>
            </a:p>
          </p:txBody>
        </p:sp>
        <p:sp>
          <p:nvSpPr>
            <p:cNvPr id="301" name="TextBox 45">
              <a:extLst>
                <a:ext uri="{FF2B5EF4-FFF2-40B4-BE49-F238E27FC236}">
                  <a16:creationId xmlns:a16="http://schemas.microsoft.com/office/drawing/2014/main" id="{6AFDBC54-4D5A-4993-94F8-0E967F6B20E8}"/>
                </a:ext>
              </a:extLst>
            </p:cNvPr>
            <p:cNvSpPr txBox="1"/>
            <p:nvPr/>
          </p:nvSpPr>
          <p:spPr>
            <a:xfrm>
              <a:off x="8329551" y="4101465"/>
              <a:ext cx="2570412" cy="1028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600"/>
                </a:spcBef>
              </a:pPr>
              <a:r>
                <a:rPr lang="en-US" sz="8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Hallucinations</a:t>
              </a:r>
            </a:p>
            <a:p>
              <a:pPr algn="r">
                <a:spcBef>
                  <a:spcPts val="600"/>
                </a:spcBef>
              </a:pPr>
              <a:r>
                <a:rPr lang="en-US" sz="8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Preventing the AI from generating incorrect or misleading information.</a:t>
              </a:r>
            </a:p>
          </p:txBody>
        </p:sp>
        <p:sp>
          <p:nvSpPr>
            <p:cNvPr id="302" name="Shape 3619">
              <a:extLst>
                <a:ext uri="{FF2B5EF4-FFF2-40B4-BE49-F238E27FC236}">
                  <a16:creationId xmlns:a16="http://schemas.microsoft.com/office/drawing/2014/main" id="{0B1E6F06-B119-4B3F-8BA8-AE781579EC2B}"/>
                </a:ext>
              </a:extLst>
            </p:cNvPr>
            <p:cNvSpPr/>
            <p:nvPr/>
          </p:nvSpPr>
          <p:spPr>
            <a:xfrm>
              <a:off x="4714558" y="4483253"/>
              <a:ext cx="379488" cy="310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04" name="Shape 3675">
              <a:extLst>
                <a:ext uri="{FF2B5EF4-FFF2-40B4-BE49-F238E27FC236}">
                  <a16:creationId xmlns:a16="http://schemas.microsoft.com/office/drawing/2014/main" id="{70BD3D21-AB0D-4186-81B8-154AD54EEF06}"/>
                </a:ext>
              </a:extLst>
            </p:cNvPr>
            <p:cNvSpPr/>
            <p:nvPr/>
          </p:nvSpPr>
          <p:spPr>
            <a:xfrm>
              <a:off x="4740914" y="2087787"/>
              <a:ext cx="379488" cy="310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6001"/>
                  </a:moveTo>
                  <a:lnTo>
                    <a:pt x="8345" y="6001"/>
                  </a:lnTo>
                  <a:cubicBezTo>
                    <a:pt x="8617" y="6001"/>
                    <a:pt x="8836" y="5732"/>
                    <a:pt x="8836" y="5400"/>
                  </a:cubicBezTo>
                  <a:cubicBezTo>
                    <a:pt x="8836" y="5070"/>
                    <a:pt x="8617" y="4800"/>
                    <a:pt x="8345" y="4800"/>
                  </a:cubicBezTo>
                  <a:lnTo>
                    <a:pt x="5400" y="4800"/>
                  </a:lnTo>
                  <a:cubicBezTo>
                    <a:pt x="5129" y="4800"/>
                    <a:pt x="4909" y="5070"/>
                    <a:pt x="4909" y="5400"/>
                  </a:cubicBezTo>
                  <a:cubicBezTo>
                    <a:pt x="4909" y="5732"/>
                    <a:pt x="5129" y="6001"/>
                    <a:pt x="5400" y="6001"/>
                  </a:cubicBezTo>
                  <a:moveTo>
                    <a:pt x="20618" y="20400"/>
                  </a:moveTo>
                  <a:lnTo>
                    <a:pt x="18655" y="20400"/>
                  </a:lnTo>
                  <a:lnTo>
                    <a:pt x="18655" y="18000"/>
                  </a:lnTo>
                  <a:cubicBezTo>
                    <a:pt x="18926" y="18000"/>
                    <a:pt x="19145" y="17732"/>
                    <a:pt x="19145" y="17400"/>
                  </a:cubicBezTo>
                  <a:cubicBezTo>
                    <a:pt x="19145" y="17070"/>
                    <a:pt x="18926" y="16801"/>
                    <a:pt x="18655" y="16801"/>
                  </a:cubicBezTo>
                  <a:lnTo>
                    <a:pt x="18655" y="3601"/>
                  </a:lnTo>
                  <a:lnTo>
                    <a:pt x="20618" y="3601"/>
                  </a:lnTo>
                  <a:cubicBezTo>
                    <a:pt x="20618" y="3601"/>
                    <a:pt x="20618" y="20400"/>
                    <a:pt x="20618" y="20400"/>
                  </a:cubicBezTo>
                  <a:close/>
                  <a:moveTo>
                    <a:pt x="17673" y="16801"/>
                  </a:moveTo>
                  <a:cubicBezTo>
                    <a:pt x="17401" y="16801"/>
                    <a:pt x="17182" y="17070"/>
                    <a:pt x="17182" y="17400"/>
                  </a:cubicBezTo>
                  <a:cubicBezTo>
                    <a:pt x="17182" y="17732"/>
                    <a:pt x="17401" y="18000"/>
                    <a:pt x="17673" y="18000"/>
                  </a:cubicBezTo>
                  <a:lnTo>
                    <a:pt x="17673" y="20400"/>
                  </a:lnTo>
                  <a:lnTo>
                    <a:pt x="3927" y="20400"/>
                  </a:lnTo>
                  <a:lnTo>
                    <a:pt x="3927" y="18000"/>
                  </a:lnTo>
                  <a:cubicBezTo>
                    <a:pt x="4199" y="18000"/>
                    <a:pt x="4418" y="17732"/>
                    <a:pt x="4418" y="17400"/>
                  </a:cubicBezTo>
                  <a:cubicBezTo>
                    <a:pt x="4418" y="17070"/>
                    <a:pt x="4199" y="16801"/>
                    <a:pt x="3927" y="16801"/>
                  </a:cubicBezTo>
                  <a:lnTo>
                    <a:pt x="3927" y="3601"/>
                  </a:lnTo>
                  <a:lnTo>
                    <a:pt x="17673" y="3601"/>
                  </a:lnTo>
                  <a:cubicBezTo>
                    <a:pt x="17673" y="3601"/>
                    <a:pt x="17673" y="16801"/>
                    <a:pt x="17673" y="16801"/>
                  </a:cubicBezTo>
                  <a:close/>
                  <a:moveTo>
                    <a:pt x="2945" y="16801"/>
                  </a:moveTo>
                  <a:cubicBezTo>
                    <a:pt x="2674" y="16801"/>
                    <a:pt x="2455" y="17070"/>
                    <a:pt x="2455" y="17400"/>
                  </a:cubicBezTo>
                  <a:cubicBezTo>
                    <a:pt x="2455" y="17732"/>
                    <a:pt x="2674" y="18000"/>
                    <a:pt x="2945" y="18000"/>
                  </a:cubicBezTo>
                  <a:lnTo>
                    <a:pt x="2945" y="20400"/>
                  </a:lnTo>
                  <a:lnTo>
                    <a:pt x="982" y="20400"/>
                  </a:lnTo>
                  <a:lnTo>
                    <a:pt x="982" y="3601"/>
                  </a:lnTo>
                  <a:lnTo>
                    <a:pt x="2945" y="3601"/>
                  </a:lnTo>
                  <a:cubicBezTo>
                    <a:pt x="2945" y="3601"/>
                    <a:pt x="2945" y="16801"/>
                    <a:pt x="2945" y="16801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39" y="2400"/>
                    <a:pt x="0" y="2938"/>
                    <a:pt x="0" y="3601"/>
                  </a:cubicBezTo>
                  <a:lnTo>
                    <a:pt x="0" y="20400"/>
                  </a:lnTo>
                  <a:cubicBezTo>
                    <a:pt x="0" y="21063"/>
                    <a:pt x="439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063"/>
                    <a:pt x="21600" y="204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  <a:moveTo>
                    <a:pt x="5400" y="8400"/>
                  </a:moveTo>
                  <a:lnTo>
                    <a:pt x="6382" y="8400"/>
                  </a:lnTo>
                  <a:cubicBezTo>
                    <a:pt x="6653" y="8400"/>
                    <a:pt x="6873" y="8132"/>
                    <a:pt x="6873" y="7800"/>
                  </a:cubicBezTo>
                  <a:cubicBezTo>
                    <a:pt x="6873" y="7470"/>
                    <a:pt x="6653" y="7200"/>
                    <a:pt x="6382" y="7200"/>
                  </a:cubicBezTo>
                  <a:lnTo>
                    <a:pt x="5400" y="7200"/>
                  </a:lnTo>
                  <a:cubicBezTo>
                    <a:pt x="5129" y="7200"/>
                    <a:pt x="4909" y="7470"/>
                    <a:pt x="4909" y="7800"/>
                  </a:cubicBezTo>
                  <a:cubicBezTo>
                    <a:pt x="4909" y="8132"/>
                    <a:pt x="5129" y="8400"/>
                    <a:pt x="5400" y="84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05" name="Shape 3690">
              <a:extLst>
                <a:ext uri="{FF2B5EF4-FFF2-40B4-BE49-F238E27FC236}">
                  <a16:creationId xmlns:a16="http://schemas.microsoft.com/office/drawing/2014/main" id="{118620F5-D204-47D4-9858-1598B3D7278A}"/>
                </a:ext>
              </a:extLst>
            </p:cNvPr>
            <p:cNvSpPr/>
            <p:nvPr/>
          </p:nvSpPr>
          <p:spPr>
            <a:xfrm>
              <a:off x="7088304" y="4483253"/>
              <a:ext cx="379486" cy="31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0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3"/>
                    <a:pt x="8380" y="7241"/>
                    <a:pt x="8380" y="7241"/>
                  </a:cubicBezTo>
                  <a:cubicBezTo>
                    <a:pt x="8112" y="6504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2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6"/>
                    <a:pt x="12890" y="2039"/>
                    <a:pt x="13313" y="3272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3"/>
                  </a:cubicBezTo>
                  <a:cubicBezTo>
                    <a:pt x="13386" y="9109"/>
                    <a:pt x="13260" y="9535"/>
                    <a:pt x="13227" y="9619"/>
                  </a:cubicBezTo>
                  <a:cubicBezTo>
                    <a:pt x="13219" y="9631"/>
                    <a:pt x="13101" y="9813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0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2"/>
                  </a:cubicBezTo>
                  <a:cubicBezTo>
                    <a:pt x="13957" y="10422"/>
                    <a:pt x="14531" y="9808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4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80"/>
                  </a:cubicBezTo>
                  <a:cubicBezTo>
                    <a:pt x="6540" y="5169"/>
                    <a:pt x="7179" y="6892"/>
                    <a:pt x="7494" y="7758"/>
                  </a:cubicBezTo>
                  <a:cubicBezTo>
                    <a:pt x="7110" y="9740"/>
                    <a:pt x="7642" y="10422"/>
                    <a:pt x="7642" y="10422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7"/>
                  </a:moveTo>
                  <a:cubicBezTo>
                    <a:pt x="19516" y="15007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4"/>
                  </a:cubicBezTo>
                  <a:cubicBezTo>
                    <a:pt x="19388" y="7760"/>
                    <a:pt x="19900" y="6420"/>
                    <a:pt x="19470" y="5184"/>
                  </a:cubicBezTo>
                  <a:cubicBezTo>
                    <a:pt x="18974" y="3713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4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1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6"/>
                    <a:pt x="17332" y="3919"/>
                  </a:cubicBezTo>
                  <a:cubicBezTo>
                    <a:pt x="17375" y="3953"/>
                    <a:pt x="17421" y="3983"/>
                    <a:pt x="17467" y="4007"/>
                  </a:cubicBezTo>
                  <a:cubicBezTo>
                    <a:pt x="17950" y="4265"/>
                    <a:pt x="18131" y="4361"/>
                    <a:pt x="18562" y="5641"/>
                  </a:cubicBezTo>
                  <a:cubicBezTo>
                    <a:pt x="18822" y="6387"/>
                    <a:pt x="18452" y="7378"/>
                    <a:pt x="18253" y="7910"/>
                  </a:cubicBezTo>
                  <a:cubicBezTo>
                    <a:pt x="18161" y="8155"/>
                    <a:pt x="18130" y="8457"/>
                    <a:pt x="18182" y="8719"/>
                  </a:cubicBezTo>
                  <a:cubicBezTo>
                    <a:pt x="18316" y="9392"/>
                    <a:pt x="18254" y="9707"/>
                    <a:pt x="18232" y="9784"/>
                  </a:cubicBezTo>
                  <a:cubicBezTo>
                    <a:pt x="18230" y="9789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2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7"/>
                    <a:pt x="19516" y="15007"/>
                  </a:cubicBezTo>
                  <a:moveTo>
                    <a:pt x="2371" y="16155"/>
                  </a:moveTo>
                  <a:cubicBezTo>
                    <a:pt x="3030" y="15932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9"/>
                    <a:pt x="3367" y="9784"/>
                  </a:cubicBezTo>
                  <a:cubicBezTo>
                    <a:pt x="3346" y="9707"/>
                    <a:pt x="3283" y="9392"/>
                    <a:pt x="3418" y="8719"/>
                  </a:cubicBezTo>
                  <a:cubicBezTo>
                    <a:pt x="3470" y="8457"/>
                    <a:pt x="3439" y="8155"/>
                    <a:pt x="3347" y="7910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1"/>
                    <a:pt x="3649" y="4265"/>
                    <a:pt x="4133" y="4007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6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4"/>
                  </a:cubicBezTo>
                  <a:cubicBezTo>
                    <a:pt x="6045" y="3548"/>
                    <a:pt x="6096" y="3341"/>
                    <a:pt x="6165" y="3133"/>
                  </a:cubicBezTo>
                  <a:cubicBezTo>
                    <a:pt x="6225" y="2950"/>
                    <a:pt x="6289" y="2793"/>
                    <a:pt x="6351" y="2631"/>
                  </a:cubicBezTo>
                  <a:cubicBezTo>
                    <a:pt x="6046" y="2469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3"/>
                    <a:pt x="2130" y="5184"/>
                  </a:cubicBezTo>
                  <a:cubicBezTo>
                    <a:pt x="1700" y="6420"/>
                    <a:pt x="2212" y="7760"/>
                    <a:pt x="2464" y="8434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7"/>
                    <a:pt x="2084" y="15007"/>
                  </a:cubicBezTo>
                  <a:cubicBezTo>
                    <a:pt x="1191" y="15387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prstClr val="black"/>
                </a:solidFill>
              </a:endParaRPr>
            </a:p>
          </p:txBody>
        </p:sp>
      </p:grp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180E730E-15DC-219F-7770-DD78E0B323F8}"/>
              </a:ext>
            </a:extLst>
          </p:cNvPr>
          <p:cNvCxnSpPr/>
          <p:nvPr/>
        </p:nvCxnSpPr>
        <p:spPr>
          <a:xfrm>
            <a:off x="0" y="2852984"/>
            <a:ext cx="12192000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72DE87A5-4961-9216-F6FC-A9A2ABCFAAD5}"/>
              </a:ext>
            </a:extLst>
          </p:cNvPr>
          <p:cNvCxnSpPr>
            <a:cxnSpLocks/>
          </p:cNvCxnSpPr>
          <p:nvPr/>
        </p:nvCxnSpPr>
        <p:spPr>
          <a:xfrm>
            <a:off x="6534218" y="2852984"/>
            <a:ext cx="0" cy="400501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Google Shape;12478;p89">
            <a:extLst>
              <a:ext uri="{FF2B5EF4-FFF2-40B4-BE49-F238E27FC236}">
                <a16:creationId xmlns:a16="http://schemas.microsoft.com/office/drawing/2014/main" id="{45C28042-CA3B-53A5-4AC3-00DE481D2FA4}"/>
              </a:ext>
            </a:extLst>
          </p:cNvPr>
          <p:cNvSpPr/>
          <p:nvPr/>
        </p:nvSpPr>
        <p:spPr>
          <a:xfrm>
            <a:off x="9893931" y="3583704"/>
            <a:ext cx="239757" cy="267170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9547" y="725"/>
                </a:moveTo>
                <a:cubicBezTo>
                  <a:pt x="9704" y="725"/>
                  <a:pt x="9830" y="788"/>
                  <a:pt x="9893" y="914"/>
                </a:cubicBezTo>
                <a:lnTo>
                  <a:pt x="10681" y="2772"/>
                </a:lnTo>
                <a:lnTo>
                  <a:pt x="1135" y="2772"/>
                </a:lnTo>
                <a:lnTo>
                  <a:pt x="1891" y="914"/>
                </a:lnTo>
                <a:cubicBezTo>
                  <a:pt x="1922" y="788"/>
                  <a:pt x="2080" y="725"/>
                  <a:pt x="2206" y="725"/>
                </a:cubicBezTo>
                <a:close/>
                <a:moveTo>
                  <a:pt x="10649" y="3403"/>
                </a:moveTo>
                <a:cubicBezTo>
                  <a:pt x="10870" y="3403"/>
                  <a:pt x="11027" y="3560"/>
                  <a:pt x="11027" y="3749"/>
                </a:cubicBezTo>
                <a:lnTo>
                  <a:pt x="11027" y="5167"/>
                </a:lnTo>
                <a:cubicBezTo>
                  <a:pt x="11027" y="5356"/>
                  <a:pt x="10870" y="5513"/>
                  <a:pt x="10649" y="5513"/>
                </a:cubicBezTo>
                <a:lnTo>
                  <a:pt x="1040" y="5513"/>
                </a:lnTo>
                <a:cubicBezTo>
                  <a:pt x="851" y="5513"/>
                  <a:pt x="694" y="5356"/>
                  <a:pt x="694" y="5167"/>
                </a:cubicBezTo>
                <a:lnTo>
                  <a:pt x="694" y="3749"/>
                </a:lnTo>
                <a:cubicBezTo>
                  <a:pt x="694" y="3560"/>
                  <a:pt x="851" y="3403"/>
                  <a:pt x="1040" y="3403"/>
                </a:cubicBezTo>
                <a:close/>
                <a:moveTo>
                  <a:pt x="10681" y="6206"/>
                </a:moveTo>
                <a:cubicBezTo>
                  <a:pt x="10870" y="6238"/>
                  <a:pt x="11027" y="6364"/>
                  <a:pt x="11027" y="6553"/>
                </a:cubicBezTo>
                <a:lnTo>
                  <a:pt x="11027" y="7939"/>
                </a:lnTo>
                <a:cubicBezTo>
                  <a:pt x="11027" y="8128"/>
                  <a:pt x="10870" y="8286"/>
                  <a:pt x="10681" y="8286"/>
                </a:cubicBezTo>
                <a:lnTo>
                  <a:pt x="1072" y="8286"/>
                </a:lnTo>
                <a:cubicBezTo>
                  <a:pt x="851" y="8286"/>
                  <a:pt x="694" y="8128"/>
                  <a:pt x="694" y="7939"/>
                </a:cubicBezTo>
                <a:lnTo>
                  <a:pt x="694" y="6553"/>
                </a:lnTo>
                <a:cubicBezTo>
                  <a:pt x="694" y="6364"/>
                  <a:pt x="851" y="6206"/>
                  <a:pt x="1072" y="6206"/>
                </a:cubicBezTo>
                <a:close/>
                <a:moveTo>
                  <a:pt x="10681" y="8947"/>
                </a:moveTo>
                <a:cubicBezTo>
                  <a:pt x="10870" y="8947"/>
                  <a:pt x="11027" y="9105"/>
                  <a:pt x="11027" y="9294"/>
                </a:cubicBezTo>
                <a:lnTo>
                  <a:pt x="11027" y="10680"/>
                </a:lnTo>
                <a:cubicBezTo>
                  <a:pt x="11027" y="10869"/>
                  <a:pt x="10870" y="11027"/>
                  <a:pt x="10681" y="11027"/>
                </a:cubicBezTo>
                <a:lnTo>
                  <a:pt x="1072" y="11027"/>
                </a:lnTo>
                <a:cubicBezTo>
                  <a:pt x="851" y="11027"/>
                  <a:pt x="694" y="10869"/>
                  <a:pt x="694" y="10680"/>
                </a:cubicBezTo>
                <a:lnTo>
                  <a:pt x="694" y="9294"/>
                </a:lnTo>
                <a:cubicBezTo>
                  <a:pt x="694" y="9105"/>
                  <a:pt x="851" y="8947"/>
                  <a:pt x="1072" y="8947"/>
                </a:cubicBezTo>
                <a:close/>
                <a:moveTo>
                  <a:pt x="2174" y="0"/>
                </a:moveTo>
                <a:cubicBezTo>
                  <a:pt x="1733" y="0"/>
                  <a:pt x="1387" y="252"/>
                  <a:pt x="1229" y="630"/>
                </a:cubicBezTo>
                <a:lnTo>
                  <a:pt x="64" y="3403"/>
                </a:lnTo>
                <a:cubicBezTo>
                  <a:pt x="32" y="3529"/>
                  <a:pt x="0" y="3686"/>
                  <a:pt x="0" y="3781"/>
                </a:cubicBezTo>
                <a:lnTo>
                  <a:pt x="0" y="5198"/>
                </a:lnTo>
                <a:cubicBezTo>
                  <a:pt x="0" y="5482"/>
                  <a:pt x="127" y="5734"/>
                  <a:pt x="284" y="5860"/>
                </a:cubicBezTo>
                <a:cubicBezTo>
                  <a:pt x="127" y="6080"/>
                  <a:pt x="0" y="6301"/>
                  <a:pt x="0" y="6553"/>
                </a:cubicBezTo>
                <a:lnTo>
                  <a:pt x="0" y="7908"/>
                </a:lnTo>
                <a:cubicBezTo>
                  <a:pt x="0" y="8191"/>
                  <a:pt x="127" y="8443"/>
                  <a:pt x="284" y="8601"/>
                </a:cubicBezTo>
                <a:cubicBezTo>
                  <a:pt x="127" y="8790"/>
                  <a:pt x="0" y="9010"/>
                  <a:pt x="0" y="9262"/>
                </a:cubicBezTo>
                <a:lnTo>
                  <a:pt x="0" y="10649"/>
                </a:lnTo>
                <a:cubicBezTo>
                  <a:pt x="0" y="11184"/>
                  <a:pt x="473" y="11657"/>
                  <a:pt x="1009" y="11657"/>
                </a:cubicBezTo>
                <a:lnTo>
                  <a:pt x="10618" y="11657"/>
                </a:lnTo>
                <a:cubicBezTo>
                  <a:pt x="11185" y="11657"/>
                  <a:pt x="11657" y="11184"/>
                  <a:pt x="11657" y="10649"/>
                </a:cubicBezTo>
                <a:lnTo>
                  <a:pt x="11657" y="9262"/>
                </a:lnTo>
                <a:cubicBezTo>
                  <a:pt x="11657" y="8979"/>
                  <a:pt x="11531" y="8758"/>
                  <a:pt x="11374" y="8601"/>
                </a:cubicBezTo>
                <a:cubicBezTo>
                  <a:pt x="11531" y="8380"/>
                  <a:pt x="11657" y="8160"/>
                  <a:pt x="11657" y="7908"/>
                </a:cubicBezTo>
                <a:lnTo>
                  <a:pt x="11657" y="6553"/>
                </a:lnTo>
                <a:cubicBezTo>
                  <a:pt x="11657" y="6269"/>
                  <a:pt x="11531" y="6017"/>
                  <a:pt x="11374" y="5860"/>
                </a:cubicBezTo>
                <a:cubicBezTo>
                  <a:pt x="11531" y="5671"/>
                  <a:pt x="11657" y="5450"/>
                  <a:pt x="11657" y="5198"/>
                </a:cubicBezTo>
                <a:lnTo>
                  <a:pt x="11657" y="3781"/>
                </a:lnTo>
                <a:lnTo>
                  <a:pt x="11689" y="3781"/>
                </a:lnTo>
                <a:cubicBezTo>
                  <a:pt x="11689" y="3686"/>
                  <a:pt x="11657" y="3529"/>
                  <a:pt x="11594" y="3403"/>
                </a:cubicBezTo>
                <a:lnTo>
                  <a:pt x="10460" y="630"/>
                </a:lnTo>
                <a:cubicBezTo>
                  <a:pt x="10303" y="252"/>
                  <a:pt x="9925" y="0"/>
                  <a:pt x="951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B9E997FE-93C5-94FE-25B4-51A9CFBD40F3}"/>
              </a:ext>
            </a:extLst>
          </p:cNvPr>
          <p:cNvCxnSpPr/>
          <p:nvPr/>
        </p:nvCxnSpPr>
        <p:spPr>
          <a:xfrm flipV="1">
            <a:off x="6534218" y="5527603"/>
            <a:ext cx="5657782" cy="28578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86510A2F-3673-265A-3E8D-C7FBA77D2570}"/>
              </a:ext>
            </a:extLst>
          </p:cNvPr>
          <p:cNvSpPr txBox="1"/>
          <p:nvPr/>
        </p:nvSpPr>
        <p:spPr>
          <a:xfrm>
            <a:off x="9170890" y="5501301"/>
            <a:ext cx="193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Tools</a:t>
            </a:r>
          </a:p>
        </p:txBody>
      </p:sp>
      <p:pic>
        <p:nvPicPr>
          <p:cNvPr id="360" name="Picture 359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157C982D-B5B1-9009-C6F2-F2D89BE3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98" y="5858059"/>
            <a:ext cx="504382" cy="5043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DF86B3-09BD-951E-F37A-E37426CC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89" y="5820437"/>
            <a:ext cx="577692" cy="56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232ED7-53EC-C822-570A-16ED2644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547" y="5829567"/>
            <a:ext cx="480810" cy="55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C1FD8C0-70B5-B461-4217-665C6EDE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06" y="5846826"/>
            <a:ext cx="438774" cy="5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" name="TextBox 366">
            <a:extLst>
              <a:ext uri="{FF2B5EF4-FFF2-40B4-BE49-F238E27FC236}">
                <a16:creationId xmlns:a16="http://schemas.microsoft.com/office/drawing/2014/main" id="{3C16D62B-4D67-F260-DD6E-AA1AF741CAB4}"/>
              </a:ext>
            </a:extLst>
          </p:cNvPr>
          <p:cNvSpPr txBox="1"/>
          <p:nvPr/>
        </p:nvSpPr>
        <p:spPr>
          <a:xfrm>
            <a:off x="6609325" y="5949037"/>
            <a:ext cx="100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MindMetrics</a:t>
            </a:r>
            <a:endParaRPr lang="en-IN" sz="1200" b="1" u="sng" dirty="0">
              <a:solidFill>
                <a:schemeClr val="bg1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0D44B28-9345-D0DC-1F0E-1C5E7A9D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133" y="5842885"/>
            <a:ext cx="439273" cy="56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E521CF2-03A3-4074-2E61-98CCCB47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33" y="5807744"/>
            <a:ext cx="472606" cy="6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6FA30DF-7D93-D39C-C5F7-5284EE94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56" y="5817629"/>
            <a:ext cx="459438" cy="60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BE0D58B-E2B2-ADD3-CC7B-3992F4C1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194" y="5820724"/>
            <a:ext cx="500021" cy="59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94AB61A-EBF1-A8C6-B342-C4BB0EF6C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81" y="6328167"/>
            <a:ext cx="477707" cy="5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369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33E3B1FF-7AE8-7863-6654-EF61CE48D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57" y="6383310"/>
            <a:ext cx="511415" cy="447412"/>
          </a:xfrm>
          <a:prstGeom prst="rect">
            <a:avLst/>
          </a:prstGeom>
        </p:spPr>
      </p:pic>
      <p:pic>
        <p:nvPicPr>
          <p:cNvPr id="371" name="Picture 12">
            <a:extLst>
              <a:ext uri="{FF2B5EF4-FFF2-40B4-BE49-F238E27FC236}">
                <a16:creationId xmlns:a16="http://schemas.microsoft.com/office/drawing/2014/main" id="{F40940FC-40B5-D567-DBBA-E67675ACB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535" y="6328167"/>
            <a:ext cx="439273" cy="56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16">
            <a:extLst>
              <a:ext uri="{FF2B5EF4-FFF2-40B4-BE49-F238E27FC236}">
                <a16:creationId xmlns:a16="http://schemas.microsoft.com/office/drawing/2014/main" id="{78E69774-1D63-B2AB-F819-A58BFC24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661" y="6343750"/>
            <a:ext cx="422841" cy="5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3A62D388-83C5-D4D7-5CC8-5B5D551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78" y="6345989"/>
            <a:ext cx="409720" cy="5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4" name="TextBox 373">
            <a:extLst>
              <a:ext uri="{FF2B5EF4-FFF2-40B4-BE49-F238E27FC236}">
                <a16:creationId xmlns:a16="http://schemas.microsoft.com/office/drawing/2014/main" id="{52ED4BCC-3D78-3D25-55AB-F69B04519506}"/>
              </a:ext>
            </a:extLst>
          </p:cNvPr>
          <p:cNvSpPr txBox="1"/>
          <p:nvPr/>
        </p:nvSpPr>
        <p:spPr>
          <a:xfrm>
            <a:off x="6636702" y="6386462"/>
            <a:ext cx="100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MindMate</a:t>
            </a:r>
            <a:endParaRPr lang="en-IN" sz="1200" b="1" u="sng" dirty="0">
              <a:solidFill>
                <a:schemeClr val="bg1"/>
              </a:solidFill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A7F5629A-1EA6-2B8D-5A68-14B7DA10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45" y="813979"/>
            <a:ext cx="1816274" cy="18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C78E5A-5B79-620B-8A2F-8B7AE2123790}"/>
              </a:ext>
            </a:extLst>
          </p:cNvPr>
          <p:cNvSpPr txBox="1"/>
          <p:nvPr/>
        </p:nvSpPr>
        <p:spPr>
          <a:xfrm>
            <a:off x="3696458" y="1524134"/>
            <a:ext cx="168403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Fine Tuned LLM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9" name="Google Shape;1777;p40">
            <a:extLst>
              <a:ext uri="{FF2B5EF4-FFF2-40B4-BE49-F238E27FC236}">
                <a16:creationId xmlns:a16="http://schemas.microsoft.com/office/drawing/2014/main" id="{6C3651B1-DC63-A600-D864-A1C1F16579D7}"/>
              </a:ext>
            </a:extLst>
          </p:cNvPr>
          <p:cNvCxnSpPr>
            <a:cxnSpLocks/>
          </p:cNvCxnSpPr>
          <p:nvPr/>
        </p:nvCxnSpPr>
        <p:spPr>
          <a:xfrm flipV="1">
            <a:off x="4771970" y="846556"/>
            <a:ext cx="239757" cy="24302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oogle Shape;1778;p40">
            <a:extLst>
              <a:ext uri="{FF2B5EF4-FFF2-40B4-BE49-F238E27FC236}">
                <a16:creationId xmlns:a16="http://schemas.microsoft.com/office/drawing/2014/main" id="{00BD4DFA-1A51-40DE-0C5B-82B9661AC401}"/>
              </a:ext>
            </a:extLst>
          </p:cNvPr>
          <p:cNvCxnSpPr>
            <a:cxnSpLocks/>
          </p:cNvCxnSpPr>
          <p:nvPr/>
        </p:nvCxnSpPr>
        <p:spPr>
          <a:xfrm flipV="1">
            <a:off x="5008459" y="834351"/>
            <a:ext cx="373630" cy="7921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oogle Shape;1804;p40">
            <a:extLst>
              <a:ext uri="{FF2B5EF4-FFF2-40B4-BE49-F238E27FC236}">
                <a16:creationId xmlns:a16="http://schemas.microsoft.com/office/drawing/2014/main" id="{97F7F978-E472-B136-C20B-48B6A9B0E7F8}"/>
              </a:ext>
            </a:extLst>
          </p:cNvPr>
          <p:cNvCxnSpPr>
            <a:cxnSpLocks/>
          </p:cNvCxnSpPr>
          <p:nvPr/>
        </p:nvCxnSpPr>
        <p:spPr>
          <a:xfrm>
            <a:off x="4824287" y="2366800"/>
            <a:ext cx="239754" cy="26502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oogle Shape;1805;p40">
            <a:extLst>
              <a:ext uri="{FF2B5EF4-FFF2-40B4-BE49-F238E27FC236}">
                <a16:creationId xmlns:a16="http://schemas.microsoft.com/office/drawing/2014/main" id="{0E564387-6A8E-B0B2-3DBD-997622C2B55E}"/>
              </a:ext>
            </a:extLst>
          </p:cNvPr>
          <p:cNvCxnSpPr>
            <a:cxnSpLocks/>
          </p:cNvCxnSpPr>
          <p:nvPr/>
        </p:nvCxnSpPr>
        <p:spPr>
          <a:xfrm flipV="1">
            <a:off x="5058888" y="2625438"/>
            <a:ext cx="365085" cy="3703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94547D-466D-0CD6-13B1-059BF94F15C7}"/>
              </a:ext>
            </a:extLst>
          </p:cNvPr>
          <p:cNvSpPr/>
          <p:nvPr/>
        </p:nvSpPr>
        <p:spPr>
          <a:xfrm>
            <a:off x="5364765" y="670149"/>
            <a:ext cx="1576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Questionnaires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26D2E2-00B6-BAA2-CD70-F624FEA3E3ED}"/>
              </a:ext>
            </a:extLst>
          </p:cNvPr>
          <p:cNvSpPr/>
          <p:nvPr/>
        </p:nvSpPr>
        <p:spPr>
          <a:xfrm>
            <a:off x="5410597" y="2451058"/>
            <a:ext cx="1168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133BC74-2001-990C-867D-29E76D2F7C03}"/>
              </a:ext>
            </a:extLst>
          </p:cNvPr>
          <p:cNvSpPr/>
          <p:nvPr/>
        </p:nvSpPr>
        <p:spPr>
          <a:xfrm rot="5400000">
            <a:off x="6186075" y="412702"/>
            <a:ext cx="847764" cy="2586538"/>
          </a:xfrm>
          <a:custGeom>
            <a:avLst/>
            <a:gdLst>
              <a:gd name="connsiteX0" fmla="*/ 1060704 w 1060704"/>
              <a:gd name="connsiteY0" fmla="*/ 914400 h 10012018"/>
              <a:gd name="connsiteX1" fmla="*/ 696004 w 1060704"/>
              <a:gd name="connsiteY1" fmla="*/ 914400 h 10012018"/>
              <a:gd name="connsiteX2" fmla="*/ 696004 w 1060704"/>
              <a:gd name="connsiteY2" fmla="*/ 10012018 h 10012018"/>
              <a:gd name="connsiteX3" fmla="*/ 364700 w 1060704"/>
              <a:gd name="connsiteY3" fmla="*/ 10012018 h 10012018"/>
              <a:gd name="connsiteX4" fmla="*/ 364700 w 1060704"/>
              <a:gd name="connsiteY4" fmla="*/ 914400 h 10012018"/>
              <a:gd name="connsiteX5" fmla="*/ 0 w 1060704"/>
              <a:gd name="connsiteY5" fmla="*/ 914400 h 10012018"/>
              <a:gd name="connsiteX6" fmla="*/ 530352 w 1060704"/>
              <a:gd name="connsiteY6" fmla="*/ 0 h 1001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704" h="10012018">
                <a:moveTo>
                  <a:pt x="1060704" y="914400"/>
                </a:moveTo>
                <a:lnTo>
                  <a:pt x="696004" y="914400"/>
                </a:lnTo>
                <a:lnTo>
                  <a:pt x="696004" y="10012018"/>
                </a:lnTo>
                <a:lnTo>
                  <a:pt x="364700" y="10012018"/>
                </a:lnTo>
                <a:lnTo>
                  <a:pt x="364700" y="914400"/>
                </a:lnTo>
                <a:lnTo>
                  <a:pt x="0" y="914400"/>
                </a:lnTo>
                <a:lnTo>
                  <a:pt x="5303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8000">
                <a:schemeClr val="bg1">
                  <a:shade val="67500"/>
                  <a:satMod val="115000"/>
                </a:schemeClr>
              </a:gs>
              <a:gs pos="88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CB8CFE-049C-B315-F8BC-96986C99821D}"/>
              </a:ext>
            </a:extLst>
          </p:cNvPr>
          <p:cNvSpPr txBox="1"/>
          <p:nvPr/>
        </p:nvSpPr>
        <p:spPr>
          <a:xfrm>
            <a:off x="5835521" y="1530834"/>
            <a:ext cx="135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045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8487</TotalTime>
  <Words>192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AI-Driven System for Behavioral Analysis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Phani Subramanyam, Pininti</dc:creator>
  <cp:lastModifiedBy>Sri Phani Subramanyam, Pininti</cp:lastModifiedBy>
  <cp:revision>4</cp:revision>
  <dcterms:created xsi:type="dcterms:W3CDTF">2024-06-10T11:58:25Z</dcterms:created>
  <dcterms:modified xsi:type="dcterms:W3CDTF">2024-06-16T16:35:35Z</dcterms:modified>
</cp:coreProperties>
</file>