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micale" pitchFamily="2" charset="77"/>
      <p:regular r:id="rId20"/>
    </p:embeddedFont>
    <p:embeddedFont>
      <p:font typeface="Amicale Bold" pitchFamily="2" charset="77"/>
      <p:regular r:id="rId21"/>
      <p:bold r:id="rId22"/>
    </p:embeddedFont>
    <p:embeddedFont>
      <p:font typeface="Amicale Light" pitchFamily="2" charset="77"/>
      <p:regular r:id="rId23"/>
    </p:embeddedFont>
    <p:embeddedFont>
      <p:font typeface="IBM Plex Sans" panose="020B0503050203000203" pitchFamily="34" charset="0"/>
      <p:regular r:id="rId24"/>
      <p:bold r:id="rId25"/>
    </p:embeddedFont>
    <p:embeddedFont>
      <p:font typeface="IBM Plex Sans Bold" panose="020B0803050203000203" pitchFamily="34" charset="0"/>
      <p:regular r:id="rId26"/>
      <p:bold r:id="rId27"/>
    </p:embeddedFont>
    <p:embeddedFont>
      <p:font typeface="Montserrat Ultra-Bold" pitchFamily="2" charset="77"/>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3" autoAdjust="0"/>
    <p:restoredTop sz="94616" autoAdjust="0"/>
  </p:normalViewPr>
  <p:slideViewPr>
    <p:cSldViewPr>
      <p:cViewPr varScale="1">
        <p:scale>
          <a:sx n="81" d="100"/>
          <a:sy n="81" d="100"/>
        </p:scale>
        <p:origin x="46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EF7EA-F552-A244-92BC-4E1EF1F2B895}" type="datetimeFigureOut">
              <a:rPr lang="en-US" smtClean="0"/>
              <a:t>3/3/25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4F80A-FFAE-DF44-862D-59B2C6D2C9DC}" type="slidenum">
              <a:rPr lang="en-US" smtClean="0"/>
              <a:t>‹#›</a:t>
            </a:fld>
            <a:endParaRPr lang="en-US"/>
          </a:p>
        </p:txBody>
      </p:sp>
    </p:spTree>
    <p:extLst>
      <p:ext uri="{BB962C8B-B14F-4D97-AF65-F5344CB8AC3E}">
        <p14:creationId xmlns:p14="http://schemas.microsoft.com/office/powerpoint/2010/main" val="56538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4F80A-FFAE-DF44-862D-59B2C6D2C9DC}" type="slidenum">
              <a:rPr lang="en-US" smtClean="0"/>
              <a:t>2</a:t>
            </a:fld>
            <a:endParaRPr lang="en-US"/>
          </a:p>
        </p:txBody>
      </p:sp>
    </p:spTree>
    <p:extLst>
      <p:ext uri="{BB962C8B-B14F-4D97-AF65-F5344CB8AC3E}">
        <p14:creationId xmlns:p14="http://schemas.microsoft.com/office/powerpoint/2010/main" val="186203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flipV="1">
            <a:off x="17278350" y="0"/>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3" name="AutoShape 3"/>
          <p:cNvSpPr/>
          <p:nvPr/>
        </p:nvSpPr>
        <p:spPr>
          <a:xfrm flipV="1">
            <a:off x="17278350" y="7262754"/>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Freeform 4"/>
          <p:cNvSpPr/>
          <p:nvPr/>
        </p:nvSpPr>
        <p:spPr>
          <a:xfrm>
            <a:off x="13528221" y="1317171"/>
            <a:ext cx="3477986" cy="3477986"/>
          </a:xfrm>
          <a:custGeom>
            <a:avLst/>
            <a:gdLst/>
            <a:ahLst/>
            <a:cxnLst/>
            <a:rect l="l" t="t" r="r" b="b"/>
            <a:pathLst>
              <a:path w="3477986" h="3477986">
                <a:moveTo>
                  <a:pt x="0" y="0"/>
                </a:moveTo>
                <a:lnTo>
                  <a:pt x="3477986" y="0"/>
                </a:lnTo>
                <a:lnTo>
                  <a:pt x="3477986" y="3477986"/>
                </a:lnTo>
                <a:lnTo>
                  <a:pt x="0" y="34779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650421" y="5778066"/>
            <a:ext cx="2737757" cy="2737757"/>
          </a:xfrm>
          <a:custGeom>
            <a:avLst/>
            <a:gdLst/>
            <a:ahLst/>
            <a:cxnLst/>
            <a:rect l="l" t="t" r="r" b="b"/>
            <a:pathLst>
              <a:path w="2737757" h="2737757">
                <a:moveTo>
                  <a:pt x="0" y="0"/>
                </a:moveTo>
                <a:lnTo>
                  <a:pt x="2737758" y="0"/>
                </a:lnTo>
                <a:lnTo>
                  <a:pt x="2737758" y="2737757"/>
                </a:lnTo>
                <a:lnTo>
                  <a:pt x="0" y="2737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165395" y="3447598"/>
            <a:ext cx="6725654" cy="3391804"/>
          </a:xfrm>
          <a:custGeom>
            <a:avLst/>
            <a:gdLst/>
            <a:ahLst/>
            <a:cxnLst/>
            <a:rect l="l" t="t" r="r" b="b"/>
            <a:pathLst>
              <a:path w="6725654" h="3391804">
                <a:moveTo>
                  <a:pt x="0" y="0"/>
                </a:moveTo>
                <a:lnTo>
                  <a:pt x="6725653" y="0"/>
                </a:lnTo>
                <a:lnTo>
                  <a:pt x="6725653" y="3391804"/>
                </a:lnTo>
                <a:lnTo>
                  <a:pt x="0" y="3391804"/>
                </a:lnTo>
                <a:lnTo>
                  <a:pt x="0" y="0"/>
                </a:lnTo>
                <a:close/>
              </a:path>
            </a:pathLst>
          </a:custGeom>
          <a:blipFill>
            <a:blip r:embed="rId4"/>
            <a:stretch>
              <a:fillRect t="-65527" b="-32763"/>
            </a:stretch>
          </a:blipFill>
        </p:spPr>
        <p:txBody>
          <a:bodyPr/>
          <a:lstStyle/>
          <a:p>
            <a:endParaRPr lang="en-US"/>
          </a:p>
        </p:txBody>
      </p:sp>
      <p:sp>
        <p:nvSpPr>
          <p:cNvPr id="7" name="Freeform 7"/>
          <p:cNvSpPr/>
          <p:nvPr/>
        </p:nvSpPr>
        <p:spPr>
          <a:xfrm>
            <a:off x="13388549" y="6233353"/>
            <a:ext cx="2841987" cy="1420993"/>
          </a:xfrm>
          <a:custGeom>
            <a:avLst/>
            <a:gdLst/>
            <a:ahLst/>
            <a:cxnLst/>
            <a:rect l="l" t="t" r="r" b="b"/>
            <a:pathLst>
              <a:path w="2841987" h="1420993">
                <a:moveTo>
                  <a:pt x="0" y="0"/>
                </a:moveTo>
                <a:lnTo>
                  <a:pt x="2841987" y="0"/>
                </a:lnTo>
                <a:lnTo>
                  <a:pt x="2841987" y="1420993"/>
                </a:lnTo>
                <a:lnTo>
                  <a:pt x="0" y="1420993"/>
                </a:lnTo>
                <a:lnTo>
                  <a:pt x="0" y="0"/>
                </a:lnTo>
                <a:close/>
              </a:path>
            </a:pathLst>
          </a:custGeom>
          <a:blipFill>
            <a:blip r:embed="rId5"/>
            <a:stretch>
              <a:fillRect/>
            </a:stretch>
          </a:blipFill>
        </p:spPr>
        <p:txBody>
          <a:bodyPr/>
          <a:lstStyle/>
          <a:p>
            <a:endParaRPr lang="en-US"/>
          </a:p>
        </p:txBody>
      </p:sp>
      <p:sp>
        <p:nvSpPr>
          <p:cNvPr id="8" name="TextBox 8"/>
          <p:cNvSpPr txBox="1"/>
          <p:nvPr/>
        </p:nvSpPr>
        <p:spPr>
          <a:xfrm>
            <a:off x="866260" y="3638967"/>
            <a:ext cx="5850582" cy="2447710"/>
          </a:xfrm>
          <a:prstGeom prst="rect">
            <a:avLst/>
          </a:prstGeom>
        </p:spPr>
        <p:txBody>
          <a:bodyPr lIns="0" tIns="0" rIns="0" bIns="0" rtlCol="0" anchor="t">
            <a:spAutoFit/>
          </a:bodyPr>
          <a:lstStyle/>
          <a:p>
            <a:pPr algn="l">
              <a:lnSpc>
                <a:spcPts val="9785"/>
              </a:lnSpc>
            </a:pPr>
            <a:r>
              <a:rPr lang="en-US" sz="7822" b="1" spc="-23">
                <a:solidFill>
                  <a:srgbClr val="D7E5D8"/>
                </a:solidFill>
                <a:latin typeface="IBM Plex Sans Bold"/>
                <a:ea typeface="IBM Plex Sans Bold"/>
                <a:cs typeface="IBM Plex Sans Bold"/>
                <a:sym typeface="IBM Plex Sans Bold"/>
              </a:rPr>
              <a:t>EMPLOYEE ATTRITION</a:t>
            </a:r>
          </a:p>
        </p:txBody>
      </p:sp>
      <p:sp>
        <p:nvSpPr>
          <p:cNvPr id="9" name="TextBox 9"/>
          <p:cNvSpPr txBox="1"/>
          <p:nvPr/>
        </p:nvSpPr>
        <p:spPr>
          <a:xfrm>
            <a:off x="866260" y="2079032"/>
            <a:ext cx="9372193" cy="1588510"/>
          </a:xfrm>
          <a:prstGeom prst="rect">
            <a:avLst/>
          </a:prstGeom>
        </p:spPr>
        <p:txBody>
          <a:bodyPr lIns="0" tIns="0" rIns="0" bIns="0" rtlCol="0" anchor="t">
            <a:spAutoFit/>
          </a:bodyPr>
          <a:lstStyle/>
          <a:p>
            <a:pPr algn="l">
              <a:lnSpc>
                <a:spcPts val="12654"/>
              </a:lnSpc>
            </a:pPr>
            <a:r>
              <a:rPr lang="en-US" sz="10115" b="1" spc="-30" dirty="0">
                <a:solidFill>
                  <a:srgbClr val="9CD52C"/>
                </a:solidFill>
                <a:latin typeface="IBM Plex Sans Bold"/>
                <a:ea typeface="IBM Plex Sans Bold"/>
                <a:cs typeface="IBM Plex Sans Bold"/>
                <a:sym typeface="IBM Plex Sans Bold"/>
              </a:rPr>
              <a:t>HR ANALYTICS</a:t>
            </a:r>
          </a:p>
        </p:txBody>
      </p:sp>
      <p:sp>
        <p:nvSpPr>
          <p:cNvPr id="10" name="TextBox 10"/>
          <p:cNvSpPr txBox="1"/>
          <p:nvPr/>
        </p:nvSpPr>
        <p:spPr>
          <a:xfrm>
            <a:off x="1431907" y="6176283"/>
            <a:ext cx="6361848" cy="2134843"/>
          </a:xfrm>
          <a:prstGeom prst="rect">
            <a:avLst/>
          </a:prstGeom>
        </p:spPr>
        <p:txBody>
          <a:bodyPr lIns="0" tIns="0" rIns="0" bIns="0" rtlCol="0" anchor="t">
            <a:spAutoFit/>
          </a:bodyPr>
          <a:lstStyle/>
          <a:p>
            <a:pPr algn="l">
              <a:lnSpc>
                <a:spcPts val="4203"/>
              </a:lnSpc>
            </a:pPr>
            <a:r>
              <a:rPr lang="en-US" sz="3260" b="1" spc="50" dirty="0">
                <a:ln w="0"/>
                <a:solidFill>
                  <a:schemeClr val="bg2"/>
                </a:solidFill>
                <a:effectLst>
                  <a:innerShdw blurRad="63500" dist="50800" dir="13500000">
                    <a:srgbClr val="000000">
                      <a:alpha val="50000"/>
                    </a:srgbClr>
                  </a:innerShdw>
                </a:effectLst>
                <a:latin typeface="IBM Plex Sans Bold"/>
                <a:ea typeface="IBM Plex Sans Bold"/>
                <a:cs typeface="IBM Plex Sans Bold"/>
                <a:sym typeface="IBM Plex Sans Bold"/>
              </a:rPr>
              <a:t>Team 13</a:t>
            </a:r>
          </a:p>
          <a:p>
            <a:pPr marL="704016" lvl="1" indent="-352008" algn="l">
              <a:lnSpc>
                <a:spcPts val="4203"/>
              </a:lnSpc>
              <a:buFont typeface="Arial"/>
              <a:buChar char="•"/>
            </a:pPr>
            <a:r>
              <a:rPr lang="en-US" sz="3260" b="1" spc="50" dirty="0">
                <a:ln w="0"/>
                <a:solidFill>
                  <a:schemeClr val="bg2"/>
                </a:solidFill>
                <a:effectLst>
                  <a:innerShdw blurRad="63500" dist="50800" dir="13500000">
                    <a:srgbClr val="000000">
                      <a:alpha val="50000"/>
                    </a:srgbClr>
                  </a:innerShdw>
                </a:effectLst>
                <a:latin typeface="IBM Plex Sans Bold"/>
                <a:ea typeface="IBM Plex Sans Bold"/>
                <a:cs typeface="IBM Plex Sans Bold"/>
                <a:sym typeface="IBM Plex Sans Bold"/>
              </a:rPr>
              <a:t>KEERTHI ANAND</a:t>
            </a:r>
          </a:p>
          <a:p>
            <a:pPr marL="704016" lvl="1" indent="-352008" algn="l">
              <a:lnSpc>
                <a:spcPts val="4203"/>
              </a:lnSpc>
              <a:buFont typeface="Arial"/>
              <a:buChar char="•"/>
            </a:pPr>
            <a:r>
              <a:rPr lang="en-US" sz="3260" b="1" spc="50" dirty="0">
                <a:ln w="0"/>
                <a:solidFill>
                  <a:schemeClr val="bg2"/>
                </a:solidFill>
                <a:effectLst>
                  <a:innerShdw blurRad="63500" dist="50800" dir="13500000">
                    <a:srgbClr val="000000">
                      <a:alpha val="50000"/>
                    </a:srgbClr>
                  </a:innerShdw>
                </a:effectLst>
                <a:latin typeface="IBM Plex Sans Bold"/>
                <a:ea typeface="IBM Plex Sans Bold"/>
                <a:cs typeface="IBM Plex Sans Bold"/>
                <a:sym typeface="IBM Plex Sans Bold"/>
              </a:rPr>
              <a:t>SUBBAIAH VEERAMANI</a:t>
            </a:r>
          </a:p>
          <a:p>
            <a:pPr algn="l">
              <a:lnSpc>
                <a:spcPts val="4203"/>
              </a:lnSpc>
            </a:pPr>
            <a:endParaRPr lang="en-US" sz="3260" b="1" spc="50" dirty="0">
              <a:ln w="0"/>
              <a:solidFill>
                <a:schemeClr val="bg2"/>
              </a:solidFill>
              <a:effectLst>
                <a:innerShdw blurRad="63500" dist="50800" dir="13500000">
                  <a:srgbClr val="000000">
                    <a:alpha val="50000"/>
                  </a:srgbClr>
                </a:innerShdw>
              </a:effectLst>
              <a:latin typeface="IBM Plex Sans Bold"/>
              <a:ea typeface="IBM Plex Sans Bold"/>
              <a:cs typeface="IBM Plex Sans Bold"/>
              <a:sym typeface="IBM Plex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Freeform 4"/>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328611">
            <a:off x="10303311" y="4346481"/>
            <a:ext cx="1407070" cy="1407070"/>
          </a:xfrm>
          <a:custGeom>
            <a:avLst/>
            <a:gdLst/>
            <a:ahLst/>
            <a:cxnLst/>
            <a:rect l="l" t="t" r="r" b="b"/>
            <a:pathLst>
              <a:path w="1407070" h="1407070">
                <a:moveTo>
                  <a:pt x="0" y="0"/>
                </a:moveTo>
                <a:lnTo>
                  <a:pt x="1407070" y="0"/>
                </a:lnTo>
                <a:lnTo>
                  <a:pt x="1407070" y="1407069"/>
                </a:lnTo>
                <a:lnTo>
                  <a:pt x="0" y="14070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2281960" y="8320028"/>
            <a:ext cx="14378297" cy="1401884"/>
          </a:xfrm>
          <a:custGeom>
            <a:avLst/>
            <a:gdLst/>
            <a:ahLst/>
            <a:cxnLst/>
            <a:rect l="l" t="t" r="r" b="b"/>
            <a:pathLst>
              <a:path w="14378297" h="1401884">
                <a:moveTo>
                  <a:pt x="0" y="0"/>
                </a:moveTo>
                <a:lnTo>
                  <a:pt x="14378298" y="0"/>
                </a:lnTo>
                <a:lnTo>
                  <a:pt x="14378298" y="1401884"/>
                </a:lnTo>
                <a:lnTo>
                  <a:pt x="0" y="1401884"/>
                </a:lnTo>
                <a:lnTo>
                  <a:pt x="0" y="0"/>
                </a:lnTo>
                <a:close/>
              </a:path>
            </a:pathLst>
          </a:custGeom>
          <a:blipFill>
            <a:blip r:embed="rId4"/>
            <a:stretch>
              <a:fillRect/>
            </a:stretch>
          </a:blipFill>
        </p:spPr>
        <p:txBody>
          <a:bodyPr/>
          <a:lstStyle/>
          <a:p>
            <a:endParaRPr lang="en-US"/>
          </a:p>
        </p:txBody>
      </p:sp>
      <p:sp>
        <p:nvSpPr>
          <p:cNvPr id="7" name="Freeform 7"/>
          <p:cNvSpPr/>
          <p:nvPr/>
        </p:nvSpPr>
        <p:spPr>
          <a:xfrm>
            <a:off x="2379592" y="5945476"/>
            <a:ext cx="5509117" cy="1485862"/>
          </a:xfrm>
          <a:custGeom>
            <a:avLst/>
            <a:gdLst/>
            <a:ahLst/>
            <a:cxnLst/>
            <a:rect l="l" t="t" r="r" b="b"/>
            <a:pathLst>
              <a:path w="5509117" h="1485862">
                <a:moveTo>
                  <a:pt x="0" y="0"/>
                </a:moveTo>
                <a:lnTo>
                  <a:pt x="5509117" y="0"/>
                </a:lnTo>
                <a:lnTo>
                  <a:pt x="5509117" y="1485862"/>
                </a:lnTo>
                <a:lnTo>
                  <a:pt x="0" y="1485862"/>
                </a:lnTo>
                <a:lnTo>
                  <a:pt x="0" y="0"/>
                </a:lnTo>
                <a:close/>
              </a:path>
            </a:pathLst>
          </a:custGeom>
          <a:blipFill>
            <a:blip r:embed="rId5"/>
            <a:stretch>
              <a:fillRect/>
            </a:stretch>
          </a:blipFill>
        </p:spPr>
        <p:txBody>
          <a:bodyPr/>
          <a:lstStyle/>
          <a:p>
            <a:endParaRPr lang="en-US"/>
          </a:p>
        </p:txBody>
      </p:sp>
      <p:sp>
        <p:nvSpPr>
          <p:cNvPr id="8" name="Freeform 8"/>
          <p:cNvSpPr/>
          <p:nvPr/>
        </p:nvSpPr>
        <p:spPr>
          <a:xfrm>
            <a:off x="2379592" y="3699028"/>
            <a:ext cx="4210738" cy="1285579"/>
          </a:xfrm>
          <a:custGeom>
            <a:avLst/>
            <a:gdLst/>
            <a:ahLst/>
            <a:cxnLst/>
            <a:rect l="l" t="t" r="r" b="b"/>
            <a:pathLst>
              <a:path w="4210738" h="1285579">
                <a:moveTo>
                  <a:pt x="0" y="0"/>
                </a:moveTo>
                <a:lnTo>
                  <a:pt x="4210738" y="0"/>
                </a:lnTo>
                <a:lnTo>
                  <a:pt x="4210738" y="1285580"/>
                </a:lnTo>
                <a:lnTo>
                  <a:pt x="0" y="1285580"/>
                </a:lnTo>
                <a:lnTo>
                  <a:pt x="0" y="0"/>
                </a:lnTo>
                <a:close/>
              </a:path>
            </a:pathLst>
          </a:custGeom>
          <a:blipFill>
            <a:blip r:embed="rId6"/>
            <a:stretch>
              <a:fillRect/>
            </a:stretch>
          </a:blipFill>
        </p:spPr>
        <p:txBody>
          <a:bodyPr/>
          <a:lstStyle/>
          <a:p>
            <a:endParaRPr lang="en-US"/>
          </a:p>
        </p:txBody>
      </p:sp>
      <p:sp>
        <p:nvSpPr>
          <p:cNvPr id="9" name="TextBox 9"/>
          <p:cNvSpPr txBox="1"/>
          <p:nvPr/>
        </p:nvSpPr>
        <p:spPr>
          <a:xfrm>
            <a:off x="1028700" y="923925"/>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SPARK SQL QUERIES:</a:t>
            </a:r>
          </a:p>
        </p:txBody>
      </p:sp>
      <p:sp>
        <p:nvSpPr>
          <p:cNvPr id="10" name="TextBox 10"/>
          <p:cNvSpPr txBox="1"/>
          <p:nvPr/>
        </p:nvSpPr>
        <p:spPr>
          <a:xfrm>
            <a:off x="1086041" y="2012917"/>
            <a:ext cx="15138291" cy="419839"/>
          </a:xfrm>
          <a:prstGeom prst="rect">
            <a:avLst/>
          </a:prstGeom>
        </p:spPr>
        <p:txBody>
          <a:bodyPr lIns="0" tIns="0" rIns="0" bIns="0" rtlCol="0" anchor="t">
            <a:spAutoFit/>
          </a:bodyPr>
          <a:lstStyle/>
          <a:p>
            <a:pPr algn="l">
              <a:lnSpc>
                <a:spcPts val="3504"/>
              </a:lnSpc>
            </a:pPr>
            <a:r>
              <a:rPr lang="en-US" sz="2175" spc="-6">
                <a:solidFill>
                  <a:srgbClr val="D7E5D8"/>
                </a:solidFill>
                <a:latin typeface="IBM Plex Sans"/>
                <a:ea typeface="IBM Plex Sans"/>
                <a:cs typeface="IBM Plex Sans"/>
                <a:sym typeface="IBM Plex Sans"/>
              </a:rPr>
              <a:t>We have found some insights by the following Spark SQL queries</a:t>
            </a:r>
          </a:p>
        </p:txBody>
      </p:sp>
      <p:sp>
        <p:nvSpPr>
          <p:cNvPr id="11" name="TextBox 11"/>
          <p:cNvSpPr txBox="1"/>
          <p:nvPr/>
        </p:nvSpPr>
        <p:spPr>
          <a:xfrm>
            <a:off x="2281960" y="3163762"/>
            <a:ext cx="9646660"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What is the attrition rate in the organization?</a:t>
            </a:r>
          </a:p>
        </p:txBody>
      </p:sp>
      <p:sp>
        <p:nvSpPr>
          <p:cNvPr id="12" name="TextBox 12"/>
          <p:cNvSpPr txBox="1"/>
          <p:nvPr/>
        </p:nvSpPr>
        <p:spPr>
          <a:xfrm>
            <a:off x="1086041" y="2985250"/>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01</a:t>
            </a:r>
          </a:p>
        </p:txBody>
      </p:sp>
      <p:sp>
        <p:nvSpPr>
          <p:cNvPr id="13" name="TextBox 13"/>
          <p:cNvSpPr txBox="1"/>
          <p:nvPr/>
        </p:nvSpPr>
        <p:spPr>
          <a:xfrm>
            <a:off x="2281960" y="7683942"/>
            <a:ext cx="10403571"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WHICH BUSINESS UNIT IS LOSING ITS HIGH PERFORMERS?</a:t>
            </a:r>
          </a:p>
        </p:txBody>
      </p:sp>
      <p:sp>
        <p:nvSpPr>
          <p:cNvPr id="14" name="TextBox 14"/>
          <p:cNvSpPr txBox="1"/>
          <p:nvPr/>
        </p:nvSpPr>
        <p:spPr>
          <a:xfrm>
            <a:off x="1086041" y="4998334"/>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02</a:t>
            </a:r>
          </a:p>
        </p:txBody>
      </p:sp>
      <p:sp>
        <p:nvSpPr>
          <p:cNvPr id="15" name="TextBox 15"/>
          <p:cNvSpPr txBox="1"/>
          <p:nvPr/>
        </p:nvSpPr>
        <p:spPr>
          <a:xfrm>
            <a:off x="2379592" y="5251698"/>
            <a:ext cx="10795281"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WHICH DEPARTMENT HAS THE HIGHEST ATTRITION RATE?</a:t>
            </a:r>
          </a:p>
        </p:txBody>
      </p:sp>
      <p:sp>
        <p:nvSpPr>
          <p:cNvPr id="16" name="TextBox 16"/>
          <p:cNvSpPr txBox="1"/>
          <p:nvPr/>
        </p:nvSpPr>
        <p:spPr>
          <a:xfrm>
            <a:off x="1086041" y="7332058"/>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Freeform 4"/>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328611">
            <a:off x="10303311" y="4346481"/>
            <a:ext cx="1407070" cy="1407070"/>
          </a:xfrm>
          <a:custGeom>
            <a:avLst/>
            <a:gdLst/>
            <a:ahLst/>
            <a:cxnLst/>
            <a:rect l="l" t="t" r="r" b="b"/>
            <a:pathLst>
              <a:path w="1407070" h="1407070">
                <a:moveTo>
                  <a:pt x="0" y="0"/>
                </a:moveTo>
                <a:lnTo>
                  <a:pt x="1407070" y="0"/>
                </a:lnTo>
                <a:lnTo>
                  <a:pt x="1407070" y="1407069"/>
                </a:lnTo>
                <a:lnTo>
                  <a:pt x="0" y="14070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2637812" y="2670105"/>
            <a:ext cx="4992677" cy="1580596"/>
          </a:xfrm>
          <a:custGeom>
            <a:avLst/>
            <a:gdLst/>
            <a:ahLst/>
            <a:cxnLst/>
            <a:rect l="l" t="t" r="r" b="b"/>
            <a:pathLst>
              <a:path w="4992677" h="1580596">
                <a:moveTo>
                  <a:pt x="0" y="0"/>
                </a:moveTo>
                <a:lnTo>
                  <a:pt x="4992677" y="0"/>
                </a:lnTo>
                <a:lnTo>
                  <a:pt x="4992677" y="1580596"/>
                </a:lnTo>
                <a:lnTo>
                  <a:pt x="0" y="1580596"/>
                </a:lnTo>
                <a:lnTo>
                  <a:pt x="0" y="0"/>
                </a:lnTo>
                <a:close/>
              </a:path>
            </a:pathLst>
          </a:custGeom>
          <a:blipFill>
            <a:blip r:embed="rId4"/>
            <a:stretch>
              <a:fillRect/>
            </a:stretch>
          </a:blipFill>
        </p:spPr>
        <p:txBody>
          <a:bodyPr/>
          <a:lstStyle/>
          <a:p>
            <a:endParaRPr lang="en-US"/>
          </a:p>
        </p:txBody>
      </p:sp>
      <p:sp>
        <p:nvSpPr>
          <p:cNvPr id="7" name="Freeform 7"/>
          <p:cNvSpPr/>
          <p:nvPr/>
        </p:nvSpPr>
        <p:spPr>
          <a:xfrm>
            <a:off x="2637812" y="5027954"/>
            <a:ext cx="4566845" cy="2027338"/>
          </a:xfrm>
          <a:custGeom>
            <a:avLst/>
            <a:gdLst/>
            <a:ahLst/>
            <a:cxnLst/>
            <a:rect l="l" t="t" r="r" b="b"/>
            <a:pathLst>
              <a:path w="4566845" h="2027338">
                <a:moveTo>
                  <a:pt x="0" y="0"/>
                </a:moveTo>
                <a:lnTo>
                  <a:pt x="4566845" y="0"/>
                </a:lnTo>
                <a:lnTo>
                  <a:pt x="4566845" y="2027338"/>
                </a:lnTo>
                <a:lnTo>
                  <a:pt x="0" y="2027338"/>
                </a:lnTo>
                <a:lnTo>
                  <a:pt x="0" y="0"/>
                </a:lnTo>
                <a:close/>
              </a:path>
            </a:pathLst>
          </a:custGeom>
          <a:blipFill>
            <a:blip r:embed="rId5"/>
            <a:stretch>
              <a:fillRect/>
            </a:stretch>
          </a:blipFill>
        </p:spPr>
        <p:txBody>
          <a:bodyPr/>
          <a:lstStyle/>
          <a:p>
            <a:endParaRPr lang="en-US"/>
          </a:p>
        </p:txBody>
      </p:sp>
      <p:sp>
        <p:nvSpPr>
          <p:cNvPr id="8" name="Freeform 8"/>
          <p:cNvSpPr/>
          <p:nvPr/>
        </p:nvSpPr>
        <p:spPr>
          <a:xfrm>
            <a:off x="2637812" y="8046177"/>
            <a:ext cx="7847669" cy="2030584"/>
          </a:xfrm>
          <a:custGeom>
            <a:avLst/>
            <a:gdLst/>
            <a:ahLst/>
            <a:cxnLst/>
            <a:rect l="l" t="t" r="r" b="b"/>
            <a:pathLst>
              <a:path w="7847669" h="2030584">
                <a:moveTo>
                  <a:pt x="0" y="0"/>
                </a:moveTo>
                <a:lnTo>
                  <a:pt x="7847669" y="0"/>
                </a:lnTo>
                <a:lnTo>
                  <a:pt x="7847669" y="2030584"/>
                </a:lnTo>
                <a:lnTo>
                  <a:pt x="0" y="2030584"/>
                </a:lnTo>
                <a:lnTo>
                  <a:pt x="0" y="0"/>
                </a:lnTo>
                <a:close/>
              </a:path>
            </a:pathLst>
          </a:custGeom>
          <a:blipFill>
            <a:blip r:embed="rId6"/>
            <a:stretch>
              <a:fillRect/>
            </a:stretch>
          </a:blipFill>
        </p:spPr>
        <p:txBody>
          <a:bodyPr/>
          <a:lstStyle/>
          <a:p>
            <a:endParaRPr lang="en-US"/>
          </a:p>
        </p:txBody>
      </p:sp>
      <p:sp>
        <p:nvSpPr>
          <p:cNvPr id="9" name="TextBox 9"/>
          <p:cNvSpPr txBox="1"/>
          <p:nvPr/>
        </p:nvSpPr>
        <p:spPr>
          <a:xfrm>
            <a:off x="1028700" y="923925"/>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SPARK SQL QUERIES:</a:t>
            </a:r>
          </a:p>
        </p:txBody>
      </p:sp>
      <p:sp>
        <p:nvSpPr>
          <p:cNvPr id="10" name="TextBox 10"/>
          <p:cNvSpPr txBox="1"/>
          <p:nvPr/>
        </p:nvSpPr>
        <p:spPr>
          <a:xfrm>
            <a:off x="2273803" y="2033477"/>
            <a:ext cx="11342724"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What is the impact of business travel on attrition?</a:t>
            </a:r>
          </a:p>
        </p:txBody>
      </p:sp>
      <p:sp>
        <p:nvSpPr>
          <p:cNvPr id="11" name="TextBox 11"/>
          <p:cNvSpPr txBox="1"/>
          <p:nvPr/>
        </p:nvSpPr>
        <p:spPr>
          <a:xfrm>
            <a:off x="1086041" y="1880845"/>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04</a:t>
            </a:r>
          </a:p>
        </p:txBody>
      </p:sp>
      <p:sp>
        <p:nvSpPr>
          <p:cNvPr id="12" name="TextBox 12"/>
          <p:cNvSpPr txBox="1"/>
          <p:nvPr/>
        </p:nvSpPr>
        <p:spPr>
          <a:xfrm>
            <a:off x="2273803" y="7199998"/>
            <a:ext cx="13740393" cy="846178"/>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HOW DOES A COMBINATION OF JOB ROLE, OVERTIME, AND JOB SATISFACTION IMPACT ATTRITION?</a:t>
            </a:r>
          </a:p>
        </p:txBody>
      </p:sp>
      <p:sp>
        <p:nvSpPr>
          <p:cNvPr id="13" name="TextBox 13"/>
          <p:cNvSpPr txBox="1"/>
          <p:nvPr/>
        </p:nvSpPr>
        <p:spPr>
          <a:xfrm>
            <a:off x="1086041" y="4130144"/>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05</a:t>
            </a:r>
          </a:p>
        </p:txBody>
      </p:sp>
      <p:sp>
        <p:nvSpPr>
          <p:cNvPr id="14" name="TextBox 14"/>
          <p:cNvSpPr txBox="1"/>
          <p:nvPr/>
        </p:nvSpPr>
        <p:spPr>
          <a:xfrm>
            <a:off x="2424896" y="4391326"/>
            <a:ext cx="10795281"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WHAT JOB ROLES HAVE THE HIGHEST ATTRITION?</a:t>
            </a:r>
          </a:p>
        </p:txBody>
      </p:sp>
      <p:sp>
        <p:nvSpPr>
          <p:cNvPr id="15" name="TextBox 15"/>
          <p:cNvSpPr txBox="1"/>
          <p:nvPr/>
        </p:nvSpPr>
        <p:spPr>
          <a:xfrm>
            <a:off x="1086041" y="6995235"/>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0" y="9676538"/>
            <a:ext cx="1646309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328611">
            <a:off x="10303311" y="4346481"/>
            <a:ext cx="1407070" cy="1407070"/>
          </a:xfrm>
          <a:custGeom>
            <a:avLst/>
            <a:gdLst/>
            <a:ahLst/>
            <a:cxnLst/>
            <a:rect l="l" t="t" r="r" b="b"/>
            <a:pathLst>
              <a:path w="1407070" h="1407070">
                <a:moveTo>
                  <a:pt x="0" y="0"/>
                </a:moveTo>
                <a:lnTo>
                  <a:pt x="1407070" y="0"/>
                </a:lnTo>
                <a:lnTo>
                  <a:pt x="1407070" y="1407069"/>
                </a:lnTo>
                <a:lnTo>
                  <a:pt x="0" y="14070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028700" y="923925"/>
            <a:ext cx="16230600"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PREDICTIVE MODELING USING SPARK MLLIB</a:t>
            </a:r>
          </a:p>
        </p:txBody>
      </p:sp>
      <p:sp>
        <p:nvSpPr>
          <p:cNvPr id="8" name="TextBox 8"/>
          <p:cNvSpPr txBox="1"/>
          <p:nvPr/>
        </p:nvSpPr>
        <p:spPr>
          <a:xfrm>
            <a:off x="3496457" y="3987354"/>
            <a:ext cx="9526647" cy="1406696"/>
          </a:xfrm>
          <a:prstGeom prst="rect">
            <a:avLst/>
          </a:prstGeom>
        </p:spPr>
        <p:txBody>
          <a:bodyPr lIns="0" tIns="0" rIns="0" bIns="0" rtlCol="0" anchor="t">
            <a:spAutoFit/>
          </a:bodyPr>
          <a:lstStyle/>
          <a:p>
            <a:pPr marL="495817" lvl="1" indent="-247908" algn="l">
              <a:lnSpc>
                <a:spcPts val="3699"/>
              </a:lnSpc>
              <a:buFont typeface="Arial"/>
              <a:buChar char="•"/>
            </a:pPr>
            <a:r>
              <a:rPr lang="en-US" sz="2296" spc="32">
                <a:solidFill>
                  <a:srgbClr val="D7E5D8"/>
                </a:solidFill>
                <a:latin typeface="Amicale Light"/>
                <a:ea typeface="Amicale Light"/>
                <a:cs typeface="Amicale Light"/>
                <a:sym typeface="Amicale Light"/>
              </a:rPr>
              <a:t>Develop machine learning models to predict employee attrition.</a:t>
            </a:r>
          </a:p>
          <a:p>
            <a:pPr marL="495817" lvl="1" indent="-247908" algn="l">
              <a:lnSpc>
                <a:spcPts val="3699"/>
              </a:lnSpc>
              <a:buFont typeface="Arial"/>
              <a:buChar char="•"/>
            </a:pPr>
            <a:r>
              <a:rPr lang="en-US" sz="2296" spc="32">
                <a:solidFill>
                  <a:srgbClr val="D7E5D8"/>
                </a:solidFill>
                <a:latin typeface="Amicale Light"/>
                <a:ea typeface="Amicale Light"/>
                <a:cs typeface="Amicale Light"/>
                <a:sym typeface="Amicale Light"/>
              </a:rPr>
              <a:t>Compare performance of different classification models using Spark MLlib.</a:t>
            </a:r>
          </a:p>
        </p:txBody>
      </p:sp>
      <p:sp>
        <p:nvSpPr>
          <p:cNvPr id="9" name="TextBox 9"/>
          <p:cNvSpPr txBox="1"/>
          <p:nvPr/>
        </p:nvSpPr>
        <p:spPr>
          <a:xfrm>
            <a:off x="3843355" y="3393458"/>
            <a:ext cx="6512628"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OBJECTIVE</a:t>
            </a:r>
          </a:p>
        </p:txBody>
      </p:sp>
      <p:sp>
        <p:nvSpPr>
          <p:cNvPr id="10" name="TextBox 10"/>
          <p:cNvSpPr txBox="1"/>
          <p:nvPr/>
        </p:nvSpPr>
        <p:spPr>
          <a:xfrm>
            <a:off x="2668974" y="3132734"/>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01</a:t>
            </a:r>
          </a:p>
        </p:txBody>
      </p:sp>
      <p:sp>
        <p:nvSpPr>
          <p:cNvPr id="11" name="TextBox 11"/>
          <p:cNvSpPr txBox="1"/>
          <p:nvPr/>
        </p:nvSpPr>
        <p:spPr>
          <a:xfrm>
            <a:off x="3496457" y="6017085"/>
            <a:ext cx="12966633" cy="2136150"/>
          </a:xfrm>
          <a:prstGeom prst="rect">
            <a:avLst/>
          </a:prstGeom>
        </p:spPr>
        <p:txBody>
          <a:bodyPr lIns="0" tIns="0" rIns="0" bIns="0" rtlCol="0" anchor="t">
            <a:spAutoFit/>
          </a:bodyPr>
          <a:lstStyle/>
          <a:p>
            <a:pPr algn="l">
              <a:lnSpc>
                <a:spcPts val="3475"/>
              </a:lnSpc>
            </a:pPr>
            <a:endParaRPr/>
          </a:p>
          <a:p>
            <a:pPr marL="465764" lvl="1" indent="-232882" algn="l">
              <a:lnSpc>
                <a:spcPts val="3475"/>
              </a:lnSpc>
              <a:buFont typeface="Arial"/>
              <a:buChar char="•"/>
            </a:pPr>
            <a:r>
              <a:rPr lang="en-US" sz="2157" b="1" spc="30">
                <a:solidFill>
                  <a:srgbClr val="D7E5D8"/>
                </a:solidFill>
                <a:latin typeface="Amicale Bold"/>
                <a:ea typeface="Amicale Bold"/>
                <a:cs typeface="Amicale Bold"/>
                <a:sym typeface="Amicale Bold"/>
              </a:rPr>
              <a:t>Categorical Encoding:</a:t>
            </a:r>
            <a:r>
              <a:rPr lang="en-US" sz="2157" spc="30">
                <a:solidFill>
                  <a:srgbClr val="D7E5D8"/>
                </a:solidFill>
                <a:latin typeface="Amicale Light"/>
                <a:ea typeface="Amicale Light"/>
                <a:cs typeface="Amicale Light"/>
                <a:sym typeface="Amicale Light"/>
              </a:rPr>
              <a:t> Used </a:t>
            </a:r>
            <a:r>
              <a:rPr lang="en-US" sz="2157" b="1" spc="30">
                <a:solidFill>
                  <a:srgbClr val="D7E5D8"/>
                </a:solidFill>
                <a:latin typeface="Amicale Bold"/>
                <a:ea typeface="Amicale Bold"/>
                <a:cs typeface="Amicale Bold"/>
                <a:sym typeface="Amicale Bold"/>
              </a:rPr>
              <a:t>StringIndexer</a:t>
            </a:r>
            <a:r>
              <a:rPr lang="en-US" sz="2157" spc="30">
                <a:solidFill>
                  <a:srgbClr val="D7E5D8"/>
                </a:solidFill>
                <a:latin typeface="Amicale Light"/>
                <a:ea typeface="Amicale Light"/>
                <a:cs typeface="Amicale Light"/>
                <a:sym typeface="Amicale Light"/>
              </a:rPr>
              <a:t> &amp; </a:t>
            </a:r>
            <a:r>
              <a:rPr lang="en-US" sz="2157" b="1" spc="30">
                <a:solidFill>
                  <a:srgbClr val="D7E5D8"/>
                </a:solidFill>
                <a:latin typeface="Amicale Bold"/>
                <a:ea typeface="Amicale Bold"/>
                <a:cs typeface="Amicale Bold"/>
                <a:sym typeface="Amicale Bold"/>
              </a:rPr>
              <a:t>OneHotEncoder</a:t>
            </a:r>
            <a:r>
              <a:rPr lang="en-US" sz="2157" spc="30">
                <a:solidFill>
                  <a:srgbClr val="D7E5D8"/>
                </a:solidFill>
                <a:latin typeface="Amicale Light"/>
                <a:ea typeface="Amicale Light"/>
                <a:cs typeface="Amicale Light"/>
                <a:sym typeface="Amicale Light"/>
              </a:rPr>
              <a:t> to transform categorical features.</a:t>
            </a:r>
          </a:p>
          <a:p>
            <a:pPr marL="465764" lvl="1" indent="-232882" algn="l">
              <a:lnSpc>
                <a:spcPts val="3475"/>
              </a:lnSpc>
              <a:buFont typeface="Arial"/>
              <a:buChar char="•"/>
            </a:pPr>
            <a:r>
              <a:rPr lang="en-US" sz="2157" b="1" spc="30">
                <a:solidFill>
                  <a:srgbClr val="D7E5D8"/>
                </a:solidFill>
                <a:latin typeface="Amicale Bold"/>
                <a:ea typeface="Amicale Bold"/>
                <a:cs typeface="Amicale Bold"/>
                <a:sym typeface="Amicale Bold"/>
              </a:rPr>
              <a:t>Feature Engineering:</a:t>
            </a:r>
            <a:r>
              <a:rPr lang="en-US" sz="2157" spc="30">
                <a:solidFill>
                  <a:srgbClr val="D7E5D8"/>
                </a:solidFill>
                <a:latin typeface="Amicale Light"/>
                <a:ea typeface="Amicale Light"/>
                <a:cs typeface="Amicale Light"/>
                <a:sym typeface="Amicale Light"/>
              </a:rPr>
              <a:t> Used </a:t>
            </a:r>
            <a:r>
              <a:rPr lang="en-US" sz="2157" b="1" spc="30">
                <a:solidFill>
                  <a:srgbClr val="D7E5D8"/>
                </a:solidFill>
                <a:latin typeface="Amicale Bold"/>
                <a:ea typeface="Amicale Bold"/>
                <a:cs typeface="Amicale Bold"/>
                <a:sym typeface="Amicale Bold"/>
              </a:rPr>
              <a:t>VectorAssembler</a:t>
            </a:r>
            <a:r>
              <a:rPr lang="en-US" sz="2157" spc="30">
                <a:solidFill>
                  <a:srgbClr val="D7E5D8"/>
                </a:solidFill>
                <a:latin typeface="Amicale Light"/>
                <a:ea typeface="Amicale Light"/>
                <a:cs typeface="Amicale Light"/>
                <a:sym typeface="Amicale Light"/>
              </a:rPr>
              <a:t> to create a feature vector for ML models.</a:t>
            </a:r>
          </a:p>
          <a:p>
            <a:pPr marL="465764" lvl="1" indent="-232882" algn="l">
              <a:lnSpc>
                <a:spcPts val="3475"/>
              </a:lnSpc>
              <a:buFont typeface="Arial"/>
              <a:buChar char="•"/>
            </a:pPr>
            <a:r>
              <a:rPr lang="en-US" sz="2157" b="1" spc="30">
                <a:solidFill>
                  <a:srgbClr val="D7E5D8"/>
                </a:solidFill>
                <a:latin typeface="Amicale Bold"/>
                <a:ea typeface="Amicale Bold"/>
                <a:cs typeface="Amicale Bold"/>
                <a:sym typeface="Amicale Bold"/>
              </a:rPr>
              <a:t>Train-Test Split:</a:t>
            </a:r>
            <a:r>
              <a:rPr lang="en-US" sz="2157" spc="30">
                <a:solidFill>
                  <a:srgbClr val="D7E5D8"/>
                </a:solidFill>
                <a:latin typeface="Amicale Light"/>
                <a:ea typeface="Amicale Light"/>
                <a:cs typeface="Amicale Light"/>
                <a:sym typeface="Amicale Light"/>
              </a:rPr>
              <a:t> Split data into 80% training &amp; 20% test set.</a:t>
            </a:r>
          </a:p>
          <a:p>
            <a:pPr algn="l">
              <a:lnSpc>
                <a:spcPts val="3068"/>
              </a:lnSpc>
            </a:pPr>
            <a:endParaRPr lang="en-US" sz="2157" spc="30">
              <a:solidFill>
                <a:srgbClr val="D7E5D8"/>
              </a:solidFill>
              <a:latin typeface="Amicale Light"/>
              <a:ea typeface="Amicale Light"/>
              <a:cs typeface="Amicale Light"/>
              <a:sym typeface="Amicale Light"/>
            </a:endParaRPr>
          </a:p>
        </p:txBody>
      </p:sp>
      <p:sp>
        <p:nvSpPr>
          <p:cNvPr id="12" name="TextBox 12"/>
          <p:cNvSpPr txBox="1"/>
          <p:nvPr/>
        </p:nvSpPr>
        <p:spPr>
          <a:xfrm>
            <a:off x="3843355" y="5689325"/>
            <a:ext cx="5628781"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DATA PREPROCESSING FOR ML</a:t>
            </a:r>
          </a:p>
        </p:txBody>
      </p:sp>
      <p:sp>
        <p:nvSpPr>
          <p:cNvPr id="13" name="TextBox 13"/>
          <p:cNvSpPr txBox="1"/>
          <p:nvPr/>
        </p:nvSpPr>
        <p:spPr>
          <a:xfrm>
            <a:off x="2668974" y="5555975"/>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0" y="9676538"/>
            <a:ext cx="1646309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923925"/>
            <a:ext cx="16230600"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PREDICTIVE MODELING USING SPARK MLLIB</a:t>
            </a:r>
          </a:p>
        </p:txBody>
      </p:sp>
      <p:sp>
        <p:nvSpPr>
          <p:cNvPr id="7" name="TextBox 7"/>
          <p:cNvSpPr txBox="1"/>
          <p:nvPr/>
        </p:nvSpPr>
        <p:spPr>
          <a:xfrm>
            <a:off x="2423823" y="3001153"/>
            <a:ext cx="11196006" cy="6096449"/>
          </a:xfrm>
          <a:prstGeom prst="rect">
            <a:avLst/>
          </a:prstGeom>
        </p:spPr>
        <p:txBody>
          <a:bodyPr lIns="0" tIns="0" rIns="0" bIns="0" rtlCol="0" anchor="t">
            <a:spAutoFit/>
          </a:bodyPr>
          <a:lstStyle/>
          <a:p>
            <a:pPr algn="l">
              <a:lnSpc>
                <a:spcPts val="4381"/>
              </a:lnSpc>
            </a:pPr>
            <a:r>
              <a:rPr lang="en-US" sz="2719" spc="38">
                <a:solidFill>
                  <a:srgbClr val="D7E5D8"/>
                </a:solidFill>
                <a:latin typeface="Amicale Light"/>
                <a:ea typeface="Amicale Light"/>
                <a:cs typeface="Amicale Light"/>
                <a:sym typeface="Amicale Light"/>
              </a:rPr>
              <a:t>We implemented four classification models to predict attrition:</a:t>
            </a:r>
          </a:p>
          <a:p>
            <a:pPr marL="587244" lvl="1" indent="-293622" algn="l">
              <a:lnSpc>
                <a:spcPts val="4381"/>
              </a:lnSpc>
              <a:buFont typeface="Arial"/>
              <a:buChar char="•"/>
            </a:pPr>
            <a:r>
              <a:rPr lang="en-US" sz="2719" b="1" spc="38">
                <a:solidFill>
                  <a:srgbClr val="D7E5D8"/>
                </a:solidFill>
                <a:latin typeface="Amicale Bold"/>
                <a:ea typeface="Amicale Bold"/>
                <a:cs typeface="Amicale Bold"/>
                <a:sym typeface="Amicale Bold"/>
              </a:rPr>
              <a:t>Logistic Regression – </a:t>
            </a:r>
            <a:r>
              <a:rPr lang="en-US" sz="2719" spc="38">
                <a:solidFill>
                  <a:srgbClr val="D7E5D8"/>
                </a:solidFill>
                <a:latin typeface="Amicale Light"/>
                <a:ea typeface="Amicale Light"/>
                <a:cs typeface="Amicale Light"/>
                <a:sym typeface="Amicale Light"/>
              </a:rPr>
              <a:t>Baseline model for benchmarking.</a:t>
            </a:r>
          </a:p>
          <a:p>
            <a:pPr marL="587244" lvl="1" indent="-293622" algn="l">
              <a:lnSpc>
                <a:spcPts val="4381"/>
              </a:lnSpc>
              <a:buFont typeface="Arial"/>
              <a:buChar char="•"/>
            </a:pPr>
            <a:r>
              <a:rPr lang="en-US" sz="2719" b="1" spc="38">
                <a:solidFill>
                  <a:srgbClr val="D7E5D8"/>
                </a:solidFill>
                <a:latin typeface="Amicale Bold"/>
                <a:ea typeface="Amicale Bold"/>
                <a:cs typeface="Amicale Bold"/>
                <a:sym typeface="Amicale Bold"/>
              </a:rPr>
              <a:t>Random Forest – </a:t>
            </a:r>
            <a:r>
              <a:rPr lang="en-US" sz="2719" spc="38">
                <a:solidFill>
                  <a:srgbClr val="D7E5D8"/>
                </a:solidFill>
                <a:latin typeface="Amicale Light"/>
                <a:ea typeface="Amicale Light"/>
                <a:cs typeface="Amicale Light"/>
                <a:sym typeface="Amicale Light"/>
              </a:rPr>
              <a:t>Strong tree-based model for structured data.</a:t>
            </a:r>
          </a:p>
          <a:p>
            <a:pPr marL="587244" lvl="1" indent="-293622" algn="l">
              <a:lnSpc>
                <a:spcPts val="4381"/>
              </a:lnSpc>
              <a:buFont typeface="Arial"/>
              <a:buChar char="•"/>
            </a:pPr>
            <a:r>
              <a:rPr lang="en-US" sz="2719" b="1" spc="38">
                <a:solidFill>
                  <a:srgbClr val="D7E5D8"/>
                </a:solidFill>
                <a:latin typeface="Amicale Bold"/>
                <a:ea typeface="Amicale Bold"/>
                <a:cs typeface="Amicale Bold"/>
                <a:sym typeface="Amicale Bold"/>
              </a:rPr>
              <a:t>XGBoost – </a:t>
            </a:r>
            <a:r>
              <a:rPr lang="en-US" sz="2719" spc="38">
                <a:solidFill>
                  <a:srgbClr val="D7E5D8"/>
                </a:solidFill>
                <a:latin typeface="Amicale Light"/>
                <a:ea typeface="Amicale Light"/>
                <a:cs typeface="Amicale Light"/>
                <a:sym typeface="Amicale Light"/>
              </a:rPr>
              <a:t>Advanced boosting algorithm, highly effective for tabular data.</a:t>
            </a:r>
          </a:p>
          <a:p>
            <a:pPr marL="587244" lvl="1" indent="-293622" algn="l">
              <a:lnSpc>
                <a:spcPts val="4381"/>
              </a:lnSpc>
              <a:buFont typeface="Arial"/>
              <a:buChar char="•"/>
            </a:pPr>
            <a:r>
              <a:rPr lang="en-US" sz="2719" b="1" spc="38">
                <a:solidFill>
                  <a:srgbClr val="D7E5D8"/>
                </a:solidFill>
                <a:latin typeface="Amicale Bold"/>
                <a:ea typeface="Amicale Bold"/>
                <a:cs typeface="Amicale Bold"/>
                <a:sym typeface="Amicale Bold"/>
              </a:rPr>
              <a:t>CatBoost –</a:t>
            </a:r>
            <a:r>
              <a:rPr lang="en-US" sz="2719" spc="38">
                <a:solidFill>
                  <a:srgbClr val="D7E5D8"/>
                </a:solidFill>
                <a:latin typeface="Amicale Light"/>
                <a:ea typeface="Amicale Light"/>
                <a:cs typeface="Amicale Light"/>
                <a:sym typeface="Amicale Light"/>
              </a:rPr>
              <a:t> Best suited for datasets with categorical-heavy features.</a:t>
            </a:r>
          </a:p>
          <a:p>
            <a:pPr algn="l">
              <a:lnSpc>
                <a:spcPts val="4381"/>
              </a:lnSpc>
            </a:pPr>
            <a:endParaRPr lang="en-US" sz="2719" spc="38">
              <a:solidFill>
                <a:srgbClr val="D7E5D8"/>
              </a:solidFill>
              <a:latin typeface="Amicale Light"/>
              <a:ea typeface="Amicale Light"/>
              <a:cs typeface="Amicale Light"/>
              <a:sym typeface="Amicale Light"/>
            </a:endParaRPr>
          </a:p>
          <a:p>
            <a:pPr algn="l">
              <a:lnSpc>
                <a:spcPts val="4381"/>
              </a:lnSpc>
            </a:pPr>
            <a:r>
              <a:rPr lang="en-US" sz="2719" b="1" spc="38">
                <a:solidFill>
                  <a:srgbClr val="D7E5D8"/>
                </a:solidFill>
                <a:latin typeface="Amicale Bold"/>
                <a:ea typeface="Amicale Bold"/>
                <a:cs typeface="Amicale Bold"/>
                <a:sym typeface="Amicale Bold"/>
              </a:rPr>
              <a:t>Pipeline Approach:</a:t>
            </a:r>
            <a:r>
              <a:rPr lang="en-US" sz="2719" spc="38">
                <a:solidFill>
                  <a:srgbClr val="D7E5D8"/>
                </a:solidFill>
                <a:latin typeface="Amicale Light"/>
                <a:ea typeface="Amicale Light"/>
                <a:cs typeface="Amicale Light"/>
                <a:sym typeface="Amicale Light"/>
              </a:rPr>
              <a:t> Automated feature transformations &amp; model training.</a:t>
            </a:r>
          </a:p>
          <a:p>
            <a:pPr algn="l">
              <a:lnSpc>
                <a:spcPts val="4381"/>
              </a:lnSpc>
            </a:pPr>
            <a:endParaRPr lang="en-US" sz="2719" spc="38">
              <a:solidFill>
                <a:srgbClr val="D7E5D8"/>
              </a:solidFill>
              <a:latin typeface="Amicale Light"/>
              <a:ea typeface="Amicale Light"/>
              <a:cs typeface="Amicale Light"/>
              <a:sym typeface="Amicale Light"/>
            </a:endParaRPr>
          </a:p>
        </p:txBody>
      </p:sp>
      <p:sp>
        <p:nvSpPr>
          <p:cNvPr id="8" name="TextBox 8"/>
          <p:cNvSpPr txBox="1"/>
          <p:nvPr/>
        </p:nvSpPr>
        <p:spPr>
          <a:xfrm>
            <a:off x="2423823" y="2327739"/>
            <a:ext cx="6512628"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MODELS TRAINED</a:t>
            </a:r>
          </a:p>
        </p:txBody>
      </p:sp>
      <p:sp>
        <p:nvSpPr>
          <p:cNvPr id="9" name="TextBox 9"/>
          <p:cNvSpPr txBox="1"/>
          <p:nvPr/>
        </p:nvSpPr>
        <p:spPr>
          <a:xfrm>
            <a:off x="1086041" y="2175107"/>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0" y="9676538"/>
            <a:ext cx="1646309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559084" y="3433580"/>
            <a:ext cx="8242106" cy="4471342"/>
          </a:xfrm>
          <a:custGeom>
            <a:avLst/>
            <a:gdLst/>
            <a:ahLst/>
            <a:cxnLst/>
            <a:rect l="l" t="t" r="r" b="b"/>
            <a:pathLst>
              <a:path w="8242106" h="4471342">
                <a:moveTo>
                  <a:pt x="0" y="0"/>
                </a:moveTo>
                <a:lnTo>
                  <a:pt x="8242106" y="0"/>
                </a:lnTo>
                <a:lnTo>
                  <a:pt x="8242106" y="4471342"/>
                </a:lnTo>
                <a:lnTo>
                  <a:pt x="0" y="4471342"/>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1028700" y="923925"/>
            <a:ext cx="16230600"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PREDICTIVE MODELING USING SPARK MLLIB</a:t>
            </a:r>
          </a:p>
        </p:txBody>
      </p:sp>
      <p:sp>
        <p:nvSpPr>
          <p:cNvPr id="8" name="TextBox 8"/>
          <p:cNvSpPr txBox="1"/>
          <p:nvPr/>
        </p:nvSpPr>
        <p:spPr>
          <a:xfrm>
            <a:off x="2423823" y="2327739"/>
            <a:ext cx="6512628"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FEATURE IMPORTANCE</a:t>
            </a:r>
          </a:p>
        </p:txBody>
      </p:sp>
      <p:sp>
        <p:nvSpPr>
          <p:cNvPr id="9" name="TextBox 9"/>
          <p:cNvSpPr txBox="1"/>
          <p:nvPr/>
        </p:nvSpPr>
        <p:spPr>
          <a:xfrm>
            <a:off x="1086041" y="2175107"/>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04</a:t>
            </a:r>
          </a:p>
        </p:txBody>
      </p:sp>
      <p:sp>
        <p:nvSpPr>
          <p:cNvPr id="10" name="TextBox 10"/>
          <p:cNvSpPr txBox="1"/>
          <p:nvPr/>
        </p:nvSpPr>
        <p:spPr>
          <a:xfrm>
            <a:off x="10043924" y="4094317"/>
            <a:ext cx="8244076" cy="2355403"/>
          </a:xfrm>
          <a:prstGeom prst="rect">
            <a:avLst/>
          </a:prstGeom>
        </p:spPr>
        <p:txBody>
          <a:bodyPr lIns="0" tIns="0" rIns="0" bIns="0" rtlCol="0" anchor="t">
            <a:spAutoFit/>
          </a:bodyPr>
          <a:lstStyle/>
          <a:p>
            <a:pPr algn="l">
              <a:lnSpc>
                <a:spcPts val="3737"/>
              </a:lnSpc>
            </a:pPr>
            <a:r>
              <a:rPr lang="en-US" sz="2319" b="1" spc="32">
                <a:solidFill>
                  <a:srgbClr val="D7E5D8"/>
                </a:solidFill>
                <a:latin typeface="Amicale Bold"/>
                <a:ea typeface="Amicale Bold"/>
                <a:cs typeface="Amicale Bold"/>
                <a:sym typeface="Amicale Bold"/>
              </a:rPr>
              <a:t>Top Reasons why Employees leave the Organization:</a:t>
            </a:r>
          </a:p>
          <a:p>
            <a:pPr marL="500886" lvl="1" indent="-250443" algn="l">
              <a:lnSpc>
                <a:spcPts val="3737"/>
              </a:lnSpc>
              <a:buFont typeface="Arial"/>
              <a:buChar char="•"/>
            </a:pPr>
            <a:r>
              <a:rPr lang="en-US" sz="2319" spc="32">
                <a:solidFill>
                  <a:srgbClr val="D7E5D8"/>
                </a:solidFill>
                <a:latin typeface="Amicale"/>
                <a:ea typeface="Amicale"/>
                <a:cs typeface="Amicale"/>
                <a:sym typeface="Amicale"/>
              </a:rPr>
              <a:t>No Overtime </a:t>
            </a:r>
          </a:p>
          <a:p>
            <a:pPr marL="500886" lvl="1" indent="-250443" algn="l">
              <a:lnSpc>
                <a:spcPts val="3737"/>
              </a:lnSpc>
              <a:buFont typeface="Arial"/>
              <a:buChar char="•"/>
            </a:pPr>
            <a:r>
              <a:rPr lang="en-US" sz="2319" spc="32">
                <a:solidFill>
                  <a:srgbClr val="D7E5D8"/>
                </a:solidFill>
                <a:latin typeface="Amicale"/>
                <a:ea typeface="Amicale"/>
                <a:cs typeface="Amicale"/>
                <a:sym typeface="Amicale"/>
              </a:rPr>
              <a:t>Monthly Income</a:t>
            </a:r>
          </a:p>
          <a:p>
            <a:pPr marL="500886" lvl="1" indent="-250443" algn="l">
              <a:lnSpc>
                <a:spcPts val="3737"/>
              </a:lnSpc>
              <a:buFont typeface="Arial"/>
              <a:buChar char="•"/>
            </a:pPr>
            <a:r>
              <a:rPr lang="en-US" sz="2319" spc="32">
                <a:solidFill>
                  <a:srgbClr val="D7E5D8"/>
                </a:solidFill>
                <a:latin typeface="Amicale"/>
                <a:ea typeface="Amicale"/>
                <a:cs typeface="Amicale"/>
                <a:sym typeface="Amicale"/>
              </a:rPr>
              <a:t>Age</a:t>
            </a:r>
          </a:p>
          <a:p>
            <a:pPr algn="l">
              <a:lnSpc>
                <a:spcPts val="3737"/>
              </a:lnSpc>
            </a:pPr>
            <a:endParaRPr lang="en-US" sz="2319" spc="32">
              <a:solidFill>
                <a:srgbClr val="D7E5D8"/>
              </a:solidFill>
              <a:latin typeface="Amicale"/>
              <a:ea typeface="Amicale"/>
              <a:cs typeface="Amicale"/>
              <a:sym typeface="Amica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Freeform 4"/>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5" name="Table 5"/>
          <p:cNvGraphicFramePr>
            <a:graphicFrameLocks noGrp="1"/>
          </p:cNvGraphicFramePr>
          <p:nvPr/>
        </p:nvGraphicFramePr>
        <p:xfrm>
          <a:off x="1852033" y="5454812"/>
          <a:ext cx="15039670" cy="4314209"/>
        </p:xfrm>
        <a:graphic>
          <a:graphicData uri="http://schemas.openxmlformats.org/drawingml/2006/table">
            <a:tbl>
              <a:tblPr/>
              <a:tblGrid>
                <a:gridCol w="3007934">
                  <a:extLst>
                    <a:ext uri="{9D8B030D-6E8A-4147-A177-3AD203B41FA5}">
                      <a16:colId xmlns:a16="http://schemas.microsoft.com/office/drawing/2014/main" val="20000"/>
                    </a:ext>
                  </a:extLst>
                </a:gridCol>
                <a:gridCol w="3007934">
                  <a:extLst>
                    <a:ext uri="{9D8B030D-6E8A-4147-A177-3AD203B41FA5}">
                      <a16:colId xmlns:a16="http://schemas.microsoft.com/office/drawing/2014/main" val="20001"/>
                    </a:ext>
                  </a:extLst>
                </a:gridCol>
                <a:gridCol w="3007934">
                  <a:extLst>
                    <a:ext uri="{9D8B030D-6E8A-4147-A177-3AD203B41FA5}">
                      <a16:colId xmlns:a16="http://schemas.microsoft.com/office/drawing/2014/main" val="20002"/>
                    </a:ext>
                  </a:extLst>
                </a:gridCol>
                <a:gridCol w="3007934">
                  <a:extLst>
                    <a:ext uri="{9D8B030D-6E8A-4147-A177-3AD203B41FA5}">
                      <a16:colId xmlns:a16="http://schemas.microsoft.com/office/drawing/2014/main" val="20003"/>
                    </a:ext>
                  </a:extLst>
                </a:gridCol>
                <a:gridCol w="3007934">
                  <a:extLst>
                    <a:ext uri="{9D8B030D-6E8A-4147-A177-3AD203B41FA5}">
                      <a16:colId xmlns:a16="http://schemas.microsoft.com/office/drawing/2014/main" val="20004"/>
                    </a:ext>
                  </a:extLst>
                </a:gridCol>
              </a:tblGrid>
              <a:tr h="980206">
                <a:tc>
                  <a:txBody>
                    <a:bodyPr/>
                    <a:lstStyle/>
                    <a:p>
                      <a:pPr algn="ctr">
                        <a:lnSpc>
                          <a:spcPts val="3359"/>
                        </a:lnSpc>
                        <a:defRPr/>
                      </a:pPr>
                      <a:r>
                        <a:rPr lang="en-US" sz="2400" b="1">
                          <a:solidFill>
                            <a:srgbClr val="FFFFFF"/>
                          </a:solidFill>
                          <a:latin typeface="Amicale Bold"/>
                          <a:ea typeface="Amicale Bold"/>
                          <a:cs typeface="Amicale Bold"/>
                          <a:sym typeface="Amicale Bold"/>
                        </a:rPr>
                        <a:t>MODEL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b="1">
                          <a:solidFill>
                            <a:srgbClr val="FFFFFF"/>
                          </a:solidFill>
                          <a:latin typeface="Amicale Bold"/>
                          <a:ea typeface="Amicale Bold"/>
                          <a:cs typeface="Amicale Bold"/>
                          <a:sym typeface="Amicale Bold"/>
                        </a:rPr>
                        <a:t>ACCURACY</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b="1">
                          <a:solidFill>
                            <a:srgbClr val="FFFFFF"/>
                          </a:solidFill>
                          <a:latin typeface="Amicale Bold"/>
                          <a:ea typeface="Amicale Bold"/>
                          <a:cs typeface="Amicale Bold"/>
                          <a:sym typeface="Amicale Bold"/>
                        </a:rPr>
                        <a:t>F1- SCORE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b="1">
                          <a:solidFill>
                            <a:srgbClr val="FFFFFF"/>
                          </a:solidFill>
                          <a:latin typeface="Amicale Bold"/>
                          <a:ea typeface="Amicale Bold"/>
                          <a:cs typeface="Amicale Bold"/>
                          <a:sym typeface="Amicale Bold"/>
                        </a:rPr>
                        <a:t>AUC (ROC)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b="1">
                          <a:solidFill>
                            <a:srgbClr val="FFFFFF"/>
                          </a:solidFill>
                          <a:latin typeface="Amicale Bold"/>
                          <a:ea typeface="Amicale Bold"/>
                          <a:cs typeface="Amicale Bold"/>
                          <a:sym typeface="Amicale Bold"/>
                        </a:rPr>
                        <a:t>Precision-Recall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842258">
                <a:tc>
                  <a:txBody>
                    <a:bodyPr/>
                    <a:lstStyle/>
                    <a:p>
                      <a:pPr algn="ctr">
                        <a:lnSpc>
                          <a:spcPts val="2315"/>
                        </a:lnSpc>
                        <a:defRPr/>
                      </a:pPr>
                      <a:r>
                        <a:rPr lang="en-US" sz="1653" b="1">
                          <a:solidFill>
                            <a:srgbClr val="FFFFFF"/>
                          </a:solidFill>
                          <a:latin typeface="Amicale Bold"/>
                          <a:ea typeface="Amicale Bold"/>
                          <a:cs typeface="Amicale Bold"/>
                          <a:sym typeface="Amicale Bold"/>
                        </a:rPr>
                        <a:t>Logistic Regression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86.22%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0.8581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0.8114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0.5492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07229">
                <a:tc>
                  <a:txBody>
                    <a:bodyPr/>
                    <a:lstStyle/>
                    <a:p>
                      <a:pPr algn="ctr">
                        <a:lnSpc>
                          <a:spcPts val="2315"/>
                        </a:lnSpc>
                        <a:defRPr/>
                      </a:pPr>
                      <a:r>
                        <a:rPr lang="en-US" sz="1653" b="1">
                          <a:solidFill>
                            <a:srgbClr val="FFFFFF"/>
                          </a:solidFill>
                          <a:latin typeface="Amicale Bold"/>
                          <a:ea typeface="Amicale Bold"/>
                          <a:cs typeface="Amicale Bold"/>
                          <a:sym typeface="Amicale Bold"/>
                        </a:rPr>
                        <a:t>Random Forest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85.43%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0.8036</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0.7929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0.5081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842258">
                <a:tc>
                  <a:txBody>
                    <a:bodyPr/>
                    <a:lstStyle/>
                    <a:p>
                      <a:pPr algn="ctr">
                        <a:lnSpc>
                          <a:spcPts val="2315"/>
                        </a:lnSpc>
                        <a:defRPr/>
                      </a:pPr>
                      <a:r>
                        <a:rPr lang="en-US" sz="1653" b="1">
                          <a:solidFill>
                            <a:srgbClr val="FFFFFF"/>
                          </a:solidFill>
                          <a:latin typeface="Amicale Bold"/>
                          <a:ea typeface="Amicale Bold"/>
                          <a:cs typeface="Amicale Bold"/>
                          <a:sym typeface="Amicale Bold"/>
                        </a:rPr>
                        <a:t>XGBoost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87.01%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0.3187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0.8003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0.5155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842258">
                <a:tc>
                  <a:txBody>
                    <a:bodyPr/>
                    <a:lstStyle/>
                    <a:p>
                      <a:pPr algn="ctr">
                        <a:lnSpc>
                          <a:spcPts val="2315"/>
                        </a:lnSpc>
                        <a:defRPr/>
                      </a:pPr>
                      <a:r>
                        <a:rPr lang="en-US" sz="1653" b="1">
                          <a:solidFill>
                            <a:srgbClr val="FFFFFF"/>
                          </a:solidFill>
                          <a:latin typeface="Amicale Bold"/>
                          <a:ea typeface="Amicale Bold"/>
                          <a:cs typeface="Amicale Bold"/>
                          <a:sym typeface="Amicale Bold"/>
                        </a:rPr>
                        <a:t>CatBoost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88.98%</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0.3764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0.8227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315"/>
                        </a:lnSpc>
                        <a:defRPr/>
                      </a:pPr>
                      <a:r>
                        <a:rPr lang="en-US" sz="1653">
                          <a:solidFill>
                            <a:srgbClr val="FFFFFF"/>
                          </a:solidFill>
                          <a:latin typeface="Amicale"/>
                          <a:ea typeface="Amicale"/>
                          <a:cs typeface="Amicale"/>
                          <a:sym typeface="Amicale"/>
                        </a:rPr>
                        <a:t>0.6330</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6"/>
          <p:cNvSpPr txBox="1"/>
          <p:nvPr/>
        </p:nvSpPr>
        <p:spPr>
          <a:xfrm>
            <a:off x="1028700" y="923925"/>
            <a:ext cx="16230600"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PREDICTIVE MODELING USING SPARK MLLIB</a:t>
            </a:r>
          </a:p>
        </p:txBody>
      </p:sp>
      <p:sp>
        <p:nvSpPr>
          <p:cNvPr id="7" name="TextBox 7"/>
          <p:cNvSpPr txBox="1"/>
          <p:nvPr/>
        </p:nvSpPr>
        <p:spPr>
          <a:xfrm>
            <a:off x="2423823" y="2845373"/>
            <a:ext cx="13161655" cy="2702995"/>
          </a:xfrm>
          <a:prstGeom prst="rect">
            <a:avLst/>
          </a:prstGeom>
        </p:spPr>
        <p:txBody>
          <a:bodyPr lIns="0" tIns="0" rIns="0" bIns="0" rtlCol="0" anchor="t">
            <a:spAutoFit/>
          </a:bodyPr>
          <a:lstStyle/>
          <a:p>
            <a:pPr algn="l">
              <a:lnSpc>
                <a:spcPts val="3592"/>
              </a:lnSpc>
            </a:pPr>
            <a:r>
              <a:rPr lang="en-US" sz="2230" b="1" spc="31">
                <a:solidFill>
                  <a:srgbClr val="D7E5D8"/>
                </a:solidFill>
                <a:latin typeface="Amicale Bold"/>
                <a:ea typeface="Amicale Bold"/>
                <a:cs typeface="Amicale Bold"/>
                <a:sym typeface="Amicale Bold"/>
              </a:rPr>
              <a:t>Metrics Evaluated:</a:t>
            </a:r>
          </a:p>
          <a:p>
            <a:pPr marL="481481" lvl="1" indent="-240740" algn="l">
              <a:lnSpc>
                <a:spcPts val="3592"/>
              </a:lnSpc>
              <a:buFont typeface="Arial"/>
              <a:buChar char="•"/>
            </a:pPr>
            <a:r>
              <a:rPr lang="en-US" sz="2230" b="1" spc="31">
                <a:solidFill>
                  <a:srgbClr val="D7E5D8"/>
                </a:solidFill>
                <a:latin typeface="Amicale Bold"/>
                <a:ea typeface="Amicale Bold"/>
                <a:cs typeface="Amicale Bold"/>
                <a:sym typeface="Amicale Bold"/>
              </a:rPr>
              <a:t>Accuracy →</a:t>
            </a:r>
            <a:r>
              <a:rPr lang="en-US" sz="2230" spc="31">
                <a:solidFill>
                  <a:srgbClr val="D7E5D8"/>
                </a:solidFill>
                <a:latin typeface="Amicale Light"/>
                <a:ea typeface="Amicale Light"/>
                <a:cs typeface="Amicale Light"/>
                <a:sym typeface="Amicale Light"/>
              </a:rPr>
              <a:t> Measures overall correctness.</a:t>
            </a:r>
          </a:p>
          <a:p>
            <a:pPr marL="481481" lvl="1" indent="-240740" algn="l">
              <a:lnSpc>
                <a:spcPts val="3592"/>
              </a:lnSpc>
              <a:buFont typeface="Arial"/>
              <a:buChar char="•"/>
            </a:pPr>
            <a:r>
              <a:rPr lang="en-US" sz="2230" b="1" spc="31">
                <a:solidFill>
                  <a:srgbClr val="D7E5D8"/>
                </a:solidFill>
                <a:latin typeface="Amicale Bold"/>
                <a:ea typeface="Amicale Bold"/>
                <a:cs typeface="Amicale Bold"/>
                <a:sym typeface="Amicale Bold"/>
              </a:rPr>
              <a:t>F1-Score</a:t>
            </a:r>
            <a:r>
              <a:rPr lang="en-US" sz="2230" spc="31">
                <a:solidFill>
                  <a:srgbClr val="D7E5D8"/>
                </a:solidFill>
                <a:latin typeface="Amicale Light"/>
                <a:ea typeface="Amicale Light"/>
                <a:cs typeface="Amicale Light"/>
                <a:sym typeface="Amicale Light"/>
              </a:rPr>
              <a:t> → Harmonic mean of precision and recall, useful for imbalanced datasets.</a:t>
            </a:r>
          </a:p>
          <a:p>
            <a:pPr marL="481481" lvl="1" indent="-240740" algn="l">
              <a:lnSpc>
                <a:spcPts val="3592"/>
              </a:lnSpc>
              <a:buFont typeface="Arial"/>
              <a:buChar char="•"/>
            </a:pPr>
            <a:r>
              <a:rPr lang="en-US" sz="2230" b="1" spc="31">
                <a:solidFill>
                  <a:srgbClr val="D7E5D8"/>
                </a:solidFill>
                <a:latin typeface="Amicale Bold"/>
                <a:ea typeface="Amicale Bold"/>
                <a:cs typeface="Amicale Bold"/>
                <a:sym typeface="Amicale Bold"/>
              </a:rPr>
              <a:t>AUC (Area Under ROC Curve) →</a:t>
            </a:r>
            <a:r>
              <a:rPr lang="en-US" sz="2230" spc="31">
                <a:solidFill>
                  <a:srgbClr val="D7E5D8"/>
                </a:solidFill>
                <a:latin typeface="Amicale Light"/>
                <a:ea typeface="Amicale Light"/>
                <a:cs typeface="Amicale Light"/>
                <a:sym typeface="Amicale Light"/>
              </a:rPr>
              <a:t> Assesses model discrimination power.</a:t>
            </a:r>
          </a:p>
          <a:p>
            <a:pPr marL="481481" lvl="1" indent="-240740" algn="l">
              <a:lnSpc>
                <a:spcPts val="3592"/>
              </a:lnSpc>
              <a:buFont typeface="Arial"/>
              <a:buChar char="•"/>
            </a:pPr>
            <a:r>
              <a:rPr lang="en-US" sz="2230" b="1" spc="31">
                <a:solidFill>
                  <a:srgbClr val="D7E5D8"/>
                </a:solidFill>
                <a:latin typeface="Amicale Bold"/>
                <a:ea typeface="Amicale Bold"/>
                <a:cs typeface="Amicale Bold"/>
                <a:sym typeface="Amicale Bold"/>
              </a:rPr>
              <a:t>Precision-Recall Score →</a:t>
            </a:r>
            <a:r>
              <a:rPr lang="en-US" sz="2230" spc="31">
                <a:solidFill>
                  <a:srgbClr val="D7E5D8"/>
                </a:solidFill>
                <a:latin typeface="Amicale Light"/>
                <a:ea typeface="Amicale Light"/>
                <a:cs typeface="Amicale Light"/>
                <a:sym typeface="Amicale Light"/>
              </a:rPr>
              <a:t> Evaluates model’s effectiveness for imbalanced data.</a:t>
            </a:r>
          </a:p>
          <a:p>
            <a:pPr algn="l">
              <a:lnSpc>
                <a:spcPts val="3592"/>
              </a:lnSpc>
            </a:pPr>
            <a:endParaRPr lang="en-US" sz="2230" spc="31">
              <a:solidFill>
                <a:srgbClr val="D7E5D8"/>
              </a:solidFill>
              <a:latin typeface="Amicale Light"/>
              <a:ea typeface="Amicale Light"/>
              <a:cs typeface="Amicale Light"/>
              <a:sym typeface="Amicale Light"/>
            </a:endParaRPr>
          </a:p>
        </p:txBody>
      </p:sp>
      <p:sp>
        <p:nvSpPr>
          <p:cNvPr id="8" name="TextBox 8"/>
          <p:cNvSpPr txBox="1"/>
          <p:nvPr/>
        </p:nvSpPr>
        <p:spPr>
          <a:xfrm>
            <a:off x="2423823" y="2327739"/>
            <a:ext cx="6512628"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MODEL PERFORMANCE COMPARISON</a:t>
            </a:r>
          </a:p>
        </p:txBody>
      </p:sp>
      <p:sp>
        <p:nvSpPr>
          <p:cNvPr id="9" name="TextBox 9"/>
          <p:cNvSpPr txBox="1"/>
          <p:nvPr/>
        </p:nvSpPr>
        <p:spPr>
          <a:xfrm>
            <a:off x="1086041" y="2175107"/>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328611">
            <a:off x="15125395" y="3691329"/>
            <a:ext cx="1407070" cy="1407070"/>
          </a:xfrm>
          <a:custGeom>
            <a:avLst/>
            <a:gdLst/>
            <a:ahLst/>
            <a:cxnLst/>
            <a:rect l="l" t="t" r="r" b="b"/>
            <a:pathLst>
              <a:path w="1407070" h="1407070">
                <a:moveTo>
                  <a:pt x="0" y="0"/>
                </a:moveTo>
                <a:lnTo>
                  <a:pt x="1407070" y="0"/>
                </a:lnTo>
                <a:lnTo>
                  <a:pt x="1407070" y="1407070"/>
                </a:lnTo>
                <a:lnTo>
                  <a:pt x="0" y="14070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028700" y="923925"/>
            <a:ext cx="16230600"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PREDICTIVE MODELING USING SPARK MLLIB</a:t>
            </a:r>
          </a:p>
        </p:txBody>
      </p:sp>
      <p:sp>
        <p:nvSpPr>
          <p:cNvPr id="5" name="TextBox 5"/>
          <p:cNvSpPr txBox="1"/>
          <p:nvPr/>
        </p:nvSpPr>
        <p:spPr>
          <a:xfrm>
            <a:off x="1238190" y="3230342"/>
            <a:ext cx="13400130" cy="4586888"/>
          </a:xfrm>
          <a:prstGeom prst="rect">
            <a:avLst/>
          </a:prstGeom>
        </p:spPr>
        <p:txBody>
          <a:bodyPr lIns="0" tIns="0" rIns="0" bIns="0" rtlCol="0" anchor="t">
            <a:spAutoFit/>
          </a:bodyPr>
          <a:lstStyle/>
          <a:p>
            <a:pPr marL="489988" lvl="1" indent="-244994" algn="l">
              <a:lnSpc>
                <a:spcPts val="3656"/>
              </a:lnSpc>
              <a:buFont typeface="Arial"/>
              <a:buChar char="•"/>
            </a:pPr>
            <a:r>
              <a:rPr lang="en-US" sz="2269" b="1" spc="31">
                <a:solidFill>
                  <a:srgbClr val="D7E5D8"/>
                </a:solidFill>
                <a:latin typeface="Amicale Bold"/>
                <a:ea typeface="Amicale Bold"/>
                <a:cs typeface="Amicale Bold"/>
                <a:sym typeface="Amicale Bold"/>
              </a:rPr>
              <a:t>Best Accuracy: CatBoost (88.98%) </a:t>
            </a:r>
            <a:r>
              <a:rPr lang="en-US" sz="2269" spc="31">
                <a:solidFill>
                  <a:srgbClr val="D7E5D8"/>
                </a:solidFill>
                <a:latin typeface="Amicale Light"/>
                <a:ea typeface="Amicale Light"/>
                <a:cs typeface="Amicale Light"/>
                <a:sym typeface="Amicale Light"/>
              </a:rPr>
              <a:t>performed best in overall accuracy, indicating strong predictive power.</a:t>
            </a:r>
          </a:p>
          <a:p>
            <a:pPr marL="489988" lvl="1" indent="-244994" algn="l">
              <a:lnSpc>
                <a:spcPts val="3656"/>
              </a:lnSpc>
              <a:buFont typeface="Arial"/>
              <a:buChar char="•"/>
            </a:pPr>
            <a:r>
              <a:rPr lang="en-US" sz="2269" b="1" spc="31">
                <a:solidFill>
                  <a:srgbClr val="D7E5D8"/>
                </a:solidFill>
                <a:latin typeface="Amicale Bold"/>
                <a:ea typeface="Amicale Bold"/>
                <a:cs typeface="Amicale Bold"/>
                <a:sym typeface="Amicale Bold"/>
              </a:rPr>
              <a:t>Highest AUC (ROC): CatBoost (0.8227)</a:t>
            </a:r>
            <a:r>
              <a:rPr lang="en-US" sz="2269" spc="31">
                <a:solidFill>
                  <a:srgbClr val="D7E5D8"/>
                </a:solidFill>
                <a:latin typeface="Amicale Light"/>
                <a:ea typeface="Amicale Light"/>
                <a:cs typeface="Amicale Light"/>
                <a:sym typeface="Amicale Light"/>
              </a:rPr>
              <a:t> showed the best ability to differentiate between employees staying and leaving.</a:t>
            </a:r>
          </a:p>
          <a:p>
            <a:pPr marL="489988" lvl="1" indent="-244994" algn="l">
              <a:lnSpc>
                <a:spcPts val="3656"/>
              </a:lnSpc>
              <a:buFont typeface="Arial"/>
              <a:buChar char="•"/>
            </a:pPr>
            <a:r>
              <a:rPr lang="en-US" sz="2269" b="1" spc="31">
                <a:solidFill>
                  <a:srgbClr val="D7E5D8"/>
                </a:solidFill>
                <a:latin typeface="Amicale Bold"/>
                <a:ea typeface="Amicale Bold"/>
                <a:cs typeface="Amicale Bold"/>
                <a:sym typeface="Amicale Bold"/>
              </a:rPr>
              <a:t>Best Precision-Recall AUC: CatBoost (0.6330)</a:t>
            </a:r>
            <a:r>
              <a:rPr lang="en-US" sz="2269" spc="31">
                <a:solidFill>
                  <a:srgbClr val="D7E5D8"/>
                </a:solidFill>
                <a:latin typeface="Amicale Light"/>
                <a:ea typeface="Amicale Light"/>
                <a:cs typeface="Amicale Light"/>
                <a:sym typeface="Amicale Light"/>
              </a:rPr>
              <a:t> is the most effective at detecting employees likely to leave, making it the best model for HR to take action on high-risk employees.</a:t>
            </a:r>
          </a:p>
          <a:p>
            <a:pPr marL="489988" lvl="1" indent="-244994" algn="l">
              <a:lnSpc>
                <a:spcPts val="3656"/>
              </a:lnSpc>
              <a:buFont typeface="Arial"/>
              <a:buChar char="•"/>
            </a:pPr>
            <a:r>
              <a:rPr lang="en-US" sz="2269" b="1" spc="31">
                <a:solidFill>
                  <a:srgbClr val="D7E5D8"/>
                </a:solidFill>
                <a:latin typeface="Amicale Bold"/>
                <a:ea typeface="Amicale Bold"/>
                <a:cs typeface="Amicale Bold"/>
                <a:sym typeface="Amicale Bold"/>
              </a:rPr>
              <a:t>F1-Score Analysis:</a:t>
            </a:r>
            <a:r>
              <a:rPr lang="en-US" sz="2269" spc="31">
                <a:solidFill>
                  <a:srgbClr val="D7E5D8"/>
                </a:solidFill>
                <a:latin typeface="Amicale Light"/>
                <a:ea typeface="Amicale Light"/>
                <a:cs typeface="Amicale Light"/>
                <a:sym typeface="Amicale Light"/>
              </a:rPr>
              <a:t> </a:t>
            </a:r>
            <a:r>
              <a:rPr lang="en-US" sz="2269" b="1" spc="31">
                <a:solidFill>
                  <a:srgbClr val="D7E5D8"/>
                </a:solidFill>
                <a:latin typeface="Amicale Bold"/>
                <a:ea typeface="Amicale Bold"/>
                <a:cs typeface="Amicale Bold"/>
                <a:sym typeface="Amicale Bold"/>
              </a:rPr>
              <a:t>Logistic Regression (0.8581)</a:t>
            </a:r>
            <a:r>
              <a:rPr lang="en-US" sz="2269" spc="31">
                <a:solidFill>
                  <a:srgbClr val="D7E5D8"/>
                </a:solidFill>
                <a:latin typeface="Amicale Light"/>
                <a:ea typeface="Amicale Light"/>
                <a:cs typeface="Amicale Light"/>
                <a:sym typeface="Amicale Light"/>
              </a:rPr>
              <a:t> had the highest F1-score, showing better balance between precision &amp; recall, but lacks interpretability compared to tree-based models.</a:t>
            </a:r>
          </a:p>
          <a:p>
            <a:pPr marL="489988" lvl="1" indent="-244994" algn="l">
              <a:lnSpc>
                <a:spcPts val="3656"/>
              </a:lnSpc>
              <a:buFont typeface="Arial"/>
              <a:buChar char="•"/>
            </a:pPr>
            <a:r>
              <a:rPr lang="en-US" sz="2269" b="1" spc="31">
                <a:solidFill>
                  <a:srgbClr val="D7E5D8"/>
                </a:solidFill>
                <a:latin typeface="Amicale Bold"/>
                <a:ea typeface="Amicale Bold"/>
                <a:cs typeface="Amicale Bold"/>
                <a:sym typeface="Amicale Bold"/>
              </a:rPr>
              <a:t>Random Forest &amp; XGBoost:</a:t>
            </a:r>
            <a:r>
              <a:rPr lang="en-US" sz="2269" spc="31">
                <a:solidFill>
                  <a:srgbClr val="D7E5D8"/>
                </a:solidFill>
                <a:latin typeface="Amicale Light"/>
                <a:ea typeface="Amicale Light"/>
                <a:cs typeface="Amicale Light"/>
                <a:sym typeface="Amicale Light"/>
              </a:rPr>
              <a:t> Decent performance, but not as strong as CatBoost, likely due to categorical-heavy dataset where CatBoost excels.</a:t>
            </a:r>
          </a:p>
        </p:txBody>
      </p:sp>
      <p:sp>
        <p:nvSpPr>
          <p:cNvPr id="6" name="TextBox 6"/>
          <p:cNvSpPr txBox="1"/>
          <p:nvPr/>
        </p:nvSpPr>
        <p:spPr>
          <a:xfrm>
            <a:off x="1028700" y="2391428"/>
            <a:ext cx="5347546" cy="391239"/>
          </a:xfrm>
          <a:prstGeom prst="rect">
            <a:avLst/>
          </a:prstGeom>
        </p:spPr>
        <p:txBody>
          <a:bodyPr lIns="0" tIns="0" rIns="0" bIns="0" rtlCol="0" anchor="t">
            <a:spAutoFit/>
          </a:bodyPr>
          <a:lstStyle/>
          <a:p>
            <a:pPr algn="l">
              <a:lnSpc>
                <a:spcPts val="3177"/>
              </a:lnSpc>
            </a:pPr>
            <a:r>
              <a:rPr lang="en-US" sz="2464" b="1" spc="24">
                <a:solidFill>
                  <a:srgbClr val="B7EE4A"/>
                </a:solidFill>
                <a:latin typeface="IBM Plex Sans Bold"/>
                <a:ea typeface="IBM Plex Sans Bold"/>
                <a:cs typeface="IBM Plex Sans Bold"/>
                <a:sym typeface="IBM Plex Sans Bold"/>
              </a:rPr>
              <a:t>FINAL TAKEAWAYS</a:t>
            </a:r>
          </a:p>
        </p:txBody>
      </p:sp>
      <p:sp>
        <p:nvSpPr>
          <p:cNvPr id="7" name="AutoShape 7"/>
          <p:cNvSpPr/>
          <p:nvPr/>
        </p:nvSpPr>
        <p:spPr>
          <a:xfrm flipH="1" flipV="1">
            <a:off x="17674808" y="0"/>
            <a:ext cx="0" cy="5159670"/>
          </a:xfrm>
          <a:prstGeom prst="line">
            <a:avLst/>
          </a:prstGeom>
          <a:ln w="19050" cap="flat">
            <a:solidFill>
              <a:srgbClr val="FFFFFF"/>
            </a:solidFill>
            <a:prstDash val="solid"/>
            <a:headEnd type="none" w="sm" len="sm"/>
            <a:tailEnd type="none" w="sm" len="sm"/>
          </a:ln>
        </p:spPr>
        <p:txBody>
          <a:bodyPr/>
          <a:lstStyle/>
          <a:p>
            <a:endParaRPr lang="en-US"/>
          </a:p>
        </p:txBody>
      </p:sp>
      <p:sp>
        <p:nvSpPr>
          <p:cNvPr id="8" name="AutoShape 8"/>
          <p:cNvSpPr/>
          <p:nvPr/>
        </p:nvSpPr>
        <p:spPr>
          <a:xfrm flipV="1">
            <a:off x="17674808" y="5659105"/>
            <a:ext cx="0" cy="960120"/>
          </a:xfrm>
          <a:prstGeom prst="line">
            <a:avLst/>
          </a:prstGeom>
          <a:ln w="19050" cap="flat">
            <a:solidFill>
              <a:srgbClr val="FFFFFF"/>
            </a:solidFill>
            <a:prstDash val="solid"/>
            <a:headEnd type="none" w="sm" len="sm"/>
            <a:tailEnd type="none" w="sm" len="sm"/>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1732034" y="4893668"/>
            <a:ext cx="3691462" cy="3691462"/>
          </a:xfrm>
          <a:custGeom>
            <a:avLst/>
            <a:gdLst/>
            <a:ahLst/>
            <a:cxnLst/>
            <a:rect l="l" t="t" r="r" b="b"/>
            <a:pathLst>
              <a:path w="3691462" h="3691462">
                <a:moveTo>
                  <a:pt x="0" y="0"/>
                </a:moveTo>
                <a:lnTo>
                  <a:pt x="3691463" y="0"/>
                </a:lnTo>
                <a:lnTo>
                  <a:pt x="3691463" y="3691462"/>
                </a:lnTo>
                <a:lnTo>
                  <a:pt x="0" y="36914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086041" y="3390386"/>
            <a:ext cx="4416414" cy="5550399"/>
            <a:chOff x="0" y="0"/>
            <a:chExt cx="684218" cy="859902"/>
          </a:xfrm>
        </p:grpSpPr>
        <p:sp>
          <p:nvSpPr>
            <p:cNvPr id="4" name="Freeform 4"/>
            <p:cNvSpPr/>
            <p:nvPr/>
          </p:nvSpPr>
          <p:spPr>
            <a:xfrm>
              <a:off x="0" y="0"/>
              <a:ext cx="684218" cy="859902"/>
            </a:xfrm>
            <a:custGeom>
              <a:avLst/>
              <a:gdLst/>
              <a:ahLst/>
              <a:cxnLst/>
              <a:rect l="l" t="t" r="r" b="b"/>
              <a:pathLst>
                <a:path w="684218" h="859902">
                  <a:moveTo>
                    <a:pt x="0" y="0"/>
                  </a:moveTo>
                  <a:lnTo>
                    <a:pt x="684218" y="0"/>
                  </a:lnTo>
                  <a:lnTo>
                    <a:pt x="684218" y="859902"/>
                  </a:lnTo>
                  <a:lnTo>
                    <a:pt x="0" y="859902"/>
                  </a:lnTo>
                  <a:close/>
                </a:path>
              </a:pathLst>
            </a:custGeom>
            <a:blipFill>
              <a:blip r:embed="rId4"/>
              <a:stretch>
                <a:fillRect l="-44257" r="-44257"/>
              </a:stretch>
            </a:blipFill>
            <a:ln w="28575" cap="sq">
              <a:solidFill>
                <a:srgbClr val="9CD52C"/>
              </a:solidFill>
              <a:prstDash val="solid"/>
              <a:miter/>
            </a:ln>
          </p:spPr>
          <p:txBody>
            <a:bodyPr/>
            <a:lstStyle/>
            <a:p>
              <a:endParaRPr lang="en-US"/>
            </a:p>
          </p:txBody>
        </p:sp>
      </p:grpSp>
      <p:sp>
        <p:nvSpPr>
          <p:cNvPr id="5" name="Freeform 5"/>
          <p:cNvSpPr/>
          <p:nvPr/>
        </p:nvSpPr>
        <p:spPr>
          <a:xfrm>
            <a:off x="4542153" y="3206467"/>
            <a:ext cx="1920604" cy="1920604"/>
          </a:xfrm>
          <a:custGeom>
            <a:avLst/>
            <a:gdLst/>
            <a:ahLst/>
            <a:cxnLst/>
            <a:rect l="l" t="t" r="r" b="b"/>
            <a:pathLst>
              <a:path w="1920604" h="1920604">
                <a:moveTo>
                  <a:pt x="0" y="0"/>
                </a:moveTo>
                <a:lnTo>
                  <a:pt x="1920604" y="0"/>
                </a:lnTo>
                <a:lnTo>
                  <a:pt x="1920604" y="1920604"/>
                </a:lnTo>
                <a:lnTo>
                  <a:pt x="0" y="1920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660741" y="7236594"/>
            <a:ext cx="1142999" cy="1142999"/>
          </a:xfrm>
          <a:custGeom>
            <a:avLst/>
            <a:gdLst/>
            <a:ahLst/>
            <a:cxnLst/>
            <a:rect l="l" t="t" r="r" b="b"/>
            <a:pathLst>
              <a:path w="1142999" h="1142999">
                <a:moveTo>
                  <a:pt x="0" y="0"/>
                </a:moveTo>
                <a:lnTo>
                  <a:pt x="1143000" y="0"/>
                </a:lnTo>
                <a:lnTo>
                  <a:pt x="1143000" y="1143000"/>
                </a:lnTo>
                <a:lnTo>
                  <a:pt x="0" y="1143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028700" y="923925"/>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CONCLUSION AND INFERENCES:</a:t>
            </a:r>
          </a:p>
        </p:txBody>
      </p:sp>
      <p:sp>
        <p:nvSpPr>
          <p:cNvPr id="8" name="TextBox 8"/>
          <p:cNvSpPr txBox="1"/>
          <p:nvPr/>
        </p:nvSpPr>
        <p:spPr>
          <a:xfrm>
            <a:off x="6738377" y="2936510"/>
            <a:ext cx="10612928" cy="930976"/>
          </a:xfrm>
          <a:prstGeom prst="rect">
            <a:avLst/>
          </a:prstGeom>
        </p:spPr>
        <p:txBody>
          <a:bodyPr lIns="0" tIns="0" rIns="0" bIns="0" rtlCol="0" anchor="t">
            <a:spAutoFit/>
          </a:bodyPr>
          <a:lstStyle/>
          <a:p>
            <a:pPr algn="l">
              <a:lnSpc>
                <a:spcPts val="2428"/>
              </a:lnSpc>
            </a:pPr>
            <a:r>
              <a:rPr lang="en-US" sz="1507" spc="21" dirty="0">
                <a:solidFill>
                  <a:srgbClr val="D7E5D8"/>
                </a:solidFill>
                <a:latin typeface="Amicale Light"/>
                <a:ea typeface="Amicale Light"/>
                <a:cs typeface="Amicale Light"/>
                <a:sym typeface="Amicale Light"/>
              </a:rPr>
              <a:t>People are tending to switch to a different jobs at the start of their careers, or at the earlier parts of it. Once they have settled with a family or have found stability in their jobs, they tend to stay long in the same organization- only going for vertical movements in the same organization.</a:t>
            </a:r>
          </a:p>
        </p:txBody>
      </p:sp>
      <p:sp>
        <p:nvSpPr>
          <p:cNvPr id="9" name="TextBox 9"/>
          <p:cNvSpPr txBox="1"/>
          <p:nvPr/>
        </p:nvSpPr>
        <p:spPr>
          <a:xfrm>
            <a:off x="6462757" y="2423595"/>
            <a:ext cx="4068760"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AGE</a:t>
            </a:r>
          </a:p>
        </p:txBody>
      </p:sp>
      <p:sp>
        <p:nvSpPr>
          <p:cNvPr id="10" name="TextBox 10"/>
          <p:cNvSpPr txBox="1"/>
          <p:nvPr/>
        </p:nvSpPr>
        <p:spPr>
          <a:xfrm>
            <a:off x="5502455" y="2144052"/>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01</a:t>
            </a:r>
          </a:p>
        </p:txBody>
      </p:sp>
      <p:sp>
        <p:nvSpPr>
          <p:cNvPr id="11" name="TextBox 11"/>
          <p:cNvSpPr txBox="1"/>
          <p:nvPr/>
        </p:nvSpPr>
        <p:spPr>
          <a:xfrm>
            <a:off x="7750158" y="4630387"/>
            <a:ext cx="9742691" cy="930976"/>
          </a:xfrm>
          <a:prstGeom prst="rect">
            <a:avLst/>
          </a:prstGeom>
        </p:spPr>
        <p:txBody>
          <a:bodyPr lIns="0" tIns="0" rIns="0" bIns="0" rtlCol="0" anchor="t">
            <a:spAutoFit/>
          </a:bodyPr>
          <a:lstStyle/>
          <a:p>
            <a:pPr algn="l">
              <a:lnSpc>
                <a:spcPts val="2428"/>
              </a:lnSpc>
            </a:pPr>
            <a:r>
              <a:rPr lang="en-US" sz="1507" spc="21">
                <a:solidFill>
                  <a:srgbClr val="D7E5D8"/>
                </a:solidFill>
                <a:latin typeface="Amicale Light"/>
                <a:ea typeface="Amicale Light"/>
                <a:cs typeface="Amicale Light"/>
                <a:sym typeface="Amicale Light"/>
              </a:rPr>
              <a:t>Salary and stock options have a great motivation on the employees and people tend to leave the organization much lesser. Higher pay and more stock options have seen more employees remain loyal to their company.</a:t>
            </a:r>
          </a:p>
        </p:txBody>
      </p:sp>
      <p:sp>
        <p:nvSpPr>
          <p:cNvPr id="12" name="TextBox 12"/>
          <p:cNvSpPr txBox="1"/>
          <p:nvPr/>
        </p:nvSpPr>
        <p:spPr>
          <a:xfrm>
            <a:off x="7750158" y="4147719"/>
            <a:ext cx="5730615"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INCENTIVES</a:t>
            </a:r>
          </a:p>
        </p:txBody>
      </p:sp>
      <p:sp>
        <p:nvSpPr>
          <p:cNvPr id="13" name="TextBox 13"/>
          <p:cNvSpPr txBox="1"/>
          <p:nvPr/>
        </p:nvSpPr>
        <p:spPr>
          <a:xfrm>
            <a:off x="6671339" y="3905698"/>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02</a:t>
            </a:r>
          </a:p>
        </p:txBody>
      </p:sp>
      <p:sp>
        <p:nvSpPr>
          <p:cNvPr id="14" name="TextBox 14"/>
          <p:cNvSpPr txBox="1"/>
          <p:nvPr/>
        </p:nvSpPr>
        <p:spPr>
          <a:xfrm>
            <a:off x="8516825" y="6288634"/>
            <a:ext cx="8976024" cy="626176"/>
          </a:xfrm>
          <a:prstGeom prst="rect">
            <a:avLst/>
          </a:prstGeom>
        </p:spPr>
        <p:txBody>
          <a:bodyPr lIns="0" tIns="0" rIns="0" bIns="0" rtlCol="0" anchor="t">
            <a:spAutoFit/>
          </a:bodyPr>
          <a:lstStyle/>
          <a:p>
            <a:pPr algn="l">
              <a:lnSpc>
                <a:spcPts val="2428"/>
              </a:lnSpc>
            </a:pPr>
            <a:r>
              <a:rPr lang="en-US" sz="1507" spc="21">
                <a:solidFill>
                  <a:srgbClr val="D7E5D8"/>
                </a:solidFill>
                <a:latin typeface="Amicale Light"/>
                <a:ea typeface="Amicale Light"/>
                <a:cs typeface="Amicale Light"/>
                <a:sym typeface="Amicale Light"/>
              </a:rPr>
              <a:t>Work life balance is a great motivation factor for the employees. However, people with a good work-life balance, tend to switch in search of better opportunities and a better standard of living.</a:t>
            </a:r>
          </a:p>
        </p:txBody>
      </p:sp>
      <p:sp>
        <p:nvSpPr>
          <p:cNvPr id="15" name="TextBox 15"/>
          <p:cNvSpPr txBox="1"/>
          <p:nvPr/>
        </p:nvSpPr>
        <p:spPr>
          <a:xfrm>
            <a:off x="8497137" y="5837588"/>
            <a:ext cx="4951233"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WORK-LIFE BALANCE</a:t>
            </a:r>
          </a:p>
        </p:txBody>
      </p:sp>
      <p:sp>
        <p:nvSpPr>
          <p:cNvPr id="16" name="TextBox 16"/>
          <p:cNvSpPr txBox="1"/>
          <p:nvPr/>
        </p:nvSpPr>
        <p:spPr>
          <a:xfrm>
            <a:off x="7418318" y="5595400"/>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03</a:t>
            </a:r>
          </a:p>
        </p:txBody>
      </p:sp>
      <p:sp>
        <p:nvSpPr>
          <p:cNvPr id="17" name="TextBox 17"/>
          <p:cNvSpPr txBox="1"/>
          <p:nvPr/>
        </p:nvSpPr>
        <p:spPr>
          <a:xfrm>
            <a:off x="8340466" y="7084194"/>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04</a:t>
            </a:r>
          </a:p>
        </p:txBody>
      </p:sp>
      <p:sp>
        <p:nvSpPr>
          <p:cNvPr id="18" name="TextBox 18"/>
          <p:cNvSpPr txBox="1"/>
          <p:nvPr/>
        </p:nvSpPr>
        <p:spPr>
          <a:xfrm>
            <a:off x="9419285" y="7846194"/>
            <a:ext cx="7775349" cy="930976"/>
          </a:xfrm>
          <a:prstGeom prst="rect">
            <a:avLst/>
          </a:prstGeom>
        </p:spPr>
        <p:txBody>
          <a:bodyPr lIns="0" tIns="0" rIns="0" bIns="0" rtlCol="0" anchor="t">
            <a:spAutoFit/>
          </a:bodyPr>
          <a:lstStyle/>
          <a:p>
            <a:pPr algn="l">
              <a:lnSpc>
                <a:spcPts val="2428"/>
              </a:lnSpc>
            </a:pPr>
            <a:r>
              <a:rPr lang="en-US" sz="1507" spc="21">
                <a:solidFill>
                  <a:srgbClr val="D7E5D8"/>
                </a:solidFill>
                <a:latin typeface="Amicale Light"/>
                <a:ea typeface="Amicale Light"/>
                <a:cs typeface="Amicale Light"/>
                <a:sym typeface="Amicale Light"/>
              </a:rPr>
              <a:t>Departments where target meeting performance is very much crucial (for e.g. Sales) tend to have a greater chances of leaving the organization as compared to departments with more administration perspective (For e.g. Human Resources)</a:t>
            </a:r>
          </a:p>
        </p:txBody>
      </p:sp>
      <p:sp>
        <p:nvSpPr>
          <p:cNvPr id="19" name="TextBox 19"/>
          <p:cNvSpPr txBox="1"/>
          <p:nvPr/>
        </p:nvSpPr>
        <p:spPr>
          <a:xfrm>
            <a:off x="9419285" y="7390541"/>
            <a:ext cx="4951233"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WORK STRESS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1658331" y="1763665"/>
            <a:ext cx="14384092" cy="899941"/>
          </a:xfrm>
          <a:prstGeom prst="rect">
            <a:avLst/>
          </a:prstGeom>
        </p:spPr>
        <p:txBody>
          <a:bodyPr lIns="0" tIns="0" rIns="0" bIns="0" rtlCol="0" anchor="t">
            <a:spAutoFit/>
          </a:bodyPr>
          <a:lstStyle/>
          <a:p>
            <a:pPr algn="l">
              <a:lnSpc>
                <a:spcPts val="3680"/>
              </a:lnSpc>
            </a:pPr>
            <a:r>
              <a:rPr lang="en-US" sz="2284" spc="-6">
                <a:solidFill>
                  <a:srgbClr val="D7E5D8"/>
                </a:solidFill>
                <a:latin typeface="IBM Plex Sans"/>
                <a:ea typeface="IBM Plex Sans"/>
                <a:cs typeface="IBM Plex Sans"/>
                <a:sym typeface="IBM Plex Sans"/>
              </a:rPr>
              <a:t>Employees are the backbone of the organization. Organization's performance is heavily based on the quality of the employees. </a:t>
            </a:r>
          </a:p>
        </p:txBody>
      </p:sp>
      <p:sp>
        <p:nvSpPr>
          <p:cNvPr id="3" name="TextBox 3"/>
          <p:cNvSpPr txBox="1"/>
          <p:nvPr/>
        </p:nvSpPr>
        <p:spPr>
          <a:xfrm>
            <a:off x="1658331" y="816910"/>
            <a:ext cx="15875028"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BUSINESS PROBLEM</a:t>
            </a:r>
          </a:p>
        </p:txBody>
      </p:sp>
      <p:sp>
        <p:nvSpPr>
          <p:cNvPr id="4" name="AutoShape 4"/>
          <p:cNvSpPr/>
          <p:nvPr/>
        </p:nvSpPr>
        <p:spPr>
          <a:xfrm flipV="1">
            <a:off x="500412" y="62275"/>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AutoShape 5"/>
          <p:cNvSpPr/>
          <p:nvPr/>
        </p:nvSpPr>
        <p:spPr>
          <a:xfrm flipV="1">
            <a:off x="500412" y="7053950"/>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6" name="AutoShape 6"/>
          <p:cNvSpPr/>
          <p:nvPr/>
        </p:nvSpPr>
        <p:spPr>
          <a:xfrm flipV="1">
            <a:off x="500412" y="8446345"/>
            <a:ext cx="0" cy="442454"/>
          </a:xfrm>
          <a:prstGeom prst="line">
            <a:avLst/>
          </a:prstGeom>
          <a:ln w="19050" cap="flat">
            <a:solidFill>
              <a:srgbClr val="FFFFFF"/>
            </a:solidFill>
            <a:prstDash val="solid"/>
            <a:headEnd type="none" w="sm" len="sm"/>
            <a:tailEnd type="none" w="sm" len="sm"/>
          </a:ln>
        </p:spPr>
        <p:txBody>
          <a:bodyPr/>
          <a:lstStyle/>
          <a:p>
            <a:endParaRPr lang="en-US"/>
          </a:p>
        </p:txBody>
      </p:sp>
      <p:sp>
        <p:nvSpPr>
          <p:cNvPr id="7" name="TextBox 7"/>
          <p:cNvSpPr txBox="1"/>
          <p:nvPr/>
        </p:nvSpPr>
        <p:spPr>
          <a:xfrm>
            <a:off x="2970204" y="3846873"/>
            <a:ext cx="4461019" cy="1891024"/>
          </a:xfrm>
          <a:prstGeom prst="rect">
            <a:avLst/>
          </a:prstGeom>
        </p:spPr>
        <p:txBody>
          <a:bodyPr lIns="0" tIns="0" rIns="0" bIns="0" rtlCol="0" anchor="t">
            <a:spAutoFit/>
          </a:bodyPr>
          <a:lstStyle/>
          <a:p>
            <a:pPr algn="l">
              <a:lnSpc>
                <a:spcPts val="3766"/>
              </a:lnSpc>
            </a:pPr>
            <a:r>
              <a:rPr lang="en-US" sz="2921" b="1" spc="29">
                <a:solidFill>
                  <a:srgbClr val="B7EE4A"/>
                </a:solidFill>
                <a:latin typeface="IBM Plex Sans Bold"/>
                <a:ea typeface="IBM Plex Sans Bold"/>
                <a:cs typeface="IBM Plex Sans Bold"/>
                <a:sym typeface="IBM Plex Sans Bold"/>
              </a:rPr>
              <a:t>Expensive in terms of both money and time to train new employees.</a:t>
            </a:r>
          </a:p>
          <a:p>
            <a:pPr algn="l">
              <a:lnSpc>
                <a:spcPts val="3766"/>
              </a:lnSpc>
            </a:pPr>
            <a:endParaRPr lang="en-US" sz="2921" b="1" spc="29">
              <a:solidFill>
                <a:srgbClr val="B7EE4A"/>
              </a:solidFill>
              <a:latin typeface="IBM Plex Sans Bold"/>
              <a:ea typeface="IBM Plex Sans Bold"/>
              <a:cs typeface="IBM Plex Sans Bold"/>
              <a:sym typeface="IBM Plex Sans Bold"/>
            </a:endParaRPr>
          </a:p>
        </p:txBody>
      </p:sp>
      <p:sp>
        <p:nvSpPr>
          <p:cNvPr id="8" name="TextBox 8"/>
          <p:cNvSpPr txBox="1"/>
          <p:nvPr/>
        </p:nvSpPr>
        <p:spPr>
          <a:xfrm>
            <a:off x="1658331" y="3590126"/>
            <a:ext cx="1182825" cy="1078051"/>
          </a:xfrm>
          <a:prstGeom prst="rect">
            <a:avLst/>
          </a:prstGeom>
        </p:spPr>
        <p:txBody>
          <a:bodyPr lIns="0" tIns="0" rIns="0" bIns="0" rtlCol="0" anchor="t">
            <a:spAutoFit/>
          </a:bodyPr>
          <a:lstStyle/>
          <a:p>
            <a:pPr algn="l">
              <a:lnSpc>
                <a:spcPts val="8909"/>
              </a:lnSpc>
            </a:pPr>
            <a:r>
              <a:rPr lang="en-US" sz="6060" b="1">
                <a:solidFill>
                  <a:srgbClr val="9CD52C"/>
                </a:solidFill>
                <a:latin typeface="Montserrat Ultra-Bold"/>
                <a:ea typeface="Montserrat Ultra-Bold"/>
                <a:cs typeface="Montserrat Ultra-Bold"/>
                <a:sym typeface="Montserrat Ultra-Bold"/>
              </a:rPr>
              <a:t>01</a:t>
            </a:r>
          </a:p>
        </p:txBody>
      </p:sp>
      <p:sp>
        <p:nvSpPr>
          <p:cNvPr id="9" name="TextBox 9"/>
          <p:cNvSpPr txBox="1"/>
          <p:nvPr/>
        </p:nvSpPr>
        <p:spPr>
          <a:xfrm>
            <a:off x="11064633" y="3853512"/>
            <a:ext cx="5059733" cy="1610278"/>
          </a:xfrm>
          <a:prstGeom prst="rect">
            <a:avLst/>
          </a:prstGeom>
        </p:spPr>
        <p:txBody>
          <a:bodyPr lIns="0" tIns="0" rIns="0" bIns="0" rtlCol="0" anchor="t">
            <a:spAutoFit/>
          </a:bodyPr>
          <a:lstStyle/>
          <a:p>
            <a:pPr algn="l">
              <a:lnSpc>
                <a:spcPts val="4281"/>
              </a:lnSpc>
            </a:pPr>
            <a:r>
              <a:rPr lang="en-US" sz="3321" b="1" spc="33">
                <a:solidFill>
                  <a:srgbClr val="B7EE4A"/>
                </a:solidFill>
                <a:latin typeface="IBM Plex Sans Bold"/>
                <a:ea typeface="IBM Plex Sans Bold"/>
                <a:cs typeface="IBM Plex Sans Bold"/>
                <a:sym typeface="IBM Plex Sans Bold"/>
              </a:rPr>
              <a:t>Loss of experienced employees</a:t>
            </a:r>
          </a:p>
          <a:p>
            <a:pPr algn="l">
              <a:lnSpc>
                <a:spcPts val="4281"/>
              </a:lnSpc>
            </a:pPr>
            <a:endParaRPr lang="en-US" sz="3321" b="1" spc="33">
              <a:solidFill>
                <a:srgbClr val="B7EE4A"/>
              </a:solidFill>
              <a:latin typeface="IBM Plex Sans Bold"/>
              <a:ea typeface="IBM Plex Sans Bold"/>
              <a:cs typeface="IBM Plex Sans Bold"/>
              <a:sym typeface="IBM Plex Sans Bold"/>
            </a:endParaRPr>
          </a:p>
        </p:txBody>
      </p:sp>
      <p:sp>
        <p:nvSpPr>
          <p:cNvPr id="10" name="TextBox 10"/>
          <p:cNvSpPr txBox="1"/>
          <p:nvPr/>
        </p:nvSpPr>
        <p:spPr>
          <a:xfrm>
            <a:off x="9748458" y="3590126"/>
            <a:ext cx="1182825" cy="1078051"/>
          </a:xfrm>
          <a:prstGeom prst="rect">
            <a:avLst/>
          </a:prstGeom>
        </p:spPr>
        <p:txBody>
          <a:bodyPr lIns="0" tIns="0" rIns="0" bIns="0" rtlCol="0" anchor="t">
            <a:spAutoFit/>
          </a:bodyPr>
          <a:lstStyle/>
          <a:p>
            <a:pPr algn="l">
              <a:lnSpc>
                <a:spcPts val="8909"/>
              </a:lnSpc>
            </a:pPr>
            <a:r>
              <a:rPr lang="en-US" sz="6060" b="1">
                <a:solidFill>
                  <a:srgbClr val="9CD52C"/>
                </a:solidFill>
                <a:latin typeface="Montserrat Ultra-Bold"/>
                <a:ea typeface="Montserrat Ultra-Bold"/>
                <a:cs typeface="Montserrat Ultra-Bold"/>
                <a:sym typeface="Montserrat Ultra-Bold"/>
              </a:rPr>
              <a:t>02</a:t>
            </a:r>
          </a:p>
        </p:txBody>
      </p:sp>
      <p:sp>
        <p:nvSpPr>
          <p:cNvPr id="11" name="TextBox 11"/>
          <p:cNvSpPr txBox="1"/>
          <p:nvPr/>
        </p:nvSpPr>
        <p:spPr>
          <a:xfrm>
            <a:off x="3080817" y="6391758"/>
            <a:ext cx="4712598" cy="1064251"/>
          </a:xfrm>
          <a:prstGeom prst="rect">
            <a:avLst/>
          </a:prstGeom>
        </p:spPr>
        <p:txBody>
          <a:bodyPr lIns="0" tIns="0" rIns="0" bIns="0" rtlCol="0" anchor="t">
            <a:spAutoFit/>
          </a:bodyPr>
          <a:lstStyle/>
          <a:p>
            <a:pPr algn="l">
              <a:lnSpc>
                <a:spcPts val="4203"/>
              </a:lnSpc>
            </a:pPr>
            <a:r>
              <a:rPr lang="en-US" sz="3260" b="1" spc="32">
                <a:solidFill>
                  <a:srgbClr val="B7EE4A"/>
                </a:solidFill>
                <a:latin typeface="IBM Plex Sans Bold"/>
                <a:ea typeface="IBM Plex Sans Bold"/>
                <a:cs typeface="IBM Plex Sans Bold"/>
                <a:sym typeface="IBM Plex Sans Bold"/>
              </a:rPr>
              <a:t>Impact in productivity</a:t>
            </a:r>
          </a:p>
          <a:p>
            <a:pPr algn="l">
              <a:lnSpc>
                <a:spcPts val="4203"/>
              </a:lnSpc>
            </a:pPr>
            <a:endParaRPr lang="en-US" sz="3260" b="1" spc="32">
              <a:solidFill>
                <a:srgbClr val="B7EE4A"/>
              </a:solidFill>
              <a:latin typeface="IBM Plex Sans Bold"/>
              <a:ea typeface="IBM Plex Sans Bold"/>
              <a:cs typeface="IBM Plex Sans Bold"/>
              <a:sym typeface="IBM Plex Sans Bold"/>
            </a:endParaRPr>
          </a:p>
        </p:txBody>
      </p:sp>
      <p:sp>
        <p:nvSpPr>
          <p:cNvPr id="12" name="TextBox 12"/>
          <p:cNvSpPr txBox="1"/>
          <p:nvPr/>
        </p:nvSpPr>
        <p:spPr>
          <a:xfrm>
            <a:off x="1658331" y="6102014"/>
            <a:ext cx="1182825" cy="1078051"/>
          </a:xfrm>
          <a:prstGeom prst="rect">
            <a:avLst/>
          </a:prstGeom>
        </p:spPr>
        <p:txBody>
          <a:bodyPr lIns="0" tIns="0" rIns="0" bIns="0" rtlCol="0" anchor="t">
            <a:spAutoFit/>
          </a:bodyPr>
          <a:lstStyle/>
          <a:p>
            <a:pPr algn="l">
              <a:lnSpc>
                <a:spcPts val="8909"/>
              </a:lnSpc>
            </a:pPr>
            <a:r>
              <a:rPr lang="en-US" sz="6060" b="1">
                <a:solidFill>
                  <a:srgbClr val="9CD52C"/>
                </a:solidFill>
                <a:latin typeface="Montserrat Ultra-Bold"/>
                <a:ea typeface="Montserrat Ultra-Bold"/>
                <a:cs typeface="Montserrat Ultra-Bold"/>
                <a:sym typeface="Montserrat Ultra-Bold"/>
              </a:rPr>
              <a:t>03</a:t>
            </a:r>
          </a:p>
        </p:txBody>
      </p:sp>
      <p:sp>
        <p:nvSpPr>
          <p:cNvPr id="13" name="TextBox 13"/>
          <p:cNvSpPr txBox="1"/>
          <p:nvPr/>
        </p:nvSpPr>
        <p:spPr>
          <a:xfrm>
            <a:off x="11169408" y="6388656"/>
            <a:ext cx="4461019" cy="1067353"/>
          </a:xfrm>
          <a:prstGeom prst="rect">
            <a:avLst/>
          </a:prstGeom>
        </p:spPr>
        <p:txBody>
          <a:bodyPr lIns="0" tIns="0" rIns="0" bIns="0" rtlCol="0" anchor="t">
            <a:spAutoFit/>
          </a:bodyPr>
          <a:lstStyle/>
          <a:p>
            <a:pPr algn="l">
              <a:lnSpc>
                <a:spcPts val="4281"/>
              </a:lnSpc>
            </a:pPr>
            <a:r>
              <a:rPr lang="en-US" sz="3321" b="1" spc="33">
                <a:solidFill>
                  <a:srgbClr val="B7EE4A"/>
                </a:solidFill>
                <a:latin typeface="IBM Plex Sans Bold"/>
                <a:ea typeface="IBM Plex Sans Bold"/>
                <a:cs typeface="IBM Plex Sans Bold"/>
                <a:sym typeface="IBM Plex Sans Bold"/>
              </a:rPr>
              <a:t>Impact profit</a:t>
            </a:r>
          </a:p>
          <a:p>
            <a:pPr algn="l">
              <a:lnSpc>
                <a:spcPts val="4281"/>
              </a:lnSpc>
            </a:pPr>
            <a:endParaRPr lang="en-US" sz="3321" b="1" spc="33">
              <a:solidFill>
                <a:srgbClr val="B7EE4A"/>
              </a:solidFill>
              <a:latin typeface="IBM Plex Sans Bold"/>
              <a:ea typeface="IBM Plex Sans Bold"/>
              <a:cs typeface="IBM Plex Sans Bold"/>
              <a:sym typeface="IBM Plex Sans Bold"/>
            </a:endParaRPr>
          </a:p>
        </p:txBody>
      </p:sp>
      <p:sp>
        <p:nvSpPr>
          <p:cNvPr id="14" name="TextBox 14"/>
          <p:cNvSpPr txBox="1"/>
          <p:nvPr/>
        </p:nvSpPr>
        <p:spPr>
          <a:xfrm>
            <a:off x="9748458" y="6102014"/>
            <a:ext cx="1182825" cy="1078051"/>
          </a:xfrm>
          <a:prstGeom prst="rect">
            <a:avLst/>
          </a:prstGeom>
        </p:spPr>
        <p:txBody>
          <a:bodyPr lIns="0" tIns="0" rIns="0" bIns="0" rtlCol="0" anchor="t">
            <a:spAutoFit/>
          </a:bodyPr>
          <a:lstStyle/>
          <a:p>
            <a:pPr algn="l">
              <a:lnSpc>
                <a:spcPts val="8909"/>
              </a:lnSpc>
            </a:pPr>
            <a:r>
              <a:rPr lang="en-US" sz="6060" b="1">
                <a:solidFill>
                  <a:srgbClr val="9CD52C"/>
                </a:solidFill>
                <a:latin typeface="Montserrat Ultra-Bold"/>
                <a:ea typeface="Montserrat Ultra-Bold"/>
                <a:cs typeface="Montserrat Ultra-Bold"/>
                <a:sym typeface="Montserrat Ultra-Bold"/>
              </a:rPr>
              <a:t>04</a:t>
            </a:r>
          </a:p>
        </p:txBody>
      </p:sp>
      <p:sp>
        <p:nvSpPr>
          <p:cNvPr id="15" name="Freeform 15"/>
          <p:cNvSpPr/>
          <p:nvPr/>
        </p:nvSpPr>
        <p:spPr>
          <a:xfrm>
            <a:off x="15957252" y="1682187"/>
            <a:ext cx="2330748" cy="2330748"/>
          </a:xfrm>
          <a:custGeom>
            <a:avLst/>
            <a:gdLst/>
            <a:ahLst/>
            <a:cxnLst/>
            <a:rect l="l" t="t" r="r" b="b"/>
            <a:pathLst>
              <a:path w="2330748" h="2330748">
                <a:moveTo>
                  <a:pt x="0" y="0"/>
                </a:moveTo>
                <a:lnTo>
                  <a:pt x="2330748" y="0"/>
                </a:lnTo>
                <a:lnTo>
                  <a:pt x="2330748" y="2330748"/>
                </a:lnTo>
                <a:lnTo>
                  <a:pt x="0" y="23307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Freeform 16"/>
          <p:cNvSpPr/>
          <p:nvPr/>
        </p:nvSpPr>
        <p:spPr>
          <a:xfrm>
            <a:off x="10931283" y="9538070"/>
            <a:ext cx="964746" cy="964746"/>
          </a:xfrm>
          <a:custGeom>
            <a:avLst/>
            <a:gdLst/>
            <a:ahLst/>
            <a:cxnLst/>
            <a:rect l="l" t="t" r="r" b="b"/>
            <a:pathLst>
              <a:path w="964746" h="964746">
                <a:moveTo>
                  <a:pt x="0" y="0"/>
                </a:moveTo>
                <a:lnTo>
                  <a:pt x="964746" y="0"/>
                </a:lnTo>
                <a:lnTo>
                  <a:pt x="964746" y="964747"/>
                </a:lnTo>
                <a:lnTo>
                  <a:pt x="0" y="9647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a:off x="8899544" y="8542949"/>
            <a:ext cx="715351" cy="715351"/>
          </a:xfrm>
          <a:custGeom>
            <a:avLst/>
            <a:gdLst/>
            <a:ahLst/>
            <a:cxnLst/>
            <a:rect l="l" t="t" r="r" b="b"/>
            <a:pathLst>
              <a:path w="715351" h="715351">
                <a:moveTo>
                  <a:pt x="0" y="0"/>
                </a:moveTo>
                <a:lnTo>
                  <a:pt x="715351" y="0"/>
                </a:lnTo>
                <a:lnTo>
                  <a:pt x="715351" y="715351"/>
                </a:lnTo>
                <a:lnTo>
                  <a:pt x="0" y="715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TextBox 18"/>
          <p:cNvSpPr txBox="1"/>
          <p:nvPr/>
        </p:nvSpPr>
        <p:spPr>
          <a:xfrm>
            <a:off x="1658331" y="2906665"/>
            <a:ext cx="14384092" cy="433216"/>
          </a:xfrm>
          <a:prstGeom prst="rect">
            <a:avLst/>
          </a:prstGeom>
        </p:spPr>
        <p:txBody>
          <a:bodyPr lIns="0" tIns="0" rIns="0" bIns="0" rtlCol="0" anchor="t">
            <a:spAutoFit/>
          </a:bodyPr>
          <a:lstStyle/>
          <a:p>
            <a:pPr algn="l">
              <a:lnSpc>
                <a:spcPts val="3680"/>
              </a:lnSpc>
            </a:pPr>
            <a:r>
              <a:rPr lang="en-US" sz="2284" b="1" spc="-6">
                <a:solidFill>
                  <a:srgbClr val="D7E5D8"/>
                </a:solidFill>
                <a:latin typeface="IBM Plex Sans Bold"/>
                <a:ea typeface="IBM Plex Sans Bold"/>
                <a:cs typeface="IBM Plex Sans Bold"/>
                <a:sym typeface="IBM Plex Sans Bold"/>
              </a:rPr>
              <a:t>Challenges that an organization has to face due employee attrition 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0" y="9676538"/>
            <a:ext cx="1646309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328611">
            <a:off x="10303311" y="4346481"/>
            <a:ext cx="1407070" cy="1407070"/>
          </a:xfrm>
          <a:custGeom>
            <a:avLst/>
            <a:gdLst/>
            <a:ahLst/>
            <a:cxnLst/>
            <a:rect l="l" t="t" r="r" b="b"/>
            <a:pathLst>
              <a:path w="1407070" h="1407070">
                <a:moveTo>
                  <a:pt x="0" y="0"/>
                </a:moveTo>
                <a:lnTo>
                  <a:pt x="1407070" y="0"/>
                </a:lnTo>
                <a:lnTo>
                  <a:pt x="1407070" y="1407069"/>
                </a:lnTo>
                <a:lnTo>
                  <a:pt x="0" y="14070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1011733" y="3834763"/>
            <a:ext cx="6247567" cy="3514257"/>
          </a:xfrm>
          <a:custGeom>
            <a:avLst/>
            <a:gdLst/>
            <a:ahLst/>
            <a:cxnLst/>
            <a:rect l="l" t="t" r="r" b="b"/>
            <a:pathLst>
              <a:path w="6247567" h="3514257">
                <a:moveTo>
                  <a:pt x="0" y="0"/>
                </a:moveTo>
                <a:lnTo>
                  <a:pt x="6247567" y="0"/>
                </a:lnTo>
                <a:lnTo>
                  <a:pt x="6247567" y="3514257"/>
                </a:lnTo>
                <a:lnTo>
                  <a:pt x="0" y="3514257"/>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1028700" y="923925"/>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BUSINESS QUESTIONS</a:t>
            </a:r>
          </a:p>
        </p:txBody>
      </p:sp>
      <p:sp>
        <p:nvSpPr>
          <p:cNvPr id="9" name="TextBox 9"/>
          <p:cNvSpPr txBox="1"/>
          <p:nvPr/>
        </p:nvSpPr>
        <p:spPr>
          <a:xfrm>
            <a:off x="1086041" y="2041492"/>
            <a:ext cx="15838839" cy="763654"/>
          </a:xfrm>
          <a:prstGeom prst="rect">
            <a:avLst/>
          </a:prstGeom>
        </p:spPr>
        <p:txBody>
          <a:bodyPr lIns="0" tIns="0" rIns="0" bIns="0" rtlCol="0" anchor="t">
            <a:spAutoFit/>
          </a:bodyPr>
          <a:lstStyle/>
          <a:p>
            <a:pPr algn="l">
              <a:lnSpc>
                <a:spcPts val="3182"/>
              </a:lnSpc>
            </a:pPr>
            <a:r>
              <a:rPr lang="en-US" sz="1975" b="1" spc="-5">
                <a:solidFill>
                  <a:srgbClr val="D7E5D8"/>
                </a:solidFill>
                <a:latin typeface="IBM Plex Sans Bold"/>
                <a:ea typeface="IBM Plex Sans Bold"/>
                <a:cs typeface="IBM Plex Sans Bold"/>
                <a:sym typeface="IBM Plex Sans Bold"/>
              </a:rPr>
              <a:t>Having clarity on questions is very crucial because the solution that is being developed will make sense only if we have well stated problem.</a:t>
            </a:r>
          </a:p>
        </p:txBody>
      </p:sp>
      <p:sp>
        <p:nvSpPr>
          <p:cNvPr id="10" name="TextBox 10"/>
          <p:cNvSpPr txBox="1"/>
          <p:nvPr/>
        </p:nvSpPr>
        <p:spPr>
          <a:xfrm>
            <a:off x="3843355" y="3215338"/>
            <a:ext cx="6512628" cy="846178"/>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WHAT FACTORS ARE CONTRIBUTING MORE TO EMPLOYEE ATTRITION?</a:t>
            </a:r>
          </a:p>
        </p:txBody>
      </p:sp>
      <p:sp>
        <p:nvSpPr>
          <p:cNvPr id="11" name="TextBox 11"/>
          <p:cNvSpPr txBox="1"/>
          <p:nvPr/>
        </p:nvSpPr>
        <p:spPr>
          <a:xfrm>
            <a:off x="2629881" y="3073546"/>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01</a:t>
            </a:r>
          </a:p>
        </p:txBody>
      </p:sp>
      <p:sp>
        <p:nvSpPr>
          <p:cNvPr id="12" name="TextBox 12"/>
          <p:cNvSpPr txBox="1"/>
          <p:nvPr/>
        </p:nvSpPr>
        <p:spPr>
          <a:xfrm>
            <a:off x="3843355" y="4711501"/>
            <a:ext cx="6642732" cy="127480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WHAT TYPE OF MEASURES SHOULD THE COMPANY TAKE IN ORDER TO RETAIN THEIR EMPLOYEES?</a:t>
            </a:r>
          </a:p>
        </p:txBody>
      </p:sp>
      <p:sp>
        <p:nvSpPr>
          <p:cNvPr id="13" name="TextBox 13"/>
          <p:cNvSpPr txBox="1"/>
          <p:nvPr/>
        </p:nvSpPr>
        <p:spPr>
          <a:xfrm>
            <a:off x="2629881" y="4573315"/>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02</a:t>
            </a:r>
          </a:p>
        </p:txBody>
      </p:sp>
      <p:sp>
        <p:nvSpPr>
          <p:cNvPr id="14" name="TextBox 14"/>
          <p:cNvSpPr txBox="1"/>
          <p:nvPr/>
        </p:nvSpPr>
        <p:spPr>
          <a:xfrm>
            <a:off x="3843355" y="6502842"/>
            <a:ext cx="6642732" cy="846178"/>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WHAT BUSINESS VALUE DOES THE MODEL BRING?</a:t>
            </a:r>
          </a:p>
        </p:txBody>
      </p:sp>
      <p:sp>
        <p:nvSpPr>
          <p:cNvPr id="15" name="TextBox 15"/>
          <p:cNvSpPr txBox="1"/>
          <p:nvPr/>
        </p:nvSpPr>
        <p:spPr>
          <a:xfrm>
            <a:off x="2629881" y="6150958"/>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03</a:t>
            </a:r>
          </a:p>
        </p:txBody>
      </p:sp>
      <p:sp>
        <p:nvSpPr>
          <p:cNvPr id="16" name="TextBox 16"/>
          <p:cNvSpPr txBox="1"/>
          <p:nvPr/>
        </p:nvSpPr>
        <p:spPr>
          <a:xfrm>
            <a:off x="2629881" y="7729478"/>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04</a:t>
            </a:r>
          </a:p>
        </p:txBody>
      </p:sp>
      <p:sp>
        <p:nvSpPr>
          <p:cNvPr id="17" name="TextBox 17"/>
          <p:cNvSpPr txBox="1"/>
          <p:nvPr/>
        </p:nvSpPr>
        <p:spPr>
          <a:xfrm>
            <a:off x="3843355" y="7983497"/>
            <a:ext cx="6642732" cy="846178"/>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WHICH BUSINESS UNIT FACES THE ATTRITION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1677381" y="1838382"/>
            <a:ext cx="13470273" cy="389659"/>
          </a:xfrm>
          <a:prstGeom prst="rect">
            <a:avLst/>
          </a:prstGeom>
        </p:spPr>
        <p:txBody>
          <a:bodyPr lIns="0" tIns="0" rIns="0" bIns="0" rtlCol="0" anchor="t">
            <a:spAutoFit/>
          </a:bodyPr>
          <a:lstStyle/>
          <a:p>
            <a:pPr algn="l">
              <a:lnSpc>
                <a:spcPts val="3260"/>
              </a:lnSpc>
            </a:pPr>
            <a:r>
              <a:rPr lang="en-US" sz="2023" spc="-6">
                <a:solidFill>
                  <a:srgbClr val="D7E5D8"/>
                </a:solidFill>
                <a:latin typeface="IBM Plex Sans"/>
                <a:ea typeface="IBM Plex Sans"/>
                <a:cs typeface="IBM Plex Sans"/>
                <a:sym typeface="IBM Plex Sans"/>
              </a:rPr>
              <a:t>The following is the IBM Employee churn dataset. It has 35 features with the following datatypes:</a:t>
            </a:r>
          </a:p>
        </p:txBody>
      </p:sp>
      <p:sp>
        <p:nvSpPr>
          <p:cNvPr id="3" name="TextBox 3"/>
          <p:cNvSpPr txBox="1"/>
          <p:nvPr/>
        </p:nvSpPr>
        <p:spPr>
          <a:xfrm>
            <a:off x="1677381" y="611607"/>
            <a:ext cx="15875028"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DATASET DESCRIPTION</a:t>
            </a:r>
          </a:p>
        </p:txBody>
      </p:sp>
      <p:sp>
        <p:nvSpPr>
          <p:cNvPr id="4" name="AutoShape 4"/>
          <p:cNvSpPr/>
          <p:nvPr/>
        </p:nvSpPr>
        <p:spPr>
          <a:xfrm flipV="1">
            <a:off x="500412" y="62275"/>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AutoShape 5"/>
          <p:cNvSpPr/>
          <p:nvPr/>
        </p:nvSpPr>
        <p:spPr>
          <a:xfrm flipV="1">
            <a:off x="500412" y="7053950"/>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6" name="AutoShape 6"/>
          <p:cNvSpPr/>
          <p:nvPr/>
        </p:nvSpPr>
        <p:spPr>
          <a:xfrm flipV="1">
            <a:off x="500412" y="8446345"/>
            <a:ext cx="0" cy="442454"/>
          </a:xfrm>
          <a:prstGeom prst="line">
            <a:avLst/>
          </a:prstGeom>
          <a:ln w="19050" cap="flat">
            <a:solidFill>
              <a:srgbClr val="FFFFFF"/>
            </a:solidFill>
            <a:prstDash val="solid"/>
            <a:headEnd type="none" w="sm" len="sm"/>
            <a:tailEnd type="none" w="sm" len="sm"/>
          </a:ln>
        </p:spPr>
        <p:txBody>
          <a:bodyPr/>
          <a:lstStyle/>
          <a:p>
            <a:endParaRPr lang="en-US"/>
          </a:p>
        </p:txBody>
      </p:sp>
      <p:sp>
        <p:nvSpPr>
          <p:cNvPr id="7" name="Freeform 7"/>
          <p:cNvSpPr/>
          <p:nvPr/>
        </p:nvSpPr>
        <p:spPr>
          <a:xfrm>
            <a:off x="15957252" y="1682187"/>
            <a:ext cx="2330748" cy="2330748"/>
          </a:xfrm>
          <a:custGeom>
            <a:avLst/>
            <a:gdLst/>
            <a:ahLst/>
            <a:cxnLst/>
            <a:rect l="l" t="t" r="r" b="b"/>
            <a:pathLst>
              <a:path w="2330748" h="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0931283" y="9538070"/>
            <a:ext cx="964746" cy="964746"/>
          </a:xfrm>
          <a:custGeom>
            <a:avLst/>
            <a:gdLst/>
            <a:ahLst/>
            <a:cxnLst/>
            <a:rect l="l" t="t" r="r" b="b"/>
            <a:pathLst>
              <a:path w="964746" h="964746">
                <a:moveTo>
                  <a:pt x="0" y="0"/>
                </a:moveTo>
                <a:lnTo>
                  <a:pt x="964746" y="0"/>
                </a:lnTo>
                <a:lnTo>
                  <a:pt x="964746" y="964747"/>
                </a:lnTo>
                <a:lnTo>
                  <a:pt x="0" y="9647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14" name="Table 13">
            <a:extLst>
              <a:ext uri="{FF2B5EF4-FFF2-40B4-BE49-F238E27FC236}">
                <a16:creationId xmlns:a16="http://schemas.microsoft.com/office/drawing/2014/main" id="{993CC21B-2038-EB2C-B1FA-8A8D1B60761B}"/>
              </a:ext>
            </a:extLst>
          </p:cNvPr>
          <p:cNvGraphicFramePr>
            <a:graphicFrameLocks noGrp="1"/>
          </p:cNvGraphicFramePr>
          <p:nvPr>
            <p:extLst>
              <p:ext uri="{D42A27DB-BD31-4B8C-83A1-F6EECF244321}">
                <p14:modId xmlns:p14="http://schemas.microsoft.com/office/powerpoint/2010/main" val="497803376"/>
              </p:ext>
            </p:extLst>
          </p:nvPr>
        </p:nvGraphicFramePr>
        <p:xfrm>
          <a:off x="1793053" y="2573750"/>
          <a:ext cx="5085969" cy="6836958"/>
        </p:xfrm>
        <a:graphic>
          <a:graphicData uri="http://schemas.openxmlformats.org/drawingml/2006/table">
            <a:tbl>
              <a:tblPr>
                <a:tableStyleId>{073A0DAA-6AF3-43AB-8588-CEC1D06C72B9}</a:tableStyleId>
              </a:tblPr>
              <a:tblGrid>
                <a:gridCol w="4288710">
                  <a:extLst>
                    <a:ext uri="{9D8B030D-6E8A-4147-A177-3AD203B41FA5}">
                      <a16:colId xmlns:a16="http://schemas.microsoft.com/office/drawing/2014/main" val="2560417081"/>
                    </a:ext>
                  </a:extLst>
                </a:gridCol>
                <a:gridCol w="797259">
                  <a:extLst>
                    <a:ext uri="{9D8B030D-6E8A-4147-A177-3AD203B41FA5}">
                      <a16:colId xmlns:a16="http://schemas.microsoft.com/office/drawing/2014/main" val="798232395"/>
                    </a:ext>
                  </a:extLst>
                </a:gridCol>
              </a:tblGrid>
              <a:tr h="379831">
                <a:tc>
                  <a:txBody>
                    <a:bodyPr/>
                    <a:lstStyle/>
                    <a:p>
                      <a:pPr algn="l" rtl="0" fontAlgn="ctr"/>
                      <a:r>
                        <a:rPr lang="en-US" sz="2023" b="1" kern="1200" spc="-6" dirty="0">
                          <a:solidFill>
                            <a:srgbClr val="D7E5D8"/>
                          </a:solidFill>
                          <a:latin typeface="IBM Plex Sans Bold"/>
                        </a:rPr>
                        <a:t>Age</a:t>
                      </a:r>
                    </a:p>
                  </a:txBody>
                  <a:tcPr marL="6985" marR="6985" marT="6985" marB="0" anchor="ctr">
                    <a:noFill/>
                  </a:tcPr>
                </a:tc>
                <a:tc>
                  <a:txBody>
                    <a:bodyPr/>
                    <a:lstStyle/>
                    <a:p>
                      <a:pPr algn="ctr" fontAlgn="b"/>
                      <a:r>
                        <a:rPr lang="en-US" sz="2023" b="1" kern="1200" spc="-6">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2151347596"/>
                  </a:ext>
                </a:extLst>
              </a:tr>
              <a:tr h="379831">
                <a:tc>
                  <a:txBody>
                    <a:bodyPr/>
                    <a:lstStyle/>
                    <a:p>
                      <a:pPr algn="l" rtl="0" fontAlgn="ctr"/>
                      <a:r>
                        <a:rPr lang="en-US" sz="2023" b="1" kern="1200" spc="-6" dirty="0">
                          <a:solidFill>
                            <a:srgbClr val="D7E5D8"/>
                          </a:solidFill>
                          <a:latin typeface="IBM Plex Sans Bold"/>
                        </a:rPr>
                        <a:t>Attrition</a:t>
                      </a:r>
                    </a:p>
                  </a:txBody>
                  <a:tcPr marL="6985" marR="6985" marT="6985" marB="0" anchor="ctr">
                    <a:noFill/>
                  </a:tcPr>
                </a:tc>
                <a:tc>
                  <a:txBody>
                    <a:bodyPr/>
                    <a:lstStyle/>
                    <a:p>
                      <a:pPr algn="ctr" fontAlgn="b"/>
                      <a:r>
                        <a:rPr lang="en-US" sz="2023" b="1" kern="1200" spc="-6">
                          <a:solidFill>
                            <a:srgbClr val="D7E5D8"/>
                          </a:solidFill>
                          <a:latin typeface="IBM Plex Sans Bold"/>
                        </a:rPr>
                        <a:t>enum</a:t>
                      </a:r>
                    </a:p>
                  </a:txBody>
                  <a:tcPr marL="6985" marR="6985" marT="6985" marB="0" anchor="b">
                    <a:noFill/>
                  </a:tcPr>
                </a:tc>
                <a:extLst>
                  <a:ext uri="{0D108BD9-81ED-4DB2-BD59-A6C34878D82A}">
                    <a16:rowId xmlns:a16="http://schemas.microsoft.com/office/drawing/2014/main" val="476061790"/>
                  </a:ext>
                </a:extLst>
              </a:tr>
              <a:tr h="379831">
                <a:tc>
                  <a:txBody>
                    <a:bodyPr/>
                    <a:lstStyle/>
                    <a:p>
                      <a:pPr algn="l" rtl="0" fontAlgn="ctr"/>
                      <a:r>
                        <a:rPr lang="en-US" sz="2023" b="1" kern="1200" spc="-6" dirty="0" err="1">
                          <a:solidFill>
                            <a:srgbClr val="D7E5D8"/>
                          </a:solidFill>
                          <a:latin typeface="IBM Plex Sans Bold"/>
                          <a:ea typeface="+mn-ea"/>
                          <a:cs typeface="+mn-cs"/>
                        </a:rPr>
                        <a:t>BusinessTravel</a:t>
                      </a:r>
                      <a:endParaRPr lang="en-US" sz="2023" b="1" kern="1200" spc="-6" dirty="0">
                        <a:solidFill>
                          <a:srgbClr val="D7E5D8"/>
                        </a:solidFill>
                        <a:latin typeface="IBM Plex Sans Bold"/>
                        <a:ea typeface="+mn-ea"/>
                        <a:cs typeface="+mn-cs"/>
                      </a:endParaRPr>
                    </a:p>
                  </a:txBody>
                  <a:tcPr marL="6985" marR="6985" marT="6985" marB="0" anchor="ctr">
                    <a:noFill/>
                  </a:tcPr>
                </a:tc>
                <a:tc>
                  <a:txBody>
                    <a:bodyPr/>
                    <a:lstStyle/>
                    <a:p>
                      <a:pPr algn="ctr" fontAlgn="b"/>
                      <a:r>
                        <a:rPr lang="en-US" sz="2023" b="1" kern="1200" spc="-6">
                          <a:solidFill>
                            <a:srgbClr val="D7E5D8"/>
                          </a:solidFill>
                          <a:latin typeface="IBM Plex Sans Bold"/>
                        </a:rPr>
                        <a:t>enum</a:t>
                      </a:r>
                    </a:p>
                  </a:txBody>
                  <a:tcPr marL="6985" marR="6985" marT="6985" marB="0" anchor="b">
                    <a:noFill/>
                  </a:tcPr>
                </a:tc>
                <a:extLst>
                  <a:ext uri="{0D108BD9-81ED-4DB2-BD59-A6C34878D82A}">
                    <a16:rowId xmlns:a16="http://schemas.microsoft.com/office/drawing/2014/main" val="104829143"/>
                  </a:ext>
                </a:extLst>
              </a:tr>
              <a:tr h="379831">
                <a:tc>
                  <a:txBody>
                    <a:bodyPr/>
                    <a:lstStyle/>
                    <a:p>
                      <a:pPr algn="l" rtl="0" fontAlgn="ctr"/>
                      <a:r>
                        <a:rPr lang="en-US" sz="2023" b="1" kern="1200" spc="-6" dirty="0" err="1">
                          <a:solidFill>
                            <a:srgbClr val="D7E5D8"/>
                          </a:solidFill>
                          <a:latin typeface="IBM Plex Sans Bold"/>
                        </a:rPr>
                        <a:t>DailyRate</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3195997385"/>
                  </a:ext>
                </a:extLst>
              </a:tr>
              <a:tr h="379831">
                <a:tc>
                  <a:txBody>
                    <a:bodyPr/>
                    <a:lstStyle/>
                    <a:p>
                      <a:pPr algn="l" rtl="0" fontAlgn="ctr"/>
                      <a:r>
                        <a:rPr lang="en-US" sz="2023" b="1" kern="1200" spc="-6" dirty="0">
                          <a:solidFill>
                            <a:srgbClr val="D7E5D8"/>
                          </a:solidFill>
                          <a:latin typeface="IBM Plex Sans Bold"/>
                        </a:rPr>
                        <a:t>Department</a:t>
                      </a:r>
                    </a:p>
                  </a:txBody>
                  <a:tcPr marL="6985" marR="6985" marT="6985" marB="0" anchor="ctr">
                    <a:noFill/>
                  </a:tcPr>
                </a:tc>
                <a:tc>
                  <a:txBody>
                    <a:bodyPr/>
                    <a:lstStyle/>
                    <a:p>
                      <a:pPr algn="ctr" fontAlgn="b"/>
                      <a:r>
                        <a:rPr lang="en-US" sz="2023" b="1" kern="1200" spc="-6">
                          <a:solidFill>
                            <a:srgbClr val="D7E5D8"/>
                          </a:solidFill>
                          <a:latin typeface="IBM Plex Sans Bold"/>
                        </a:rPr>
                        <a:t>enum</a:t>
                      </a:r>
                    </a:p>
                  </a:txBody>
                  <a:tcPr marL="6985" marR="6985" marT="6985" marB="0" anchor="b">
                    <a:noFill/>
                  </a:tcPr>
                </a:tc>
                <a:extLst>
                  <a:ext uri="{0D108BD9-81ED-4DB2-BD59-A6C34878D82A}">
                    <a16:rowId xmlns:a16="http://schemas.microsoft.com/office/drawing/2014/main" val="3983528352"/>
                  </a:ext>
                </a:extLst>
              </a:tr>
              <a:tr h="379831">
                <a:tc>
                  <a:txBody>
                    <a:bodyPr/>
                    <a:lstStyle/>
                    <a:p>
                      <a:pPr algn="l" rtl="0" fontAlgn="ctr"/>
                      <a:r>
                        <a:rPr lang="en-US" sz="2023" b="1" kern="1200" spc="-6" dirty="0" err="1">
                          <a:solidFill>
                            <a:srgbClr val="D7E5D8"/>
                          </a:solidFill>
                          <a:latin typeface="IBM Plex Sans Bold"/>
                        </a:rPr>
                        <a:t>DistanceFromHome</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3962935117"/>
                  </a:ext>
                </a:extLst>
              </a:tr>
              <a:tr h="379831">
                <a:tc>
                  <a:txBody>
                    <a:bodyPr/>
                    <a:lstStyle/>
                    <a:p>
                      <a:pPr algn="l" rtl="0" fontAlgn="ctr"/>
                      <a:r>
                        <a:rPr lang="en-US" sz="2023" b="1" kern="1200" spc="-6">
                          <a:solidFill>
                            <a:srgbClr val="D7E5D8"/>
                          </a:solidFill>
                          <a:latin typeface="IBM Plex Sans Bold"/>
                        </a:rPr>
                        <a:t>Education</a:t>
                      </a:r>
                    </a:p>
                  </a:txBody>
                  <a:tcPr marL="6985" marR="6985" marT="6985" marB="0" anchor="ctr">
                    <a:noFill/>
                  </a:tcPr>
                </a:tc>
                <a:tc>
                  <a:txBody>
                    <a:bodyPr/>
                    <a:lstStyle/>
                    <a:p>
                      <a:pPr algn="ctr" fontAlgn="b"/>
                      <a:r>
                        <a:rPr lang="en-US" sz="2023" b="1" kern="1200" spc="-6">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1744171406"/>
                  </a:ext>
                </a:extLst>
              </a:tr>
              <a:tr h="379831">
                <a:tc>
                  <a:txBody>
                    <a:bodyPr/>
                    <a:lstStyle/>
                    <a:p>
                      <a:pPr algn="l" rtl="0" fontAlgn="ctr"/>
                      <a:r>
                        <a:rPr lang="en-US" sz="2023" b="1" kern="1200" spc="-6" dirty="0" err="1">
                          <a:solidFill>
                            <a:srgbClr val="D7E5D8"/>
                          </a:solidFill>
                          <a:latin typeface="IBM Plex Sans Bold"/>
                        </a:rPr>
                        <a:t>EducationField</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a:solidFill>
                            <a:srgbClr val="D7E5D8"/>
                          </a:solidFill>
                          <a:latin typeface="IBM Plex Sans Bold"/>
                        </a:rPr>
                        <a:t>enum</a:t>
                      </a:r>
                    </a:p>
                  </a:txBody>
                  <a:tcPr marL="6985" marR="6985" marT="6985" marB="0" anchor="b">
                    <a:noFill/>
                  </a:tcPr>
                </a:tc>
                <a:extLst>
                  <a:ext uri="{0D108BD9-81ED-4DB2-BD59-A6C34878D82A}">
                    <a16:rowId xmlns:a16="http://schemas.microsoft.com/office/drawing/2014/main" val="75097467"/>
                  </a:ext>
                </a:extLst>
              </a:tr>
              <a:tr h="379831">
                <a:tc>
                  <a:txBody>
                    <a:bodyPr/>
                    <a:lstStyle/>
                    <a:p>
                      <a:pPr algn="l" rtl="0" fontAlgn="ctr"/>
                      <a:r>
                        <a:rPr lang="en-US" sz="2023" b="1" kern="1200" spc="-6" dirty="0" err="1">
                          <a:solidFill>
                            <a:srgbClr val="D7E5D8"/>
                          </a:solidFill>
                          <a:latin typeface="IBM Plex Sans Bold"/>
                        </a:rPr>
                        <a:t>EmployeeCount</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2655373618"/>
                  </a:ext>
                </a:extLst>
              </a:tr>
              <a:tr h="379831">
                <a:tc>
                  <a:txBody>
                    <a:bodyPr/>
                    <a:lstStyle/>
                    <a:p>
                      <a:pPr algn="l" rtl="0" fontAlgn="ctr"/>
                      <a:r>
                        <a:rPr lang="en-US" sz="2023" b="1" kern="1200" spc="-6" dirty="0" err="1">
                          <a:solidFill>
                            <a:srgbClr val="D7E5D8"/>
                          </a:solidFill>
                          <a:latin typeface="IBM Plex Sans Bold"/>
                        </a:rPr>
                        <a:t>EmployeeNumber</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2626274889"/>
                  </a:ext>
                </a:extLst>
              </a:tr>
              <a:tr h="379831">
                <a:tc>
                  <a:txBody>
                    <a:bodyPr/>
                    <a:lstStyle/>
                    <a:p>
                      <a:pPr algn="l" rtl="0" fontAlgn="ctr"/>
                      <a:r>
                        <a:rPr lang="en-US" sz="2023" b="1" kern="1200" spc="-6" dirty="0" err="1">
                          <a:solidFill>
                            <a:srgbClr val="D7E5D8"/>
                          </a:solidFill>
                          <a:latin typeface="IBM Plex Sans Bold"/>
                        </a:rPr>
                        <a:t>EnvironmentSatisfaction</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138989427"/>
                  </a:ext>
                </a:extLst>
              </a:tr>
              <a:tr h="379831">
                <a:tc>
                  <a:txBody>
                    <a:bodyPr/>
                    <a:lstStyle/>
                    <a:p>
                      <a:pPr algn="l" rtl="0" fontAlgn="ctr"/>
                      <a:r>
                        <a:rPr lang="en-US" sz="2023" b="1" kern="1200" spc="-6" dirty="0">
                          <a:solidFill>
                            <a:srgbClr val="D7E5D8"/>
                          </a:solidFill>
                          <a:latin typeface="IBM Plex Sans Bold"/>
                        </a:rPr>
                        <a:t>Gender</a:t>
                      </a:r>
                    </a:p>
                  </a:txBody>
                  <a:tcPr marL="6985" marR="6985" marT="6985" marB="0" anchor="ctr">
                    <a:noFill/>
                  </a:tcPr>
                </a:tc>
                <a:tc>
                  <a:txBody>
                    <a:bodyPr/>
                    <a:lstStyle/>
                    <a:p>
                      <a:pPr algn="ctr" fontAlgn="b"/>
                      <a:r>
                        <a:rPr lang="en-US" sz="2023" b="1" kern="1200" spc="-6" dirty="0" err="1">
                          <a:solidFill>
                            <a:srgbClr val="D7E5D8"/>
                          </a:solidFill>
                          <a:latin typeface="IBM Plex Sans Bold"/>
                        </a:rPr>
                        <a:t>enum</a:t>
                      </a:r>
                      <a:endParaRPr lang="en-US" sz="2023" b="1" kern="1200" spc="-6" dirty="0">
                        <a:solidFill>
                          <a:srgbClr val="D7E5D8"/>
                        </a:solidFill>
                        <a:latin typeface="IBM Plex Sans Bold"/>
                      </a:endParaRPr>
                    </a:p>
                  </a:txBody>
                  <a:tcPr marL="6985" marR="6985" marT="6985" marB="0" anchor="b">
                    <a:noFill/>
                  </a:tcPr>
                </a:tc>
                <a:extLst>
                  <a:ext uri="{0D108BD9-81ED-4DB2-BD59-A6C34878D82A}">
                    <a16:rowId xmlns:a16="http://schemas.microsoft.com/office/drawing/2014/main" val="3027942806"/>
                  </a:ext>
                </a:extLst>
              </a:tr>
              <a:tr h="379831">
                <a:tc>
                  <a:txBody>
                    <a:bodyPr/>
                    <a:lstStyle/>
                    <a:p>
                      <a:pPr algn="l" rtl="0" fontAlgn="ctr"/>
                      <a:r>
                        <a:rPr lang="en-US" sz="2023" b="1" kern="1200" spc="-6" dirty="0" err="1">
                          <a:solidFill>
                            <a:srgbClr val="D7E5D8"/>
                          </a:solidFill>
                          <a:latin typeface="IBM Plex Sans Bold"/>
                        </a:rPr>
                        <a:t>HourlyRate</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2124967689"/>
                  </a:ext>
                </a:extLst>
              </a:tr>
              <a:tr h="379831">
                <a:tc>
                  <a:txBody>
                    <a:bodyPr/>
                    <a:lstStyle/>
                    <a:p>
                      <a:pPr algn="l" rtl="0" fontAlgn="ctr"/>
                      <a:r>
                        <a:rPr lang="en-US" sz="2023" b="1" kern="1200" spc="-6">
                          <a:solidFill>
                            <a:srgbClr val="D7E5D8"/>
                          </a:solidFill>
                          <a:latin typeface="IBM Plex Sans Bold"/>
                        </a:rPr>
                        <a:t>JobInvolvement</a:t>
                      </a:r>
                    </a:p>
                  </a:txBody>
                  <a:tcPr marL="6985" marR="6985" marT="6985" marB="0" anchor="ctr">
                    <a:noFill/>
                  </a:tcPr>
                </a:tc>
                <a:tc>
                  <a:txBody>
                    <a:bodyPr/>
                    <a:lstStyle/>
                    <a:p>
                      <a:pPr algn="ctr" fontAlgn="b"/>
                      <a:r>
                        <a:rPr lang="en-US" sz="2023" b="1" kern="1200" spc="-6" dirty="0">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2611968450"/>
                  </a:ext>
                </a:extLst>
              </a:tr>
              <a:tr h="379831">
                <a:tc>
                  <a:txBody>
                    <a:bodyPr/>
                    <a:lstStyle/>
                    <a:p>
                      <a:pPr algn="l" rtl="0" fontAlgn="ctr"/>
                      <a:r>
                        <a:rPr lang="en-US" sz="2023" b="1" kern="1200" spc="-6" dirty="0" err="1">
                          <a:solidFill>
                            <a:srgbClr val="D7E5D8"/>
                          </a:solidFill>
                          <a:latin typeface="IBM Plex Sans Bold"/>
                        </a:rPr>
                        <a:t>JobLevel</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2653947777"/>
                  </a:ext>
                </a:extLst>
              </a:tr>
              <a:tr h="379831">
                <a:tc>
                  <a:txBody>
                    <a:bodyPr/>
                    <a:lstStyle/>
                    <a:p>
                      <a:pPr algn="l" rtl="0" fontAlgn="ctr"/>
                      <a:r>
                        <a:rPr lang="en-US" sz="2023" b="1" kern="1200" spc="-6" dirty="0" err="1">
                          <a:solidFill>
                            <a:srgbClr val="D7E5D8"/>
                          </a:solidFill>
                          <a:latin typeface="IBM Plex Sans Bold"/>
                        </a:rPr>
                        <a:t>JobRole</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err="1">
                          <a:solidFill>
                            <a:srgbClr val="D7E5D8"/>
                          </a:solidFill>
                          <a:latin typeface="IBM Plex Sans Bold"/>
                        </a:rPr>
                        <a:t>enum</a:t>
                      </a:r>
                      <a:endParaRPr lang="en-US" sz="2023" b="1" kern="1200" spc="-6" dirty="0">
                        <a:solidFill>
                          <a:srgbClr val="D7E5D8"/>
                        </a:solidFill>
                        <a:latin typeface="IBM Plex Sans Bold"/>
                      </a:endParaRPr>
                    </a:p>
                  </a:txBody>
                  <a:tcPr marL="6985" marR="6985" marT="6985" marB="0" anchor="b">
                    <a:noFill/>
                  </a:tcPr>
                </a:tc>
                <a:extLst>
                  <a:ext uri="{0D108BD9-81ED-4DB2-BD59-A6C34878D82A}">
                    <a16:rowId xmlns:a16="http://schemas.microsoft.com/office/drawing/2014/main" val="3994446503"/>
                  </a:ext>
                </a:extLst>
              </a:tr>
              <a:tr h="379831">
                <a:tc>
                  <a:txBody>
                    <a:bodyPr/>
                    <a:lstStyle/>
                    <a:p>
                      <a:pPr algn="l" rtl="0" fontAlgn="ctr"/>
                      <a:r>
                        <a:rPr lang="en-US" sz="2023" b="1" kern="1200" spc="-6" dirty="0" err="1">
                          <a:solidFill>
                            <a:srgbClr val="D7E5D8"/>
                          </a:solidFill>
                          <a:latin typeface="IBM Plex Sans Bold"/>
                        </a:rPr>
                        <a:t>JobSatisfaction</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a:solidFill>
                            <a:srgbClr val="D7E5D8"/>
                          </a:solidFill>
                          <a:latin typeface="IBM Plex Sans Bold"/>
                        </a:rPr>
                        <a:t>int64</a:t>
                      </a:r>
                    </a:p>
                  </a:txBody>
                  <a:tcPr marL="6985" marR="6985" marT="6985" marB="0" anchor="b">
                    <a:noFill/>
                  </a:tcPr>
                </a:tc>
                <a:extLst>
                  <a:ext uri="{0D108BD9-81ED-4DB2-BD59-A6C34878D82A}">
                    <a16:rowId xmlns:a16="http://schemas.microsoft.com/office/drawing/2014/main" val="379562721"/>
                  </a:ext>
                </a:extLst>
              </a:tr>
              <a:tr h="379831">
                <a:tc>
                  <a:txBody>
                    <a:bodyPr/>
                    <a:lstStyle/>
                    <a:p>
                      <a:pPr algn="l" fontAlgn="b"/>
                      <a:r>
                        <a:rPr lang="en-US" sz="2023" b="1" kern="1200" spc="-6" dirty="0" err="1">
                          <a:solidFill>
                            <a:srgbClr val="D7E5D8"/>
                          </a:solidFill>
                          <a:latin typeface="IBM Plex Sans Bold"/>
                        </a:rPr>
                        <a:t>MaritalStatus</a:t>
                      </a:r>
                      <a:endParaRPr lang="en-US" sz="2023" b="1" kern="1200" spc="-6" dirty="0">
                        <a:solidFill>
                          <a:srgbClr val="D7E5D8"/>
                        </a:solidFill>
                        <a:latin typeface="IBM Plex Sans Bold"/>
                      </a:endParaRPr>
                    </a:p>
                  </a:txBody>
                  <a:tcPr marL="6985" marR="6985" marT="6985" marB="0" anchor="ctr">
                    <a:noFill/>
                  </a:tcPr>
                </a:tc>
                <a:tc>
                  <a:txBody>
                    <a:bodyPr/>
                    <a:lstStyle/>
                    <a:p>
                      <a:pPr algn="ctr" fontAlgn="b"/>
                      <a:r>
                        <a:rPr lang="en-US" sz="2023" b="1" kern="1200" spc="-6" dirty="0" err="1">
                          <a:solidFill>
                            <a:srgbClr val="D7E5D8"/>
                          </a:solidFill>
                          <a:latin typeface="IBM Plex Sans Bold"/>
                        </a:rPr>
                        <a:t>enum</a:t>
                      </a:r>
                      <a:endParaRPr lang="en-US" sz="2023" b="1" kern="1200" spc="-6" dirty="0">
                        <a:solidFill>
                          <a:srgbClr val="D7E5D8"/>
                        </a:solidFill>
                        <a:latin typeface="IBM Plex Sans Bold"/>
                      </a:endParaRPr>
                    </a:p>
                  </a:txBody>
                  <a:tcPr marL="6985" marR="6985" marT="6985" marB="0" anchor="b">
                    <a:noFill/>
                  </a:tcPr>
                </a:tc>
                <a:extLst>
                  <a:ext uri="{0D108BD9-81ED-4DB2-BD59-A6C34878D82A}">
                    <a16:rowId xmlns:a16="http://schemas.microsoft.com/office/drawing/2014/main" val="2606665160"/>
                  </a:ext>
                </a:extLst>
              </a:tr>
            </a:tbl>
          </a:graphicData>
        </a:graphic>
      </p:graphicFrame>
      <p:graphicFrame>
        <p:nvGraphicFramePr>
          <p:cNvPr id="15" name="Table 14">
            <a:extLst>
              <a:ext uri="{FF2B5EF4-FFF2-40B4-BE49-F238E27FC236}">
                <a16:creationId xmlns:a16="http://schemas.microsoft.com/office/drawing/2014/main" id="{15B65665-895A-AF1B-4934-20A5B852500E}"/>
              </a:ext>
            </a:extLst>
          </p:cNvPr>
          <p:cNvGraphicFramePr>
            <a:graphicFrameLocks noGrp="1"/>
          </p:cNvGraphicFramePr>
          <p:nvPr>
            <p:extLst>
              <p:ext uri="{D42A27DB-BD31-4B8C-83A1-F6EECF244321}">
                <p14:modId xmlns:p14="http://schemas.microsoft.com/office/powerpoint/2010/main" val="1164799058"/>
              </p:ext>
            </p:extLst>
          </p:nvPr>
        </p:nvGraphicFramePr>
        <p:xfrm>
          <a:off x="7543799" y="2573750"/>
          <a:ext cx="5085969" cy="6836958"/>
        </p:xfrm>
        <a:graphic>
          <a:graphicData uri="http://schemas.openxmlformats.org/drawingml/2006/table">
            <a:tbl>
              <a:tblPr>
                <a:tableStyleId>{5C22544A-7EE6-4342-B048-85BDC9FD1C3A}</a:tableStyleId>
              </a:tblPr>
              <a:tblGrid>
                <a:gridCol w="4061047">
                  <a:extLst>
                    <a:ext uri="{9D8B030D-6E8A-4147-A177-3AD203B41FA5}">
                      <a16:colId xmlns:a16="http://schemas.microsoft.com/office/drawing/2014/main" val="3549080456"/>
                    </a:ext>
                  </a:extLst>
                </a:gridCol>
                <a:gridCol w="1024922">
                  <a:extLst>
                    <a:ext uri="{9D8B030D-6E8A-4147-A177-3AD203B41FA5}">
                      <a16:colId xmlns:a16="http://schemas.microsoft.com/office/drawing/2014/main" val="3265071547"/>
                    </a:ext>
                  </a:extLst>
                </a:gridCol>
              </a:tblGrid>
              <a:tr h="402174">
                <a:tc>
                  <a:txBody>
                    <a:bodyPr/>
                    <a:lstStyle/>
                    <a:p>
                      <a:pPr algn="l" rtl="0" fontAlgn="ctr"/>
                      <a:r>
                        <a:rPr lang="en-US" sz="2023" b="1" kern="1200" spc="-6" dirty="0" err="1">
                          <a:solidFill>
                            <a:srgbClr val="D7E5D8"/>
                          </a:solidFill>
                          <a:latin typeface="IBM Plex Sans Bold"/>
                          <a:ea typeface="+mn-ea"/>
                          <a:cs typeface="+mn-cs"/>
                        </a:rPr>
                        <a:t>MonthlyIncome</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2256952542"/>
                  </a:ext>
                </a:extLst>
              </a:tr>
              <a:tr h="402174">
                <a:tc>
                  <a:txBody>
                    <a:bodyPr/>
                    <a:lstStyle/>
                    <a:p>
                      <a:pPr algn="l" rtl="0" fontAlgn="ctr"/>
                      <a:r>
                        <a:rPr lang="en-US" sz="2023" b="1" kern="1200" spc="-6" dirty="0" err="1">
                          <a:solidFill>
                            <a:srgbClr val="D7E5D8"/>
                          </a:solidFill>
                          <a:latin typeface="IBM Plex Sans Bold"/>
                          <a:ea typeface="+mn-ea"/>
                          <a:cs typeface="+mn-cs"/>
                        </a:rPr>
                        <a:t>MonthlyRate</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521432975"/>
                  </a:ext>
                </a:extLst>
              </a:tr>
              <a:tr h="402174">
                <a:tc>
                  <a:txBody>
                    <a:bodyPr/>
                    <a:lstStyle/>
                    <a:p>
                      <a:pPr algn="l" rtl="0" fontAlgn="ctr"/>
                      <a:r>
                        <a:rPr lang="en-US" sz="2023" b="1" kern="1200" spc="-6" dirty="0" err="1">
                          <a:solidFill>
                            <a:srgbClr val="D7E5D8"/>
                          </a:solidFill>
                          <a:latin typeface="IBM Plex Sans Bold"/>
                          <a:ea typeface="+mn-ea"/>
                          <a:cs typeface="+mn-cs"/>
                        </a:rPr>
                        <a:t>NumCompaniesWorked</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826449164"/>
                  </a:ext>
                </a:extLst>
              </a:tr>
              <a:tr h="402174">
                <a:tc>
                  <a:txBody>
                    <a:bodyPr/>
                    <a:lstStyle/>
                    <a:p>
                      <a:pPr algn="l" rtl="0" fontAlgn="ctr"/>
                      <a:r>
                        <a:rPr lang="en-US" sz="2023" b="1" kern="1200" spc="-6" dirty="0">
                          <a:solidFill>
                            <a:srgbClr val="D7E5D8"/>
                          </a:solidFill>
                          <a:latin typeface="IBM Plex Sans Bold"/>
                          <a:ea typeface="+mn-ea"/>
                          <a:cs typeface="+mn-cs"/>
                        </a:rPr>
                        <a:t>Over18</a:t>
                      </a: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enum</a:t>
                      </a:r>
                    </a:p>
                  </a:txBody>
                  <a:tcPr marL="7395" marR="7395" marT="7395" marB="0" anchor="ctr">
                    <a:noFill/>
                  </a:tcPr>
                </a:tc>
                <a:extLst>
                  <a:ext uri="{0D108BD9-81ED-4DB2-BD59-A6C34878D82A}">
                    <a16:rowId xmlns:a16="http://schemas.microsoft.com/office/drawing/2014/main" val="3623203111"/>
                  </a:ext>
                </a:extLst>
              </a:tr>
              <a:tr h="402174">
                <a:tc>
                  <a:txBody>
                    <a:bodyPr/>
                    <a:lstStyle/>
                    <a:p>
                      <a:pPr algn="l" rtl="0" fontAlgn="ctr"/>
                      <a:r>
                        <a:rPr lang="en-US" sz="2023" b="1" kern="1200" spc="-6" dirty="0" err="1">
                          <a:solidFill>
                            <a:srgbClr val="D7E5D8"/>
                          </a:solidFill>
                          <a:latin typeface="IBM Plex Sans Bold"/>
                          <a:ea typeface="+mn-ea"/>
                          <a:cs typeface="+mn-cs"/>
                        </a:rPr>
                        <a:t>OverTime</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enum</a:t>
                      </a:r>
                    </a:p>
                  </a:txBody>
                  <a:tcPr marL="7395" marR="7395" marT="7395" marB="0" anchor="ctr">
                    <a:noFill/>
                  </a:tcPr>
                </a:tc>
                <a:extLst>
                  <a:ext uri="{0D108BD9-81ED-4DB2-BD59-A6C34878D82A}">
                    <a16:rowId xmlns:a16="http://schemas.microsoft.com/office/drawing/2014/main" val="4213131855"/>
                  </a:ext>
                </a:extLst>
              </a:tr>
              <a:tr h="402174">
                <a:tc>
                  <a:txBody>
                    <a:bodyPr/>
                    <a:lstStyle/>
                    <a:p>
                      <a:pPr algn="l" rtl="0" fontAlgn="ctr"/>
                      <a:r>
                        <a:rPr lang="en-US" sz="2023" b="1" kern="1200" spc="-6">
                          <a:solidFill>
                            <a:srgbClr val="D7E5D8"/>
                          </a:solidFill>
                          <a:latin typeface="IBM Plex Sans Bold"/>
                          <a:ea typeface="+mn-ea"/>
                          <a:cs typeface="+mn-cs"/>
                        </a:rPr>
                        <a:t>PercentSalaryHike</a:t>
                      </a: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864802459"/>
                  </a:ext>
                </a:extLst>
              </a:tr>
              <a:tr h="402174">
                <a:tc>
                  <a:txBody>
                    <a:bodyPr/>
                    <a:lstStyle/>
                    <a:p>
                      <a:pPr algn="l" rtl="0" fontAlgn="ctr"/>
                      <a:r>
                        <a:rPr lang="en-US" sz="2023" b="1" kern="1200" spc="-6" dirty="0" err="1">
                          <a:solidFill>
                            <a:srgbClr val="D7E5D8"/>
                          </a:solidFill>
                          <a:latin typeface="IBM Plex Sans Bold"/>
                          <a:ea typeface="+mn-ea"/>
                          <a:cs typeface="+mn-cs"/>
                        </a:rPr>
                        <a:t>PerformanceRating</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1696151773"/>
                  </a:ext>
                </a:extLst>
              </a:tr>
              <a:tr h="402174">
                <a:tc>
                  <a:txBody>
                    <a:bodyPr/>
                    <a:lstStyle/>
                    <a:p>
                      <a:pPr algn="l" rtl="0" fontAlgn="ctr"/>
                      <a:r>
                        <a:rPr lang="en-US" sz="2023" b="1" kern="1200" spc="-6">
                          <a:solidFill>
                            <a:srgbClr val="D7E5D8"/>
                          </a:solidFill>
                          <a:latin typeface="IBM Plex Sans Bold"/>
                          <a:ea typeface="+mn-ea"/>
                          <a:cs typeface="+mn-cs"/>
                        </a:rPr>
                        <a:t>RelationshipSatisfaction</a:t>
                      </a: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59145886"/>
                  </a:ext>
                </a:extLst>
              </a:tr>
              <a:tr h="402174">
                <a:tc>
                  <a:txBody>
                    <a:bodyPr/>
                    <a:lstStyle/>
                    <a:p>
                      <a:pPr algn="l" rtl="0" fontAlgn="ctr"/>
                      <a:r>
                        <a:rPr lang="en-US" sz="2023" b="1" kern="1200" spc="-6" dirty="0" err="1">
                          <a:solidFill>
                            <a:srgbClr val="D7E5D8"/>
                          </a:solidFill>
                          <a:latin typeface="IBM Plex Sans Bold"/>
                          <a:ea typeface="+mn-ea"/>
                          <a:cs typeface="+mn-cs"/>
                        </a:rPr>
                        <a:t>StandardHours</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068115314"/>
                  </a:ext>
                </a:extLst>
              </a:tr>
              <a:tr h="402174">
                <a:tc>
                  <a:txBody>
                    <a:bodyPr/>
                    <a:lstStyle/>
                    <a:p>
                      <a:pPr algn="l" rtl="0" fontAlgn="ctr"/>
                      <a:r>
                        <a:rPr lang="en-US" sz="2023" b="1" kern="1200" spc="-6" dirty="0" err="1">
                          <a:solidFill>
                            <a:srgbClr val="D7E5D8"/>
                          </a:solidFill>
                          <a:latin typeface="IBM Plex Sans Bold"/>
                          <a:ea typeface="+mn-ea"/>
                          <a:cs typeface="+mn-cs"/>
                        </a:rPr>
                        <a:t>StockOptionLevel</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365021311"/>
                  </a:ext>
                </a:extLst>
              </a:tr>
              <a:tr h="402174">
                <a:tc>
                  <a:txBody>
                    <a:bodyPr/>
                    <a:lstStyle/>
                    <a:p>
                      <a:pPr algn="l" rtl="0" fontAlgn="ctr"/>
                      <a:r>
                        <a:rPr lang="en-US" sz="2023" b="1" kern="1200" spc="-6" dirty="0" err="1">
                          <a:solidFill>
                            <a:srgbClr val="D7E5D8"/>
                          </a:solidFill>
                          <a:latin typeface="IBM Plex Sans Bold"/>
                          <a:ea typeface="+mn-ea"/>
                          <a:cs typeface="+mn-cs"/>
                        </a:rPr>
                        <a:t>TotalWorkingYears</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1745060230"/>
                  </a:ext>
                </a:extLst>
              </a:tr>
              <a:tr h="402174">
                <a:tc>
                  <a:txBody>
                    <a:bodyPr/>
                    <a:lstStyle/>
                    <a:p>
                      <a:pPr algn="l" rtl="0" fontAlgn="ctr"/>
                      <a:r>
                        <a:rPr lang="en-US" sz="2023" b="1" kern="1200" spc="-6" dirty="0" err="1">
                          <a:solidFill>
                            <a:srgbClr val="D7E5D8"/>
                          </a:solidFill>
                          <a:latin typeface="IBM Plex Sans Bold"/>
                          <a:ea typeface="+mn-ea"/>
                          <a:cs typeface="+mn-cs"/>
                        </a:rPr>
                        <a:t>TrainingTimesLastYear</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3006414667"/>
                  </a:ext>
                </a:extLst>
              </a:tr>
              <a:tr h="402174">
                <a:tc>
                  <a:txBody>
                    <a:bodyPr/>
                    <a:lstStyle/>
                    <a:p>
                      <a:pPr algn="l" rtl="0" fontAlgn="ctr"/>
                      <a:r>
                        <a:rPr lang="en-US" sz="2023" b="1" kern="1200" spc="-6" dirty="0" err="1">
                          <a:solidFill>
                            <a:srgbClr val="D7E5D8"/>
                          </a:solidFill>
                          <a:latin typeface="IBM Plex Sans Bold"/>
                          <a:ea typeface="+mn-ea"/>
                          <a:cs typeface="+mn-cs"/>
                        </a:rPr>
                        <a:t>WorkLifeBalance</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2322297975"/>
                  </a:ext>
                </a:extLst>
              </a:tr>
              <a:tr h="402174">
                <a:tc>
                  <a:txBody>
                    <a:bodyPr/>
                    <a:lstStyle/>
                    <a:p>
                      <a:pPr algn="l" rtl="0" fontAlgn="ctr"/>
                      <a:r>
                        <a:rPr lang="en-US" sz="2023" b="1" kern="1200" spc="-6" dirty="0" err="1">
                          <a:solidFill>
                            <a:srgbClr val="D7E5D8"/>
                          </a:solidFill>
                          <a:latin typeface="IBM Plex Sans Bold"/>
                          <a:ea typeface="+mn-ea"/>
                          <a:cs typeface="+mn-cs"/>
                        </a:rPr>
                        <a:t>YearsAtCompany</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1977731466"/>
                  </a:ext>
                </a:extLst>
              </a:tr>
              <a:tr h="402174">
                <a:tc>
                  <a:txBody>
                    <a:bodyPr/>
                    <a:lstStyle/>
                    <a:p>
                      <a:pPr algn="l" rtl="0" fontAlgn="ctr"/>
                      <a:r>
                        <a:rPr lang="en-US" sz="2023" b="1" kern="1200" spc="-6" dirty="0" err="1">
                          <a:solidFill>
                            <a:srgbClr val="D7E5D8"/>
                          </a:solidFill>
                          <a:latin typeface="IBM Plex Sans Bold"/>
                          <a:ea typeface="+mn-ea"/>
                          <a:cs typeface="+mn-cs"/>
                        </a:rPr>
                        <a:t>YearsInCurrentRole</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2694518982"/>
                  </a:ext>
                </a:extLst>
              </a:tr>
              <a:tr h="402174">
                <a:tc>
                  <a:txBody>
                    <a:bodyPr/>
                    <a:lstStyle/>
                    <a:p>
                      <a:pPr algn="l" rtl="0" fontAlgn="ctr"/>
                      <a:r>
                        <a:rPr lang="en-US" sz="2023" b="1" kern="1200" spc="-6" dirty="0" err="1">
                          <a:solidFill>
                            <a:srgbClr val="D7E5D8"/>
                          </a:solidFill>
                          <a:latin typeface="IBM Plex Sans Bold"/>
                          <a:ea typeface="+mn-ea"/>
                          <a:cs typeface="+mn-cs"/>
                        </a:rPr>
                        <a:t>YearsSinceLastPromotion</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2700776788"/>
                  </a:ext>
                </a:extLst>
              </a:tr>
              <a:tr h="402174">
                <a:tc>
                  <a:txBody>
                    <a:bodyPr/>
                    <a:lstStyle/>
                    <a:p>
                      <a:pPr algn="l" rtl="0" fontAlgn="ctr"/>
                      <a:r>
                        <a:rPr lang="en-US" sz="2023" b="1" kern="1200" spc="-6" dirty="0" err="1">
                          <a:solidFill>
                            <a:srgbClr val="D7E5D8"/>
                          </a:solidFill>
                          <a:latin typeface="IBM Plex Sans Bold"/>
                          <a:ea typeface="+mn-ea"/>
                          <a:cs typeface="+mn-cs"/>
                        </a:rPr>
                        <a:t>YearsWithCurrManager</a:t>
                      </a:r>
                      <a:endParaRPr lang="en-US" sz="2023" b="1" kern="1200" spc="-6" dirty="0">
                        <a:solidFill>
                          <a:srgbClr val="D7E5D8"/>
                        </a:solidFill>
                        <a:latin typeface="IBM Plex Sans Bold"/>
                        <a:ea typeface="+mn-ea"/>
                        <a:cs typeface="+mn-cs"/>
                      </a:endParaRPr>
                    </a:p>
                  </a:txBody>
                  <a:tcPr marL="7395" marR="7395" marT="7395" marB="0" anchor="ctr">
                    <a:noFill/>
                  </a:tcPr>
                </a:tc>
                <a:tc>
                  <a:txBody>
                    <a:bodyPr/>
                    <a:lstStyle/>
                    <a:p>
                      <a:pPr algn="ctr" fontAlgn="b"/>
                      <a:r>
                        <a:rPr lang="en-US" sz="2023" b="1" kern="1200" spc="-6" dirty="0">
                          <a:solidFill>
                            <a:srgbClr val="D7E5D8"/>
                          </a:solidFill>
                          <a:latin typeface="IBM Plex Sans Bold"/>
                          <a:ea typeface="+mn-ea"/>
                          <a:cs typeface="+mn-cs"/>
                        </a:rPr>
                        <a:t>int64</a:t>
                      </a:r>
                    </a:p>
                  </a:txBody>
                  <a:tcPr marL="7395" marR="7395" marT="7395" marB="0" anchor="ctr">
                    <a:noFill/>
                  </a:tcPr>
                </a:tc>
                <a:extLst>
                  <a:ext uri="{0D108BD9-81ED-4DB2-BD59-A6C34878D82A}">
                    <a16:rowId xmlns:a16="http://schemas.microsoft.com/office/drawing/2014/main" val="76156711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677381" y="1059031"/>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EXPLORATORY DATA ANALYSIS</a:t>
            </a:r>
          </a:p>
        </p:txBody>
      </p:sp>
      <p:sp>
        <p:nvSpPr>
          <p:cNvPr id="3" name="AutoShape 3"/>
          <p:cNvSpPr/>
          <p:nvPr/>
        </p:nvSpPr>
        <p:spPr>
          <a:xfrm flipV="1">
            <a:off x="500412" y="62275"/>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V="1">
            <a:off x="500412" y="7053950"/>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AutoShape 5"/>
          <p:cNvSpPr/>
          <p:nvPr/>
        </p:nvSpPr>
        <p:spPr>
          <a:xfrm flipV="1">
            <a:off x="500412" y="8446345"/>
            <a:ext cx="0" cy="442454"/>
          </a:xfrm>
          <a:prstGeom prst="line">
            <a:avLst/>
          </a:prstGeom>
          <a:ln w="19050" cap="flat">
            <a:solidFill>
              <a:srgbClr val="FFFFFF"/>
            </a:solidFill>
            <a:prstDash val="solid"/>
            <a:headEnd type="none" w="sm" len="sm"/>
            <a:tailEnd type="none" w="sm" len="sm"/>
          </a:ln>
        </p:spPr>
        <p:txBody>
          <a:bodyPr/>
          <a:lstStyle/>
          <a:p>
            <a:endParaRPr lang="en-US"/>
          </a:p>
        </p:txBody>
      </p:sp>
      <p:sp>
        <p:nvSpPr>
          <p:cNvPr id="6" name="Freeform 6"/>
          <p:cNvSpPr/>
          <p:nvPr/>
        </p:nvSpPr>
        <p:spPr>
          <a:xfrm>
            <a:off x="15957252" y="1600445"/>
            <a:ext cx="2330748" cy="2330748"/>
          </a:xfrm>
          <a:custGeom>
            <a:avLst/>
            <a:gdLst/>
            <a:ahLst/>
            <a:cxnLst/>
            <a:rect l="l" t="t" r="r" b="b"/>
            <a:pathLst>
              <a:path w="2330748" h="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463090" y="6195206"/>
            <a:ext cx="1174273" cy="1174273"/>
          </a:xfrm>
          <a:custGeom>
            <a:avLst/>
            <a:gdLst/>
            <a:ahLst/>
            <a:cxnLst/>
            <a:rect l="l" t="t" r="r" b="b"/>
            <a:pathLst>
              <a:path w="1174273" h="1174273">
                <a:moveTo>
                  <a:pt x="0" y="0"/>
                </a:moveTo>
                <a:lnTo>
                  <a:pt x="1174273" y="0"/>
                </a:lnTo>
                <a:lnTo>
                  <a:pt x="1174273" y="1174273"/>
                </a:lnTo>
                <a:lnTo>
                  <a:pt x="0" y="1174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3517684" y="7369479"/>
            <a:ext cx="3604942" cy="3604942"/>
          </a:xfrm>
          <a:custGeom>
            <a:avLst/>
            <a:gdLst/>
            <a:ahLst/>
            <a:cxnLst/>
            <a:rect l="l" t="t" r="r" b="b"/>
            <a:pathLst>
              <a:path w="3604942" h="3604942">
                <a:moveTo>
                  <a:pt x="0" y="0"/>
                </a:moveTo>
                <a:lnTo>
                  <a:pt x="3604942" y="0"/>
                </a:lnTo>
                <a:lnTo>
                  <a:pt x="3604942" y="3604942"/>
                </a:lnTo>
                <a:lnTo>
                  <a:pt x="0" y="3604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496867" y="5605568"/>
            <a:ext cx="5113505" cy="4237818"/>
          </a:xfrm>
          <a:custGeom>
            <a:avLst/>
            <a:gdLst/>
            <a:ahLst/>
            <a:cxnLst/>
            <a:rect l="l" t="t" r="r" b="b"/>
            <a:pathLst>
              <a:path w="5113505" h="4237818">
                <a:moveTo>
                  <a:pt x="0" y="0"/>
                </a:moveTo>
                <a:lnTo>
                  <a:pt x="5113506" y="0"/>
                </a:lnTo>
                <a:lnTo>
                  <a:pt x="5113506" y="4237818"/>
                </a:lnTo>
                <a:lnTo>
                  <a:pt x="0" y="4237818"/>
                </a:lnTo>
                <a:lnTo>
                  <a:pt x="0" y="0"/>
                </a:lnTo>
                <a:close/>
              </a:path>
            </a:pathLst>
          </a:custGeom>
          <a:blipFill>
            <a:blip r:embed="rId4"/>
            <a:stretch>
              <a:fillRect/>
            </a:stretch>
          </a:blipFill>
        </p:spPr>
        <p:txBody>
          <a:bodyPr/>
          <a:lstStyle/>
          <a:p>
            <a:endParaRPr lang="en-US"/>
          </a:p>
        </p:txBody>
      </p:sp>
      <p:sp>
        <p:nvSpPr>
          <p:cNvPr id="10" name="Freeform 10"/>
          <p:cNvSpPr/>
          <p:nvPr/>
        </p:nvSpPr>
        <p:spPr>
          <a:xfrm>
            <a:off x="11532486" y="4256792"/>
            <a:ext cx="5726814" cy="5594317"/>
          </a:xfrm>
          <a:custGeom>
            <a:avLst/>
            <a:gdLst/>
            <a:ahLst/>
            <a:cxnLst/>
            <a:rect l="l" t="t" r="r" b="b"/>
            <a:pathLst>
              <a:path w="5726814" h="5594317">
                <a:moveTo>
                  <a:pt x="0" y="0"/>
                </a:moveTo>
                <a:lnTo>
                  <a:pt x="5726814" y="0"/>
                </a:lnTo>
                <a:lnTo>
                  <a:pt x="5726814" y="5594317"/>
                </a:lnTo>
                <a:lnTo>
                  <a:pt x="0" y="5594317"/>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1734722" y="2186123"/>
            <a:ext cx="13070005" cy="597456"/>
          </a:xfrm>
          <a:prstGeom prst="rect">
            <a:avLst/>
          </a:prstGeom>
        </p:spPr>
        <p:txBody>
          <a:bodyPr lIns="0" tIns="0" rIns="0" bIns="0" rtlCol="0" anchor="t">
            <a:spAutoFit/>
          </a:bodyPr>
          <a:lstStyle/>
          <a:p>
            <a:pPr algn="l">
              <a:lnSpc>
                <a:spcPts val="2538"/>
              </a:lnSpc>
            </a:pPr>
            <a:r>
              <a:rPr lang="en-US" sz="1575" spc="-4">
                <a:solidFill>
                  <a:srgbClr val="D7E5D8"/>
                </a:solidFill>
                <a:latin typeface="IBM Plex Sans"/>
                <a:ea typeface="IBM Plex Sans"/>
                <a:cs typeface="IBM Plex Sans"/>
                <a:sym typeface="IBM Plex Sans"/>
              </a:rPr>
              <a:t>Supervised learning algorithms are trained on labeled datasets, learning to map inputs to outputs. They are widely used in classification and regression tasks, enabling predictions and decisions based on previous experiences.</a:t>
            </a:r>
          </a:p>
        </p:txBody>
      </p:sp>
      <p:sp>
        <p:nvSpPr>
          <p:cNvPr id="12" name="TextBox 12"/>
          <p:cNvSpPr txBox="1"/>
          <p:nvPr/>
        </p:nvSpPr>
        <p:spPr>
          <a:xfrm>
            <a:off x="2684680" y="3927527"/>
            <a:ext cx="7658374" cy="1458967"/>
          </a:xfrm>
          <a:prstGeom prst="rect">
            <a:avLst/>
          </a:prstGeom>
        </p:spPr>
        <p:txBody>
          <a:bodyPr lIns="0" tIns="0" rIns="0" bIns="0" rtlCol="0" anchor="t">
            <a:spAutoFit/>
          </a:bodyPr>
          <a:lstStyle/>
          <a:p>
            <a:pPr algn="l">
              <a:lnSpc>
                <a:spcPts val="2889"/>
              </a:lnSpc>
            </a:pPr>
            <a:r>
              <a:rPr lang="en-US" sz="1793" b="1" spc="25">
                <a:solidFill>
                  <a:srgbClr val="D7E5D8"/>
                </a:solidFill>
                <a:latin typeface="Amicale Bold"/>
                <a:ea typeface="Amicale Bold"/>
                <a:cs typeface="Amicale Bold"/>
                <a:sym typeface="Amicale Bold"/>
              </a:rPr>
              <a:t>We notice that 'EmployeeCount', 'Over18', 'StandardHours' have only one unique values and 'EmployeeNumber' has 1470 unique values. This features aren't useful for us, So we are going to drop those columns.</a:t>
            </a:r>
          </a:p>
        </p:txBody>
      </p:sp>
      <p:sp>
        <p:nvSpPr>
          <p:cNvPr id="13" name="TextBox 13"/>
          <p:cNvSpPr txBox="1"/>
          <p:nvPr/>
        </p:nvSpPr>
        <p:spPr>
          <a:xfrm>
            <a:off x="2795293" y="3396215"/>
            <a:ext cx="4068760"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UNIQUE COUNTS</a:t>
            </a:r>
          </a:p>
        </p:txBody>
      </p:sp>
      <p:sp>
        <p:nvSpPr>
          <p:cNvPr id="14" name="TextBox 14"/>
          <p:cNvSpPr txBox="1"/>
          <p:nvPr/>
        </p:nvSpPr>
        <p:spPr>
          <a:xfrm>
            <a:off x="1734722" y="3216171"/>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01</a:t>
            </a:r>
          </a:p>
        </p:txBody>
      </p:sp>
      <p:sp>
        <p:nvSpPr>
          <p:cNvPr id="15" name="TextBox 15"/>
          <p:cNvSpPr txBox="1"/>
          <p:nvPr/>
        </p:nvSpPr>
        <p:spPr>
          <a:xfrm>
            <a:off x="10453667" y="3216171"/>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02</a:t>
            </a:r>
          </a:p>
        </p:txBody>
      </p:sp>
      <p:sp>
        <p:nvSpPr>
          <p:cNvPr id="16" name="TextBox 16"/>
          <p:cNvSpPr txBox="1"/>
          <p:nvPr/>
        </p:nvSpPr>
        <p:spPr>
          <a:xfrm>
            <a:off x="11710489" y="3396215"/>
            <a:ext cx="4246763"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CATEGORICAL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677381" y="1059031"/>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EXPLORATORY DATA ANALYSIS</a:t>
            </a:r>
          </a:p>
        </p:txBody>
      </p:sp>
      <p:sp>
        <p:nvSpPr>
          <p:cNvPr id="3" name="AutoShape 3"/>
          <p:cNvSpPr/>
          <p:nvPr/>
        </p:nvSpPr>
        <p:spPr>
          <a:xfrm flipV="1">
            <a:off x="500412" y="62275"/>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V="1">
            <a:off x="500412" y="7053950"/>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AutoShape 5"/>
          <p:cNvSpPr/>
          <p:nvPr/>
        </p:nvSpPr>
        <p:spPr>
          <a:xfrm flipV="1">
            <a:off x="500412" y="8446345"/>
            <a:ext cx="0" cy="442454"/>
          </a:xfrm>
          <a:prstGeom prst="line">
            <a:avLst/>
          </a:prstGeom>
          <a:ln w="19050" cap="flat">
            <a:solidFill>
              <a:srgbClr val="FFFFFF"/>
            </a:solidFill>
            <a:prstDash val="solid"/>
            <a:headEnd type="none" w="sm" len="sm"/>
            <a:tailEnd type="none" w="sm" len="sm"/>
          </a:ln>
        </p:spPr>
        <p:txBody>
          <a:bodyPr/>
          <a:lstStyle/>
          <a:p>
            <a:endParaRPr lang="en-US"/>
          </a:p>
        </p:txBody>
      </p:sp>
      <p:sp>
        <p:nvSpPr>
          <p:cNvPr id="6" name="Freeform 6"/>
          <p:cNvSpPr/>
          <p:nvPr/>
        </p:nvSpPr>
        <p:spPr>
          <a:xfrm>
            <a:off x="15957252" y="1600445"/>
            <a:ext cx="2330748" cy="2330748"/>
          </a:xfrm>
          <a:custGeom>
            <a:avLst/>
            <a:gdLst/>
            <a:ahLst/>
            <a:cxnLst/>
            <a:rect l="l" t="t" r="r" b="b"/>
            <a:pathLst>
              <a:path w="2330748" h="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463090" y="6195206"/>
            <a:ext cx="1174273" cy="1174273"/>
          </a:xfrm>
          <a:custGeom>
            <a:avLst/>
            <a:gdLst/>
            <a:ahLst/>
            <a:cxnLst/>
            <a:rect l="l" t="t" r="r" b="b"/>
            <a:pathLst>
              <a:path w="1174273" h="1174273">
                <a:moveTo>
                  <a:pt x="0" y="0"/>
                </a:moveTo>
                <a:lnTo>
                  <a:pt x="1174273" y="0"/>
                </a:lnTo>
                <a:lnTo>
                  <a:pt x="1174273" y="1174273"/>
                </a:lnTo>
                <a:lnTo>
                  <a:pt x="0" y="1174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3517684" y="7369479"/>
            <a:ext cx="3604942" cy="3604942"/>
          </a:xfrm>
          <a:custGeom>
            <a:avLst/>
            <a:gdLst/>
            <a:ahLst/>
            <a:cxnLst/>
            <a:rect l="l" t="t" r="r" b="b"/>
            <a:pathLst>
              <a:path w="3604942" h="3604942">
                <a:moveTo>
                  <a:pt x="0" y="0"/>
                </a:moveTo>
                <a:lnTo>
                  <a:pt x="3604942" y="0"/>
                </a:lnTo>
                <a:lnTo>
                  <a:pt x="3604942" y="3604942"/>
                </a:lnTo>
                <a:lnTo>
                  <a:pt x="0" y="3604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2274131" y="4352922"/>
            <a:ext cx="5995482" cy="4403186"/>
          </a:xfrm>
          <a:custGeom>
            <a:avLst/>
            <a:gdLst/>
            <a:ahLst/>
            <a:cxnLst/>
            <a:rect l="l" t="t" r="r" b="b"/>
            <a:pathLst>
              <a:path w="5995482" h="4403186">
                <a:moveTo>
                  <a:pt x="0" y="0"/>
                </a:moveTo>
                <a:lnTo>
                  <a:pt x="5995483" y="0"/>
                </a:lnTo>
                <a:lnTo>
                  <a:pt x="5995483" y="4403186"/>
                </a:lnTo>
                <a:lnTo>
                  <a:pt x="0" y="4403186"/>
                </a:lnTo>
                <a:lnTo>
                  <a:pt x="0" y="0"/>
                </a:lnTo>
                <a:close/>
              </a:path>
            </a:pathLst>
          </a:custGeom>
          <a:blipFill>
            <a:blip r:embed="rId4"/>
            <a:stretch>
              <a:fillRect/>
            </a:stretch>
          </a:blipFill>
        </p:spPr>
        <p:txBody>
          <a:bodyPr/>
          <a:lstStyle/>
          <a:p>
            <a:endParaRPr lang="en-US"/>
          </a:p>
        </p:txBody>
      </p:sp>
      <p:sp>
        <p:nvSpPr>
          <p:cNvPr id="10" name="Freeform 10"/>
          <p:cNvSpPr/>
          <p:nvPr/>
        </p:nvSpPr>
        <p:spPr>
          <a:xfrm>
            <a:off x="10294023" y="4290492"/>
            <a:ext cx="6320698" cy="4598308"/>
          </a:xfrm>
          <a:custGeom>
            <a:avLst/>
            <a:gdLst/>
            <a:ahLst/>
            <a:cxnLst/>
            <a:rect l="l" t="t" r="r" b="b"/>
            <a:pathLst>
              <a:path w="6320698" h="4598308">
                <a:moveTo>
                  <a:pt x="0" y="0"/>
                </a:moveTo>
                <a:lnTo>
                  <a:pt x="6320698" y="0"/>
                </a:lnTo>
                <a:lnTo>
                  <a:pt x="6320698" y="4598307"/>
                </a:lnTo>
                <a:lnTo>
                  <a:pt x="0" y="4598307"/>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2795293" y="3396215"/>
            <a:ext cx="4068760"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NUMERICAL FEATURES</a:t>
            </a:r>
          </a:p>
        </p:txBody>
      </p:sp>
      <p:sp>
        <p:nvSpPr>
          <p:cNvPr id="12" name="TextBox 12"/>
          <p:cNvSpPr txBox="1"/>
          <p:nvPr/>
        </p:nvSpPr>
        <p:spPr>
          <a:xfrm>
            <a:off x="1734722" y="3216171"/>
            <a:ext cx="1078819" cy="987970"/>
          </a:xfrm>
          <a:prstGeom prst="rect">
            <a:avLst/>
          </a:prstGeom>
        </p:spPr>
        <p:txBody>
          <a:bodyPr lIns="0" tIns="0" rIns="0" bIns="0" rtlCol="0" anchor="t">
            <a:spAutoFit/>
          </a:bodyPr>
          <a:lstStyle/>
          <a:p>
            <a:pPr algn="l">
              <a:lnSpc>
                <a:spcPts val="8125"/>
              </a:lnSpc>
            </a:pPr>
            <a:r>
              <a:rPr lang="en-US" sz="5527" b="1">
                <a:solidFill>
                  <a:srgbClr val="9CD52C"/>
                </a:solidFill>
                <a:latin typeface="Montserrat Ultra-Bold"/>
                <a:ea typeface="Montserrat Ultra-Bold"/>
                <a:cs typeface="Montserrat Ultra-Bold"/>
                <a:sym typeface="Montserrat Ultra-Bold"/>
              </a:rPr>
              <a:t>03</a:t>
            </a:r>
          </a:p>
        </p:txBody>
      </p:sp>
      <p:sp>
        <p:nvSpPr>
          <p:cNvPr id="13" name="TextBox 13"/>
          <p:cNvSpPr txBox="1"/>
          <p:nvPr/>
        </p:nvSpPr>
        <p:spPr>
          <a:xfrm>
            <a:off x="10453667" y="3216171"/>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04</a:t>
            </a:r>
          </a:p>
        </p:txBody>
      </p:sp>
      <p:sp>
        <p:nvSpPr>
          <p:cNvPr id="14" name="TextBox 14"/>
          <p:cNvSpPr txBox="1"/>
          <p:nvPr/>
        </p:nvSpPr>
        <p:spPr>
          <a:xfrm>
            <a:off x="11710489" y="3396215"/>
            <a:ext cx="3865969"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MISSING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677381" y="1059031"/>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EXPLORATORY DATA ANALYSIS</a:t>
            </a:r>
          </a:p>
        </p:txBody>
      </p:sp>
      <p:sp>
        <p:nvSpPr>
          <p:cNvPr id="3" name="AutoShape 3"/>
          <p:cNvSpPr/>
          <p:nvPr/>
        </p:nvSpPr>
        <p:spPr>
          <a:xfrm flipV="1">
            <a:off x="500412" y="62275"/>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V="1">
            <a:off x="500412" y="7053950"/>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AutoShape 5"/>
          <p:cNvSpPr/>
          <p:nvPr/>
        </p:nvSpPr>
        <p:spPr>
          <a:xfrm flipV="1">
            <a:off x="500412" y="8446345"/>
            <a:ext cx="0" cy="442454"/>
          </a:xfrm>
          <a:prstGeom prst="line">
            <a:avLst/>
          </a:prstGeom>
          <a:ln w="19050" cap="flat">
            <a:solidFill>
              <a:srgbClr val="FFFFFF"/>
            </a:solidFill>
            <a:prstDash val="solid"/>
            <a:headEnd type="none" w="sm" len="sm"/>
            <a:tailEnd type="none" w="sm" len="sm"/>
          </a:ln>
        </p:spPr>
        <p:txBody>
          <a:bodyPr/>
          <a:lstStyle/>
          <a:p>
            <a:endParaRPr lang="en-US"/>
          </a:p>
        </p:txBody>
      </p:sp>
      <p:sp>
        <p:nvSpPr>
          <p:cNvPr id="6" name="Freeform 6"/>
          <p:cNvSpPr/>
          <p:nvPr/>
        </p:nvSpPr>
        <p:spPr>
          <a:xfrm>
            <a:off x="15957252" y="1600445"/>
            <a:ext cx="2330748" cy="2330748"/>
          </a:xfrm>
          <a:custGeom>
            <a:avLst/>
            <a:gdLst/>
            <a:ahLst/>
            <a:cxnLst/>
            <a:rect l="l" t="t" r="r" b="b"/>
            <a:pathLst>
              <a:path w="2330748" h="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463090" y="6195206"/>
            <a:ext cx="1174273" cy="1174273"/>
          </a:xfrm>
          <a:custGeom>
            <a:avLst/>
            <a:gdLst/>
            <a:ahLst/>
            <a:cxnLst/>
            <a:rect l="l" t="t" r="r" b="b"/>
            <a:pathLst>
              <a:path w="1174273" h="1174273">
                <a:moveTo>
                  <a:pt x="0" y="0"/>
                </a:moveTo>
                <a:lnTo>
                  <a:pt x="1174273" y="0"/>
                </a:lnTo>
                <a:lnTo>
                  <a:pt x="1174273" y="1174273"/>
                </a:lnTo>
                <a:lnTo>
                  <a:pt x="0" y="1174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3517684" y="7369479"/>
            <a:ext cx="3604942" cy="3604942"/>
          </a:xfrm>
          <a:custGeom>
            <a:avLst/>
            <a:gdLst/>
            <a:ahLst/>
            <a:cxnLst/>
            <a:rect l="l" t="t" r="r" b="b"/>
            <a:pathLst>
              <a:path w="3604942" h="3604942">
                <a:moveTo>
                  <a:pt x="0" y="0"/>
                </a:moveTo>
                <a:lnTo>
                  <a:pt x="3604942" y="0"/>
                </a:lnTo>
                <a:lnTo>
                  <a:pt x="3604942" y="3604942"/>
                </a:lnTo>
                <a:lnTo>
                  <a:pt x="0" y="3604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0101602" y="4410071"/>
            <a:ext cx="7157698" cy="4379313"/>
          </a:xfrm>
          <a:custGeom>
            <a:avLst/>
            <a:gdLst/>
            <a:ahLst/>
            <a:cxnLst/>
            <a:rect l="l" t="t" r="r" b="b"/>
            <a:pathLst>
              <a:path w="7157698" h="4379313">
                <a:moveTo>
                  <a:pt x="0" y="0"/>
                </a:moveTo>
                <a:lnTo>
                  <a:pt x="7157698" y="0"/>
                </a:lnTo>
                <a:lnTo>
                  <a:pt x="7157698" y="4379313"/>
                </a:lnTo>
                <a:lnTo>
                  <a:pt x="0" y="4379313"/>
                </a:lnTo>
                <a:lnTo>
                  <a:pt x="0" y="0"/>
                </a:lnTo>
                <a:close/>
              </a:path>
            </a:pathLst>
          </a:custGeom>
          <a:blipFill>
            <a:blip r:embed="rId4"/>
            <a:stretch>
              <a:fillRect/>
            </a:stretch>
          </a:blipFill>
        </p:spPr>
        <p:txBody>
          <a:bodyPr/>
          <a:lstStyle/>
          <a:p>
            <a:endParaRPr lang="en-US"/>
          </a:p>
        </p:txBody>
      </p:sp>
      <p:sp>
        <p:nvSpPr>
          <p:cNvPr id="10" name="Freeform 10"/>
          <p:cNvSpPr/>
          <p:nvPr/>
        </p:nvSpPr>
        <p:spPr>
          <a:xfrm>
            <a:off x="1734722" y="4410071"/>
            <a:ext cx="7147369" cy="4379313"/>
          </a:xfrm>
          <a:custGeom>
            <a:avLst/>
            <a:gdLst/>
            <a:ahLst/>
            <a:cxnLst/>
            <a:rect l="l" t="t" r="r" b="b"/>
            <a:pathLst>
              <a:path w="7147369" h="4379313">
                <a:moveTo>
                  <a:pt x="0" y="0"/>
                </a:moveTo>
                <a:lnTo>
                  <a:pt x="7147369" y="0"/>
                </a:lnTo>
                <a:lnTo>
                  <a:pt x="7147369" y="4379313"/>
                </a:lnTo>
                <a:lnTo>
                  <a:pt x="0" y="4379313"/>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2795293" y="3396215"/>
            <a:ext cx="4068760"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AGE</a:t>
            </a:r>
          </a:p>
        </p:txBody>
      </p:sp>
      <p:sp>
        <p:nvSpPr>
          <p:cNvPr id="12" name="TextBox 12"/>
          <p:cNvSpPr txBox="1"/>
          <p:nvPr/>
        </p:nvSpPr>
        <p:spPr>
          <a:xfrm>
            <a:off x="1734722" y="3216171"/>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05</a:t>
            </a:r>
          </a:p>
        </p:txBody>
      </p:sp>
      <p:sp>
        <p:nvSpPr>
          <p:cNvPr id="13" name="TextBox 13"/>
          <p:cNvSpPr txBox="1"/>
          <p:nvPr/>
        </p:nvSpPr>
        <p:spPr>
          <a:xfrm>
            <a:off x="10453667" y="3216171"/>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06</a:t>
            </a:r>
          </a:p>
        </p:txBody>
      </p:sp>
      <p:sp>
        <p:nvSpPr>
          <p:cNvPr id="14" name="TextBox 14"/>
          <p:cNvSpPr txBox="1"/>
          <p:nvPr/>
        </p:nvSpPr>
        <p:spPr>
          <a:xfrm>
            <a:off x="11710489" y="3396215"/>
            <a:ext cx="3865969"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SALARY HIKE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677381" y="1059031"/>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EXPLORATORY DATA ANALYSIS</a:t>
            </a:r>
          </a:p>
        </p:txBody>
      </p:sp>
      <p:sp>
        <p:nvSpPr>
          <p:cNvPr id="3" name="AutoShape 3"/>
          <p:cNvSpPr/>
          <p:nvPr/>
        </p:nvSpPr>
        <p:spPr>
          <a:xfrm flipV="1">
            <a:off x="500412" y="62275"/>
            <a:ext cx="0" cy="649224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V="1">
            <a:off x="500412" y="7053950"/>
            <a:ext cx="0" cy="96012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AutoShape 5"/>
          <p:cNvSpPr/>
          <p:nvPr/>
        </p:nvSpPr>
        <p:spPr>
          <a:xfrm flipV="1">
            <a:off x="500412" y="8446345"/>
            <a:ext cx="0" cy="442454"/>
          </a:xfrm>
          <a:prstGeom prst="line">
            <a:avLst/>
          </a:prstGeom>
          <a:ln w="19050" cap="flat">
            <a:solidFill>
              <a:srgbClr val="FFFFFF"/>
            </a:solidFill>
            <a:prstDash val="solid"/>
            <a:headEnd type="none" w="sm" len="sm"/>
            <a:tailEnd type="none" w="sm" len="sm"/>
          </a:ln>
        </p:spPr>
        <p:txBody>
          <a:bodyPr/>
          <a:lstStyle/>
          <a:p>
            <a:endParaRPr lang="en-US"/>
          </a:p>
        </p:txBody>
      </p:sp>
      <p:sp>
        <p:nvSpPr>
          <p:cNvPr id="6" name="Freeform 6"/>
          <p:cNvSpPr/>
          <p:nvPr/>
        </p:nvSpPr>
        <p:spPr>
          <a:xfrm>
            <a:off x="15957252" y="1600445"/>
            <a:ext cx="2330748" cy="2330748"/>
          </a:xfrm>
          <a:custGeom>
            <a:avLst/>
            <a:gdLst/>
            <a:ahLst/>
            <a:cxnLst/>
            <a:rect l="l" t="t" r="r" b="b"/>
            <a:pathLst>
              <a:path w="2330748" h="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6463090" y="6195206"/>
            <a:ext cx="1174273" cy="1174273"/>
          </a:xfrm>
          <a:custGeom>
            <a:avLst/>
            <a:gdLst/>
            <a:ahLst/>
            <a:cxnLst/>
            <a:rect l="l" t="t" r="r" b="b"/>
            <a:pathLst>
              <a:path w="1174273" h="1174273">
                <a:moveTo>
                  <a:pt x="0" y="0"/>
                </a:moveTo>
                <a:lnTo>
                  <a:pt x="1174273" y="0"/>
                </a:lnTo>
                <a:lnTo>
                  <a:pt x="1174273" y="1174273"/>
                </a:lnTo>
                <a:lnTo>
                  <a:pt x="0" y="1174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3517684" y="7369479"/>
            <a:ext cx="3604942" cy="3604942"/>
          </a:xfrm>
          <a:custGeom>
            <a:avLst/>
            <a:gdLst/>
            <a:ahLst/>
            <a:cxnLst/>
            <a:rect l="l" t="t" r="r" b="b"/>
            <a:pathLst>
              <a:path w="3604942" h="3604942">
                <a:moveTo>
                  <a:pt x="0" y="0"/>
                </a:moveTo>
                <a:lnTo>
                  <a:pt x="3604942" y="0"/>
                </a:lnTo>
                <a:lnTo>
                  <a:pt x="3604942" y="3604942"/>
                </a:lnTo>
                <a:lnTo>
                  <a:pt x="0" y="3604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734722" y="4428134"/>
            <a:ext cx="6940829" cy="4252762"/>
          </a:xfrm>
          <a:custGeom>
            <a:avLst/>
            <a:gdLst/>
            <a:ahLst/>
            <a:cxnLst/>
            <a:rect l="l" t="t" r="r" b="b"/>
            <a:pathLst>
              <a:path w="6940829" h="4252762">
                <a:moveTo>
                  <a:pt x="0" y="0"/>
                </a:moveTo>
                <a:lnTo>
                  <a:pt x="6940829" y="0"/>
                </a:lnTo>
                <a:lnTo>
                  <a:pt x="6940829" y="4252762"/>
                </a:lnTo>
                <a:lnTo>
                  <a:pt x="0" y="4252762"/>
                </a:lnTo>
                <a:lnTo>
                  <a:pt x="0" y="0"/>
                </a:lnTo>
                <a:close/>
              </a:path>
            </a:pathLst>
          </a:custGeom>
          <a:blipFill>
            <a:blip r:embed="rId4"/>
            <a:stretch>
              <a:fillRect/>
            </a:stretch>
          </a:blipFill>
        </p:spPr>
        <p:txBody>
          <a:bodyPr/>
          <a:lstStyle/>
          <a:p>
            <a:endParaRPr lang="en-US"/>
          </a:p>
        </p:txBody>
      </p:sp>
      <p:sp>
        <p:nvSpPr>
          <p:cNvPr id="10" name="Freeform 10"/>
          <p:cNvSpPr/>
          <p:nvPr/>
        </p:nvSpPr>
        <p:spPr>
          <a:xfrm>
            <a:off x="10318471" y="4428134"/>
            <a:ext cx="6940829" cy="4252762"/>
          </a:xfrm>
          <a:custGeom>
            <a:avLst/>
            <a:gdLst/>
            <a:ahLst/>
            <a:cxnLst/>
            <a:rect l="l" t="t" r="r" b="b"/>
            <a:pathLst>
              <a:path w="6940829" h="4252762">
                <a:moveTo>
                  <a:pt x="0" y="0"/>
                </a:moveTo>
                <a:lnTo>
                  <a:pt x="6940829" y="0"/>
                </a:lnTo>
                <a:lnTo>
                  <a:pt x="6940829" y="4252762"/>
                </a:lnTo>
                <a:lnTo>
                  <a:pt x="0" y="4252762"/>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2795293" y="3396215"/>
            <a:ext cx="4068760"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MONTHLY INCOME</a:t>
            </a:r>
          </a:p>
        </p:txBody>
      </p:sp>
      <p:sp>
        <p:nvSpPr>
          <p:cNvPr id="12" name="TextBox 12"/>
          <p:cNvSpPr txBox="1"/>
          <p:nvPr/>
        </p:nvSpPr>
        <p:spPr>
          <a:xfrm>
            <a:off x="1734722" y="3216171"/>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07</a:t>
            </a:r>
          </a:p>
        </p:txBody>
      </p:sp>
      <p:sp>
        <p:nvSpPr>
          <p:cNvPr id="13" name="TextBox 13"/>
          <p:cNvSpPr txBox="1"/>
          <p:nvPr/>
        </p:nvSpPr>
        <p:spPr>
          <a:xfrm>
            <a:off x="10453667" y="3216171"/>
            <a:ext cx="1078819" cy="987970"/>
          </a:xfrm>
          <a:prstGeom prst="rect">
            <a:avLst/>
          </a:prstGeom>
        </p:spPr>
        <p:txBody>
          <a:bodyPr lIns="0" tIns="0" rIns="0" bIns="0" rtlCol="0" anchor="t">
            <a:spAutoFit/>
          </a:bodyPr>
          <a:lstStyle/>
          <a:p>
            <a:pPr algn="l">
              <a:lnSpc>
                <a:spcPts val="8125"/>
              </a:lnSpc>
            </a:pPr>
            <a:r>
              <a:rPr lang="en-US" sz="5527" b="1" dirty="0">
                <a:solidFill>
                  <a:srgbClr val="9CD52C"/>
                </a:solidFill>
                <a:latin typeface="Montserrat Ultra-Bold"/>
                <a:ea typeface="Montserrat Ultra-Bold"/>
                <a:cs typeface="Montserrat Ultra-Bold"/>
                <a:sym typeface="Montserrat Ultra-Bold"/>
              </a:rPr>
              <a:t>08</a:t>
            </a:r>
          </a:p>
        </p:txBody>
      </p:sp>
      <p:sp>
        <p:nvSpPr>
          <p:cNvPr id="14" name="TextBox 14"/>
          <p:cNvSpPr txBox="1"/>
          <p:nvPr/>
        </p:nvSpPr>
        <p:spPr>
          <a:xfrm>
            <a:off x="11710489" y="3396215"/>
            <a:ext cx="3865969" cy="417553"/>
          </a:xfrm>
          <a:prstGeom prst="rect">
            <a:avLst/>
          </a:prstGeom>
        </p:spPr>
        <p:txBody>
          <a:bodyPr lIns="0" tIns="0" rIns="0" bIns="0" rtlCol="0" anchor="t">
            <a:spAutoFit/>
          </a:bodyPr>
          <a:lstStyle/>
          <a:p>
            <a:pPr algn="l">
              <a:lnSpc>
                <a:spcPts val="3435"/>
              </a:lnSpc>
            </a:pPr>
            <a:r>
              <a:rPr lang="en-US" sz="2664" b="1" spc="26">
                <a:solidFill>
                  <a:srgbClr val="B7EE4A"/>
                </a:solidFill>
                <a:latin typeface="IBM Plex Sans Bold"/>
                <a:ea typeface="IBM Plex Sans Bold"/>
                <a:cs typeface="IBM Plex Sans Bold"/>
                <a:sym typeface="IBM Plex Sans Bold"/>
              </a:rPr>
              <a:t>YEARS AT COMPANY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14604">
                <a:alpha val="100000"/>
              </a:srgbClr>
            </a:gs>
            <a:gs pos="100000">
              <a:srgbClr val="010811">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5828930" y="7566145"/>
            <a:ext cx="3710806" cy="3710806"/>
          </a:xfrm>
          <a:custGeom>
            <a:avLst/>
            <a:gdLst/>
            <a:ahLst/>
            <a:cxnLst/>
            <a:rect l="l" t="t" r="r" b="b"/>
            <a:pathLst>
              <a:path w="3710806" h="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AutoShape 3"/>
          <p:cNvSpPr/>
          <p:nvPr/>
        </p:nvSpPr>
        <p:spPr>
          <a:xfrm flipH="1">
            <a:off x="0" y="9676538"/>
            <a:ext cx="16463090" cy="0"/>
          </a:xfrm>
          <a:prstGeom prst="line">
            <a:avLst/>
          </a:prstGeom>
          <a:ln w="19050" cap="flat">
            <a:solidFill>
              <a:srgbClr val="FFFFFF"/>
            </a:solidFill>
            <a:prstDash val="solid"/>
            <a:headEnd type="none" w="sm" len="sm"/>
            <a:tailEnd type="none" w="sm" len="sm"/>
          </a:ln>
        </p:spPr>
        <p:txBody>
          <a:bodyPr/>
          <a:lstStyle/>
          <a:p>
            <a:endParaRPr lang="en-US"/>
          </a:p>
        </p:txBody>
      </p:sp>
      <p:sp>
        <p:nvSpPr>
          <p:cNvPr id="4" name="AutoShape 4"/>
          <p:cNvSpPr/>
          <p:nvPr/>
        </p:nvSpPr>
        <p:spPr>
          <a:xfrm flipH="1">
            <a:off x="17050227" y="9667013"/>
            <a:ext cx="960120" cy="0"/>
          </a:xfrm>
          <a:prstGeom prst="line">
            <a:avLst/>
          </a:prstGeom>
          <a:ln w="19050" cap="flat">
            <a:solidFill>
              <a:srgbClr val="FFFFFF"/>
            </a:solidFill>
            <a:prstDash val="solid"/>
            <a:headEnd type="none" w="sm" len="sm"/>
            <a:tailEnd type="none" w="sm" len="sm"/>
          </a:ln>
        </p:spPr>
        <p:txBody>
          <a:bodyPr/>
          <a:lstStyle/>
          <a:p>
            <a:endParaRPr lang="en-US"/>
          </a:p>
        </p:txBody>
      </p:sp>
      <p:sp>
        <p:nvSpPr>
          <p:cNvPr id="5" name="Freeform 5"/>
          <p:cNvSpPr/>
          <p:nvPr/>
        </p:nvSpPr>
        <p:spPr>
          <a:xfrm>
            <a:off x="768987" y="5669251"/>
            <a:ext cx="634107" cy="634107"/>
          </a:xfrm>
          <a:custGeom>
            <a:avLst/>
            <a:gdLst/>
            <a:ahLst/>
            <a:cxnLst/>
            <a:rect l="l" t="t" r="r" b="b"/>
            <a:pathLst>
              <a:path w="634107" h="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923925"/>
            <a:ext cx="15445245" cy="908655"/>
          </a:xfrm>
          <a:prstGeom prst="rect">
            <a:avLst/>
          </a:prstGeom>
        </p:spPr>
        <p:txBody>
          <a:bodyPr lIns="0" tIns="0" rIns="0" bIns="0" rtlCol="0" anchor="t">
            <a:spAutoFit/>
          </a:bodyPr>
          <a:lstStyle/>
          <a:p>
            <a:pPr algn="l">
              <a:lnSpc>
                <a:spcPts val="7351"/>
              </a:lnSpc>
            </a:pPr>
            <a:r>
              <a:rPr lang="en-US" sz="5876" b="1" spc="-17">
                <a:solidFill>
                  <a:srgbClr val="D7E5D8"/>
                </a:solidFill>
                <a:latin typeface="IBM Plex Sans Bold"/>
                <a:ea typeface="IBM Plex Sans Bold"/>
                <a:cs typeface="IBM Plex Sans Bold"/>
                <a:sym typeface="IBM Plex Sans Bold"/>
              </a:rPr>
              <a:t>EDA CONCLUSIONS</a:t>
            </a:r>
          </a:p>
        </p:txBody>
      </p:sp>
      <p:sp>
        <p:nvSpPr>
          <p:cNvPr id="7" name="TextBox 7"/>
          <p:cNvSpPr txBox="1"/>
          <p:nvPr/>
        </p:nvSpPr>
        <p:spPr>
          <a:xfrm>
            <a:off x="1028700" y="1570066"/>
            <a:ext cx="14655603" cy="7688234"/>
          </a:xfrm>
          <a:prstGeom prst="rect">
            <a:avLst/>
          </a:prstGeom>
        </p:spPr>
        <p:txBody>
          <a:bodyPr lIns="0" tIns="0" rIns="0" bIns="0" rtlCol="0" anchor="t">
            <a:spAutoFit/>
          </a:bodyPr>
          <a:lstStyle/>
          <a:p>
            <a:pPr algn="l">
              <a:lnSpc>
                <a:spcPts val="4067"/>
              </a:lnSpc>
            </a:pPr>
            <a:endParaRPr/>
          </a:p>
          <a:p>
            <a:pPr marL="545121" lvl="1" indent="-272560" algn="l">
              <a:lnSpc>
                <a:spcPts val="4067"/>
              </a:lnSpc>
              <a:buFont typeface="Arial"/>
              <a:buChar char="•"/>
            </a:pPr>
            <a:r>
              <a:rPr lang="en-US" sz="2524" spc="-7">
                <a:solidFill>
                  <a:srgbClr val="D7E5D8"/>
                </a:solidFill>
                <a:latin typeface="IBM Plex Sans"/>
                <a:ea typeface="IBM Plex Sans"/>
                <a:cs typeface="IBM Plex Sans"/>
                <a:sym typeface="IBM Plex Sans"/>
              </a:rPr>
              <a:t>The workers with low</a:t>
            </a:r>
            <a:r>
              <a:rPr lang="en-US" sz="2524" b="1" spc="-7">
                <a:solidFill>
                  <a:srgbClr val="D7E5D8"/>
                </a:solidFill>
                <a:latin typeface="IBM Plex Sans Bold"/>
                <a:ea typeface="IBM Plex Sans Bold"/>
                <a:cs typeface="IBM Plex Sans Bold"/>
                <a:sym typeface="IBM Plex Sans Bold"/>
              </a:rPr>
              <a:t> JobLevel, MonthlyIncome, YearAtCompany, and TotalWorkingYears </a:t>
            </a:r>
            <a:r>
              <a:rPr lang="en-US" sz="2524" spc="-7">
                <a:solidFill>
                  <a:srgbClr val="D7E5D8"/>
                </a:solidFill>
                <a:latin typeface="IBM Plex Sans"/>
                <a:ea typeface="IBM Plex Sans"/>
                <a:cs typeface="IBM Plex Sans"/>
                <a:sym typeface="IBM Plex Sans"/>
              </a:rPr>
              <a:t>are</a:t>
            </a:r>
            <a:r>
              <a:rPr lang="en-US" sz="2524" b="1" spc="-7">
                <a:solidFill>
                  <a:srgbClr val="D7E5D8"/>
                </a:solidFill>
                <a:latin typeface="IBM Plex Sans Bold"/>
                <a:ea typeface="IBM Plex Sans Bold"/>
                <a:cs typeface="IBM Plex Sans Bold"/>
                <a:sym typeface="IBM Plex Sans Bold"/>
              </a:rPr>
              <a:t> </a:t>
            </a:r>
            <a:r>
              <a:rPr lang="en-US" sz="2524" spc="-7">
                <a:solidFill>
                  <a:srgbClr val="D7E5D8"/>
                </a:solidFill>
                <a:latin typeface="IBM Plex Sans"/>
                <a:ea typeface="IBM Plex Sans"/>
                <a:cs typeface="IBM Plex Sans"/>
                <a:sym typeface="IBM Plex Sans"/>
              </a:rPr>
              <a:t>more likely to quit there jobs.</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BusinessTravel : </a:t>
            </a:r>
            <a:r>
              <a:rPr lang="en-US" sz="2524" spc="-7">
                <a:solidFill>
                  <a:srgbClr val="D7E5D8"/>
                </a:solidFill>
                <a:latin typeface="IBM Plex Sans"/>
                <a:ea typeface="IBM Plex Sans"/>
                <a:cs typeface="IBM Plex Sans"/>
                <a:sym typeface="IBM Plex Sans"/>
              </a:rPr>
              <a:t>The workers who travel alot are more likely to quit then other employees.</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Department : </a:t>
            </a:r>
            <a:r>
              <a:rPr lang="en-US" sz="2524" spc="-7">
                <a:solidFill>
                  <a:srgbClr val="D7E5D8"/>
                </a:solidFill>
                <a:latin typeface="IBM Plex Sans"/>
                <a:ea typeface="IBM Plex Sans"/>
                <a:cs typeface="IBM Plex Sans"/>
                <a:sym typeface="IBM Plex Sans"/>
              </a:rPr>
              <a:t>The worker in Research &amp; Development are more likely to stay then the workers on other departement.</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EducationField : </a:t>
            </a:r>
            <a:r>
              <a:rPr lang="en-US" sz="2524" spc="-7">
                <a:solidFill>
                  <a:srgbClr val="D7E5D8"/>
                </a:solidFill>
                <a:latin typeface="IBM Plex Sans"/>
                <a:ea typeface="IBM Plex Sans"/>
                <a:cs typeface="IBM Plex Sans"/>
                <a:sym typeface="IBM Plex Sans"/>
              </a:rPr>
              <a:t>The workers with Human Resources and Technical Degree are more likely to quit then employees from other fields of educations.</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Gender : </a:t>
            </a:r>
            <a:r>
              <a:rPr lang="en-US" sz="2524" spc="-7">
                <a:solidFill>
                  <a:srgbClr val="D7E5D8"/>
                </a:solidFill>
                <a:latin typeface="IBM Plex Sans"/>
                <a:ea typeface="IBM Plex Sans"/>
                <a:cs typeface="IBM Plex Sans"/>
                <a:sym typeface="IBM Plex Sans"/>
              </a:rPr>
              <a:t>The Male are more likely to quit.</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JobRole : </a:t>
            </a:r>
            <a:r>
              <a:rPr lang="en-US" sz="2524" spc="-7">
                <a:solidFill>
                  <a:srgbClr val="D7E5D8"/>
                </a:solidFill>
                <a:latin typeface="IBM Plex Sans"/>
                <a:ea typeface="IBM Plex Sans"/>
                <a:cs typeface="IBM Plex Sans"/>
                <a:sym typeface="IBM Plex Sans"/>
              </a:rPr>
              <a:t>The workers in Laboratory Technician, Sales Representative, and Human Resources are more likely to quit the workers in other positions.</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MaritalStatus : </a:t>
            </a:r>
            <a:r>
              <a:rPr lang="en-US" sz="2524" spc="-7">
                <a:solidFill>
                  <a:srgbClr val="D7E5D8"/>
                </a:solidFill>
                <a:latin typeface="IBM Plex Sans"/>
                <a:ea typeface="IBM Plex Sans"/>
                <a:cs typeface="IBM Plex Sans"/>
                <a:sym typeface="IBM Plex Sans"/>
              </a:rPr>
              <a:t>The workers who have Single marital status are more likely to quit the Married, and Divorced.</a:t>
            </a:r>
          </a:p>
          <a:p>
            <a:pPr marL="545121" lvl="1" indent="-272560" algn="l">
              <a:lnSpc>
                <a:spcPts val="4067"/>
              </a:lnSpc>
              <a:buFont typeface="Arial"/>
              <a:buChar char="•"/>
            </a:pPr>
            <a:r>
              <a:rPr lang="en-US" sz="2524" b="1" spc="-7">
                <a:solidFill>
                  <a:srgbClr val="D7E5D8"/>
                </a:solidFill>
                <a:latin typeface="IBM Plex Sans Bold"/>
                <a:ea typeface="IBM Plex Sans Bold"/>
                <a:cs typeface="IBM Plex Sans Bold"/>
                <a:sym typeface="IBM Plex Sans Bold"/>
              </a:rPr>
              <a:t>OverTime : </a:t>
            </a:r>
            <a:r>
              <a:rPr lang="en-US" sz="2524" spc="-7">
                <a:solidFill>
                  <a:srgbClr val="D7E5D8"/>
                </a:solidFill>
                <a:latin typeface="IBM Plex Sans"/>
                <a:ea typeface="IBM Plex Sans"/>
                <a:cs typeface="IBM Plex Sans"/>
                <a:sym typeface="IBM Plex Sans"/>
              </a:rPr>
              <a:t>The workers who work more hours are likely to quit then others.</a:t>
            </a:r>
          </a:p>
          <a:p>
            <a:pPr algn="l">
              <a:lnSpc>
                <a:spcPts val="4067"/>
              </a:lnSpc>
            </a:pPr>
            <a:endParaRPr lang="en-US" sz="2524" spc="-7">
              <a:solidFill>
                <a:srgbClr val="D7E5D8"/>
              </a:solidFill>
              <a:latin typeface="IBM Plex Sans"/>
              <a:ea typeface="IBM Plex Sans"/>
              <a:cs typeface="IBM Plex Sans"/>
              <a:sym typeface="IBM Plex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1148</Words>
  <Application>Microsoft Macintosh PowerPoint</Application>
  <PresentationFormat>Custom</PresentationFormat>
  <Paragraphs>227</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IBM Plex Sans Bold</vt:lpstr>
      <vt:lpstr>IBM Plex Sans</vt:lpstr>
      <vt:lpstr>Calibri</vt:lpstr>
      <vt:lpstr>Amicale Light</vt:lpstr>
      <vt:lpstr>Amicale Bold</vt:lpstr>
      <vt:lpstr>Aptos</vt:lpstr>
      <vt:lpstr>Arial</vt:lpstr>
      <vt:lpstr>Amicale</vt:lpstr>
      <vt:lpstr>Montserrat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Dark Photo-centric Machine Learning Presentation</dc:title>
  <cp:lastModifiedBy>Keerthi Anand Sangeetha Rajan</cp:lastModifiedBy>
  <cp:revision>2</cp:revision>
  <dcterms:created xsi:type="dcterms:W3CDTF">2006-08-16T00:00:00Z</dcterms:created>
  <dcterms:modified xsi:type="dcterms:W3CDTF">2025-03-04T02:12:04Z</dcterms:modified>
  <dc:identifier>DAGgtCXCLRE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2025-03-04T02:12:00Z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9f47d32a-712c-453e-bae8-27ad3286e13e</vt:lpwstr>
  </property>
  <property fmtid="{D5CDD505-2E9C-101B-9397-08002B2CF9AE}" pid="8" name="MSIP_Label_4044bd30-2ed7-4c9d-9d12-46200872a97b_ContentBits">
    <vt:lpwstr>0</vt:lpwstr>
  </property>
  <property fmtid="{D5CDD505-2E9C-101B-9397-08002B2CF9AE}" pid="9" name="MSIP_Label_4044bd30-2ed7-4c9d-9d12-46200872a97b_Tag">
    <vt:lpwstr>50, 3, 0, 1</vt:lpwstr>
  </property>
</Properties>
</file>