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663" r:id="rId6"/>
    <p:sldId id="662" r:id="rId7"/>
    <p:sldId id="619" r:id="rId8"/>
    <p:sldId id="620" r:id="rId9"/>
    <p:sldId id="661" r:id="rId10"/>
    <p:sldId id="621" r:id="rId11"/>
    <p:sldId id="622" r:id="rId12"/>
    <p:sldId id="656" r:id="rId13"/>
    <p:sldId id="653" r:id="rId14"/>
    <p:sldId id="654" r:id="rId15"/>
    <p:sldId id="655" r:id="rId16"/>
    <p:sldId id="657" r:id="rId17"/>
    <p:sldId id="658" r:id="rId18"/>
    <p:sldId id="659" r:id="rId19"/>
    <p:sldId id="644" r:id="rId20"/>
    <p:sldId id="635" r:id="rId21"/>
    <p:sldId id="634" r:id="rId22"/>
    <p:sldId id="636" r:id="rId23"/>
    <p:sldId id="637" r:id="rId24"/>
    <p:sldId id="638" r:id="rId25"/>
    <p:sldId id="645" r:id="rId26"/>
    <p:sldId id="646" r:id="rId27"/>
    <p:sldId id="647" r:id="rId28"/>
    <p:sldId id="648" r:id="rId29"/>
    <p:sldId id="649" r:id="rId30"/>
    <p:sldId id="650" r:id="rId31"/>
    <p:sldId id="651" r:id="rId32"/>
    <p:sldId id="652" r:id="rId33"/>
    <p:sldId id="4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F294-6E2D-4596-8FC7-F2F0B448DD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bramanyam.vemala@capgemini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bugh/java-microservices-springboot-docker" TargetMode="External"/><Relationship Id="rId2" Type="http://schemas.openxmlformats.org/officeDocument/2006/relationships/hyperlink" Target="https://github.com/subbugh/java-microservices-springboot-docker-docker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bbugh/java-microservices-springboo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9093/messag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:8080/messag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1.awsstatic.com/whitepapers/DevOps/Jenkins_on_AWS.pdf" TargetMode="External"/><Relationship Id="rId3" Type="http://schemas.openxmlformats.org/officeDocument/2006/relationships/hyperlink" Target="https://docs.aws.amazon.com/AmazonECR/latest/userguide/Registries.html" TargetMode="External"/><Relationship Id="rId7" Type="http://schemas.openxmlformats.org/officeDocument/2006/relationships/hyperlink" Target="https://github.com/subbugh/java-microservices-springboot-docker" TargetMode="External"/><Relationship Id="rId2" Type="http://schemas.openxmlformats.org/officeDocument/2006/relationships/hyperlink" Target="https://aws.amazon.com/ec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bbugh/java-microservices-springboot" TargetMode="External"/><Relationship Id="rId5" Type="http://schemas.openxmlformats.org/officeDocument/2006/relationships/hyperlink" Target="https://github.com/subbugh/java-microservices-springboot-docker-dockerhub" TargetMode="External"/><Relationship Id="rId4" Type="http://schemas.openxmlformats.org/officeDocument/2006/relationships/hyperlink" Target="https://docs.aws.amazon.com/AmazonECR/latest/userguide/troubleshooting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65" y="596348"/>
            <a:ext cx="10292316" cy="168118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Usage of AWS – ECR (Elastic Container Registry) and deploy a </a:t>
            </a:r>
            <a:r>
              <a:rPr lang="en-US" sz="4000" b="1" dirty="0" err="1" smtClean="0">
                <a:solidFill>
                  <a:srgbClr val="C00000"/>
                </a:solidFill>
              </a:rPr>
              <a:t>Docker</a:t>
            </a:r>
            <a:r>
              <a:rPr lang="en-US" sz="4000" b="1" dirty="0" smtClean="0">
                <a:solidFill>
                  <a:srgbClr val="C00000"/>
                </a:solidFill>
              </a:rPr>
              <a:t> Image – Hands-on guide.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91" y="2455333"/>
            <a:ext cx="8968409" cy="198966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Mr. Subramanyam Tirumani Vemala</a:t>
            </a:r>
          </a:p>
          <a:p>
            <a:pPr algn="l"/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ubramanyam.vemala@capgemini.com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 descr="https://images.youracclaim.com/size/220x220/images/b158bae7-462e-4c2c-92e6-d7a0b4cdb6c6/AWS-SolArchitect-Profession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91" y="336444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images.youracclaim.com/size/220x220/images/6774b3bf-7a82-4d40-a2d1-86b412635bae/AWS-SolArchitect-Associat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30" y="3364441"/>
            <a:ext cx="94615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images.youracclaim.com/size/220x220/images/536167dd-c888-44b8-8aad-b7577a8862f3/AWS-DevOpsEngineer-Professional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80" y="335809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4.jpg@01D677AF.8660C7C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30" y="3358091"/>
            <a:ext cx="9144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8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Commands to Login: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083" y="1825625"/>
            <a:ext cx="76498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Commands to </a:t>
            </a:r>
            <a:r>
              <a:rPr lang="en-US" sz="3600" dirty="0" smtClean="0">
                <a:solidFill>
                  <a:srgbClr val="FF0000"/>
                </a:solidFill>
              </a:rPr>
              <a:t>build the image, from the local jar “”. Also has the commands to tag the image and push into ECR – AWS.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147" y="1825625"/>
            <a:ext cx="7703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4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Commands used on the PowerShell: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Login to the ECR-AWS: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aws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ecr</a:t>
            </a:r>
            <a:r>
              <a:rPr lang="en-US" dirty="0">
                <a:solidFill>
                  <a:srgbClr val="0070C0"/>
                </a:solidFill>
              </a:rPr>
              <a:t> get-login-password --region us-east-1 | </a:t>
            </a: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login --username AWS --password-</a:t>
            </a:r>
            <a:r>
              <a:rPr lang="en-US" dirty="0" err="1">
                <a:solidFill>
                  <a:srgbClr val="0070C0"/>
                </a:solidFill>
              </a:rPr>
              <a:t>stdin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112253241392.dkr.ecr.us-east-1.amazonaws.com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Build </a:t>
            </a:r>
            <a:r>
              <a:rPr lang="en-US" b="1" u="sng" dirty="0">
                <a:solidFill>
                  <a:srgbClr val="0070C0"/>
                </a:solidFill>
              </a:rPr>
              <a:t>your </a:t>
            </a:r>
            <a:r>
              <a:rPr lang="en-US" b="1" u="sng" dirty="0" err="1">
                <a:solidFill>
                  <a:srgbClr val="0070C0"/>
                </a:solidFill>
              </a:rPr>
              <a:t>Docker</a:t>
            </a:r>
            <a:r>
              <a:rPr lang="en-US" b="1" u="sng" dirty="0">
                <a:solidFill>
                  <a:srgbClr val="0070C0"/>
                </a:solidFill>
              </a:rPr>
              <a:t> image using the following </a:t>
            </a:r>
            <a:r>
              <a:rPr lang="en-US" b="1" u="sng" dirty="0" smtClean="0">
                <a:solidFill>
                  <a:srgbClr val="0070C0"/>
                </a:solidFill>
              </a:rPr>
              <a:t>command: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build -t </a:t>
            </a:r>
            <a:r>
              <a:rPr lang="en-US" dirty="0" err="1">
                <a:solidFill>
                  <a:srgbClr val="0070C0"/>
                </a:solidFill>
              </a:rPr>
              <a:t>subbuecr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T</a:t>
            </a:r>
            <a:r>
              <a:rPr lang="en-US" b="1" u="sng" dirty="0" smtClean="0">
                <a:solidFill>
                  <a:srgbClr val="0070C0"/>
                </a:solidFill>
              </a:rPr>
              <a:t>ag </a:t>
            </a:r>
            <a:r>
              <a:rPr lang="en-US" b="1" u="sng" dirty="0">
                <a:solidFill>
                  <a:srgbClr val="0070C0"/>
                </a:solidFill>
              </a:rPr>
              <a:t>your image so you can push the image to this repository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tag </a:t>
            </a:r>
            <a:r>
              <a:rPr lang="en-US" dirty="0" err="1">
                <a:solidFill>
                  <a:srgbClr val="0070C0"/>
                </a:solidFill>
              </a:rPr>
              <a:t>subbuecr:latest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112253241392.dkr.ecr.us-east-1.amazonaws.com/</a:t>
            </a:r>
            <a:r>
              <a:rPr lang="en-US" dirty="0" err="1" smtClean="0">
                <a:solidFill>
                  <a:srgbClr val="0070C0"/>
                </a:solidFill>
              </a:rPr>
              <a:t>subbuecr:latest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Run </a:t>
            </a:r>
            <a:r>
              <a:rPr lang="en-US" b="1" u="sng" dirty="0">
                <a:solidFill>
                  <a:srgbClr val="0070C0"/>
                </a:solidFill>
              </a:rPr>
              <a:t>the following command to push this image to your newly created AWS repository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push 112253241392.dkr.ecr.us-east-1.amazonaws.com/</a:t>
            </a:r>
            <a:r>
              <a:rPr lang="en-US" dirty="0" err="1">
                <a:solidFill>
                  <a:srgbClr val="0070C0"/>
                </a:solidFill>
              </a:rPr>
              <a:t>subbuecr:latest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Run the Image: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run -p 9094:8080 </a:t>
            </a:r>
            <a:r>
              <a:rPr lang="en-US" dirty="0" smtClean="0">
                <a:solidFill>
                  <a:srgbClr val="0070C0"/>
                </a:solidFill>
              </a:rPr>
              <a:t>112253241392.dkr.ecr.us-east-1.amazonaws.com/</a:t>
            </a:r>
            <a:r>
              <a:rPr lang="en-US" dirty="0" err="1" smtClean="0">
                <a:solidFill>
                  <a:srgbClr val="0070C0"/>
                </a:solidFill>
              </a:rPr>
              <a:t>subbuecr:latest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Test the Deployment on the Browser: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https://localhost:9094/message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3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Demo Java </a:t>
            </a: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icroservices</a:t>
            </a:r>
            <a:r>
              <a:rPr lang="en-US" dirty="0" smtClean="0">
                <a:solidFill>
                  <a:srgbClr val="FF0000"/>
                </a:solidFill>
              </a:rPr>
              <a:t> project on the Eclipse, to enable our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and AWS-ECR: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933" y="1825625"/>
            <a:ext cx="90621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4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C:\Users\svemala\eclipse-workspace\subbu-case-study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459" y="1825625"/>
            <a:ext cx="73570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Power Shell – Change the path to the location of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633" y="1825625"/>
            <a:ext cx="81207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2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 into AWS – ECR: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466"/>
            <a:ext cx="10515600" cy="41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9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Build command to create repository: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31489"/>
            <a:ext cx="10515600" cy="213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New repository created: </a:t>
            </a:r>
            <a:r>
              <a:rPr lang="en-US" dirty="0" err="1" smtClean="0">
                <a:solidFill>
                  <a:srgbClr val="FF0000"/>
                </a:solidFill>
              </a:rPr>
              <a:t>subbuecr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739"/>
            <a:ext cx="10515600" cy="40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4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Tag the </a:t>
            </a:r>
            <a:r>
              <a:rPr lang="en-US" sz="3200" dirty="0">
                <a:solidFill>
                  <a:srgbClr val="FF0000"/>
                </a:solidFill>
              </a:rPr>
              <a:t>repository: </a:t>
            </a:r>
            <a:r>
              <a:rPr lang="en-US" sz="3200" dirty="0" err="1">
                <a:solidFill>
                  <a:srgbClr val="FF0000"/>
                </a:solidFill>
              </a:rPr>
              <a:t>docker</a:t>
            </a:r>
            <a:r>
              <a:rPr lang="en-US" sz="3200" dirty="0">
                <a:solidFill>
                  <a:srgbClr val="FF0000"/>
                </a:solidFill>
              </a:rPr>
              <a:t> tag </a:t>
            </a:r>
            <a:r>
              <a:rPr lang="en-US" sz="3200" dirty="0" err="1">
                <a:solidFill>
                  <a:srgbClr val="FF0000"/>
                </a:solidFill>
              </a:rPr>
              <a:t>subbuecr:latest</a:t>
            </a:r>
            <a:r>
              <a:rPr lang="en-US" sz="3200" dirty="0">
                <a:solidFill>
                  <a:srgbClr val="FF0000"/>
                </a:solidFill>
              </a:rPr>
              <a:t> 112253241392.dkr.ecr.us-east-1.amazonaws.com/</a:t>
            </a:r>
            <a:r>
              <a:rPr lang="en-US" sz="3200" dirty="0" err="1">
                <a:solidFill>
                  <a:srgbClr val="FF0000"/>
                </a:solidFill>
              </a:rPr>
              <a:t>subbuecr:latest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943" y="1825625"/>
            <a:ext cx="93321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Pre-requisites: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Desktop installed, on your local system.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 working, Java </a:t>
            </a:r>
            <a:r>
              <a:rPr lang="en-US" dirty="0" err="1" smtClean="0">
                <a:solidFill>
                  <a:srgbClr val="0070C0"/>
                </a:solidFill>
              </a:rPr>
              <a:t>Microservices</a:t>
            </a:r>
            <a:r>
              <a:rPr lang="en-US" dirty="0" smtClean="0">
                <a:solidFill>
                  <a:srgbClr val="0070C0"/>
                </a:solidFill>
              </a:rPr>
              <a:t> project on your local system, with the </a:t>
            </a:r>
            <a:r>
              <a:rPr lang="en-US" dirty="0" err="1" smtClean="0">
                <a:solidFill>
                  <a:srgbClr val="0070C0"/>
                </a:solidFill>
              </a:rPr>
              <a:t>Dockerfile</a:t>
            </a:r>
            <a:r>
              <a:rPr lang="en-US" dirty="0" smtClean="0">
                <a:solidFill>
                  <a:srgbClr val="0070C0"/>
                </a:solidFill>
              </a:rPr>
              <a:t> setup. Create a local </a:t>
            </a:r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r>
              <a:rPr lang="en-US" dirty="0" smtClean="0">
                <a:solidFill>
                  <a:srgbClr val="0070C0"/>
                </a:solidFill>
              </a:rPr>
              <a:t> Image using a </a:t>
            </a:r>
            <a:r>
              <a:rPr lang="en-US" dirty="0" err="1" smtClean="0">
                <a:solidFill>
                  <a:srgbClr val="0070C0"/>
                </a:solidFill>
              </a:rPr>
              <a:t>Dockerfile</a:t>
            </a:r>
            <a:r>
              <a:rPr lang="en-US" dirty="0" smtClean="0">
                <a:solidFill>
                  <a:srgbClr val="0070C0"/>
                </a:solidFill>
              </a:rPr>
              <a:t>. The same </a:t>
            </a:r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r>
              <a:rPr lang="en-US" dirty="0" smtClean="0">
                <a:solidFill>
                  <a:srgbClr val="0070C0"/>
                </a:solidFill>
              </a:rPr>
              <a:t> image can be used for tagging, pushing and testing on ECR. 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For detailed </a:t>
            </a:r>
            <a:r>
              <a:rPr lang="en-US" dirty="0">
                <a:solidFill>
                  <a:srgbClr val="0070C0"/>
                </a:solidFill>
              </a:rPr>
              <a:t>hands-on guide including the steps, screenshots and code </a:t>
            </a:r>
            <a:r>
              <a:rPr lang="en-US" dirty="0" smtClean="0">
                <a:solidFill>
                  <a:srgbClr val="0070C0"/>
                </a:solidFill>
              </a:rPr>
              <a:t>base for the above points 2 and 3, please refer to my below URL’s.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github.com/subbugh/java-microservices-springboot-docker-dockerhub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github.com/subbugh/java-microservices-springboot-docker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https://github.com/subbugh/java-microservices-springboot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Push the </a:t>
            </a:r>
            <a:r>
              <a:rPr lang="en-US" sz="3200" u="sng" dirty="0" err="1" smtClean="0">
                <a:solidFill>
                  <a:srgbClr val="FF0000"/>
                </a:solidFill>
              </a:rPr>
              <a:t>Docker</a:t>
            </a:r>
            <a:r>
              <a:rPr lang="en-US" sz="3200" u="sng" dirty="0" smtClean="0">
                <a:solidFill>
                  <a:srgbClr val="FF0000"/>
                </a:solidFill>
              </a:rPr>
              <a:t> Image, that we have tagged: “</a:t>
            </a:r>
            <a:r>
              <a:rPr lang="en-US" sz="3200" dirty="0" err="1" smtClean="0">
                <a:solidFill>
                  <a:srgbClr val="FF0000"/>
                </a:solidFill>
              </a:rPr>
              <a:t>docker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push </a:t>
            </a:r>
            <a:r>
              <a:rPr lang="en-US" sz="3200" dirty="0" smtClean="0">
                <a:solidFill>
                  <a:srgbClr val="FF0000"/>
                </a:solidFill>
              </a:rPr>
              <a:t>112253241392.dkr.ecr.us-east-1.amazonaws.com/</a:t>
            </a:r>
            <a:r>
              <a:rPr lang="en-US" sz="3200" dirty="0" err="1" smtClean="0">
                <a:solidFill>
                  <a:srgbClr val="FF0000"/>
                </a:solidFill>
              </a:rPr>
              <a:t>subbuecr:latest</a:t>
            </a:r>
            <a:r>
              <a:rPr lang="en-US" sz="3200" dirty="0" smtClean="0">
                <a:solidFill>
                  <a:srgbClr val="FF0000"/>
                </a:solidFill>
              </a:rPr>
              <a:t>”, is the command.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9765"/>
            <a:ext cx="10515600" cy="24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3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AWS – ECR – Repository: “</a:t>
            </a:r>
            <a:r>
              <a:rPr lang="en-US" dirty="0" err="1" smtClean="0">
                <a:solidFill>
                  <a:srgbClr val="FF0000"/>
                </a:solidFill>
              </a:rPr>
              <a:t>subbuecr</a:t>
            </a:r>
            <a:r>
              <a:rPr lang="en-US" dirty="0" smtClean="0">
                <a:solidFill>
                  <a:srgbClr val="FF0000"/>
                </a:solidFill>
              </a:rPr>
              <a:t>”, is the name.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0445"/>
            <a:ext cx="10515600" cy="34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3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Image pushed to the Repository </a:t>
            </a:r>
            <a:r>
              <a:rPr lang="en-US" dirty="0" err="1" smtClean="0">
                <a:solidFill>
                  <a:srgbClr val="FF0000"/>
                </a:solidFill>
              </a:rPr>
              <a:t>subbuecr</a:t>
            </a:r>
            <a:r>
              <a:rPr lang="en-US" dirty="0" smtClean="0">
                <a:solidFill>
                  <a:srgbClr val="FF0000"/>
                </a:solidFill>
              </a:rPr>
              <a:t>: Image URI is reflecting.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078"/>
            <a:ext cx="10515600" cy="42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37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Run the tagged </a:t>
            </a:r>
            <a:r>
              <a:rPr lang="en-US" sz="2800" u="sng" dirty="0" err="1" smtClean="0">
                <a:solidFill>
                  <a:srgbClr val="FF0000"/>
                </a:solidFill>
              </a:rPr>
              <a:t>Docker</a:t>
            </a:r>
            <a:r>
              <a:rPr lang="en-US" sz="2800" u="sng" dirty="0" smtClean="0">
                <a:solidFill>
                  <a:srgbClr val="FF0000"/>
                </a:solidFill>
              </a:rPr>
              <a:t> image, 9093 is the external port mapped to the </a:t>
            </a:r>
            <a:r>
              <a:rPr lang="en-US" sz="2800" u="sng" dirty="0" err="1">
                <a:solidFill>
                  <a:srgbClr val="FF0000"/>
                </a:solidFill>
              </a:rPr>
              <a:t>D</a:t>
            </a:r>
            <a:r>
              <a:rPr lang="en-US" sz="2800" u="sng" dirty="0" err="1" smtClean="0">
                <a:solidFill>
                  <a:srgbClr val="FF0000"/>
                </a:solidFill>
              </a:rPr>
              <a:t>ocker’s</a:t>
            </a:r>
            <a:r>
              <a:rPr lang="en-US" sz="2800" u="sng" dirty="0" smtClean="0">
                <a:solidFill>
                  <a:srgbClr val="FF0000"/>
                </a:solidFill>
              </a:rPr>
              <a:t> internal port 8080: </a:t>
            </a:r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 err="1" smtClean="0">
                <a:solidFill>
                  <a:srgbClr val="FF0000"/>
                </a:solidFill>
              </a:rPr>
              <a:t>docker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run -p 9093:8080 </a:t>
            </a:r>
            <a:r>
              <a:rPr lang="en-US" sz="2800" dirty="0" smtClean="0">
                <a:solidFill>
                  <a:srgbClr val="FF0000"/>
                </a:solidFill>
              </a:rPr>
              <a:t>112253241392.dkr.ecr.us-east-1.amazonaws.com/</a:t>
            </a:r>
            <a:r>
              <a:rPr lang="en-US" sz="2800" dirty="0" err="1" smtClean="0">
                <a:solidFill>
                  <a:srgbClr val="FF0000"/>
                </a:solidFill>
              </a:rPr>
              <a:t>subbuecr:latest</a:t>
            </a:r>
            <a:r>
              <a:rPr lang="en-US" sz="2800" dirty="0" smtClean="0">
                <a:solidFill>
                  <a:srgbClr val="FF0000"/>
                </a:solidFill>
              </a:rPr>
              <a:t>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7244"/>
            <a:ext cx="10515600" cy="29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the URL on the Browser: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://localhost:9093/message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825" y="3029744"/>
            <a:ext cx="96583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7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Make sure like local application or Tomcat not </a:t>
            </a:r>
            <a:r>
              <a:rPr lang="en-US" sz="3600" dirty="0" smtClean="0">
                <a:solidFill>
                  <a:srgbClr val="FF0000"/>
                </a:solidFill>
              </a:rPr>
              <a:t>running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hlinkClick r:id="rId2"/>
              </a:rPr>
              <a:t>http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localhost:8080/message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7437" y="1825625"/>
            <a:ext cx="6997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Delete the local image: “</a:t>
            </a:r>
            <a:r>
              <a:rPr lang="en-US" sz="3600" dirty="0" err="1" smtClean="0">
                <a:solidFill>
                  <a:srgbClr val="FF0000"/>
                </a:solidFill>
              </a:rPr>
              <a:t>docker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rmi</a:t>
            </a:r>
            <a:r>
              <a:rPr lang="en-US" sz="3600" dirty="0">
                <a:solidFill>
                  <a:srgbClr val="FF0000"/>
                </a:solidFill>
              </a:rPr>
              <a:t> 112253241392.dkr.ecr.us-east-1.amazonaws.com/</a:t>
            </a:r>
            <a:r>
              <a:rPr lang="en-US" sz="3600" dirty="0" err="1">
                <a:solidFill>
                  <a:srgbClr val="FF0000"/>
                </a:solidFill>
              </a:rPr>
              <a:t>subbuecr</a:t>
            </a:r>
            <a:r>
              <a:rPr lang="en-US" sz="3600" dirty="0" smtClean="0">
                <a:solidFill>
                  <a:srgbClr val="FF0000"/>
                </a:solidFill>
              </a:rPr>
              <a:t>”, is the command.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157" y="1825625"/>
            <a:ext cx="8507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Local image </a:t>
            </a:r>
            <a:r>
              <a:rPr lang="en-US" dirty="0">
                <a:solidFill>
                  <a:srgbClr val="FF0000"/>
                </a:solidFill>
              </a:rPr>
              <a:t>“112253241392.dkr.ecr.us-east-1.amazonaws.com/</a:t>
            </a:r>
            <a:r>
              <a:rPr lang="en-US" dirty="0" err="1">
                <a:solidFill>
                  <a:srgbClr val="FF0000"/>
                </a:solidFill>
              </a:rPr>
              <a:t>subbuecr</a:t>
            </a:r>
            <a:r>
              <a:rPr lang="en-US" dirty="0">
                <a:solidFill>
                  <a:srgbClr val="FF0000"/>
                </a:solidFill>
              </a:rPr>
              <a:t>” is d</a:t>
            </a:r>
            <a:r>
              <a:rPr lang="en-US" dirty="0" smtClean="0">
                <a:solidFill>
                  <a:srgbClr val="FF0000"/>
                </a:solidFill>
              </a:rPr>
              <a:t>eleted: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9" y="1825625"/>
            <a:ext cx="98091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Now the image is downloaded from ECR-</a:t>
            </a:r>
            <a:r>
              <a:rPr lang="en-US" sz="2400" dirty="0" err="1" smtClean="0">
                <a:solidFill>
                  <a:srgbClr val="FF0000"/>
                </a:solidFill>
              </a:rPr>
              <a:t>subbuecr</a:t>
            </a:r>
            <a:r>
              <a:rPr lang="en-US" sz="2400" dirty="0" smtClean="0">
                <a:solidFill>
                  <a:srgbClr val="FF0000"/>
                </a:solidFill>
              </a:rPr>
              <a:t>-AWS, as it could not find </a:t>
            </a:r>
            <a:r>
              <a:rPr lang="en-US" sz="2400" dirty="0">
                <a:solidFill>
                  <a:srgbClr val="FF0000"/>
                </a:solidFill>
              </a:rPr>
              <a:t>the image (112253241392.dkr.ecr.us-east-1.amazonaws.com/</a:t>
            </a:r>
            <a:r>
              <a:rPr lang="en-US" sz="2400" dirty="0" err="1">
                <a:solidFill>
                  <a:srgbClr val="FF0000"/>
                </a:solidFill>
              </a:rPr>
              <a:t>subbuecr:latest</a:t>
            </a:r>
            <a:r>
              <a:rPr lang="en-US" sz="2400" dirty="0" smtClean="0">
                <a:solidFill>
                  <a:srgbClr val="FF0000"/>
                </a:solidFill>
              </a:rPr>
              <a:t>) locally and the application is mapped with the external port 9094, through the command.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274"/>
            <a:ext cx="10515600" cy="33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59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Now you can see like the application is working on both the ports 9094 and 9093: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62410"/>
            <a:ext cx="10515600" cy="20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Steps: This document is to guide you to push an image to AWS-ECR and deploy the same.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Log into AWS Console.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Create ECR Repository.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 local Java </a:t>
            </a:r>
            <a:r>
              <a:rPr lang="en-US" dirty="0" err="1" smtClean="0">
                <a:solidFill>
                  <a:srgbClr val="0070C0"/>
                </a:solidFill>
              </a:rPr>
              <a:t>Microservices</a:t>
            </a:r>
            <a:r>
              <a:rPr lang="en-US" dirty="0" smtClean="0">
                <a:solidFill>
                  <a:srgbClr val="0070C0"/>
                </a:solidFill>
              </a:rPr>
              <a:t> application and </a:t>
            </a:r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r>
              <a:rPr lang="en-US" dirty="0" smtClean="0">
                <a:solidFill>
                  <a:srgbClr val="0070C0"/>
                </a:solidFill>
              </a:rPr>
              <a:t> setup on your desktop. (Refer to Slide number 2)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Create a local </a:t>
            </a:r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r>
              <a:rPr lang="en-US" dirty="0" smtClean="0">
                <a:solidFill>
                  <a:srgbClr val="0070C0"/>
                </a:solidFill>
              </a:rPr>
              <a:t> image, using a </a:t>
            </a:r>
            <a:r>
              <a:rPr lang="en-US" dirty="0" err="1" smtClean="0">
                <a:solidFill>
                  <a:srgbClr val="0070C0"/>
                </a:solidFill>
              </a:rPr>
              <a:t>Dockerfile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  <a:r>
              <a:rPr lang="en-US" dirty="0">
                <a:solidFill>
                  <a:srgbClr val="0070C0"/>
                </a:solidFill>
              </a:rPr>
              <a:t>. (Refer to Slide number 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Log into AWS – ECR, through a terminal.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Tag the local </a:t>
            </a:r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r>
              <a:rPr lang="en-US" dirty="0" smtClean="0">
                <a:solidFill>
                  <a:srgbClr val="0070C0"/>
                </a:solidFill>
              </a:rPr>
              <a:t> image, to push to the ECR.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Push the tagged </a:t>
            </a:r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r>
              <a:rPr lang="en-US" dirty="0" smtClean="0">
                <a:solidFill>
                  <a:srgbClr val="0070C0"/>
                </a:solidFill>
              </a:rPr>
              <a:t> image into the ECR Repository.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Run the pushed image and test it on the Browser, for the expected results.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87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Appendix: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hlinkClick r:id="rId2"/>
              </a:rPr>
              <a:t>AWS – ECR:</a:t>
            </a:r>
            <a:endParaRPr lang="en-US" b="1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://aws.amazon.com/ecr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docs.aws.amazon.com/AmazonECR/latest/userguide/Registries.html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docs.aws.amazon.com/AmazonECR/latest/userguide/troubleshooting.html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Java, </a:t>
            </a:r>
            <a:r>
              <a:rPr lang="en-US" b="1" u="sng" dirty="0" err="1" smtClean="0">
                <a:solidFill>
                  <a:srgbClr val="0070C0"/>
                </a:solidFill>
              </a:rPr>
              <a:t>SpringBoot</a:t>
            </a:r>
            <a:r>
              <a:rPr lang="en-US" b="1" u="sng" dirty="0" smtClean="0">
                <a:solidFill>
                  <a:srgbClr val="0070C0"/>
                </a:solidFill>
              </a:rPr>
              <a:t>, </a:t>
            </a:r>
            <a:r>
              <a:rPr lang="en-US" b="1" u="sng" dirty="0" err="1" smtClean="0">
                <a:solidFill>
                  <a:srgbClr val="0070C0"/>
                </a:solidFill>
              </a:rPr>
              <a:t>Docker</a:t>
            </a:r>
            <a:r>
              <a:rPr lang="en-US" b="1" u="sng" dirty="0" smtClean="0">
                <a:solidFill>
                  <a:srgbClr val="0070C0"/>
                </a:solidFill>
              </a:rPr>
              <a:t> and </a:t>
            </a:r>
            <a:r>
              <a:rPr lang="en-US" b="1" u="sng" dirty="0" err="1" smtClean="0">
                <a:solidFill>
                  <a:srgbClr val="0070C0"/>
                </a:solidFill>
              </a:rPr>
              <a:t>DockerHub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github.com/subbugh/java-microservices-springboot-docker-dockerhub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github.com/subbugh/java-microservices-springboot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https://github.com/subbugh/java-microservices-springboot-docker</a:t>
            </a:r>
            <a:endParaRPr lang="en-US" dirty="0">
              <a:hlinkClick r:id="rId8"/>
            </a:endParaRPr>
          </a:p>
        </p:txBody>
      </p:sp>
    </p:spTree>
    <p:extLst>
      <p:ext uri="{BB962C8B-B14F-4D97-AF65-F5344CB8AC3E}">
        <p14:creationId xmlns:p14="http://schemas.microsoft.com/office/powerpoint/2010/main" val="1520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 into AWS Console and go to ECR: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705"/>
            <a:ext cx="10515600" cy="37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1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Get started with ECR: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8875"/>
            <a:ext cx="10515600" cy="38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1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Click on Create Repository: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697"/>
            <a:ext cx="10515600" cy="38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4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 in the name for the Repository: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555" y="1825625"/>
            <a:ext cx="101208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2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ECR Repository is created successfully: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7410"/>
            <a:ext cx="10515600" cy="37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Click on View Push Commands: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102" y="1825625"/>
            <a:ext cx="6411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4143434AB2D479BEAF00D761647BA" ma:contentTypeVersion="7" ma:contentTypeDescription="Create a new document." ma:contentTypeScope="" ma:versionID="ce1f44a50a97a81a3ba7191125192ec1">
  <xsd:schema xmlns:xsd="http://www.w3.org/2001/XMLSchema" xmlns:xs="http://www.w3.org/2001/XMLSchema" xmlns:p="http://schemas.microsoft.com/office/2006/metadata/properties" xmlns:ns2="af7717d0-65ad-4de5-aa01-07a399f026b5" xmlns:ns3="da1a2cb0-b244-440b-90a5-b34f746c2889" targetNamespace="http://schemas.microsoft.com/office/2006/metadata/properties" ma:root="true" ma:fieldsID="9b6665a5bc0aeefed93b8aa39bafc98b" ns2:_="" ns3:_="">
    <xsd:import namespace="af7717d0-65ad-4de5-aa01-07a399f026b5"/>
    <xsd:import namespace="da1a2cb0-b244-440b-90a5-b34f746c2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717d0-65ad-4de5-aa01-07a399f02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a2cb0-b244-440b-90a5-b34f746c2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7FEAD9-4AD2-4806-89DA-C14700142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717d0-65ad-4de5-aa01-07a399f026b5"/>
    <ds:schemaRef ds:uri="da1a2cb0-b244-440b-90a5-b34f746c2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F88388-CC2A-42E6-B71E-43BBA785CCA9}">
  <ds:schemaRefs>
    <ds:schemaRef ds:uri="http://purl.org/dc/elements/1.1/"/>
    <ds:schemaRef ds:uri="http://www.w3.org/XML/1998/namespace"/>
    <ds:schemaRef ds:uri="da1a2cb0-b244-440b-90a5-b34f746c28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7717d0-65ad-4de5-aa01-07a399f026b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DFEC67-2E2F-4DEE-9651-541A6DAE71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10217</TotalTime>
  <Words>644</Words>
  <Application>Microsoft Office PowerPoint</Application>
  <PresentationFormat>Widescreen</PresentationFormat>
  <Paragraphs>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Usage of AWS – ECR (Elastic Container Registry) and deploy a Docker Image – Hands-on guide.</vt:lpstr>
      <vt:lpstr>Pre-requisites:</vt:lpstr>
      <vt:lpstr>Steps: This document is to guide you to push an image to AWS-ECR and deploy the same.</vt:lpstr>
      <vt:lpstr>Log into AWS Console and go to ECR:</vt:lpstr>
      <vt:lpstr>Get started with ECR:</vt:lpstr>
      <vt:lpstr>Click on Create Repository:</vt:lpstr>
      <vt:lpstr>Type in the name for the Repository:</vt:lpstr>
      <vt:lpstr>ECR Repository is created successfully:</vt:lpstr>
      <vt:lpstr>Click on View Push Commands: </vt:lpstr>
      <vt:lpstr>Commands to Login:</vt:lpstr>
      <vt:lpstr>Commands to build the image, from the local jar “”. Also has the commands to tag the image and push into ECR – AWS.</vt:lpstr>
      <vt:lpstr>Commands used on the PowerShell:</vt:lpstr>
      <vt:lpstr>A Demo Java Microservices project on the Eclipse, to enable our Docker and AWS-ECR:</vt:lpstr>
      <vt:lpstr>C:\Users\svemala\eclipse-workspace\subbu-case-study</vt:lpstr>
      <vt:lpstr>Power Shell – Change the path to the location of Dockerfile:</vt:lpstr>
      <vt:lpstr>Log into AWS – ECR:</vt:lpstr>
      <vt:lpstr>Build command to create repository:</vt:lpstr>
      <vt:lpstr>New repository created: subbuecr</vt:lpstr>
      <vt:lpstr>Tag the repository: docker tag subbuecr:latest 112253241392.dkr.ecr.us-east-1.amazonaws.com/subbuecr:latest</vt:lpstr>
      <vt:lpstr>Push the Docker Image, that we have tagged: “docker push 112253241392.dkr.ecr.us-east-1.amazonaws.com/subbuecr:latest”, is the command.</vt:lpstr>
      <vt:lpstr>AWS – ECR – Repository: “subbuecr”, is the name.</vt:lpstr>
      <vt:lpstr>Image pushed to the Repository subbuecr: Image URI is reflecting.</vt:lpstr>
      <vt:lpstr>Run the tagged Docker image, 9093 is the external port mapped to the Docker’s internal port 8080: “docker run -p 9093:8080 112253241392.dkr.ecr.us-east-1.amazonaws.com/subbuecr:latest”</vt:lpstr>
      <vt:lpstr>Test the URL on the Browser: http://localhost:9093/message</vt:lpstr>
      <vt:lpstr>Make sure like local application or Tomcat not running: http://localhost:8080/message:</vt:lpstr>
      <vt:lpstr>Delete the local image: “docker rmi 112253241392.dkr.ecr.us-east-1.amazonaws.com/subbuecr”, is the command.</vt:lpstr>
      <vt:lpstr>Local image “112253241392.dkr.ecr.us-east-1.amazonaws.com/subbuecr” is deleted:</vt:lpstr>
      <vt:lpstr>Now the image is downloaded from ECR-subbuecr-AWS, as it could not find the image (112253241392.dkr.ecr.us-east-1.amazonaws.com/subbuecr:latest) locally and the application is mapped with the external port 9094, through the command.</vt:lpstr>
      <vt:lpstr>Now you can see like the application is working on both the ports 9094 and 9093:</vt:lpstr>
      <vt:lpstr>Appendix: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Vemala, Subramanyam</dc:creator>
  <cp:lastModifiedBy>Vemala, Subramanyam</cp:lastModifiedBy>
  <cp:revision>1022</cp:revision>
  <dcterms:created xsi:type="dcterms:W3CDTF">2020-06-08T13:03:43Z</dcterms:created>
  <dcterms:modified xsi:type="dcterms:W3CDTF">2020-09-09T07:21:26Z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0x01010091A4143434AB2D479BEAF00D761647BA</vt:lpwstr>
  </property>
</Properties>
</file>