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355" r:id="rId6"/>
    <p:sldId id="420" r:id="rId7"/>
    <p:sldId id="421" r:id="rId8"/>
    <p:sldId id="422" r:id="rId9"/>
    <p:sldId id="423" r:id="rId10"/>
    <p:sldId id="441" r:id="rId11"/>
    <p:sldId id="426" r:id="rId12"/>
    <p:sldId id="442" r:id="rId13"/>
    <p:sldId id="427" r:id="rId14"/>
    <p:sldId id="428" r:id="rId15"/>
    <p:sldId id="432" r:id="rId16"/>
    <p:sldId id="433" r:id="rId17"/>
    <p:sldId id="424" r:id="rId18"/>
    <p:sldId id="443" r:id="rId19"/>
    <p:sldId id="444" r:id="rId20"/>
    <p:sldId id="437" r:id="rId21"/>
    <p:sldId id="438" r:id="rId22"/>
    <p:sldId id="439" r:id="rId23"/>
    <p:sldId id="417" r:id="rId24"/>
    <p:sldId id="418" r:id="rId25"/>
    <p:sldId id="35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F294-6E2D-4596-8FC7-F2F0B448DD7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E34-06C1-42AA-9982-129A8A67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6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F294-6E2D-4596-8FC7-F2F0B448DD7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E34-06C1-42AA-9982-129A8A67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40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F294-6E2D-4596-8FC7-F2F0B448DD7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E34-06C1-42AA-9982-129A8A67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38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F294-6E2D-4596-8FC7-F2F0B448DD7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E34-06C1-42AA-9982-129A8A67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8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F294-6E2D-4596-8FC7-F2F0B448DD7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E34-06C1-42AA-9982-129A8A67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79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F294-6E2D-4596-8FC7-F2F0B448DD7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E34-06C1-42AA-9982-129A8A67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01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F294-6E2D-4596-8FC7-F2F0B448DD7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E34-06C1-42AA-9982-129A8A67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60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F294-6E2D-4596-8FC7-F2F0B448DD7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E34-06C1-42AA-9982-129A8A67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5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F294-6E2D-4596-8FC7-F2F0B448DD7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E34-06C1-42AA-9982-129A8A67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F294-6E2D-4596-8FC7-F2F0B448DD7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E34-06C1-42AA-9982-129A8A67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F294-6E2D-4596-8FC7-F2F0B448DD7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E34-06C1-42AA-9982-129A8A67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9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8F294-6E2D-4596-8FC7-F2F0B448DD7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34E34-06C1-42AA-9982-129A8A67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09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subramanyam.vemala@capgemini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localhost:9081/massag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127.0.0.1:9081/massag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1.awsstatic.com/whitepapers/DevOps/Jenkins_on_AWS.pdf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5665" y="596348"/>
            <a:ext cx="10292316" cy="168118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C00000"/>
                </a:solidFill>
              </a:rPr>
              <a:t>A Java </a:t>
            </a:r>
            <a:r>
              <a:rPr lang="en-US" b="1" dirty="0" err="1" smtClean="0">
                <a:solidFill>
                  <a:srgbClr val="C00000"/>
                </a:solidFill>
              </a:rPr>
              <a:t>Microservices</a:t>
            </a:r>
            <a:r>
              <a:rPr lang="en-US" b="1" dirty="0" smtClean="0">
                <a:solidFill>
                  <a:srgbClr val="C00000"/>
                </a:solidFill>
              </a:rPr>
              <a:t> project using Spring Boot– Hands-on guide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9591" y="2455333"/>
            <a:ext cx="8968409" cy="1989667"/>
          </a:xfrm>
        </p:spPr>
        <p:txBody>
          <a:bodyPr/>
          <a:lstStyle/>
          <a:p>
            <a:pPr algn="l"/>
            <a:r>
              <a:rPr lang="en-US" dirty="0" smtClean="0"/>
              <a:t>Mr. Subramanyam Tirumani Vemala</a:t>
            </a:r>
          </a:p>
          <a:p>
            <a:pPr algn="l"/>
            <a:r>
              <a:rPr lang="en-US" dirty="0">
                <a:hlinkClick r:id="rId2"/>
              </a:rPr>
              <a:t>s</a:t>
            </a:r>
            <a:r>
              <a:rPr lang="en-US" dirty="0" smtClean="0">
                <a:hlinkClick r:id="rId2"/>
              </a:rPr>
              <a:t>ubramanyam.vemala@capgemini.com</a:t>
            </a:r>
            <a:endParaRPr lang="en-US" dirty="0" smtClean="0"/>
          </a:p>
          <a:p>
            <a:pPr algn="l"/>
            <a:endParaRPr lang="en-US" dirty="0"/>
          </a:p>
        </p:txBody>
      </p:sp>
      <p:pic>
        <p:nvPicPr>
          <p:cNvPr id="4" name="Picture 3" descr="https://images.youracclaim.com/size/220x220/images/b158bae7-462e-4c2c-92e6-d7a0b4cdb6c6/AWS-SolArchitect-Professional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591" y="3364441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ttps://images.youracclaim.com/size/220x220/images/6774b3bf-7a82-4d40-a2d1-86b412635bae/AWS-SolArchitect-Associate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530" y="3364441"/>
            <a:ext cx="946150" cy="94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https://images.youracclaim.com/size/220x220/images/536167dd-c888-44b8-8aad-b7577a8862f3/AWS-DevOpsEngineer-Professional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680" y="3358091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id:image004.jpg@01D677AF.8660C7C0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930" y="3358091"/>
            <a:ext cx="914400" cy="933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1786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 </a:t>
            </a:r>
            <a:r>
              <a:rPr lang="en-US" dirty="0" err="1" smtClean="0">
                <a:solidFill>
                  <a:srgbClr val="FF0000"/>
                </a:solidFill>
              </a:rPr>
              <a:t>Microservices</a:t>
            </a:r>
            <a:r>
              <a:rPr lang="en-US" dirty="0" smtClean="0">
                <a:solidFill>
                  <a:srgbClr val="FF0000"/>
                </a:solidFill>
              </a:rPr>
              <a:t> project structure on Eclipse: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9753" y="1825625"/>
            <a:ext cx="83724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442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View of JRE System Library: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8369" y="1825625"/>
            <a:ext cx="91152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313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View of </a:t>
            </a:r>
            <a:r>
              <a:rPr lang="en-US" dirty="0" smtClean="0">
                <a:solidFill>
                  <a:srgbClr val="FF0000"/>
                </a:solidFill>
              </a:rPr>
              <a:t>Maven </a:t>
            </a:r>
            <a:r>
              <a:rPr lang="en-US" dirty="0" err="1" smtClean="0">
                <a:solidFill>
                  <a:srgbClr val="FF0000"/>
                </a:solidFill>
              </a:rPr>
              <a:t>Dependancies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8514" y="1825625"/>
            <a:ext cx="905497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714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pom.xml – Deployment descriptor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6492" y="1825625"/>
            <a:ext cx="747901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285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Project – Run as Spring Boot App: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5990" y="1825625"/>
            <a:ext cx="63200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666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Successfully deployed with tomcat started on port 9081: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2360" y="1825625"/>
            <a:ext cx="92672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967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Console - Successfully </a:t>
            </a:r>
            <a:r>
              <a:rPr lang="en-US" dirty="0">
                <a:solidFill>
                  <a:srgbClr val="FF0000"/>
                </a:solidFill>
              </a:rPr>
              <a:t>deployed with tomcat started on port 9081: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2743"/>
            <a:ext cx="10515600" cy="413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31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Browser output without </a:t>
            </a:r>
            <a:r>
              <a:rPr lang="en-US" dirty="0" err="1" smtClean="0">
                <a:solidFill>
                  <a:srgbClr val="FF0000"/>
                </a:solidFill>
              </a:rPr>
              <a:t>GetMessage</a:t>
            </a:r>
            <a:r>
              <a:rPr lang="en-US" dirty="0" smtClean="0">
                <a:solidFill>
                  <a:srgbClr val="FF0000"/>
                </a:solidFill>
              </a:rPr>
              <a:t> string: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6900" y="2434431"/>
            <a:ext cx="84582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675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localhost:9081/massage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- output on Chrome by REST call: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3050" y="2691606"/>
            <a:ext cx="91059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885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127.0.0.1:9081/massage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- </a:t>
            </a:r>
            <a:r>
              <a:rPr lang="en-US" dirty="0">
                <a:solidFill>
                  <a:srgbClr val="FF0000"/>
                </a:solidFill>
              </a:rPr>
              <a:t>output on Chrome by REST call: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3022173"/>
            <a:ext cx="10515600" cy="19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865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Detailed Steps: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This document contains the detailed steps with screenshots, to setup a Java </a:t>
            </a:r>
            <a:r>
              <a:rPr lang="en-US" dirty="0" err="1">
                <a:solidFill>
                  <a:srgbClr val="0070C0"/>
                </a:solidFill>
              </a:rPr>
              <a:t>M</a:t>
            </a:r>
            <a:r>
              <a:rPr lang="en-US" dirty="0" err="1" smtClean="0">
                <a:solidFill>
                  <a:srgbClr val="0070C0"/>
                </a:solidFill>
              </a:rPr>
              <a:t>icroservices</a:t>
            </a:r>
            <a:r>
              <a:rPr lang="en-US" dirty="0" smtClean="0">
                <a:solidFill>
                  <a:srgbClr val="0070C0"/>
                </a:solidFill>
              </a:rPr>
              <a:t> project using Spring Boot: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u="sng" dirty="0" smtClean="0">
                <a:solidFill>
                  <a:srgbClr val="0070C0"/>
                </a:solidFill>
              </a:rPr>
              <a:t>Target Audience: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All, who has the knowledge </a:t>
            </a:r>
            <a:r>
              <a:rPr lang="en-US" smtClean="0">
                <a:solidFill>
                  <a:srgbClr val="0070C0"/>
                </a:solidFill>
              </a:rPr>
              <a:t>of Java.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u="sng" dirty="0" smtClean="0">
                <a:solidFill>
                  <a:srgbClr val="0070C0"/>
                </a:solidFill>
              </a:rPr>
              <a:t>Artifacts needed: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JDK11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Eclipse – IDE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Internet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u="sng" dirty="0" smtClean="0">
                <a:solidFill>
                  <a:srgbClr val="0070C0"/>
                </a:solidFill>
              </a:rPr>
              <a:t>Implementation Steps:</a:t>
            </a:r>
            <a:endParaRPr lang="en-US" b="1" u="sng" dirty="0">
              <a:solidFill>
                <a:srgbClr val="0070C0"/>
              </a:solidFill>
            </a:endParaRP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Create a Spring Starter Project.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Add the necessary Classes and dependencies in the pom.xml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Run as Spring Boot App on the Eclipse.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Check for the output both on the Console and the Browser.</a:t>
            </a:r>
          </a:p>
        </p:txBody>
      </p:sp>
    </p:spTree>
    <p:extLst>
      <p:ext uri="{BB962C8B-B14F-4D97-AF65-F5344CB8AC3E}">
        <p14:creationId xmlns:p14="http://schemas.microsoft.com/office/powerpoint/2010/main" val="2323894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Kill the tasks if the port has been used by other services: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462" y="2839244"/>
            <a:ext cx="86010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090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Kill the tasks if the port has been used by other services: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C:\Users\svemala&gt;netstat -</a:t>
            </a:r>
            <a:r>
              <a:rPr lang="en-US" dirty="0" err="1"/>
              <a:t>ano</a:t>
            </a:r>
            <a:r>
              <a:rPr lang="en-US" dirty="0"/>
              <a:t> | </a:t>
            </a:r>
            <a:r>
              <a:rPr lang="en-US" dirty="0" err="1"/>
              <a:t>findstr</a:t>
            </a:r>
            <a:r>
              <a:rPr lang="en-US" dirty="0"/>
              <a:t> :9080</a:t>
            </a:r>
          </a:p>
          <a:p>
            <a:pPr marL="0" indent="0">
              <a:buNone/>
            </a:pPr>
            <a:r>
              <a:rPr lang="en-US" dirty="0"/>
              <a:t>  TCP    0.0.0.0:9080           0.0.0.0:0              LISTENING       31576</a:t>
            </a:r>
          </a:p>
          <a:p>
            <a:pPr marL="0" indent="0">
              <a:buNone/>
            </a:pPr>
            <a:r>
              <a:rPr lang="en-US" dirty="0"/>
              <a:t>  TCP    [::]:9080              [::]:0                 LISTENING       31576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C:\Users\svemala&gt;taskkill /PID 31576 /F</a:t>
            </a:r>
          </a:p>
          <a:p>
            <a:pPr marL="0" indent="0">
              <a:buNone/>
            </a:pPr>
            <a:r>
              <a:rPr lang="en-US" dirty="0"/>
              <a:t>SUCCESS: The process with PID 31576 has been terminated.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C:\Users\svemala&gt;</a:t>
            </a:r>
          </a:p>
        </p:txBody>
      </p:sp>
    </p:spTree>
    <p:extLst>
      <p:ext uri="{BB962C8B-B14F-4D97-AF65-F5344CB8AC3E}">
        <p14:creationId xmlns:p14="http://schemas.microsoft.com/office/powerpoint/2010/main" val="830400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Appendix: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hlinkClick r:id="rId3"/>
              </a:rPr>
              <a:t>Download the code from public </a:t>
            </a:r>
            <a:r>
              <a:rPr lang="en-US" dirty="0" err="1" smtClean="0">
                <a:hlinkClick r:id="rId3"/>
              </a:rPr>
              <a:t>GitGub</a:t>
            </a:r>
            <a:r>
              <a:rPr lang="en-US" dirty="0" smtClean="0">
                <a:hlinkClick r:id="rId3"/>
              </a:rPr>
              <a:t>:</a:t>
            </a:r>
          </a:p>
          <a:p>
            <a:pPr marL="0" indent="0">
              <a:buNone/>
            </a:pPr>
            <a:r>
              <a:rPr lang="en-US" b="1" dirty="0" smtClean="0">
                <a:hlinkClick r:id="rId3"/>
              </a:rPr>
              <a:t>1. HTTPS:</a:t>
            </a:r>
            <a:endParaRPr lang="en-US" b="1" dirty="0">
              <a:hlinkClick r:id="rId3"/>
            </a:endParaRP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github.com/subbugh/java-microservices-springboot1.git</a:t>
            </a:r>
          </a:p>
          <a:p>
            <a:pPr marL="0" indent="0">
              <a:buNone/>
            </a:pPr>
            <a:r>
              <a:rPr lang="en-US" b="1" dirty="0" smtClean="0">
                <a:hlinkClick r:id="rId3"/>
              </a:rPr>
              <a:t>2. SSH:</a:t>
            </a:r>
            <a:endParaRPr lang="en-US" b="1" dirty="0">
              <a:hlinkClick r:id="rId3"/>
            </a:endParaRPr>
          </a:p>
          <a:p>
            <a:pPr marL="0" indent="0">
              <a:buNone/>
            </a:pPr>
            <a:r>
              <a:rPr lang="en-US" dirty="0" err="1" smtClean="0">
                <a:hlinkClick r:id="rId3"/>
              </a:rPr>
              <a:t>git@github.com:subbugh</a:t>
            </a:r>
            <a:r>
              <a:rPr lang="en-US" dirty="0" smtClean="0">
                <a:hlinkClick r:id="rId3"/>
              </a:rPr>
              <a:t>/java-microservices-springboot1.git</a:t>
            </a:r>
          </a:p>
          <a:p>
            <a:pPr marL="0" indent="0">
              <a:buNone/>
            </a:pPr>
            <a:r>
              <a:rPr lang="en-US" b="1" dirty="0" smtClean="0">
                <a:hlinkClick r:id="rId3"/>
              </a:rPr>
              <a:t>3. Code Zip file:</a:t>
            </a:r>
            <a:endParaRPr lang="en-US" b="1" dirty="0">
              <a:hlinkClick r:id="rId3"/>
            </a:endParaRPr>
          </a:p>
          <a:p>
            <a:pPr marL="0" indent="0">
              <a:buNone/>
            </a:pPr>
            <a:endParaRPr lang="en-US" dirty="0">
              <a:hlinkClick r:id="rId3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2576713"/>
              </p:ext>
            </p:extLst>
          </p:nvPr>
        </p:nvGraphicFramePr>
        <p:xfrm>
          <a:off x="948817" y="5237353"/>
          <a:ext cx="24511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Packager Shell Object" showAsIcon="1" r:id="rId4" imgW="2450880" imgH="478800" progId="Package">
                  <p:embed/>
                </p:oleObj>
              </mc:Choice>
              <mc:Fallback>
                <p:oleObj name="Packager Shell Object" showAsIcon="1" r:id="rId4" imgW="245088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48817" y="5237353"/>
                        <a:ext cx="2451100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4539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File – New – Spring Starter Project - Create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0027" y="1825625"/>
            <a:ext cx="867194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896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Provide the necessary details for the Spring starter project: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9887" y="1825625"/>
            <a:ext cx="41522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504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Choose the dependencies - Actuator: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4836" y="1825625"/>
            <a:ext cx="54823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319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Choose the dependencies - </a:t>
            </a:r>
            <a:r>
              <a:rPr lang="en-US" dirty="0" err="1" smtClean="0">
                <a:solidFill>
                  <a:srgbClr val="FF0000"/>
                </a:solidFill>
              </a:rPr>
              <a:t>DevTools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3769" y="1825625"/>
            <a:ext cx="70844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988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Choose the dependencies </a:t>
            </a:r>
            <a:r>
              <a:rPr lang="en-US" dirty="0" smtClean="0">
                <a:solidFill>
                  <a:srgbClr val="FF0000"/>
                </a:solidFill>
              </a:rPr>
              <a:t>– Spring Web: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9625" y="1825625"/>
            <a:ext cx="55927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105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Project is created on the Eclipse: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3967" y="1825625"/>
            <a:ext cx="906406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379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Create Controller with </a:t>
            </a:r>
            <a:r>
              <a:rPr lang="en-US" dirty="0" err="1" smtClean="0">
                <a:solidFill>
                  <a:srgbClr val="FF0000"/>
                </a:solidFill>
              </a:rPr>
              <a:t>GetMapping</a:t>
            </a:r>
            <a:r>
              <a:rPr lang="en-US" dirty="0" smtClean="0">
                <a:solidFill>
                  <a:srgbClr val="FF0000"/>
                </a:solidFill>
              </a:rPr>
              <a:t> and </a:t>
            </a:r>
            <a:r>
              <a:rPr lang="en-US" dirty="0" err="1" smtClean="0">
                <a:solidFill>
                  <a:srgbClr val="FF0000"/>
                </a:solidFill>
              </a:rPr>
              <a:t>RestController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8901" y="1825625"/>
            <a:ext cx="102741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229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A4143434AB2D479BEAF00D761647BA" ma:contentTypeVersion="7" ma:contentTypeDescription="Create a new document." ma:contentTypeScope="" ma:versionID="ce1f44a50a97a81a3ba7191125192ec1">
  <xsd:schema xmlns:xsd="http://www.w3.org/2001/XMLSchema" xmlns:xs="http://www.w3.org/2001/XMLSchema" xmlns:p="http://schemas.microsoft.com/office/2006/metadata/properties" xmlns:ns2="af7717d0-65ad-4de5-aa01-07a399f026b5" xmlns:ns3="da1a2cb0-b244-440b-90a5-b34f746c2889" targetNamespace="http://schemas.microsoft.com/office/2006/metadata/properties" ma:root="true" ma:fieldsID="9b6665a5bc0aeefed93b8aa39bafc98b" ns2:_="" ns3:_="">
    <xsd:import namespace="af7717d0-65ad-4de5-aa01-07a399f026b5"/>
    <xsd:import namespace="da1a2cb0-b244-440b-90a5-b34f746c28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7717d0-65ad-4de5-aa01-07a399f026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1a2cb0-b244-440b-90a5-b34f746c288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7F88388-CC2A-42E6-B71E-43BBA785CCA9}">
  <ds:schemaRefs>
    <ds:schemaRef ds:uri="http://schemas.microsoft.com/office/2006/metadata/properties"/>
    <ds:schemaRef ds:uri="da1a2cb0-b244-440b-90a5-b34f746c2889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af7717d0-65ad-4de5-aa01-07a399f026b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5DFEC67-2E2F-4DEE-9651-541A6DAE715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97FEAD9-4AD2-4806-89DA-C147001425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7717d0-65ad-4de5-aa01-07a399f026b5"/>
    <ds:schemaRef ds:uri="da1a2cb0-b244-440b-90a5-b34f746c28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7143</TotalTime>
  <Words>326</Words>
  <Application>Microsoft Office PowerPoint</Application>
  <PresentationFormat>Widescreen</PresentationFormat>
  <Paragraphs>51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Packager Shell Object</vt:lpstr>
      <vt:lpstr>A Java Microservices project using Spring Boot– Hands-on guide</vt:lpstr>
      <vt:lpstr>Detailed Steps:</vt:lpstr>
      <vt:lpstr>File – New – Spring Starter Project - Create</vt:lpstr>
      <vt:lpstr>Provide the necessary details for the Spring starter project:</vt:lpstr>
      <vt:lpstr>Choose the dependencies - Actuator:</vt:lpstr>
      <vt:lpstr>Choose the dependencies - DevTools:</vt:lpstr>
      <vt:lpstr>Choose the dependencies – Spring Web:</vt:lpstr>
      <vt:lpstr>Project is created on the Eclipse:</vt:lpstr>
      <vt:lpstr>Create Controller with GetMapping and RestController:</vt:lpstr>
      <vt:lpstr>A Microservices project structure on Eclipse:</vt:lpstr>
      <vt:lpstr>View of JRE System Library:</vt:lpstr>
      <vt:lpstr>View of Maven Dependancies:</vt:lpstr>
      <vt:lpstr>pom.xml – Deployment descriptor</vt:lpstr>
      <vt:lpstr>Project – Run as Spring Boot App:</vt:lpstr>
      <vt:lpstr>Successfully deployed with tomcat started on port 9081:</vt:lpstr>
      <vt:lpstr>Console - Successfully deployed with tomcat started on port 9081:</vt:lpstr>
      <vt:lpstr>Browser output without GetMessage string:</vt:lpstr>
      <vt:lpstr>http://localhost:9081/massage - output on Chrome by REST call:</vt:lpstr>
      <vt:lpstr>http://127.0.0.1:9081/massage - output on Chrome by REST call:</vt:lpstr>
      <vt:lpstr>Kill the tasks if the port has been used by other services:</vt:lpstr>
      <vt:lpstr>Kill the tasks if the port has been used by other services:</vt:lpstr>
      <vt:lpstr>Appendix: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Vemala, Subramanyam</dc:creator>
  <cp:lastModifiedBy>Vemala, Subramanyam</cp:lastModifiedBy>
  <cp:revision>502</cp:revision>
  <dcterms:created xsi:type="dcterms:W3CDTF">2020-06-08T13:03:43Z</dcterms:created>
  <dcterms:modified xsi:type="dcterms:W3CDTF">2020-09-02T10:24:44Z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0x01010091A4143434AB2D479BEAF00D761647BA</vt:lpwstr>
  </property>
</Properties>
</file>